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ECD9-8B54-4AE8-8CC5-F7D6DE1DD70B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16-B213-4DEF-9CCC-A6F451A947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65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ECD9-8B54-4AE8-8CC5-F7D6DE1DD70B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16-B213-4DEF-9CCC-A6F451A947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764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ECD9-8B54-4AE8-8CC5-F7D6DE1DD70B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16-B213-4DEF-9CCC-A6F451A947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8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ECD9-8B54-4AE8-8CC5-F7D6DE1DD70B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16-B213-4DEF-9CCC-A6F451A947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650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ECD9-8B54-4AE8-8CC5-F7D6DE1DD70B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16-B213-4DEF-9CCC-A6F451A947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128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ECD9-8B54-4AE8-8CC5-F7D6DE1DD70B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16-B213-4DEF-9CCC-A6F451A947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ECD9-8B54-4AE8-8CC5-F7D6DE1DD70B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16-B213-4DEF-9CCC-A6F451A947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020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ECD9-8B54-4AE8-8CC5-F7D6DE1DD70B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16-B213-4DEF-9CCC-A6F451A947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29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ECD9-8B54-4AE8-8CC5-F7D6DE1DD70B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16-B213-4DEF-9CCC-A6F451A947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847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ECD9-8B54-4AE8-8CC5-F7D6DE1DD70B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16-B213-4DEF-9CCC-A6F451A947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093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ECD9-8B54-4AE8-8CC5-F7D6DE1DD70B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16-B213-4DEF-9CCC-A6F451A947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489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4ECD9-8B54-4AE8-8CC5-F7D6DE1DD70B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5D916-B213-4DEF-9CCC-A6F451A947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248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imagenes de proyecto de investigacion cientif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03" b="18667"/>
          <a:stretch/>
        </p:blipFill>
        <p:spPr bwMode="auto">
          <a:xfrm>
            <a:off x="155575" y="248193"/>
            <a:ext cx="11718562" cy="64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83326" y="2259875"/>
            <a:ext cx="109858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CONTENIDOS PROCEDIMENTAL: Aplica los procedimientos, las técnicas	y herramientas para la presentación de un proyecto de investigación.</a:t>
            </a:r>
          </a:p>
          <a:p>
            <a:r>
              <a:rPr lang="es-PE" sz="32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TEXTOS: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PE" sz="32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Hernández , R., Fernández, C., Baptista, P., </a:t>
            </a:r>
            <a:r>
              <a:rPr lang="es-PE" sz="3200" b="1" i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Metodología de la Investigación.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PE" sz="32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Pino </a:t>
            </a:r>
            <a:r>
              <a:rPr lang="es-PE" sz="3200" b="1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Gotuzzo</a:t>
            </a:r>
            <a:r>
              <a:rPr lang="es-PE" sz="32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, Raúl.  </a:t>
            </a:r>
            <a:r>
              <a:rPr lang="es-PE" sz="3200" b="1" i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Metodología de la Investigación</a:t>
            </a:r>
            <a:endParaRPr lang="es-PE" sz="3200" b="1" dirty="0" smtClean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endParaRPr lang="es-PE" sz="32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9634" y="195943"/>
            <a:ext cx="115475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EJEMPLOS DE TÍTULOS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32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ROL DE LOS COMUNICADORES DE LOS DIARIOS LOCALES EN LA SOLUCIÓN DE LA CONTAMINACIÓN DEL MEDIO AMBIENTE EN LA CIUDAD DE HUÁNUCO – 2020</a:t>
            </a:r>
          </a:p>
          <a:p>
            <a:endParaRPr lang="es-PE" sz="3200" b="1" dirty="0" smtClean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32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REPERCUSIÓN SOCIAL DE LOS CELULARES EN LOS NIÑOS DE INICIAL DE LOS   COLEGIOS PARTICULARES DE LA CIUDAD DE HUÁNUCO -2020</a:t>
            </a:r>
          </a:p>
          <a:p>
            <a:pPr marL="514350" indent="-514350">
              <a:buFont typeface="+mj-lt"/>
              <a:buAutoNum type="arabicPeriod"/>
            </a:pPr>
            <a:endParaRPr lang="es-PE" sz="3200" b="1" dirty="0" smtClean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32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s-PE" sz="32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LA COMUNICACIÓN INSTITUCIONAL COMO VARIABLE FUNDAMENTAL </a:t>
            </a:r>
            <a:r>
              <a:rPr lang="es-PE" sz="32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PARA EL DESARROLLO DE LA MUNICIPALIDAD DISTRITAL DE PILLCO MARCA .HUÁNUCO - 2020</a:t>
            </a:r>
            <a:endParaRPr lang="es-PE" sz="3200" b="1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3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imagenes de proyecto de investigacion cientif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" r="27937"/>
          <a:stretch/>
        </p:blipFill>
        <p:spPr bwMode="auto">
          <a:xfrm>
            <a:off x="155574" y="209006"/>
            <a:ext cx="11914505" cy="6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13509" y="470263"/>
            <a:ext cx="71976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¿</a:t>
            </a:r>
            <a:r>
              <a:rPr lang="es-PE" sz="3200" b="1" dirty="0">
                <a:latin typeface="Agency FB" panose="020B0503020202020204" pitchFamily="34" charset="0"/>
              </a:rPr>
              <a:t>Qué es un proyecto de investigación?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Se entiende por proyecto de investigación </a:t>
            </a:r>
            <a:endParaRPr lang="es-PE" sz="3200" b="1" dirty="0" smtClean="0">
              <a:latin typeface="Agency FB" panose="020B0503020202020204" pitchFamily="34" charset="0"/>
            </a:endParaRPr>
          </a:p>
          <a:p>
            <a:r>
              <a:rPr lang="es-PE" sz="3200" b="1" dirty="0">
                <a:latin typeface="Agency FB" panose="020B0503020202020204" pitchFamily="34" charset="0"/>
              </a:rPr>
              <a:t>a</a:t>
            </a:r>
            <a:r>
              <a:rPr lang="es-PE" sz="3200" b="1" dirty="0" smtClean="0">
                <a:latin typeface="Agency FB" panose="020B0503020202020204" pitchFamily="34" charset="0"/>
              </a:rPr>
              <a:t>l documento </a:t>
            </a:r>
            <a:r>
              <a:rPr lang="es-PE" sz="3200" b="1" dirty="0">
                <a:latin typeface="Agency FB" panose="020B0503020202020204" pitchFamily="34" charset="0"/>
              </a:rPr>
              <a:t>metodológico, a </a:t>
            </a:r>
            <a:r>
              <a:rPr lang="es-PE" sz="3200" b="1" dirty="0" smtClean="0">
                <a:latin typeface="Agency FB" panose="020B0503020202020204" pitchFamily="34" charset="0"/>
              </a:rPr>
              <a:t>menudo </a:t>
            </a:r>
          </a:p>
          <a:p>
            <a:r>
              <a:rPr lang="es-PE" sz="3200" b="1" dirty="0" smtClean="0">
                <a:latin typeface="Agency FB" panose="020B0503020202020204" pitchFamily="34" charset="0"/>
              </a:rPr>
              <a:t>es </a:t>
            </a:r>
            <a:r>
              <a:rPr lang="es-PE" sz="3200" b="1" dirty="0">
                <a:latin typeface="Agency FB" panose="020B0503020202020204" pitchFamily="34" charset="0"/>
              </a:rPr>
              <a:t>académico, en el cual se explica y se </a:t>
            </a:r>
            <a:endParaRPr lang="es-PE" sz="3200" b="1" dirty="0" smtClean="0">
              <a:latin typeface="Agency FB" panose="020B0503020202020204" pitchFamily="34" charset="0"/>
            </a:endParaRPr>
          </a:p>
          <a:p>
            <a:r>
              <a:rPr lang="es-PE" sz="3200" b="1" dirty="0" smtClean="0">
                <a:latin typeface="Agency FB" panose="020B0503020202020204" pitchFamily="34" charset="0"/>
              </a:rPr>
              <a:t>describe </a:t>
            </a:r>
            <a:r>
              <a:rPr lang="es-PE" sz="3200" b="1" dirty="0">
                <a:latin typeface="Agency FB" panose="020B0503020202020204" pitchFamily="34" charset="0"/>
              </a:rPr>
              <a:t>al detalle el conjunto </a:t>
            </a:r>
            <a:r>
              <a:rPr lang="es-PE" sz="3200" b="1" dirty="0" smtClean="0">
                <a:latin typeface="Agency FB" panose="020B0503020202020204" pitchFamily="34" charset="0"/>
              </a:rPr>
              <a:t>de</a:t>
            </a:r>
          </a:p>
          <a:p>
            <a:r>
              <a:rPr lang="es-PE" sz="3200" b="1" dirty="0" smtClean="0">
                <a:latin typeface="Agency FB" panose="020B0503020202020204" pitchFamily="34" charset="0"/>
              </a:rPr>
              <a:t>procedimientos </a:t>
            </a:r>
            <a:r>
              <a:rPr lang="es-PE" sz="3200" b="1" dirty="0">
                <a:latin typeface="Agency FB" panose="020B0503020202020204" pitchFamily="34" charset="0"/>
              </a:rPr>
              <a:t>que se emprenderá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/>
            </a:r>
            <a:br>
              <a:rPr lang="es-PE" sz="3200" b="1" dirty="0">
                <a:latin typeface="Agency FB" panose="020B0503020202020204" pitchFamily="34" charset="0"/>
              </a:rPr>
            </a:br>
            <a:r>
              <a:rPr lang="es-PE" sz="3200" b="1" dirty="0">
                <a:latin typeface="Agency FB" panose="020B0503020202020204" pitchFamily="34" charset="0"/>
              </a:rPr>
              <a:t/>
            </a:r>
            <a:br>
              <a:rPr lang="es-PE" sz="3200" b="1" dirty="0">
                <a:latin typeface="Agency FB" panose="020B0503020202020204" pitchFamily="34" charset="0"/>
              </a:rPr>
            </a:br>
            <a:endParaRPr lang="es-PE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7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yecto de investigació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2" r="4531" b="3907"/>
          <a:stretch/>
        </p:blipFill>
        <p:spPr bwMode="auto">
          <a:xfrm>
            <a:off x="104503" y="235132"/>
            <a:ext cx="11887200" cy="64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74320" y="509451"/>
            <a:ext cx="1046334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latin typeface="Agency FB" panose="020B0503020202020204" pitchFamily="34" charset="0"/>
              </a:rPr>
              <a:t>Partes de un proyecto de </a:t>
            </a:r>
            <a:r>
              <a:rPr lang="es-PE" sz="3600" b="1" dirty="0" smtClean="0">
                <a:latin typeface="Agency FB" panose="020B0503020202020204" pitchFamily="34" charset="0"/>
              </a:rPr>
              <a:t>investigación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PE" altLang="es-PE" sz="32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TÍTULO es el </a:t>
            </a:r>
            <a:r>
              <a:rPr lang="es-PE" altLang="es-PE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n</a:t>
            </a:r>
            <a:r>
              <a:rPr lang="es-PE" altLang="es-PE" sz="32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ombre</a:t>
            </a:r>
            <a:r>
              <a:rPr lang="es-PE" altLang="es-PE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 de trabajo de la investigación, en </a:t>
            </a:r>
            <a:r>
              <a:rPr lang="es-PE" altLang="es-PE" sz="32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que se</a:t>
            </a:r>
            <a:r>
              <a:rPr lang="es-PE" altLang="es-PE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s-PE" altLang="es-PE" sz="32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resume</a:t>
            </a:r>
            <a:r>
              <a:rPr lang="es-PE" altLang="es-PE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 tentativamente el tema a </a:t>
            </a:r>
            <a:r>
              <a:rPr lang="es-PE" altLang="es-PE" sz="32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abordar.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PE" altLang="es-PE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s-PE" altLang="es-PE" sz="32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PLANTEAMIENTO DEL PROBLEMA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	</a:t>
            </a:r>
            <a:r>
              <a:rPr lang="es-PE" altLang="es-PE" sz="32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Fundamentación del problema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	</a:t>
            </a:r>
            <a:r>
              <a:rPr lang="es-PE" altLang="es-PE" sz="32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Formulación del problema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	</a:t>
            </a:r>
            <a:r>
              <a:rPr lang="es-PE" altLang="es-PE" sz="32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Importancia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Formulación de objetivos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	Objetivo general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	Objetivo específico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3200" b="1" dirty="0">
                <a:solidFill>
                  <a:srgbClr val="000000"/>
                </a:solidFill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Justificación</a:t>
            </a:r>
            <a:endParaRPr lang="es-PE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yecto de investigació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1" t="-2584" r="16328" b="-1"/>
          <a:stretch/>
        </p:blipFill>
        <p:spPr bwMode="auto">
          <a:xfrm>
            <a:off x="6139543" y="1737360"/>
            <a:ext cx="5878286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09006" y="248194"/>
            <a:ext cx="11808823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sz="3200" b="1" dirty="0" smtClean="0">
                <a:latin typeface="Agency FB" panose="020B0503020202020204" pitchFamily="34" charset="0"/>
              </a:rPr>
              <a:t>MARCO TEÓRICO. 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latin typeface="Agency FB" panose="020B0503020202020204" pitchFamily="34" charset="0"/>
              </a:rPr>
              <a:t>Antecedentes del estudio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latin typeface="Agency FB" panose="020B0503020202020204" pitchFamily="34" charset="0"/>
              </a:rPr>
              <a:t>Planteamientos teóricos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latin typeface="Agency FB" panose="020B0503020202020204" pitchFamily="34" charset="0"/>
              </a:rPr>
              <a:t>	Conceptos fundamentales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latin typeface="Agency FB" panose="020B0503020202020204" pitchFamily="34" charset="0"/>
              </a:rPr>
              <a:t>	Definiciones de términos básicos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PE" sz="3200" b="1" dirty="0" smtClean="0">
                <a:latin typeface="Agency FB" panose="020B0503020202020204" pitchFamily="34" charset="0"/>
              </a:rPr>
              <a:t>METODOLOGÍA Y TÉCNICAS UTILIZADAS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latin typeface="Agency FB" panose="020B0503020202020204" pitchFamily="34" charset="0"/>
              </a:rPr>
              <a:t>Nivel de Investigación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latin typeface="Agency FB" panose="020B0503020202020204" pitchFamily="34" charset="0"/>
              </a:rPr>
              <a:t>Tipo de investigación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latin typeface="Agency FB" panose="020B0503020202020204" pitchFamily="34" charset="0"/>
              </a:rPr>
              <a:t>Método de investigación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latin typeface="Agency FB" panose="020B0503020202020204" pitchFamily="34" charset="0"/>
              </a:rPr>
              <a:t>Hipótesis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latin typeface="Agency FB" panose="020B0503020202020204" pitchFamily="34" charset="0"/>
              </a:rPr>
              <a:t>	Identificación de variables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latin typeface="Agency FB" panose="020B0503020202020204" pitchFamily="34" charset="0"/>
              </a:rPr>
              <a:t>Unidad de Análisis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latin typeface="Agency FB" panose="020B0503020202020204" pitchFamily="34" charset="0"/>
              </a:rPr>
              <a:t>Técnicas e instrumentos</a:t>
            </a:r>
          </a:p>
          <a:p>
            <a:endParaRPr lang="es-PE" sz="3200" b="1" dirty="0" smtClean="0">
              <a:latin typeface="Agency FB" panose="020B0503020202020204" pitchFamily="34" charset="0"/>
            </a:endParaRPr>
          </a:p>
          <a:p>
            <a:r>
              <a:rPr lang="es-PE" sz="3200" b="1" dirty="0">
                <a:latin typeface="Agency FB" panose="020B0503020202020204" pitchFamily="34" charset="0"/>
              </a:rPr>
              <a:t>	</a:t>
            </a:r>
            <a:endParaRPr lang="es-PE" sz="3200" b="1" dirty="0" smtClean="0">
              <a:latin typeface="Agency FB" panose="020B0503020202020204" pitchFamily="34" charset="0"/>
            </a:endParaRPr>
          </a:p>
          <a:p>
            <a:r>
              <a:rPr lang="es-PE" sz="3200" b="1" dirty="0" smtClean="0">
                <a:latin typeface="Agency FB" panose="020B0503020202020204" pitchFamily="34" charset="0"/>
              </a:rPr>
              <a:t/>
            </a:r>
            <a:br>
              <a:rPr lang="es-PE" sz="3200" b="1" dirty="0" smtClean="0">
                <a:latin typeface="Agency FB" panose="020B0503020202020204" pitchFamily="34" charset="0"/>
              </a:rPr>
            </a:br>
            <a:endParaRPr lang="es-PE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étodo Científic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8" t="577"/>
          <a:stretch/>
        </p:blipFill>
        <p:spPr bwMode="auto">
          <a:xfrm>
            <a:off x="117566" y="130630"/>
            <a:ext cx="11769633" cy="655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421086" y="444137"/>
            <a:ext cx="6283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76503" y="287383"/>
            <a:ext cx="70278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3200" b="1" dirty="0" smtClean="0">
              <a:latin typeface="Agency FB" panose="020B0503020202020204" pitchFamily="34" charset="0"/>
            </a:endParaRPr>
          </a:p>
          <a:p>
            <a:r>
              <a:rPr lang="es-PE" sz="3200" b="1" dirty="0" smtClean="0">
                <a:latin typeface="Agency FB" panose="020B0503020202020204" pitchFamily="34" charset="0"/>
              </a:rPr>
              <a:t>	ASPECTOS ADMINISTRATIVOS</a:t>
            </a:r>
          </a:p>
          <a:p>
            <a:r>
              <a:rPr lang="es-PE" sz="3200" b="1" dirty="0" smtClean="0">
                <a:latin typeface="Agency FB" panose="020B0503020202020204" pitchFamily="34" charset="0"/>
              </a:rPr>
              <a:t>		Cronograma</a:t>
            </a:r>
          </a:p>
          <a:p>
            <a:r>
              <a:rPr lang="es-PE" sz="3200" b="1" dirty="0" smtClean="0">
                <a:latin typeface="Agency FB" panose="020B0503020202020204" pitchFamily="34" charset="0"/>
              </a:rPr>
              <a:t>		Asignación de recursos humanos, 		     materiales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latin typeface="Agency FB" panose="020B0503020202020204" pitchFamily="34" charset="0"/>
              </a:rPr>
              <a:t>	Presupuesto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	</a:t>
            </a:r>
            <a:r>
              <a:rPr lang="es-PE" sz="3200" b="1" dirty="0" smtClean="0">
                <a:latin typeface="Agency FB" panose="020B0503020202020204" pitchFamily="34" charset="0"/>
              </a:rPr>
              <a:t>	Financiamiento</a:t>
            </a:r>
            <a:endParaRPr lang="es-PE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4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IMAGENES DE TEMA DE INVESTIGACIÓN CIENTIF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t="206" r="3237"/>
          <a:stretch/>
        </p:blipFill>
        <p:spPr bwMode="auto">
          <a:xfrm>
            <a:off x="195943" y="195943"/>
            <a:ext cx="11756571" cy="643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95943" y="195943"/>
            <a:ext cx="9653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PE" sz="36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TÍTULO DE INVESTIGACIÓN</a:t>
            </a:r>
          </a:p>
          <a:p>
            <a:r>
              <a:rPr lang="es-PE" sz="32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	El</a:t>
            </a:r>
            <a:r>
              <a:rPr lang="es-PE" sz="3200" b="1" dirty="0">
                <a:solidFill>
                  <a:srgbClr val="002060"/>
                </a:solidFill>
                <a:latin typeface="Agency FB" panose="020B0503020202020204" pitchFamily="34" charset="0"/>
              </a:rPr>
              <a:t> título es lo que identifica la investigación, por ello es </a:t>
            </a:r>
            <a:r>
              <a:rPr lang="es-PE" sz="32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	necesario </a:t>
            </a:r>
            <a:r>
              <a:rPr lang="es-PE" sz="3200" b="1" dirty="0">
                <a:solidFill>
                  <a:srgbClr val="002060"/>
                </a:solidFill>
                <a:latin typeface="Agency FB" panose="020B0503020202020204" pitchFamily="34" charset="0"/>
              </a:rPr>
              <a:t>que refleje el área temática que se propone </a:t>
            </a:r>
            <a:r>
              <a:rPr lang="es-PE" sz="32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	investigar.</a:t>
            </a:r>
          </a:p>
          <a:p>
            <a:endParaRPr lang="es-PE" sz="3200" b="1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endParaRPr lang="es-PE" sz="3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9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-3046" r="31743"/>
          <a:stretch/>
        </p:blipFill>
        <p:spPr>
          <a:xfrm>
            <a:off x="169817" y="0"/>
            <a:ext cx="11848012" cy="676656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1886" y="352697"/>
            <a:ext cx="1011065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3200" b="1" dirty="0">
                <a:latin typeface="Agency FB" panose="020B0503020202020204" pitchFamily="34" charset="0"/>
              </a:rPr>
              <a:t>¿CÓMO SE FORMULA EL TÍTULO DE LA INVESTIGACIÓN?</a:t>
            </a:r>
            <a:endParaRPr lang="es-PE" sz="3200" dirty="0">
              <a:latin typeface="Agency FB" panose="020B0503020202020204" pitchFamily="34" charset="0"/>
            </a:endParaRPr>
          </a:p>
          <a:p>
            <a:pPr lvl="0"/>
            <a:r>
              <a:rPr lang="es-PE" sz="2800" b="1" dirty="0">
                <a:latin typeface="Agency FB" panose="020B0503020202020204" pitchFamily="34" charset="0"/>
              </a:rPr>
              <a:t>El Titulo del trabajo de Investigación debe de contener </a:t>
            </a:r>
            <a:r>
              <a:rPr lang="es-PE" sz="2800" b="1" dirty="0" smtClean="0">
                <a:latin typeface="Agency FB" panose="020B0503020202020204" pitchFamily="34" charset="0"/>
              </a:rPr>
              <a:t> </a:t>
            </a:r>
            <a:r>
              <a:rPr lang="es-PE" sz="2800" b="1" dirty="0">
                <a:latin typeface="Agency FB" panose="020B0503020202020204" pitchFamily="34" charset="0"/>
              </a:rPr>
              <a:t>los siguientes </a:t>
            </a:r>
            <a:r>
              <a:rPr lang="es-PE" sz="2800" b="1" dirty="0" smtClean="0">
                <a:latin typeface="Agency FB" panose="020B0503020202020204" pitchFamily="34" charset="0"/>
              </a:rPr>
              <a:t>puntos : </a:t>
            </a:r>
          </a:p>
          <a:p>
            <a:pPr lvl="0"/>
            <a:r>
              <a:rPr lang="es-PE" sz="2800" b="1" dirty="0" smtClean="0">
                <a:latin typeface="Agency FB" panose="020B0503020202020204" pitchFamily="34" charset="0"/>
              </a:rPr>
              <a:t>1ro </a:t>
            </a:r>
            <a:r>
              <a:rPr lang="es-PE" sz="2800" b="1" dirty="0">
                <a:latin typeface="Agency FB" panose="020B0503020202020204" pitchFamily="34" charset="0"/>
              </a:rPr>
              <a:t>Precisar el Tema Principal.</a:t>
            </a:r>
          </a:p>
          <a:p>
            <a:pPr lvl="0"/>
            <a:r>
              <a:rPr lang="es-PE" sz="2800" b="1" dirty="0">
                <a:latin typeface="Agency FB" panose="020B0503020202020204" pitchFamily="34" charset="0"/>
              </a:rPr>
              <a:t>2do Indicar la Especificidad que responde a la pregunta ¿buscando qué?</a:t>
            </a:r>
          </a:p>
          <a:p>
            <a:pPr lvl="0"/>
            <a:r>
              <a:rPr lang="es-PE" sz="2800" b="1" dirty="0">
                <a:latin typeface="Agency FB" panose="020B0503020202020204" pitchFamily="34" charset="0"/>
              </a:rPr>
              <a:t>3ro La Espacialidad que responde a la pregunta ¿donde?</a:t>
            </a:r>
          </a:p>
          <a:p>
            <a:pPr lvl="0"/>
            <a:r>
              <a:rPr lang="es-PE" sz="2800" b="1" dirty="0">
                <a:latin typeface="Agency FB" panose="020B0503020202020204" pitchFamily="34" charset="0"/>
              </a:rPr>
              <a:t>4to La Temporalidad que responde a la pregunta ¿Cuándo</a:t>
            </a:r>
            <a:r>
              <a:rPr lang="es-PE" sz="2800" b="1" dirty="0" smtClean="0">
                <a:latin typeface="Agency FB" panose="020B0503020202020204" pitchFamily="34" charset="0"/>
              </a:rPr>
              <a:t>?</a:t>
            </a:r>
          </a:p>
          <a:p>
            <a:pPr lvl="0"/>
            <a:r>
              <a:rPr lang="es-PE" sz="2800" b="1" dirty="0">
                <a:latin typeface="Agency FB" panose="020B0503020202020204" pitchFamily="34" charset="0"/>
              </a:rPr>
              <a:t>Ejemplo</a:t>
            </a:r>
            <a:r>
              <a:rPr lang="es-PE" sz="2800" b="1" dirty="0" smtClean="0">
                <a:latin typeface="Agency FB" panose="020B0503020202020204" pitchFamily="34" charset="0"/>
              </a:rPr>
              <a:t>: El </a:t>
            </a:r>
            <a:r>
              <a:rPr lang="es-PE" sz="2800" b="1" dirty="0">
                <a:latin typeface="Agency FB" panose="020B0503020202020204" pitchFamily="34" charset="0"/>
              </a:rPr>
              <a:t>Subempleo Urbano como factor de la Pobreza en </a:t>
            </a:r>
            <a:r>
              <a:rPr lang="es-PE" sz="2800" b="1" dirty="0" smtClean="0">
                <a:latin typeface="Agency FB" panose="020B0503020202020204" pitchFamily="34" charset="0"/>
              </a:rPr>
              <a:t>Huánuco - 2019</a:t>
            </a:r>
            <a:endParaRPr lang="es-PE" sz="2800" b="1" dirty="0">
              <a:latin typeface="Agency FB" panose="020B0503020202020204" pitchFamily="34" charset="0"/>
            </a:endParaRPr>
          </a:p>
          <a:p>
            <a:pPr lvl="0"/>
            <a:r>
              <a:rPr lang="es-PE" sz="2800" b="1" dirty="0" smtClean="0">
                <a:latin typeface="Agency FB" panose="020B0503020202020204" pitchFamily="34" charset="0"/>
              </a:rPr>
              <a:t>- </a:t>
            </a:r>
            <a:r>
              <a:rPr lang="es-PE" sz="2800" b="1" dirty="0">
                <a:latin typeface="Agency FB" panose="020B0503020202020204" pitchFamily="34" charset="0"/>
              </a:rPr>
              <a:t>El Tema es analizar la pobreza y subempleo urbano</a:t>
            </a:r>
          </a:p>
          <a:p>
            <a:pPr lvl="0"/>
            <a:r>
              <a:rPr lang="es-PE" sz="2800" b="1" dirty="0">
                <a:latin typeface="Agency FB" panose="020B0503020202020204" pitchFamily="34" charset="0"/>
              </a:rPr>
              <a:t>- El Trabajo busca ver la relación entre ambas variables</a:t>
            </a:r>
          </a:p>
          <a:p>
            <a:pPr lvl="0"/>
            <a:r>
              <a:rPr lang="es-PE" sz="2800" b="1" dirty="0">
                <a:latin typeface="Agency FB" panose="020B0503020202020204" pitchFamily="34" charset="0"/>
              </a:rPr>
              <a:t>- El espacio físico de la Investigación es </a:t>
            </a:r>
            <a:r>
              <a:rPr lang="es-PE" sz="2800" b="1" dirty="0" smtClean="0">
                <a:latin typeface="Agency FB" panose="020B0503020202020204" pitchFamily="34" charset="0"/>
              </a:rPr>
              <a:t>Huánuco</a:t>
            </a:r>
            <a:endParaRPr lang="es-PE" sz="2800" b="1" dirty="0">
              <a:latin typeface="Agency FB" panose="020B0503020202020204" pitchFamily="34" charset="0"/>
            </a:endParaRPr>
          </a:p>
          <a:p>
            <a:pPr lvl="0"/>
            <a:r>
              <a:rPr lang="es-PE" sz="2800" b="1" dirty="0">
                <a:latin typeface="Agency FB" panose="020B0503020202020204" pitchFamily="34" charset="0"/>
              </a:rPr>
              <a:t>- Y el Tiempo de análisis es </a:t>
            </a:r>
            <a:r>
              <a:rPr lang="es-PE" sz="2800" b="1" dirty="0" smtClean="0">
                <a:latin typeface="Agency FB" panose="020B0503020202020204" pitchFamily="34" charset="0"/>
              </a:rPr>
              <a:t>- 2019</a:t>
            </a:r>
          </a:p>
          <a:p>
            <a:pPr lvl="0"/>
            <a:endParaRPr lang="es-PE" sz="3200" b="1" dirty="0">
              <a:latin typeface="Agency FB" panose="020B0503020202020204" pitchFamily="34" charset="0"/>
            </a:endParaRPr>
          </a:p>
          <a:p>
            <a:endParaRPr lang="es-PE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3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9" r="28312" b="-1"/>
          <a:stretch/>
        </p:blipFill>
        <p:spPr bwMode="auto">
          <a:xfrm>
            <a:off x="6727371" y="143691"/>
            <a:ext cx="5199018" cy="65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56753" y="235131"/>
            <a:ext cx="66751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CRITERIOS PARA EVALUAR EL VALOR POTENCIAL DE UNA INVESTIGACIÓN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32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CONVENIENCIA </a:t>
            </a:r>
          </a:p>
          <a:p>
            <a:r>
              <a:rPr lang="es-PE" sz="32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¿Qué tan conveniente es la investigación?</a:t>
            </a:r>
          </a:p>
          <a:p>
            <a:r>
              <a:rPr lang="es-PE" sz="32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¿para qué sirve?</a:t>
            </a:r>
          </a:p>
          <a:p>
            <a:pPr marL="514350" indent="-514350">
              <a:buAutoNum type="arabicPeriod" startAt="2"/>
            </a:pPr>
            <a:r>
              <a:rPr lang="es-PE" sz="32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RELEVANCIA SOCIAL</a:t>
            </a:r>
          </a:p>
          <a:p>
            <a:r>
              <a:rPr lang="es-PE" sz="32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¿Cuál su relevancia con la sociedad?</a:t>
            </a:r>
          </a:p>
          <a:p>
            <a:r>
              <a:rPr lang="es-PE" sz="32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¿Quiénes se benefician con los resultados de la investigación?</a:t>
            </a:r>
          </a:p>
          <a:p>
            <a:r>
              <a:rPr lang="es-PE" sz="32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3. IMPLICACIONES PRÁCTICAS</a:t>
            </a:r>
          </a:p>
          <a:p>
            <a:r>
              <a:rPr lang="es-PE" sz="32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¿Ayudara a resolver algún problema práctico?</a:t>
            </a:r>
          </a:p>
          <a:p>
            <a:endParaRPr lang="es-PE" sz="3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7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IMAGENES DE TEMA DE INVESTIGACIÓN CIENTIF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91440"/>
            <a:ext cx="11888379" cy="658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457200" y="300446"/>
            <a:ext cx="105939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4. VALOR TEÓRICO</a:t>
            </a:r>
          </a:p>
          <a:p>
            <a:r>
              <a:rPr lang="es-PE" sz="32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¿Se logrará llenar algún hueco del conocimiento?</a:t>
            </a:r>
          </a:p>
          <a:p>
            <a:r>
              <a:rPr lang="es-PE" sz="32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¿La información que se obtenga puede servir para comentar, desarrollar o apoyar una teoría?</a:t>
            </a:r>
          </a:p>
          <a:p>
            <a:r>
              <a:rPr lang="es-PE" sz="32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5. UNIDAD METODOLÓGICA</a:t>
            </a:r>
          </a:p>
          <a:p>
            <a:r>
              <a:rPr lang="es-PE" sz="32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¿Puede ayudar a crear un nuevo instrumento para recolectar y/o analizar </a:t>
            </a:r>
            <a:r>
              <a:rPr lang="es-PE" sz="3200" b="1" dirty="0" smtClean="0">
                <a:latin typeface="Agency FB" panose="020B0503020202020204" pitchFamily="34" charset="0"/>
              </a:rPr>
              <a:t>datos?</a:t>
            </a:r>
          </a:p>
          <a:p>
            <a:r>
              <a:rPr lang="es-PE" sz="3200" b="1" dirty="0" smtClean="0">
                <a:latin typeface="Agency FB" panose="020B0503020202020204" pitchFamily="34" charset="0"/>
              </a:rPr>
              <a:t>¿Sugiere cómo estudiar más adecuadamente una </a:t>
            </a:r>
          </a:p>
          <a:p>
            <a:r>
              <a:rPr lang="es-PE" sz="3200" b="1" dirty="0">
                <a:latin typeface="Agency FB" panose="020B0503020202020204" pitchFamily="34" charset="0"/>
              </a:rPr>
              <a:t>p</a:t>
            </a:r>
            <a:r>
              <a:rPr lang="es-PE" sz="3200" b="1" dirty="0" smtClean="0">
                <a:latin typeface="Agency FB" panose="020B0503020202020204" pitchFamily="34" charset="0"/>
              </a:rPr>
              <a:t>oblación?</a:t>
            </a:r>
            <a:endParaRPr lang="es-PE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09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327</Words>
  <Application>Microsoft Office PowerPoint</Application>
  <PresentationFormat>Panorámica</PresentationFormat>
  <Paragraphs>78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Rockwell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JESUS</dc:creator>
  <cp:lastModifiedBy>MARIA JESUS</cp:lastModifiedBy>
  <cp:revision>20</cp:revision>
  <dcterms:created xsi:type="dcterms:W3CDTF">2019-10-29T15:42:28Z</dcterms:created>
  <dcterms:modified xsi:type="dcterms:W3CDTF">2019-10-29T23:14:20Z</dcterms:modified>
</cp:coreProperties>
</file>