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55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843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2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598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72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0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7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0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A900-4238-4420-A9DA-599DE7F70889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CEDB-FD77-47F9-A798-D0BD831EE4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42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METODOLOGIA DE LA INVESTIGACIÓN CIENTI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t="7093" r="18744" b="3166"/>
          <a:stretch/>
        </p:blipFill>
        <p:spPr bwMode="auto">
          <a:xfrm>
            <a:off x="5575300" y="546100"/>
            <a:ext cx="63246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19100" y="444500"/>
            <a:ext cx="670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3200" b="1" dirty="0">
              <a:latin typeface="Agency FB" panose="020B0503020202020204" pitchFamily="34" charset="0"/>
            </a:endParaRPr>
          </a:p>
          <a:p>
            <a:r>
              <a:rPr lang="es-PE" sz="3200" b="1" dirty="0">
                <a:latin typeface="Agency FB" panose="020B0503020202020204" pitchFamily="34" charset="0"/>
              </a:rPr>
              <a:t>METODOLOGÍA Y TÉCNICAS UTILIZADAS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Es la parte del Proyecto de investigación </a:t>
            </a:r>
            <a:r>
              <a:rPr lang="es-PE" sz="3200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encargada de elaborar, definir y sistematizar el conjunto de técnicas, métodos y procedimientos que se deben seguir durante</a:t>
            </a:r>
          </a:p>
          <a:p>
            <a:r>
              <a:rPr lang="es-PE" sz="3200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desarrollo de un de proceso    investigación para la</a:t>
            </a:r>
          </a:p>
          <a:p>
            <a:r>
              <a:rPr lang="es-PE" sz="3200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producción de conocimiento</a:t>
            </a:r>
          </a:p>
          <a:p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7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7790" r="4821"/>
          <a:stretch/>
        </p:blipFill>
        <p:spPr bwMode="auto">
          <a:xfrm>
            <a:off x="2047164" y="4176215"/>
            <a:ext cx="8447964" cy="24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68740" y="300251"/>
            <a:ext cx="112730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HIPOTESIS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Es una afirmación sobre algún aspecto del universo cuyo valor de verdad es desconocido y su demostración es justamente el objetivo de la investigación.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Felipe 	Pardinas: es una proposición enunciada, para responder tentativamente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a un problema.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Roberto Hernández </a:t>
            </a:r>
            <a:r>
              <a:rPr lang="es-PE" sz="3200" b="1" dirty="0" err="1">
                <a:latin typeface="Agency FB" panose="020B0503020202020204" pitchFamily="34" charset="0"/>
              </a:rPr>
              <a:t>Sampieri</a:t>
            </a:r>
            <a:r>
              <a:rPr lang="es-PE" sz="3200" b="1" dirty="0">
                <a:latin typeface="Agency FB" panose="020B0503020202020204" pitchFamily="34" charset="0"/>
              </a:rPr>
              <a:t> : son  propuestas tentativas o suposiciones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de lo que el investigador espera encontrar con la </a:t>
            </a:r>
            <a:r>
              <a:rPr lang="es-PE" sz="3200" b="1" dirty="0" err="1">
                <a:latin typeface="Agency FB" panose="020B0503020202020204" pitchFamily="34" charset="0"/>
              </a:rPr>
              <a:t>ralización</a:t>
            </a:r>
            <a:r>
              <a:rPr lang="es-PE" sz="3200" b="1" dirty="0">
                <a:latin typeface="Agency FB" panose="020B0503020202020204" pitchFamily="34" charset="0"/>
              </a:rPr>
              <a:t> de su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36872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43000" y="381000"/>
            <a:ext cx="9613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RASGOS CARACTERÍSTICOS DE LA HIPÓTESIS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Es científica : porque se apoya en el conocimiento o teoría comprobada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Es empírica: porque se apoya en los hechos de la experiencia real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Intuitiva: porque fundamentalmente es producto de la intuición del investigador.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Es predictiva: porque se anticipa al futuro 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 Es probabilística: su seguridad no es real, puede o no ser verdadera</a:t>
            </a:r>
          </a:p>
          <a:p>
            <a:pPr marL="514350" indent="-514350">
              <a:buFont typeface="+mj-lt"/>
              <a:buAutoNum type="alphaLcParenR"/>
            </a:pPr>
            <a:r>
              <a:rPr lang="es-PE" sz="3200" b="1" dirty="0">
                <a:latin typeface="Agency FB" panose="020B0503020202020204" pitchFamily="34" charset="0"/>
              </a:rPr>
              <a:t>Es verificable: porque tiene que probar o demostrar su validez en </a:t>
            </a:r>
            <a:r>
              <a:rPr lang="es-PE" sz="3200" b="1">
                <a:latin typeface="Agency FB" panose="020B0503020202020204" pitchFamily="34" charset="0"/>
              </a:rPr>
              <a:t>la realidad</a:t>
            </a: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0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que es el nivel de investigación cientí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4" r="11313"/>
          <a:stretch/>
        </p:blipFill>
        <p:spPr bwMode="auto">
          <a:xfrm>
            <a:off x="155574" y="811431"/>
            <a:ext cx="11820525" cy="58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5574" y="165100"/>
            <a:ext cx="1037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solidFill>
                  <a:srgbClr val="002060"/>
                </a:solidFill>
                <a:latin typeface="Agency FB" panose="020B0503020202020204" pitchFamily="34" charset="0"/>
              </a:rPr>
              <a:t>NIVEL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15899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19099" y="711200"/>
            <a:ext cx="40188081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NIVEL EXPLORATORIO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Se utiliza cuando una investigación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aún no ha sido abordado o no ha sido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suficientemente estudiado y  las 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condiciones existentes no son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 aún determinantes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Ejemplo: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Percepción de los estudiantes de la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Facultad de Educación de la UNHEVAL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acerca del Presidente de la República-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2020</a:t>
            </a:r>
            <a:r>
              <a:rPr lang="es-PE" sz="3200" dirty="0">
                <a:latin typeface="Agency FB" panose="020B0503020202020204" pitchFamily="34" charset="0"/>
              </a:rPr>
              <a:t> </a:t>
            </a:r>
            <a:endParaRPr lang="es-PE" sz="3200" b="1" dirty="0">
              <a:latin typeface="Agency FB" panose="020B0503020202020204" pitchFamily="34" charset="0"/>
            </a:endParaRPr>
          </a:p>
          <a:p>
            <a:endParaRPr lang="es-PE" sz="3600" b="1" dirty="0">
              <a:latin typeface="Agency FB" panose="020B0503020202020204" pitchFamily="34" charset="0"/>
            </a:endParaRPr>
          </a:p>
          <a:p>
            <a:endParaRPr lang="es-PE" sz="3600" b="1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39700"/>
            <a:ext cx="5270500" cy="64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agenes de nivel descriptivo de la investiga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" b="40940"/>
          <a:stretch/>
        </p:blipFill>
        <p:spPr bwMode="auto">
          <a:xfrm>
            <a:off x="155575" y="266700"/>
            <a:ext cx="11490326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130300" y="520700"/>
            <a:ext cx="515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>
                <a:latin typeface="Agency FB" panose="020B0503020202020204" pitchFamily="34" charset="0"/>
              </a:rPr>
              <a:t>                   </a:t>
            </a:r>
            <a:r>
              <a:rPr lang="es-PE" sz="5400" b="1" dirty="0">
                <a:latin typeface="Agency FB" panose="020B0503020202020204" pitchFamily="34" charset="0"/>
              </a:rPr>
              <a:t>NIVEL   DE</a:t>
            </a:r>
          </a:p>
        </p:txBody>
      </p:sp>
    </p:spTree>
    <p:extLst>
      <p:ext uri="{BB962C8B-B14F-4D97-AF65-F5344CB8AC3E}">
        <p14:creationId xmlns:p14="http://schemas.microsoft.com/office/powerpoint/2010/main" val="413411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IMAGENES DE NIVEL CORRELACIONAL DE INVESTIG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t="838"/>
          <a:stretch/>
        </p:blipFill>
        <p:spPr bwMode="auto">
          <a:xfrm>
            <a:off x="330200" y="3670300"/>
            <a:ext cx="11417299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84200" y="381000"/>
            <a:ext cx="11010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>
                <a:solidFill>
                  <a:srgbClr val="002060"/>
                </a:solidFill>
                <a:latin typeface="Agency FB" panose="020B0503020202020204" pitchFamily="34" charset="0"/>
              </a:rPr>
              <a:t>NIVEL DE INVESTIGACIÓN CORRELACIONAL</a:t>
            </a:r>
          </a:p>
          <a:p>
            <a:pPr algn="just"/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CONSISTE EN MEDIR EL GRADO DE RELACIÓN SIGNIFICATIVA QUE EXISTE ENTRE DOS O MÁS VARIABLES.</a:t>
            </a:r>
          </a:p>
          <a:p>
            <a:pPr algn="just"/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EJEMPLO: RENDIMIENTO DE LOS ESTUDIANTES LA FACULTAD DE CIENCIAS SOCIALES DE LA UNHEVAL EN FUNCIÓN DEL NIVEL ECONÓMICO FAMILIAR - 2020</a:t>
            </a:r>
          </a:p>
        </p:txBody>
      </p:sp>
    </p:spTree>
    <p:extLst>
      <p:ext uri="{BB962C8B-B14F-4D97-AF65-F5344CB8AC3E}">
        <p14:creationId xmlns:p14="http://schemas.microsoft.com/office/powerpoint/2010/main" val="9423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imagenes de nivel explicativo de investig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9" r="5799"/>
          <a:stretch/>
        </p:blipFill>
        <p:spPr bwMode="auto">
          <a:xfrm>
            <a:off x="155575" y="266700"/>
            <a:ext cx="11452225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77800" y="5676900"/>
            <a:ext cx="1140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EJEMPLO: Factores que influyen en el éxito o fracaso de las empresas de la ciudad de Huánuco – 2018 -2020</a:t>
            </a:r>
          </a:p>
        </p:txBody>
      </p:sp>
    </p:spTree>
    <p:extLst>
      <p:ext uri="{BB962C8B-B14F-4D97-AF65-F5344CB8AC3E}">
        <p14:creationId xmlns:p14="http://schemas.microsoft.com/office/powerpoint/2010/main" val="25363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imagenes del nivel predictivo de investigacion cienti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061" r="593" b="52485"/>
          <a:stretch/>
        </p:blipFill>
        <p:spPr bwMode="auto">
          <a:xfrm>
            <a:off x="155575" y="800100"/>
            <a:ext cx="11541126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65200" y="4292600"/>
            <a:ext cx="1073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El cambio de estilo de vida de los peruanos en los próximos cinco años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22300" y="241300"/>
            <a:ext cx="770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</a:t>
            </a:r>
          </a:p>
        </p:txBody>
      </p:sp>
    </p:spTree>
    <p:extLst>
      <p:ext uri="{BB962C8B-B14F-4D97-AF65-F5344CB8AC3E}">
        <p14:creationId xmlns:p14="http://schemas.microsoft.com/office/powerpoint/2010/main" val="259146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3100" y="457200"/>
            <a:ext cx="10401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rgbClr val="002060"/>
                </a:solidFill>
                <a:latin typeface="Agency FB" panose="020B0503020202020204" pitchFamily="34" charset="0"/>
              </a:rPr>
              <a:t>NIVEL EXPERIMENTAL</a:t>
            </a:r>
          </a:p>
          <a:p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Consiste en la manipulación de una variable experimental no comprobada, en condiciones rigurosamente controladas, con el fin de describir de qué modo o por qué causa se produce una situación o acontecimiento en particular. </a:t>
            </a:r>
          </a:p>
          <a:p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Ejemplo: Investigar los resultados de enseñanza</a:t>
            </a:r>
          </a:p>
          <a:p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 en los alumnos  de primaria de las zonas rurales</a:t>
            </a:r>
          </a:p>
          <a:p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 de Huánuco 2020</a:t>
            </a:r>
          </a:p>
          <a:p>
            <a:endParaRPr lang="es-PE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endParaRPr lang="es-PE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7174" name="Picture 6" descr="Resultado de imagen para imagenes de investigación experimen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3413"/>
          <a:stretch/>
        </p:blipFill>
        <p:spPr bwMode="auto">
          <a:xfrm>
            <a:off x="7696200" y="2590800"/>
            <a:ext cx="37846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85800" y="533400"/>
            <a:ext cx="1047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TIPOS DE INVESTIGACIÓN</a:t>
            </a:r>
          </a:p>
          <a:p>
            <a:endParaRPr lang="es-PE" sz="3600" b="1" dirty="0">
              <a:latin typeface="Agency FB" panose="020B0503020202020204" pitchFamily="34" charset="0"/>
            </a:endParaRPr>
          </a:p>
          <a:p>
            <a:r>
              <a:rPr lang="es-PE" sz="3600" b="1" dirty="0">
                <a:latin typeface="Agency FB" panose="020B0503020202020204" pitchFamily="34" charset="0"/>
              </a:rPr>
              <a:t>MÉTODOS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91316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390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</dc:creator>
  <cp:lastModifiedBy>Renato Ez</cp:lastModifiedBy>
  <cp:revision>21</cp:revision>
  <dcterms:created xsi:type="dcterms:W3CDTF">2019-11-06T19:09:27Z</dcterms:created>
  <dcterms:modified xsi:type="dcterms:W3CDTF">2019-12-17T19:43:06Z</dcterms:modified>
</cp:coreProperties>
</file>