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7" r:id="rId11"/>
    <p:sldId id="266" r:id="rId12"/>
    <p:sldId id="264" r:id="rId13"/>
    <p:sldId id="265"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6E57FF10-C8D9-49B0-82B2-134315BDE9D1}" type="datetimeFigureOut">
              <a:rPr lang="pt-BR" smtClean="0"/>
              <a:t>09/11/2016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57FF10-C8D9-49B0-82B2-134315BDE9D1}" type="datetimeFigureOut">
              <a:rPr lang="pt-BR" smtClean="0"/>
              <a:t>09/11/2016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57FF10-C8D9-49B0-82B2-134315BDE9D1}" type="datetimeFigureOut">
              <a:rPr lang="pt-BR" smtClean="0"/>
              <a:t>09/11/2016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6E57FF10-C8D9-49B0-82B2-134315BDE9D1}" type="datetimeFigureOut">
              <a:rPr lang="pt-BR" smtClean="0"/>
              <a:t>09/11/2016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6E57FF10-C8D9-49B0-82B2-134315BDE9D1}" type="datetimeFigureOut">
              <a:rPr lang="pt-BR" smtClean="0"/>
              <a:t>09/11/2016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6E57FF10-C8D9-49B0-82B2-134315BDE9D1}" type="datetimeFigureOut">
              <a:rPr lang="pt-BR" smtClean="0"/>
              <a:t>09/11/2016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6E57FF10-C8D9-49B0-82B2-134315BDE9D1}" type="datetimeFigureOut">
              <a:rPr lang="pt-BR" smtClean="0"/>
              <a:t>09/11/2016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6E57FF10-C8D9-49B0-82B2-134315BDE9D1}" type="datetimeFigureOut">
              <a:rPr lang="pt-BR" smtClean="0"/>
              <a:t>09/11/2016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6E57FF10-C8D9-49B0-82B2-134315BDE9D1}" type="datetimeFigureOut">
              <a:rPr lang="pt-BR" smtClean="0"/>
              <a:t>09/11/2016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E57FF10-C8D9-49B0-82B2-134315BDE9D1}" type="datetimeFigureOut">
              <a:rPr lang="pt-BR" smtClean="0"/>
              <a:t>09/11/2016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6E57FF10-C8D9-49B0-82B2-134315BDE9D1}" type="datetimeFigureOut">
              <a:rPr lang="pt-BR" smtClean="0"/>
              <a:t>09/11/2016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35B9CBE7-5ADC-47C2-88C9-59A1ADDF3F04}"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57FF10-C8D9-49B0-82B2-134315BDE9D1}" type="datetimeFigureOut">
              <a:rPr lang="pt-BR" smtClean="0"/>
              <a:t>09/11/2016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9CBE7-5ADC-47C2-88C9-59A1ADDF3F04}"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pt-BR" dirty="0" smtClean="0"/>
              <a:t>Bens</a:t>
            </a:r>
            <a:endParaRPr lang="pt-BR" dirty="0"/>
          </a:p>
        </p:txBody>
      </p:sp>
      <p:sp>
        <p:nvSpPr>
          <p:cNvPr id="3" name="Subtítulo 2"/>
          <p:cNvSpPr>
            <a:spLocks noGrp="1"/>
          </p:cNvSpPr>
          <p:nvPr>
            <p:ph type="subTitle" idx="1"/>
          </p:nvPr>
        </p:nvSpPr>
        <p:spPr/>
        <p:txBody>
          <a:bodyPr/>
          <a:lstStyle/>
          <a:p>
            <a:endParaRPr lang="pt-B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Bens considerados em si mesmos</a:t>
            </a:r>
            <a:endParaRPr lang="pt-BR" dirty="0"/>
          </a:p>
        </p:txBody>
      </p:sp>
      <p:sp>
        <p:nvSpPr>
          <p:cNvPr id="3" name="Espaço Reservado para Conteúdo 2"/>
          <p:cNvSpPr>
            <a:spLocks noGrp="1"/>
          </p:cNvSpPr>
          <p:nvPr>
            <p:ph idx="1"/>
          </p:nvPr>
        </p:nvSpPr>
        <p:spPr/>
        <p:txBody>
          <a:bodyPr/>
          <a:lstStyle/>
          <a:p>
            <a:r>
              <a:rPr lang="pt-BR" dirty="0"/>
              <a:t>Bens fungíveis e </a:t>
            </a:r>
            <a:r>
              <a:rPr lang="pt-BR" dirty="0" smtClean="0"/>
              <a:t>infungíveis</a:t>
            </a:r>
          </a:p>
          <a:p>
            <a:pPr lvl="1"/>
            <a:r>
              <a:rPr lang="pt-BR" dirty="0" smtClean="0"/>
              <a:t>Artigo 85</a:t>
            </a:r>
          </a:p>
          <a:p>
            <a:pPr lvl="1"/>
            <a:r>
              <a:rPr lang="pt-BR" dirty="0" smtClean="0"/>
              <a:t>Mesma qualidade, quantidade e espécie</a:t>
            </a:r>
          </a:p>
          <a:p>
            <a:pPr lvl="1"/>
            <a:r>
              <a:rPr lang="pt-BR" dirty="0" smtClean="0"/>
              <a:t>Pode ser da vontade das partes</a:t>
            </a:r>
          </a:p>
          <a:p>
            <a:pPr lvl="1"/>
            <a:r>
              <a:rPr lang="pt-BR" dirty="0" smtClean="0"/>
              <a:t>Cada objeto uma classificação: pode um mesmo tipo ser fungível para alguém e infungível para outra pessoa.</a:t>
            </a:r>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Bens considerados em si mesmos</a:t>
            </a:r>
            <a:endParaRPr lang="pt-BR" dirty="0"/>
          </a:p>
        </p:txBody>
      </p:sp>
      <p:sp>
        <p:nvSpPr>
          <p:cNvPr id="3" name="Espaço Reservado para Conteúdo 2"/>
          <p:cNvSpPr>
            <a:spLocks noGrp="1"/>
          </p:cNvSpPr>
          <p:nvPr>
            <p:ph idx="1"/>
          </p:nvPr>
        </p:nvSpPr>
        <p:spPr>
          <a:xfrm>
            <a:off x="457200" y="1600200"/>
            <a:ext cx="8229600" cy="5257800"/>
          </a:xfrm>
        </p:spPr>
        <p:txBody>
          <a:bodyPr>
            <a:normAutofit fontScale="92500" lnSpcReduction="20000"/>
          </a:bodyPr>
          <a:lstStyle/>
          <a:p>
            <a:pPr algn="just"/>
            <a:r>
              <a:rPr lang="pt-BR" dirty="0"/>
              <a:t>Bens consumíveis e </a:t>
            </a:r>
            <a:r>
              <a:rPr lang="pt-BR" dirty="0" smtClean="0"/>
              <a:t>inconsumíveis</a:t>
            </a:r>
          </a:p>
          <a:p>
            <a:pPr lvl="1" algn="just"/>
            <a:r>
              <a:rPr lang="pt-BR" dirty="0"/>
              <a:t>bens móveis cujo uso importa destruição imediata da própria substância, bem como aqueles destinados à alienação</a:t>
            </a:r>
            <a:r>
              <a:rPr lang="pt-BR" dirty="0" smtClean="0"/>
              <a:t>.</a:t>
            </a:r>
          </a:p>
          <a:p>
            <a:pPr lvl="1" algn="just"/>
            <a:r>
              <a:rPr lang="pt-BR" b="1" dirty="0" smtClean="0"/>
              <a:t>TORRENTE: </a:t>
            </a:r>
            <a:r>
              <a:rPr lang="pt-BR" dirty="0" smtClean="0"/>
              <a:t>“os </a:t>
            </a:r>
            <a:r>
              <a:rPr lang="pt-BR" dirty="0"/>
              <a:t>termos consumível e inconsumível devem ser entendidos, não no sentido vulgar, mas no econômico. Com efeito, do ponto de vista físico, nada existe no mundo que não se altere, não se deteriore, ou não se consuma com o uso. A utilização mais ou menos prolongada acaba por consumir tudo quanto existe na terra. Entretanto, na linguagem jurídica, consumível é apenas a que se destrói com o primeiro uso; não é, porém, juridicamente consumível a roupa, que lentamente se desgasta com o uso ordinário</a:t>
            </a:r>
            <a:r>
              <a:rPr lang="pt-BR" dirty="0" smtClean="0"/>
              <a:t>”.</a:t>
            </a:r>
          </a:p>
          <a:p>
            <a:pPr lvl="1" algn="just"/>
            <a:r>
              <a:rPr lang="pt-BR" dirty="0" smtClean="0"/>
              <a:t>Bens duráveis X bens não duráveis (CDC)</a:t>
            </a:r>
            <a:endParaRPr lang="pt-B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Bens considerados em si mesmos</a:t>
            </a:r>
            <a:endParaRPr lang="pt-BR" dirty="0"/>
          </a:p>
        </p:txBody>
      </p:sp>
      <p:sp>
        <p:nvSpPr>
          <p:cNvPr id="3" name="Espaço Reservado para Conteúdo 2"/>
          <p:cNvSpPr>
            <a:spLocks noGrp="1"/>
          </p:cNvSpPr>
          <p:nvPr>
            <p:ph idx="1"/>
          </p:nvPr>
        </p:nvSpPr>
        <p:spPr>
          <a:xfrm>
            <a:off x="457200" y="1142984"/>
            <a:ext cx="8229600" cy="5715016"/>
          </a:xfrm>
        </p:spPr>
        <p:txBody>
          <a:bodyPr>
            <a:normAutofit fontScale="77500" lnSpcReduction="20000"/>
          </a:bodyPr>
          <a:lstStyle/>
          <a:p>
            <a:r>
              <a:rPr lang="pt-BR" dirty="0"/>
              <a:t>Bens divisíveis e </a:t>
            </a:r>
            <a:r>
              <a:rPr lang="pt-BR" dirty="0" smtClean="0"/>
              <a:t>indivisíveis</a:t>
            </a:r>
          </a:p>
          <a:p>
            <a:pPr lvl="1" algn="just"/>
            <a:r>
              <a:rPr lang="pt-BR" b="1" dirty="0" smtClean="0"/>
              <a:t>CLÓVIS </a:t>
            </a:r>
            <a:r>
              <a:rPr lang="pt-BR" b="1" dirty="0" err="1" smtClean="0"/>
              <a:t>BEVILÁQUA</a:t>
            </a:r>
            <a:r>
              <a:rPr lang="pt-BR" dirty="0" smtClean="0"/>
              <a:t>: “</a:t>
            </a:r>
            <a:r>
              <a:rPr lang="pt-BR" i="1" dirty="0" smtClean="0"/>
              <a:t>são </a:t>
            </a:r>
            <a:r>
              <a:rPr lang="pt-BR" i="1" dirty="0"/>
              <a:t>os que podem ser repartidos em porções reais e distintas, formando cada uma delas um todo </a:t>
            </a:r>
            <a:r>
              <a:rPr lang="pt-BR" i="1" dirty="0" smtClean="0"/>
              <a:t>perfeito. Caso </a:t>
            </a:r>
            <a:r>
              <a:rPr lang="pt-BR" i="1" dirty="0"/>
              <a:t>contrário, são bens </a:t>
            </a:r>
            <a:r>
              <a:rPr lang="pt-BR" i="1" dirty="0" smtClean="0"/>
              <a:t>indivisíveis”.</a:t>
            </a:r>
          </a:p>
          <a:p>
            <a:pPr lvl="1" algn="just"/>
            <a:r>
              <a:rPr lang="pt-BR" b="1" dirty="0"/>
              <a:t>ÁLVARO VILLAÇA </a:t>
            </a:r>
            <a:r>
              <a:rPr lang="pt-BR" b="1" dirty="0" smtClean="0"/>
              <a:t>AZEVEDO:</a:t>
            </a:r>
            <a:r>
              <a:rPr lang="pt-BR" dirty="0" smtClean="0"/>
              <a:t> </a:t>
            </a:r>
            <a:r>
              <a:rPr lang="pt-BR" dirty="0"/>
              <a:t>“</a:t>
            </a:r>
            <a:r>
              <a:rPr lang="pt-BR" i="1" dirty="0"/>
              <a:t>as coisas são divisíveis quando podem e indivisíveis quando não podem partir-se em porções reais e distintas, formando cada qual um todo perfeito, sem que com isso se altere sua substância, podendo, ainda, a indivisibilidade resultar, não da própria natureza do objeto, mas da determinação da lei ou da convenção das partes</a:t>
            </a:r>
            <a:r>
              <a:rPr lang="pt-BR" dirty="0" smtClean="0"/>
              <a:t>”.</a:t>
            </a:r>
          </a:p>
          <a:p>
            <a:pPr lvl="1" algn="just"/>
            <a:r>
              <a:rPr lang="pt-BR" dirty="0" smtClean="0"/>
              <a:t>Artigo 87</a:t>
            </a:r>
          </a:p>
          <a:p>
            <a:pPr lvl="1" algn="just"/>
            <a:r>
              <a:rPr lang="pt-BR" dirty="0"/>
              <a:t>ORLANDO </a:t>
            </a:r>
            <a:r>
              <a:rPr lang="pt-BR" dirty="0" smtClean="0"/>
              <a:t>GOMES: </a:t>
            </a:r>
            <a:r>
              <a:rPr lang="pt-BR" dirty="0"/>
              <a:t>“</a:t>
            </a:r>
            <a:r>
              <a:rPr lang="pt-BR" i="1" dirty="0"/>
              <a:t>a distinção entre bens divisíveis e indivisíveis aplica-se às obrigações e aos direitos. A regra dominante para as obrigações é que, mesmo quando a prestação é divisível, o credor não pode ser compelido a receber por partes, se assim não convencionou. Se a prestação for indivisível e houver pluralidade </a:t>
            </a:r>
            <a:r>
              <a:rPr lang="pt-BR" dirty="0"/>
              <a:t>de devedores, cada qual será </a:t>
            </a:r>
            <a:r>
              <a:rPr lang="pt-BR" i="1" dirty="0"/>
              <a:t>obrigado pela dívida toda</a:t>
            </a:r>
            <a:r>
              <a:rPr lang="pt-BR" dirty="0" smtClean="0"/>
              <a:t>”.</a:t>
            </a:r>
            <a:endParaRPr lang="pt-B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857232"/>
          </a:xfrm>
        </p:spPr>
        <p:txBody>
          <a:bodyPr/>
          <a:lstStyle/>
          <a:p>
            <a:r>
              <a:rPr lang="pt-BR" dirty="0" smtClean="0"/>
              <a:t>Bens considerados em si mesmos</a:t>
            </a:r>
            <a:endParaRPr lang="pt-BR" dirty="0"/>
          </a:p>
        </p:txBody>
      </p:sp>
      <p:sp>
        <p:nvSpPr>
          <p:cNvPr id="3" name="Espaço Reservado para Conteúdo 2"/>
          <p:cNvSpPr>
            <a:spLocks noGrp="1"/>
          </p:cNvSpPr>
          <p:nvPr>
            <p:ph idx="1"/>
          </p:nvPr>
        </p:nvSpPr>
        <p:spPr>
          <a:xfrm>
            <a:off x="457200" y="714356"/>
            <a:ext cx="8229600" cy="6143644"/>
          </a:xfrm>
        </p:spPr>
        <p:txBody>
          <a:bodyPr>
            <a:normAutofit fontScale="85000" lnSpcReduction="20000"/>
          </a:bodyPr>
          <a:lstStyle/>
          <a:p>
            <a:pPr algn="just"/>
            <a:r>
              <a:rPr lang="pt-BR" dirty="0" smtClean="0"/>
              <a:t>Bens </a:t>
            </a:r>
            <a:r>
              <a:rPr lang="pt-BR" dirty="0"/>
              <a:t>singulares e </a:t>
            </a:r>
            <a:r>
              <a:rPr lang="pt-BR" dirty="0" smtClean="0"/>
              <a:t>coletivos</a:t>
            </a:r>
          </a:p>
          <a:p>
            <a:pPr lvl="1" algn="just"/>
            <a:r>
              <a:rPr lang="pt-BR" i="1" dirty="0"/>
              <a:t>Bens </a:t>
            </a:r>
            <a:r>
              <a:rPr lang="pt-BR" b="1" i="1" dirty="0"/>
              <a:t>singulares</a:t>
            </a:r>
            <a:r>
              <a:rPr lang="pt-BR" dirty="0"/>
              <a:t> são coisas consideradas em sua individualidade, representadas por uma unidade autônoma e, por isso, distinta de quaisquer outras.</a:t>
            </a:r>
          </a:p>
          <a:p>
            <a:pPr lvl="2" algn="just"/>
            <a:r>
              <a:rPr lang="pt-BR" i="1" u="sng" dirty="0" smtClean="0"/>
              <a:t>simples</a:t>
            </a:r>
            <a:r>
              <a:rPr lang="pt-BR" dirty="0"/>
              <a:t>, quando as suas partes componentes encontram-se ligadas naturalmente (uma árvore, um cavalo</a:t>
            </a:r>
            <a:r>
              <a:rPr lang="pt-BR" dirty="0" smtClean="0"/>
              <a:t>),</a:t>
            </a:r>
          </a:p>
          <a:p>
            <a:pPr lvl="2" algn="just"/>
            <a:r>
              <a:rPr lang="pt-BR" i="1" u="sng" dirty="0" smtClean="0"/>
              <a:t>compostas</a:t>
            </a:r>
            <a:r>
              <a:rPr lang="pt-BR" dirty="0"/>
              <a:t>, quando a coesão de seus componentes decorre do engenho humano (um avião, um relógio).</a:t>
            </a:r>
          </a:p>
          <a:p>
            <a:pPr lvl="1" algn="just"/>
            <a:r>
              <a:rPr lang="pt-BR" i="1" dirty="0"/>
              <a:t>Bens </a:t>
            </a:r>
            <a:r>
              <a:rPr lang="pt-BR" b="1" i="1" dirty="0"/>
              <a:t>coletivos</a:t>
            </a:r>
            <a:r>
              <a:rPr lang="pt-BR" dirty="0"/>
              <a:t> são os que, sendo compostos de várias coisas singulares, são considerados em conjunto, formando um todo homogêneo (uma floresta, uma biblioteca</a:t>
            </a:r>
            <a:r>
              <a:rPr lang="pt-BR" dirty="0" smtClean="0"/>
              <a:t>).</a:t>
            </a:r>
          </a:p>
          <a:p>
            <a:pPr lvl="2" algn="just"/>
            <a:r>
              <a:rPr lang="pt-BR" dirty="0"/>
              <a:t>A </a:t>
            </a:r>
            <a:r>
              <a:rPr lang="pt-BR" i="1" dirty="0"/>
              <a:t>universalidade de </a:t>
            </a:r>
            <a:r>
              <a:rPr lang="pt-BR" i="1" dirty="0" smtClean="0"/>
              <a:t>fato:</a:t>
            </a:r>
            <a:r>
              <a:rPr lang="pt-BR" dirty="0" smtClean="0"/>
              <a:t> </a:t>
            </a:r>
            <a:r>
              <a:rPr lang="pt-BR" i="1" dirty="0" smtClean="0"/>
              <a:t>“</a:t>
            </a:r>
            <a:r>
              <a:rPr lang="pt-BR" dirty="0"/>
              <a:t>conjunto de coisas singulares simples ou compostas, agrupadas pela vontade da pessoa, tendo destinação comum, como um rebanho, ou uma biblioteca. A unidade baseia-se na realidade natural</a:t>
            </a:r>
            <a:r>
              <a:rPr lang="pt-BR" dirty="0" smtClean="0"/>
              <a:t>”;</a:t>
            </a:r>
          </a:p>
          <a:p>
            <a:pPr lvl="2" algn="just"/>
            <a:r>
              <a:rPr lang="pt-BR" dirty="0"/>
              <a:t>A </a:t>
            </a:r>
            <a:r>
              <a:rPr lang="pt-BR" i="1" dirty="0"/>
              <a:t>universalidade de direito</a:t>
            </a:r>
            <a:r>
              <a:rPr lang="pt-BR" dirty="0"/>
              <a:t> consiste em um “complexo de direitos e obrigações a que a ordem jurídica atribui caráter unitário, como o dote ou a herança. A unidade é resultante da lei”</a:t>
            </a:r>
          </a:p>
          <a:p>
            <a:pPr lvl="1"/>
            <a:endParaRPr lang="pt-B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a:t>Dos bens reciprocamente considerados</a:t>
            </a:r>
            <a:endParaRPr lang="pt-BR" dirty="0"/>
          </a:p>
        </p:txBody>
      </p:sp>
      <p:sp>
        <p:nvSpPr>
          <p:cNvPr id="3" name="Espaço Reservado para Conteúdo 2"/>
          <p:cNvSpPr>
            <a:spLocks noGrp="1"/>
          </p:cNvSpPr>
          <p:nvPr>
            <p:ph idx="1"/>
          </p:nvPr>
        </p:nvSpPr>
        <p:spPr/>
        <p:txBody>
          <a:bodyPr>
            <a:normAutofit/>
          </a:bodyPr>
          <a:lstStyle/>
          <a:p>
            <a:r>
              <a:rPr lang="pt-BR" dirty="0" smtClean="0"/>
              <a:t>Principais X Acessórios </a:t>
            </a:r>
          </a:p>
          <a:p>
            <a:pPr lvl="1" algn="just"/>
            <a:r>
              <a:rPr lang="pt-BR" dirty="0" smtClean="0"/>
              <a:t>Principal</a:t>
            </a:r>
            <a:r>
              <a:rPr lang="pt-BR" dirty="0"/>
              <a:t> é o bem que possui autonomia estrutural, ou seja, que existe sobre si, abstrata ou concretamente, ao passo que acessório é aquele cuja existência supõe a do </a:t>
            </a:r>
            <a:r>
              <a:rPr lang="pt-BR" dirty="0" smtClean="0"/>
              <a:t>principal.</a:t>
            </a:r>
          </a:p>
          <a:p>
            <a:pPr lvl="1" algn="just"/>
            <a:r>
              <a:rPr lang="pt-BR" dirty="0"/>
              <a:t>Cuida-se da aplicação da máxima </a:t>
            </a:r>
            <a:r>
              <a:rPr lang="pt-BR" i="1" dirty="0" err="1"/>
              <a:t>accessorium</a:t>
            </a:r>
            <a:r>
              <a:rPr lang="pt-BR" i="1" dirty="0"/>
              <a:t> </a:t>
            </a:r>
            <a:r>
              <a:rPr lang="pt-BR" i="1" dirty="0" err="1"/>
              <a:t>sequitur</a:t>
            </a:r>
            <a:r>
              <a:rPr lang="pt-BR" i="1" dirty="0"/>
              <a:t> </a:t>
            </a:r>
            <a:r>
              <a:rPr lang="pt-BR" i="1" dirty="0" err="1"/>
              <a:t>suum</a:t>
            </a:r>
            <a:r>
              <a:rPr lang="pt-BR" i="1" dirty="0"/>
              <a:t> </a:t>
            </a:r>
            <a:r>
              <a:rPr lang="pt-BR" i="1" dirty="0" err="1"/>
              <a:t>principale</a:t>
            </a:r>
            <a:r>
              <a:rPr lang="pt-BR" i="1" dirty="0"/>
              <a:t>.</a:t>
            </a:r>
            <a:r>
              <a:rPr lang="pt-BR" dirty="0"/>
              <a:t> Por isso também o acessório adquire a natureza da coisa principal.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928670"/>
          </a:xfrm>
        </p:spPr>
        <p:txBody>
          <a:bodyPr>
            <a:normAutofit fontScale="90000"/>
          </a:bodyPr>
          <a:lstStyle/>
          <a:p>
            <a:r>
              <a:rPr lang="pt-BR" b="1" dirty="0" smtClean="0"/>
              <a:t>Dos bens reciprocamente considerados</a:t>
            </a:r>
            <a:endParaRPr lang="pt-BR" dirty="0"/>
          </a:p>
        </p:txBody>
      </p:sp>
      <p:sp>
        <p:nvSpPr>
          <p:cNvPr id="3" name="Espaço Reservado para Conteúdo 2"/>
          <p:cNvSpPr>
            <a:spLocks noGrp="1"/>
          </p:cNvSpPr>
          <p:nvPr>
            <p:ph idx="1"/>
          </p:nvPr>
        </p:nvSpPr>
        <p:spPr>
          <a:xfrm>
            <a:off x="457200" y="1000108"/>
            <a:ext cx="8229600" cy="5857892"/>
          </a:xfrm>
        </p:spPr>
        <p:txBody>
          <a:bodyPr>
            <a:normAutofit fontScale="85000" lnSpcReduction="20000"/>
          </a:bodyPr>
          <a:lstStyle/>
          <a:p>
            <a:pPr algn="just"/>
            <a:r>
              <a:rPr lang="pt-BR" dirty="0"/>
              <a:t>Classificação dos bens </a:t>
            </a:r>
            <a:r>
              <a:rPr lang="pt-BR" dirty="0" smtClean="0"/>
              <a:t>acessórios</a:t>
            </a:r>
          </a:p>
          <a:p>
            <a:pPr lvl="1" algn="just"/>
            <a:r>
              <a:rPr lang="pt-BR" dirty="0" smtClean="0"/>
              <a:t>Frutos</a:t>
            </a:r>
          </a:p>
          <a:p>
            <a:pPr lvl="3" algn="just"/>
            <a:r>
              <a:rPr lang="pt-BR" i="1" dirty="0"/>
              <a:t>utilidades que a coisa principal periodicamente produz, cuja percepção não diminui a sua </a:t>
            </a:r>
            <a:r>
              <a:rPr lang="pt-BR" i="1" dirty="0" smtClean="0"/>
              <a:t>substância</a:t>
            </a:r>
          </a:p>
          <a:p>
            <a:pPr lvl="2"/>
            <a:r>
              <a:rPr lang="pt-BR" dirty="0"/>
              <a:t>Quanto à sua natureza:</a:t>
            </a:r>
          </a:p>
          <a:p>
            <a:pPr lvl="3"/>
            <a:r>
              <a:rPr lang="pt-BR" dirty="0"/>
              <a:t>a)</a:t>
            </a:r>
            <a:r>
              <a:rPr lang="pt-BR" b="1" dirty="0"/>
              <a:t> </a:t>
            </a:r>
            <a:r>
              <a:rPr lang="pt-BR" b="1" i="1" dirty="0"/>
              <a:t>naturais </a:t>
            </a:r>
            <a:r>
              <a:rPr lang="pt-BR" i="1" dirty="0"/>
              <a:t>—</a:t>
            </a:r>
            <a:r>
              <a:rPr lang="pt-BR" dirty="0"/>
              <a:t> são gerados pelo bem principal sem necessidade da intervenção humana direta. Decorrem do desenvolvimento orgânico vegetal (laranja, soja) ou animal (crias de um rebanho);</a:t>
            </a:r>
          </a:p>
          <a:p>
            <a:pPr lvl="3"/>
            <a:r>
              <a:rPr lang="pt-BR" dirty="0"/>
              <a:t>b) </a:t>
            </a:r>
            <a:r>
              <a:rPr lang="pt-BR" b="1" dirty="0"/>
              <a:t>industriais</a:t>
            </a:r>
            <a:r>
              <a:rPr lang="pt-BR" i="1" dirty="0"/>
              <a:t> —</a:t>
            </a:r>
            <a:r>
              <a:rPr lang="pt-BR" dirty="0"/>
              <a:t> são decorrentes da atividade industrial humana (bens manufaturados);</a:t>
            </a:r>
          </a:p>
          <a:p>
            <a:pPr lvl="3"/>
            <a:r>
              <a:rPr lang="pt-BR" dirty="0"/>
              <a:t>c) </a:t>
            </a:r>
            <a:r>
              <a:rPr lang="pt-BR" b="1" dirty="0"/>
              <a:t>civis</a:t>
            </a:r>
            <a:r>
              <a:rPr lang="pt-BR" i="1" dirty="0"/>
              <a:t> —</a:t>
            </a:r>
            <a:r>
              <a:rPr lang="pt-BR" dirty="0"/>
              <a:t> são utilidades que a coisa </a:t>
            </a:r>
            <a:r>
              <a:rPr lang="pt-BR" dirty="0" err="1"/>
              <a:t>frugífera</a:t>
            </a:r>
            <a:r>
              <a:rPr lang="pt-BR" dirty="0"/>
              <a:t> periodicamente produz, viabilizando a percepção de uma renda (juros, aluguel).</a:t>
            </a:r>
          </a:p>
          <a:p>
            <a:pPr lvl="2"/>
            <a:r>
              <a:rPr lang="pt-BR" dirty="0" smtClean="0"/>
              <a:t>Quanto </a:t>
            </a:r>
            <a:r>
              <a:rPr lang="pt-BR" dirty="0"/>
              <a:t>à ligação com a coisa principal:</a:t>
            </a:r>
          </a:p>
          <a:p>
            <a:pPr lvl="3"/>
            <a:r>
              <a:rPr lang="pt-BR" dirty="0"/>
              <a:t>a) </a:t>
            </a:r>
            <a:r>
              <a:rPr lang="pt-BR" b="1" dirty="0"/>
              <a:t>colhidos ou percebidos </a:t>
            </a:r>
            <a:r>
              <a:rPr lang="pt-BR" i="1" dirty="0"/>
              <a:t>—</a:t>
            </a:r>
            <a:r>
              <a:rPr lang="pt-BR" dirty="0"/>
              <a:t> são os frutos já destacados da coisa principal, mas ainda existentes;</a:t>
            </a:r>
          </a:p>
          <a:p>
            <a:pPr lvl="3"/>
            <a:r>
              <a:rPr lang="pt-BR" dirty="0"/>
              <a:t>b)</a:t>
            </a:r>
            <a:r>
              <a:rPr lang="pt-BR" b="1" dirty="0"/>
              <a:t> pendentes </a:t>
            </a:r>
            <a:r>
              <a:rPr lang="pt-BR" i="1" dirty="0"/>
              <a:t>—</a:t>
            </a:r>
            <a:r>
              <a:rPr lang="pt-BR" dirty="0"/>
              <a:t> são aqueles que ainda se encontram ligados à coisa principal, não tendo sido, portanto, destacados;</a:t>
            </a:r>
          </a:p>
          <a:p>
            <a:pPr lvl="3"/>
            <a:r>
              <a:rPr lang="pt-BR" dirty="0"/>
              <a:t>c) </a:t>
            </a:r>
            <a:r>
              <a:rPr lang="pt-BR" b="1" dirty="0" err="1"/>
              <a:t>percipiendos</a:t>
            </a:r>
            <a:r>
              <a:rPr lang="pt-BR" b="1" dirty="0"/>
              <a:t> </a:t>
            </a:r>
            <a:r>
              <a:rPr lang="pt-BR" i="1" dirty="0"/>
              <a:t>—</a:t>
            </a:r>
            <a:r>
              <a:rPr lang="pt-BR" dirty="0"/>
              <a:t> são aqueles que deveriam ter sido colhidos mas não o foram;</a:t>
            </a:r>
          </a:p>
          <a:p>
            <a:pPr lvl="3"/>
            <a:r>
              <a:rPr lang="pt-BR" dirty="0"/>
              <a:t>d)</a:t>
            </a:r>
            <a:r>
              <a:rPr lang="pt-BR" b="1" dirty="0"/>
              <a:t> estantes </a:t>
            </a:r>
            <a:r>
              <a:rPr lang="pt-BR" i="1" dirty="0"/>
              <a:t>—</a:t>
            </a:r>
            <a:r>
              <a:rPr lang="pt-BR" dirty="0"/>
              <a:t> são os frutos já destacados, que se encontram estocados e armazenados para a venda;</a:t>
            </a:r>
          </a:p>
          <a:p>
            <a:pPr lvl="3"/>
            <a:r>
              <a:rPr lang="pt-BR" dirty="0"/>
              <a:t>e) </a:t>
            </a:r>
            <a:r>
              <a:rPr lang="pt-BR" b="1" dirty="0"/>
              <a:t>consumidos </a:t>
            </a:r>
            <a:r>
              <a:rPr lang="pt-BR" i="1" dirty="0"/>
              <a:t>—</a:t>
            </a:r>
            <a:r>
              <a:rPr lang="pt-BR" dirty="0"/>
              <a:t> são os que não mais existem.</a:t>
            </a:r>
          </a:p>
          <a:p>
            <a:pPr lvl="2" algn="just"/>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Dos bens reciprocamente considerados</a:t>
            </a:r>
            <a:endParaRPr lang="pt-BR" dirty="0"/>
          </a:p>
        </p:txBody>
      </p:sp>
      <p:sp>
        <p:nvSpPr>
          <p:cNvPr id="3" name="Espaço Reservado para Conteúdo 2"/>
          <p:cNvSpPr>
            <a:spLocks noGrp="1"/>
          </p:cNvSpPr>
          <p:nvPr>
            <p:ph idx="1"/>
          </p:nvPr>
        </p:nvSpPr>
        <p:spPr>
          <a:xfrm>
            <a:off x="457200" y="1600200"/>
            <a:ext cx="8229600" cy="5043510"/>
          </a:xfrm>
        </p:spPr>
        <p:txBody>
          <a:bodyPr>
            <a:normAutofit fontScale="92500" lnSpcReduction="20000"/>
          </a:bodyPr>
          <a:lstStyle/>
          <a:p>
            <a:pPr algn="just"/>
            <a:r>
              <a:rPr lang="pt-BR" dirty="0" smtClean="0"/>
              <a:t>Produtos</a:t>
            </a:r>
          </a:p>
          <a:p>
            <a:pPr lvl="1" algn="just"/>
            <a:r>
              <a:rPr lang="pt-BR" i="1" dirty="0"/>
              <a:t>são utilidades que a coisa principal produz, cuja percepção ou extração diminui a sua substância</a:t>
            </a:r>
            <a:r>
              <a:rPr lang="pt-BR" dirty="0"/>
              <a:t> (ex.: pedras e metais que se extraem das minas e das pedreiras</a:t>
            </a:r>
            <a:r>
              <a:rPr lang="pt-BR" dirty="0" smtClean="0"/>
              <a:t>).</a:t>
            </a:r>
          </a:p>
          <a:p>
            <a:pPr lvl="3" algn="just"/>
            <a:r>
              <a:rPr lang="pt-BR" dirty="0" smtClean="0"/>
              <a:t>Artigo 1232</a:t>
            </a:r>
          </a:p>
          <a:p>
            <a:pPr lvl="3" algn="just"/>
            <a:r>
              <a:rPr lang="pt-BR" dirty="0" smtClean="0"/>
              <a:t>Artigo 95</a:t>
            </a:r>
          </a:p>
          <a:p>
            <a:r>
              <a:rPr lang="pt-BR" dirty="0" smtClean="0"/>
              <a:t>Rendimentos</a:t>
            </a:r>
          </a:p>
          <a:p>
            <a:pPr lvl="1"/>
            <a:r>
              <a:rPr lang="pt-BR" dirty="0" smtClean="0"/>
              <a:t>São os frutos civis</a:t>
            </a:r>
          </a:p>
          <a:p>
            <a:pPr lvl="1" algn="just"/>
            <a:r>
              <a:rPr lang="pt-BR" dirty="0" smtClean="0"/>
              <a:t>SILVIO RODRIGUES: </a:t>
            </a:r>
            <a:r>
              <a:rPr lang="pt-BR" i="1" dirty="0" smtClean="0"/>
              <a:t>“</a:t>
            </a:r>
            <a:r>
              <a:rPr lang="pt-BR" i="1" dirty="0"/>
              <a:t>Frutos são as utilidades que a coisa periodicamente produz. Distinguem-se em três categorias: c) civis, os rendimentos tirados da utilização da coisa </a:t>
            </a:r>
            <a:r>
              <a:rPr lang="pt-BR" i="1" dirty="0" err="1"/>
              <a:t>frugífera</a:t>
            </a:r>
            <a:r>
              <a:rPr lang="pt-BR" i="1" dirty="0"/>
              <a:t> por outrem que não o proprietário, como as rendas, aluguéis, foros e juros</a:t>
            </a:r>
            <a:r>
              <a:rPr lang="pt-BR" dirty="0" smtClean="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Dos bens reciprocamente considerados</a:t>
            </a:r>
            <a:endParaRPr lang="pt-BR" dirty="0"/>
          </a:p>
        </p:txBody>
      </p:sp>
      <p:sp>
        <p:nvSpPr>
          <p:cNvPr id="3" name="Espaço Reservado para Conteúdo 2"/>
          <p:cNvSpPr>
            <a:spLocks noGrp="1"/>
          </p:cNvSpPr>
          <p:nvPr>
            <p:ph idx="1"/>
          </p:nvPr>
        </p:nvSpPr>
        <p:spPr>
          <a:xfrm>
            <a:off x="457200" y="1357298"/>
            <a:ext cx="8229600" cy="5500702"/>
          </a:xfrm>
        </p:spPr>
        <p:txBody>
          <a:bodyPr>
            <a:normAutofit fontScale="77500" lnSpcReduction="20000"/>
          </a:bodyPr>
          <a:lstStyle/>
          <a:p>
            <a:r>
              <a:rPr lang="pt-BR" dirty="0" smtClean="0"/>
              <a:t>Pertenças</a:t>
            </a:r>
          </a:p>
          <a:p>
            <a:pPr lvl="1"/>
            <a:r>
              <a:rPr lang="pt-BR" dirty="0" smtClean="0"/>
              <a:t>ORLANDO GOMES: “</a:t>
            </a:r>
            <a:r>
              <a:rPr lang="pt-BR" i="1" dirty="0" smtClean="0"/>
              <a:t>coisas acessórias destinadas a conservar ou facilitar o uso das coisas principais, sem que destas sejam parte integrante” </a:t>
            </a:r>
            <a:r>
              <a:rPr lang="pt-BR" b="1" dirty="0" smtClean="0"/>
              <a:t>(ex.: as máquinas utilizadas em uma fábrica, os implementos agrícolas, as provisões de combustível, os aparelhos de ar condicionado)</a:t>
            </a:r>
          </a:p>
          <a:p>
            <a:pPr lvl="1" algn="just"/>
            <a:r>
              <a:rPr lang="pt-BR" dirty="0" smtClean="0"/>
              <a:t>São caracteres da pertença: </a:t>
            </a:r>
          </a:p>
          <a:p>
            <a:pPr lvl="2" algn="just"/>
            <a:r>
              <a:rPr lang="pt-BR" i="1" dirty="0" smtClean="0"/>
              <a:t>um vínculo, material ou ideal, mas sempre intencional, estabelecido por quem faz uso da coisa e o fim em virtude do qual a põe a serviço da coisa principal;</a:t>
            </a:r>
          </a:p>
          <a:p>
            <a:pPr lvl="2" algn="just"/>
            <a:r>
              <a:rPr lang="pt-BR" i="1" dirty="0" smtClean="0"/>
              <a:t>um destino não transitório da coisa principal;</a:t>
            </a:r>
          </a:p>
          <a:p>
            <a:pPr lvl="2" algn="just"/>
            <a:r>
              <a:rPr lang="pt-BR" i="1" dirty="0" smtClean="0"/>
              <a:t>uma destinação de fato e concreta da pertença colocada a serviço do bem principal</a:t>
            </a:r>
          </a:p>
          <a:p>
            <a:pPr lvl="1" algn="just"/>
            <a:r>
              <a:rPr lang="pt-BR" dirty="0" smtClean="0"/>
              <a:t>Artigo 93</a:t>
            </a:r>
          </a:p>
          <a:p>
            <a:r>
              <a:rPr lang="pt-BR" dirty="0" smtClean="0"/>
              <a:t>Partes Integrantes</a:t>
            </a:r>
          </a:p>
          <a:p>
            <a:pPr lvl="1" algn="just"/>
            <a:r>
              <a:rPr lang="pt-BR" dirty="0"/>
              <a:t>bens que, unidos a um principal, formam com ele um todo, sendo desprovidos de existência material própria, embora mantenham sua identidade.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b="1" dirty="0" smtClean="0"/>
              <a:t>Dos bens reciprocamente considerados</a:t>
            </a:r>
            <a:endParaRPr lang="pt-BR" dirty="0"/>
          </a:p>
        </p:txBody>
      </p:sp>
      <p:sp>
        <p:nvSpPr>
          <p:cNvPr id="3" name="Espaço Reservado para Conteúdo 2"/>
          <p:cNvSpPr>
            <a:spLocks noGrp="1"/>
          </p:cNvSpPr>
          <p:nvPr>
            <p:ph idx="1"/>
          </p:nvPr>
        </p:nvSpPr>
        <p:spPr/>
        <p:txBody>
          <a:bodyPr>
            <a:normAutofit fontScale="92500" lnSpcReduction="20000"/>
          </a:bodyPr>
          <a:lstStyle/>
          <a:p>
            <a:pPr algn="just"/>
            <a:r>
              <a:rPr lang="pt-BR" dirty="0" smtClean="0"/>
              <a:t>Benfeitorias</a:t>
            </a:r>
          </a:p>
          <a:p>
            <a:pPr lvl="2" algn="just"/>
            <a:r>
              <a:rPr lang="pt-BR" i="1" dirty="0"/>
              <a:t>a obra realizada pelo homem, na estrutura da coisa principal, com o propósito de conservá-la, melhorá-la ou embelezá-la</a:t>
            </a:r>
            <a:r>
              <a:rPr lang="pt-BR" i="1" dirty="0" smtClean="0"/>
              <a:t>.</a:t>
            </a:r>
          </a:p>
          <a:p>
            <a:pPr lvl="1"/>
            <a:r>
              <a:rPr lang="pt-BR" b="1" i="1" dirty="0" smtClean="0"/>
              <a:t>Necessárias</a:t>
            </a:r>
            <a:r>
              <a:rPr lang="pt-BR" i="1" dirty="0" smtClean="0"/>
              <a:t>: </a:t>
            </a:r>
            <a:r>
              <a:rPr lang="pt-BR" dirty="0" smtClean="0"/>
              <a:t>realizadas </a:t>
            </a:r>
            <a:r>
              <a:rPr lang="pt-BR" dirty="0"/>
              <a:t>para evitar um estrago iminente ou a deterioração da coisa principal (ex.: reparos realizados em uma viga</a:t>
            </a:r>
            <a:r>
              <a:rPr lang="pt-BR" dirty="0" smtClean="0"/>
              <a:t>).</a:t>
            </a:r>
          </a:p>
          <a:p>
            <a:pPr lvl="1"/>
            <a:r>
              <a:rPr lang="pt-BR" b="1" i="1" dirty="0"/>
              <a:t>Úteis</a:t>
            </a:r>
            <a:r>
              <a:rPr lang="pt-BR" i="1" dirty="0" smtClean="0"/>
              <a:t>:</a:t>
            </a:r>
            <a:r>
              <a:rPr lang="pt-BR" dirty="0"/>
              <a:t> aquelas empreendidas com o escopo de facilitar a utilização da coisa (ex.: a abertura de uma nova entrada que servirá de garagem para a casa</a:t>
            </a:r>
            <a:r>
              <a:rPr lang="pt-BR" dirty="0" smtClean="0"/>
              <a:t>).</a:t>
            </a:r>
          </a:p>
          <a:p>
            <a:pPr lvl="1"/>
            <a:r>
              <a:rPr lang="pt-BR" b="1" i="1" dirty="0"/>
              <a:t>Voluptuárias</a:t>
            </a:r>
            <a:r>
              <a:rPr lang="pt-BR" i="1" dirty="0" smtClean="0"/>
              <a:t>:</a:t>
            </a:r>
            <a:r>
              <a:rPr lang="pt-BR" dirty="0" smtClean="0"/>
              <a:t> </a:t>
            </a:r>
            <a:r>
              <a:rPr lang="pt-BR" dirty="0"/>
              <a:t>quando empreendidas para mero deleite ou prazer, sem aumento da utilidade da coisa (a decoração de um jardim)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Dos bens públicos e particulares</a:t>
            </a:r>
            <a:endParaRPr lang="pt-BR" dirty="0"/>
          </a:p>
        </p:txBody>
      </p:sp>
      <p:sp>
        <p:nvSpPr>
          <p:cNvPr id="3" name="Espaço Reservado para Conteúdo 2"/>
          <p:cNvSpPr>
            <a:spLocks noGrp="1"/>
          </p:cNvSpPr>
          <p:nvPr>
            <p:ph idx="1"/>
          </p:nvPr>
        </p:nvSpPr>
        <p:spPr>
          <a:xfrm>
            <a:off x="457200" y="1142984"/>
            <a:ext cx="8229600" cy="5715016"/>
          </a:xfrm>
        </p:spPr>
        <p:txBody>
          <a:bodyPr>
            <a:normAutofit fontScale="70000" lnSpcReduction="20000"/>
          </a:bodyPr>
          <a:lstStyle/>
          <a:p>
            <a:pPr lvl="1" algn="just"/>
            <a:r>
              <a:rPr lang="pt-BR" i="1" dirty="0"/>
              <a:t>Os bens</a:t>
            </a:r>
            <a:r>
              <a:rPr lang="pt-BR" dirty="0"/>
              <a:t> </a:t>
            </a:r>
            <a:r>
              <a:rPr lang="pt-BR" i="1" dirty="0"/>
              <a:t>particulares se definem por exclusão,</a:t>
            </a:r>
            <a:r>
              <a:rPr lang="pt-BR" dirty="0"/>
              <a:t> ou seja, são aqueles não pertencentes ao domínio público, mas sim à iniciativa privada, cuja disciplina interessa, em especial, ao Direito Civil.</a:t>
            </a:r>
          </a:p>
          <a:p>
            <a:pPr lvl="1" algn="just"/>
            <a:r>
              <a:rPr lang="pt-BR" dirty="0"/>
              <a:t>Já os </a:t>
            </a:r>
            <a:r>
              <a:rPr lang="pt-BR" i="1" dirty="0"/>
              <a:t>bens públicos</a:t>
            </a:r>
            <a:r>
              <a:rPr lang="pt-BR" dirty="0"/>
              <a:t> são aqueles pertencentes à União, aos Estados ou aos </a:t>
            </a:r>
            <a:r>
              <a:rPr lang="pt-BR" dirty="0" smtClean="0"/>
              <a:t>Municípios</a:t>
            </a:r>
            <a:r>
              <a:rPr lang="pt-BR" dirty="0"/>
              <a:t> </a:t>
            </a:r>
            <a:r>
              <a:rPr lang="pt-BR" dirty="0" smtClean="0"/>
              <a:t>(98 </a:t>
            </a:r>
            <a:r>
              <a:rPr lang="pt-BR" dirty="0"/>
              <a:t>do </a:t>
            </a:r>
            <a:r>
              <a:rPr lang="pt-BR" dirty="0" err="1"/>
              <a:t>CC</a:t>
            </a:r>
            <a:r>
              <a:rPr lang="pt-BR" dirty="0"/>
              <a:t>-02)</a:t>
            </a:r>
          </a:p>
          <a:p>
            <a:pPr algn="just"/>
            <a:r>
              <a:rPr lang="pt-BR" dirty="0" smtClean="0"/>
              <a:t>Classificação dos bens públicos:</a:t>
            </a:r>
          </a:p>
          <a:p>
            <a:pPr lvl="1" algn="just"/>
            <a:r>
              <a:rPr lang="pt-BR" b="1" i="1" dirty="0"/>
              <a:t>a) bens de uso comum do povo</a:t>
            </a:r>
            <a:r>
              <a:rPr lang="pt-BR" dirty="0"/>
              <a:t> </a:t>
            </a:r>
            <a:r>
              <a:rPr lang="pt-BR" b="1" i="1" dirty="0"/>
              <a:t>— </a:t>
            </a:r>
            <a:r>
              <a:rPr lang="pt-BR" dirty="0"/>
              <a:t>são bens públicos cuja utilização não se submete a qualquer tipo de discriminação ou ordem especial de fruição. É o caso das praias, estradas, ruas e praças </a:t>
            </a:r>
            <a:r>
              <a:rPr lang="pt-BR" dirty="0" smtClean="0"/>
              <a:t>(99</a:t>
            </a:r>
            <a:r>
              <a:rPr lang="pt-BR" dirty="0"/>
              <a:t>, I, do </a:t>
            </a:r>
            <a:r>
              <a:rPr lang="pt-BR" dirty="0" err="1"/>
              <a:t>CC</a:t>
            </a:r>
            <a:r>
              <a:rPr lang="pt-BR" dirty="0"/>
              <a:t>-02). São inalienáveis;</a:t>
            </a:r>
          </a:p>
          <a:p>
            <a:pPr lvl="1" algn="just"/>
            <a:r>
              <a:rPr lang="pt-BR" sz="2900" b="1" i="1" dirty="0"/>
              <a:t>b) bens de uso especial —</a:t>
            </a:r>
            <a:r>
              <a:rPr lang="pt-BR" dirty="0"/>
              <a:t> são bens públicos cuja fruição, por título especial, e na forma da lei, é atribuída a determinada pessoa, bem como aqueles utilizados pelo próprio Poder Público para a realização dos seus serviços públicos </a:t>
            </a:r>
            <a:r>
              <a:rPr lang="pt-BR" dirty="0" smtClean="0"/>
              <a:t>(99</a:t>
            </a:r>
            <a:r>
              <a:rPr lang="pt-BR" dirty="0"/>
              <a:t>, II, do </a:t>
            </a:r>
            <a:r>
              <a:rPr lang="pt-BR" dirty="0" err="1"/>
              <a:t>CC</a:t>
            </a:r>
            <a:r>
              <a:rPr lang="pt-BR" dirty="0"/>
              <a:t>-02). É o caso dos prédios onde funcionam as escolas públicas. São também inalienáveis;</a:t>
            </a:r>
          </a:p>
          <a:p>
            <a:pPr lvl="1" algn="just"/>
            <a:r>
              <a:rPr lang="pt-BR" sz="2900" b="1" i="1" dirty="0"/>
              <a:t>c) bens dominicais ou dominiais —</a:t>
            </a:r>
            <a:r>
              <a:rPr lang="pt-BR" dirty="0"/>
              <a:t> são bens públicos não afetados à utilização direta e imediata do povo, nem aos usuários de serviços, mas que pertencem ao </a:t>
            </a:r>
            <a:r>
              <a:rPr lang="pt-BR" dirty="0" smtClean="0"/>
              <a:t>patrimônio </a:t>
            </a:r>
            <a:r>
              <a:rPr lang="pt-BR" dirty="0"/>
              <a:t>estatal </a:t>
            </a:r>
            <a:r>
              <a:rPr lang="pt-BR" dirty="0" smtClean="0"/>
              <a:t>(99</a:t>
            </a:r>
            <a:r>
              <a:rPr lang="pt-BR" dirty="0"/>
              <a:t>, III, do </a:t>
            </a:r>
            <a:r>
              <a:rPr lang="pt-BR" dirty="0" err="1"/>
              <a:t>CC</a:t>
            </a:r>
            <a:r>
              <a:rPr lang="pt-BR" dirty="0"/>
              <a:t>-02). É o caso dos títulos pertencentes ao Poder Público, dos terrenos de marinha e das terras devolutas. São alienáveis, observadas as exigências da lei.</a:t>
            </a:r>
          </a:p>
          <a:p>
            <a:endParaRPr lang="pt-B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pPr algn="just"/>
            <a:r>
              <a:rPr lang="pt-BR" dirty="0"/>
              <a:t>Agostinho </a:t>
            </a:r>
            <a:r>
              <a:rPr lang="pt-BR" dirty="0" smtClean="0"/>
              <a:t>Alvim: “os </a:t>
            </a:r>
            <a:r>
              <a:rPr lang="pt-BR" dirty="0"/>
              <a:t>bens são coisas materiais ou imateriais que têm valor econômico e que podem servir de objeto a uma relação jurídica</a:t>
            </a:r>
            <a:r>
              <a:rPr lang="pt-BR" dirty="0" smtClean="0"/>
              <a:t>”.</a:t>
            </a:r>
          </a:p>
          <a:p>
            <a:pPr algn="just"/>
            <a:r>
              <a:rPr lang="pt-BR" dirty="0" smtClean="0"/>
              <a:t>Pablo </a:t>
            </a:r>
            <a:r>
              <a:rPr lang="pt-BR" dirty="0" err="1" smtClean="0"/>
              <a:t>Stolze</a:t>
            </a:r>
            <a:r>
              <a:rPr lang="pt-BR" dirty="0" smtClean="0"/>
              <a:t>: “os </a:t>
            </a:r>
            <a:r>
              <a:rPr lang="pt-BR" dirty="0"/>
              <a:t>bens jurídicos podem ser definidos como </a:t>
            </a:r>
            <a:r>
              <a:rPr lang="pt-BR" i="1" dirty="0"/>
              <a:t>toda a utilidade física ou ideal, que seja objeto de um direito </a:t>
            </a:r>
            <a:r>
              <a:rPr lang="pt-BR" i="1" dirty="0" smtClean="0"/>
              <a:t>subjetivo”.</a:t>
            </a:r>
          </a:p>
          <a:p>
            <a:pPr algn="just"/>
            <a:r>
              <a:rPr lang="pt-BR" dirty="0" smtClean="0"/>
              <a:t>Clóvis </a:t>
            </a:r>
            <a:r>
              <a:rPr lang="pt-BR" dirty="0" err="1" smtClean="0"/>
              <a:t>Bevilaqua</a:t>
            </a:r>
            <a:r>
              <a:rPr lang="pt-BR" dirty="0" smtClean="0"/>
              <a:t>: “bem </a:t>
            </a:r>
            <a:r>
              <a:rPr lang="pt-BR" dirty="0"/>
              <a:t>é tudo quanto corresponde à </a:t>
            </a:r>
            <a:r>
              <a:rPr lang="pt-BR" dirty="0" smtClean="0"/>
              <a:t>solicitação </a:t>
            </a:r>
            <a:r>
              <a:rPr lang="pt-BR" dirty="0"/>
              <a:t>de nossos desejos</a:t>
            </a:r>
            <a:r>
              <a:rPr lang="pt-BR" dirty="0" smtClean="0"/>
              <a:t>”.</a:t>
            </a:r>
            <a:endParaRPr lang="pt-B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BEM DE FAMÍLIA</a:t>
            </a:r>
            <a:endParaRPr lang="pt-BR" dirty="0"/>
          </a:p>
        </p:txBody>
      </p:sp>
      <p:sp>
        <p:nvSpPr>
          <p:cNvPr id="3" name="Espaço Reservado para Conteúdo 2"/>
          <p:cNvSpPr>
            <a:spLocks noGrp="1"/>
          </p:cNvSpPr>
          <p:nvPr>
            <p:ph idx="1"/>
          </p:nvPr>
        </p:nvSpPr>
        <p:spPr/>
        <p:txBody>
          <a:bodyPr/>
          <a:lstStyle/>
          <a:p>
            <a:endParaRPr lang="pt-B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857232"/>
          </a:xfrm>
        </p:spPr>
        <p:txBody>
          <a:bodyPr/>
          <a:lstStyle/>
          <a:p>
            <a:r>
              <a:rPr lang="pt-BR" b="1" dirty="0"/>
              <a:t>COISAS FORA DO COMÉRCIO</a:t>
            </a:r>
            <a:endParaRPr lang="pt-BR" dirty="0"/>
          </a:p>
        </p:txBody>
      </p:sp>
      <p:sp>
        <p:nvSpPr>
          <p:cNvPr id="3" name="Espaço Reservado para Conteúdo 2"/>
          <p:cNvSpPr>
            <a:spLocks noGrp="1"/>
          </p:cNvSpPr>
          <p:nvPr>
            <p:ph idx="1"/>
          </p:nvPr>
        </p:nvSpPr>
        <p:spPr>
          <a:xfrm>
            <a:off x="457200" y="642918"/>
            <a:ext cx="8229600" cy="6215082"/>
          </a:xfrm>
        </p:spPr>
        <p:txBody>
          <a:bodyPr>
            <a:normAutofit fontScale="70000" lnSpcReduction="20000"/>
          </a:bodyPr>
          <a:lstStyle/>
          <a:p>
            <a:pPr algn="just"/>
            <a:r>
              <a:rPr lang="pt-BR" dirty="0"/>
              <a:t>Tais bens se classificam em:</a:t>
            </a:r>
          </a:p>
          <a:p>
            <a:pPr lvl="1" algn="just"/>
            <a:r>
              <a:rPr lang="pt-BR" dirty="0"/>
              <a:t>a) </a:t>
            </a:r>
            <a:r>
              <a:rPr lang="pt-BR" b="1" i="1" dirty="0" err="1"/>
              <a:t>inapropriáveis</a:t>
            </a:r>
            <a:r>
              <a:rPr lang="pt-BR" b="1" i="1" dirty="0"/>
              <a:t> pela própria natureza</a:t>
            </a:r>
            <a:r>
              <a:rPr lang="pt-BR" b="1" dirty="0"/>
              <a:t>: </a:t>
            </a:r>
            <a:r>
              <a:rPr lang="pt-BR" dirty="0"/>
              <a:t>bens de uso inexaurível, como o mar e a luz solar. São as conhecidas </a:t>
            </a:r>
            <a:r>
              <a:rPr lang="pt-BR" i="1" dirty="0" err="1"/>
              <a:t>res</a:t>
            </a:r>
            <a:r>
              <a:rPr lang="pt-BR" i="1" dirty="0"/>
              <a:t> </a:t>
            </a:r>
            <a:r>
              <a:rPr lang="pt-BR" i="1" dirty="0" err="1"/>
              <a:t>communes</a:t>
            </a:r>
            <a:r>
              <a:rPr lang="pt-BR" i="1" dirty="0"/>
              <a:t> </a:t>
            </a:r>
            <a:r>
              <a:rPr lang="pt-BR" i="1" dirty="0" err="1"/>
              <a:t>omnium</a:t>
            </a:r>
            <a:r>
              <a:rPr lang="pt-BR" dirty="0"/>
              <a:t> (coisas comuns a todos), que não podem ser chamadas propriamente de coisas, pois falta o requisito da </a:t>
            </a:r>
            <a:r>
              <a:rPr lang="pt-BR" dirty="0" err="1"/>
              <a:t>ocupabilidade</a:t>
            </a:r>
            <a:r>
              <a:rPr lang="pt-BR" dirty="0"/>
              <a:t>. Nesta classificação enquadram-se, também, os direitos personalíssimos, uma vez que são insusceptíveis de apropriação material, havendo também norma legal que embasa tal </a:t>
            </a:r>
            <a:r>
              <a:rPr lang="pt-BR" dirty="0" err="1"/>
              <a:t>circunstância</a:t>
            </a:r>
            <a:r>
              <a:rPr lang="pt-BR" baseline="30000" dirty="0" err="1">
                <a:hlinkClick r:id=""/>
              </a:rPr>
              <a:t>69</a:t>
            </a:r>
            <a:r>
              <a:rPr lang="pt-BR" dirty="0"/>
              <a:t>;</a:t>
            </a:r>
          </a:p>
          <a:p>
            <a:pPr lvl="1" algn="just"/>
            <a:r>
              <a:rPr lang="pt-BR" dirty="0"/>
              <a:t>b) </a:t>
            </a:r>
            <a:r>
              <a:rPr lang="pt-BR" sz="2900" b="1" i="1" dirty="0"/>
              <a:t>legalmente inalienáveis: </a:t>
            </a:r>
            <a:r>
              <a:rPr lang="pt-BR" dirty="0"/>
              <a:t>bens que, embora sejam materialmente apropriáveis, têm sua livre comercialização vedada por lei para atender a interesses econômico-sociais, de defesa social ou proteção de pessoas. Só excepcionalmente podem ser alienados, o que exige lei específica ou decisão judicial. É o caso dos bens públicos de uso comum do povo, bens dotais, terras ocupadas pelos índios, o bem de família etc. São também chamados de bens com </a:t>
            </a:r>
            <a:r>
              <a:rPr lang="pt-BR" i="1" dirty="0"/>
              <a:t>inalienabilidade real ou objetiva</a:t>
            </a:r>
            <a:r>
              <a:rPr lang="pt-BR" dirty="0"/>
              <a:t>;</a:t>
            </a:r>
          </a:p>
          <a:p>
            <a:pPr lvl="1" algn="just"/>
            <a:r>
              <a:rPr lang="pt-BR" dirty="0"/>
              <a:t>c) </a:t>
            </a:r>
            <a:r>
              <a:rPr lang="pt-BR" sz="2900" b="1" i="1" dirty="0"/>
              <a:t>inalienáveis pela vontade humana: </a:t>
            </a:r>
            <a:r>
              <a:rPr lang="pt-BR" dirty="0"/>
              <a:t>bens que, por ato de vontade, em negócios gratuitos, são excluídos do comércio jurídico, gravando-se a </a:t>
            </a:r>
            <a:r>
              <a:rPr lang="pt-BR" i="1" dirty="0"/>
              <a:t>cláusula de inalienabilidade/impenhorabilidade.</a:t>
            </a:r>
            <a:r>
              <a:rPr lang="pt-BR" dirty="0"/>
              <a:t> Admite-se a relativização de tais cláusulas, pela via judicial, em situações excepcionais, como moléstias graves do titular, para garantir a utilidade do bem, mas, nesse caso, o sentido da jurisprudência é na busca da prevalência do fim social da norma. Também são chamados de bens com </a:t>
            </a:r>
            <a:r>
              <a:rPr lang="pt-BR" i="1" dirty="0"/>
              <a:t>inalienabilidade pessoal ou subjetiva.</a:t>
            </a:r>
            <a:endParaRPr lang="pt-BR" dirty="0"/>
          </a:p>
          <a:p>
            <a:endParaRPr lang="pt-B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Objeto de direitos</a:t>
            </a:r>
          </a:p>
          <a:p>
            <a:pPr lvl="1"/>
            <a:r>
              <a:rPr lang="pt-BR" dirty="0"/>
              <a:t>Prestação </a:t>
            </a:r>
            <a:r>
              <a:rPr lang="pt-BR" dirty="0" smtClean="0"/>
              <a:t>Jurídica (obrigações)</a:t>
            </a:r>
            <a:endParaRPr lang="pt-BR" dirty="0"/>
          </a:p>
          <a:p>
            <a:pPr>
              <a:buNone/>
            </a:pPr>
            <a:r>
              <a:rPr lang="pt-BR" dirty="0"/>
              <a:t> </a:t>
            </a:r>
          </a:p>
          <a:p>
            <a:pPr lvl="1"/>
            <a:r>
              <a:rPr lang="pt-BR" dirty="0"/>
              <a:t>Bens jurídicos imateriais</a:t>
            </a:r>
          </a:p>
          <a:p>
            <a:pPr lvl="2"/>
            <a:r>
              <a:rPr lang="pt-BR" dirty="0"/>
              <a:t>Bem Jurídico </a:t>
            </a:r>
            <a:r>
              <a:rPr lang="pt-BR" i="1" dirty="0"/>
              <a:t>Lato </a:t>
            </a:r>
            <a:r>
              <a:rPr lang="pt-BR" i="1" dirty="0" err="1" smtClean="0"/>
              <a:t>Sensu</a:t>
            </a:r>
            <a:r>
              <a:rPr lang="pt-BR" dirty="0"/>
              <a:t> </a:t>
            </a:r>
          </a:p>
          <a:p>
            <a:pPr lvl="2"/>
            <a:r>
              <a:rPr lang="pt-BR" dirty="0"/>
              <a:t>Coisas (bem jurídico materializado)</a:t>
            </a:r>
          </a:p>
          <a:p>
            <a:endParaRPr lang="pt-B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0"/>
            <a:ext cx="8229600" cy="857232"/>
          </a:xfrm>
        </p:spPr>
        <p:txBody>
          <a:bodyPr/>
          <a:lstStyle/>
          <a:p>
            <a:r>
              <a:rPr lang="pt-BR" dirty="0" smtClean="0"/>
              <a:t>Coisa X Bem</a:t>
            </a:r>
            <a:endParaRPr lang="pt-BR" dirty="0"/>
          </a:p>
        </p:txBody>
      </p:sp>
      <p:sp>
        <p:nvSpPr>
          <p:cNvPr id="3" name="Espaço Reservado para Conteúdo 2"/>
          <p:cNvSpPr>
            <a:spLocks noGrp="1"/>
          </p:cNvSpPr>
          <p:nvPr>
            <p:ph idx="1"/>
          </p:nvPr>
        </p:nvSpPr>
        <p:spPr>
          <a:xfrm>
            <a:off x="457200" y="714356"/>
            <a:ext cx="8229600" cy="5929354"/>
          </a:xfrm>
        </p:spPr>
        <p:txBody>
          <a:bodyPr>
            <a:normAutofit fontScale="62500" lnSpcReduction="20000"/>
          </a:bodyPr>
          <a:lstStyle/>
          <a:p>
            <a:pPr algn="just"/>
            <a:r>
              <a:rPr lang="pt-BR" b="1" dirty="0" smtClean="0"/>
              <a:t>ORLANDO GOMES</a:t>
            </a:r>
            <a:r>
              <a:rPr lang="pt-BR" dirty="0" smtClean="0"/>
              <a:t>: ”</a:t>
            </a:r>
            <a:r>
              <a:rPr lang="pt-BR" i="1" dirty="0" smtClean="0"/>
              <a:t>bem é gênero e coisa é espécie”.</a:t>
            </a:r>
          </a:p>
          <a:p>
            <a:pPr algn="just"/>
            <a:r>
              <a:rPr lang="pt-BR" b="1" dirty="0"/>
              <a:t>MARIA HELENA </a:t>
            </a:r>
            <a:r>
              <a:rPr lang="pt-BR" b="1" dirty="0" smtClean="0"/>
              <a:t>DINIZ:</a:t>
            </a:r>
            <a:r>
              <a:rPr lang="pt-BR" dirty="0" smtClean="0"/>
              <a:t> com fundamento na doutrina de </a:t>
            </a:r>
            <a:r>
              <a:rPr lang="pt-BR" dirty="0" err="1" smtClean="0"/>
              <a:t>SCUTO</a:t>
            </a:r>
            <a:r>
              <a:rPr lang="pt-BR" dirty="0" smtClean="0"/>
              <a:t>, assevera que os bens seriam espécies de coisas.</a:t>
            </a:r>
          </a:p>
          <a:p>
            <a:pPr algn="just"/>
            <a:r>
              <a:rPr lang="pt-BR" b="1" dirty="0"/>
              <a:t>SÍLVIO VENOSA</a:t>
            </a:r>
            <a:r>
              <a:rPr lang="pt-BR" dirty="0" smtClean="0"/>
              <a:t>:“</a:t>
            </a:r>
            <a:r>
              <a:rPr lang="pt-BR" i="1" dirty="0" smtClean="0"/>
              <a:t>a palavra coisa tem sentido mais extenso, compreendendo tanto os bens que podem ser apropriados, como aqueles objetos que não podem</a:t>
            </a:r>
            <a:r>
              <a:rPr lang="pt-BR" dirty="0" smtClean="0"/>
              <a:t>”.</a:t>
            </a:r>
          </a:p>
          <a:p>
            <a:pPr algn="just"/>
            <a:r>
              <a:rPr lang="pt-BR" b="1" dirty="0"/>
              <a:t>WASHINGTON DE BARROS MONTEIRO</a:t>
            </a:r>
            <a:r>
              <a:rPr lang="pt-BR" dirty="0" smtClean="0"/>
              <a:t>: </a:t>
            </a:r>
            <a:r>
              <a:rPr lang="pt-BR" i="1" dirty="0" smtClean="0"/>
              <a:t>“o </a:t>
            </a:r>
            <a:r>
              <a:rPr lang="pt-BR" i="1" dirty="0"/>
              <a:t>conceito de coisas corresponde ao de bens, </a:t>
            </a:r>
            <a:r>
              <a:rPr lang="pt-BR" i="1" dirty="0" smtClean="0"/>
              <a:t>mas nem </a:t>
            </a:r>
            <a:r>
              <a:rPr lang="pt-BR" i="1" dirty="0"/>
              <a:t>sempre há perfeita sincronização entre as duas expressões. Às vezes, coisas são o gênero, e bens, a espécie; outras, estes são o gênero e aquelas a espécie; outras, finalmente, são os dois termos usados como sinônimos, havendo então entre eles coincidência de significação</a:t>
            </a:r>
            <a:r>
              <a:rPr lang="pt-BR" dirty="0" smtClean="0"/>
              <a:t>”.</a:t>
            </a:r>
          </a:p>
          <a:p>
            <a:pPr algn="just"/>
            <a:r>
              <a:rPr lang="pt-BR" b="1" dirty="0"/>
              <a:t>FRANCISCO </a:t>
            </a:r>
            <a:r>
              <a:rPr lang="pt-BR" b="1" dirty="0" smtClean="0"/>
              <a:t>AMARAL:</a:t>
            </a:r>
            <a:r>
              <a:rPr lang="pt-BR" dirty="0"/>
              <a:t> </a:t>
            </a:r>
            <a:r>
              <a:rPr lang="pt-BR" dirty="0" smtClean="0"/>
              <a:t>”</a:t>
            </a:r>
            <a:r>
              <a:rPr lang="pt-BR" i="1" dirty="0" smtClean="0"/>
              <a:t>o </a:t>
            </a:r>
            <a:r>
              <a:rPr lang="pt-BR" i="1" dirty="0"/>
              <a:t>conceito de bem é histórico e relativo, variando de acordo com as diversas épocas da cultura </a:t>
            </a:r>
            <a:r>
              <a:rPr lang="pt-BR" i="1" dirty="0" smtClean="0"/>
              <a:t>humana. Com </a:t>
            </a:r>
            <a:r>
              <a:rPr lang="pt-BR" i="1" dirty="0"/>
              <a:t>a evolução da </a:t>
            </a:r>
            <a:r>
              <a:rPr lang="pt-BR" i="1" dirty="0" smtClean="0"/>
              <a:t>espécie </a:t>
            </a:r>
            <a:r>
              <a:rPr lang="pt-BR" i="1" dirty="0"/>
              <a:t>humana e o desenvolvimento da vida espiritual</a:t>
            </a:r>
            <a:r>
              <a:rPr lang="pt-BR" dirty="0" smtClean="0"/>
              <a:t>”.</a:t>
            </a:r>
          </a:p>
          <a:p>
            <a:pPr algn="just"/>
            <a:r>
              <a:rPr lang="pt-BR" b="1" dirty="0" smtClean="0"/>
              <a:t>PABLO </a:t>
            </a:r>
            <a:r>
              <a:rPr lang="pt-BR" b="1" dirty="0" err="1" smtClean="0"/>
              <a:t>STOLZE</a:t>
            </a:r>
            <a:r>
              <a:rPr lang="pt-BR" dirty="0" smtClean="0"/>
              <a:t>: “</a:t>
            </a:r>
            <a:r>
              <a:rPr lang="pt-BR" i="1" dirty="0" smtClean="0"/>
              <a:t>Preferimos</a:t>
            </a:r>
            <a:r>
              <a:rPr lang="pt-BR" i="1" dirty="0"/>
              <a:t>, na linha do Direito alemão, identificar a coisa sob o aspecto de sua materialidade, reservando o vocábulo aos objetos corpóreos. Os bens, por sua vez, compreenderiam os objetos corpóreos ou materiais (coisas) e os ideais (bens imateriais). Dessa forma, há bens jurídicos que não são coisas: a liberdade, a honra, a integridade moral, a imagem, a </a:t>
            </a:r>
            <a:r>
              <a:rPr lang="pt-BR" i="1" dirty="0" smtClean="0"/>
              <a:t>vida”</a:t>
            </a:r>
            <a:r>
              <a:rPr lang="pt-BR" dirty="0" smtClean="0"/>
              <a:t>.</a:t>
            </a:r>
            <a:endParaRPr lang="pt-B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Patrimônio</a:t>
            </a:r>
            <a:endParaRPr lang="pt-BR" dirty="0"/>
          </a:p>
        </p:txBody>
      </p:sp>
      <p:sp>
        <p:nvSpPr>
          <p:cNvPr id="3" name="Espaço Reservado para Conteúdo 2"/>
          <p:cNvSpPr>
            <a:spLocks noGrp="1"/>
          </p:cNvSpPr>
          <p:nvPr>
            <p:ph idx="1"/>
          </p:nvPr>
        </p:nvSpPr>
        <p:spPr/>
        <p:txBody>
          <a:bodyPr>
            <a:normAutofit fontScale="85000" lnSpcReduction="20000"/>
          </a:bodyPr>
          <a:lstStyle/>
          <a:p>
            <a:pPr algn="just"/>
            <a:r>
              <a:rPr lang="pt-BR" dirty="0"/>
              <a:t>A título de informação terminológica, saliente-se que o patrimônio pode ser tanto </a:t>
            </a:r>
            <a:r>
              <a:rPr lang="pt-BR" i="1" dirty="0"/>
              <a:t>líquido</a:t>
            </a:r>
            <a:r>
              <a:rPr lang="pt-BR" dirty="0"/>
              <a:t> (conjunto de bens e créditos, deduzidos os débitos), quanto </a:t>
            </a:r>
            <a:r>
              <a:rPr lang="pt-BR" i="1" dirty="0"/>
              <a:t>bruto</a:t>
            </a:r>
            <a:r>
              <a:rPr lang="pt-BR" dirty="0"/>
              <a:t> (conjunto de relações jurídicas sem esta dedução), compreendendo-se neste o ativo (conjunto de direitos) e o passivo (conjunto de obrigações), não se descaracterizando a noção se os débitos forem superiores aos créditos, pois o patrimônio exprimirá sempre um valor pecuniário, seja positivo ou negativo</a:t>
            </a:r>
            <a:r>
              <a:rPr lang="pt-BR" dirty="0" smtClean="0"/>
              <a:t>.</a:t>
            </a:r>
          </a:p>
          <a:p>
            <a:pPr algn="just"/>
            <a:r>
              <a:rPr lang="pt-BR" dirty="0" smtClean="0"/>
              <a:t>Singular ou plural?</a:t>
            </a:r>
          </a:p>
          <a:p>
            <a:pPr lvl="1" algn="just"/>
            <a:r>
              <a:rPr lang="pt-BR" b="1" dirty="0"/>
              <a:t>CAIO MÁRIO</a:t>
            </a:r>
            <a:r>
              <a:rPr lang="pt-BR" dirty="0"/>
              <a:t>: “não há, porém, nesses casos, pluralidade ou divisibilidade de patrimônio. O que há é a distinção de bens de procedência diversa no mesmo patrimônio”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Classificação</a:t>
            </a:r>
            <a:endParaRPr lang="pt-BR" dirty="0"/>
          </a:p>
        </p:txBody>
      </p:sp>
      <p:sp>
        <p:nvSpPr>
          <p:cNvPr id="3" name="Espaço Reservado para Conteúdo 2"/>
          <p:cNvSpPr>
            <a:spLocks noGrp="1"/>
          </p:cNvSpPr>
          <p:nvPr>
            <p:ph idx="1"/>
          </p:nvPr>
        </p:nvSpPr>
        <p:spPr/>
        <p:txBody>
          <a:bodyPr>
            <a:normAutofit fontScale="62500" lnSpcReduction="20000"/>
          </a:bodyPr>
          <a:lstStyle/>
          <a:p>
            <a:r>
              <a:rPr lang="pt-BR" dirty="0"/>
              <a:t>1) Bens considerados em si mesmos</a:t>
            </a:r>
          </a:p>
          <a:p>
            <a:pPr lvl="1"/>
            <a:r>
              <a:rPr lang="pt-BR" dirty="0"/>
              <a:t>1.1. bens imóveis e móveis</a:t>
            </a:r>
          </a:p>
          <a:p>
            <a:pPr lvl="1"/>
            <a:r>
              <a:rPr lang="pt-BR" dirty="0"/>
              <a:t>1.2. bens fungíveis e infungíveis</a:t>
            </a:r>
          </a:p>
          <a:p>
            <a:pPr lvl="1"/>
            <a:r>
              <a:rPr lang="pt-BR" dirty="0"/>
              <a:t>1.3. bens consumíveis e inconsumíveis</a:t>
            </a:r>
          </a:p>
          <a:p>
            <a:pPr lvl="1"/>
            <a:r>
              <a:rPr lang="pt-BR" dirty="0"/>
              <a:t>1.4. bens divisíveis e indivisíveis</a:t>
            </a:r>
          </a:p>
          <a:p>
            <a:pPr lvl="1"/>
            <a:r>
              <a:rPr lang="pt-BR" dirty="0"/>
              <a:t>1.5. bens singulares e coletivos</a:t>
            </a:r>
          </a:p>
          <a:p>
            <a:r>
              <a:rPr lang="pt-BR" dirty="0"/>
              <a:t>2) Bens reciprocamente considerados</a:t>
            </a:r>
          </a:p>
          <a:p>
            <a:pPr lvl="1"/>
            <a:r>
              <a:rPr lang="pt-BR" dirty="0"/>
              <a:t>2.1. bem principal e bens acessórios</a:t>
            </a:r>
          </a:p>
          <a:p>
            <a:pPr lvl="1"/>
            <a:r>
              <a:rPr lang="pt-BR" dirty="0"/>
              <a:t>2.1.1. bens acessórios:</a:t>
            </a:r>
          </a:p>
          <a:p>
            <a:pPr lvl="2"/>
            <a:r>
              <a:rPr lang="pt-BR" dirty="0"/>
              <a:t>a) frutos;</a:t>
            </a:r>
          </a:p>
          <a:p>
            <a:pPr lvl="2"/>
            <a:r>
              <a:rPr lang="pt-BR" dirty="0"/>
              <a:t>b) produtos;</a:t>
            </a:r>
          </a:p>
          <a:p>
            <a:pPr lvl="2"/>
            <a:r>
              <a:rPr lang="pt-BR" dirty="0"/>
              <a:t>c) rendimentos;</a:t>
            </a:r>
          </a:p>
          <a:p>
            <a:pPr lvl="2"/>
            <a:r>
              <a:rPr lang="pt-BR" dirty="0"/>
              <a:t>d) benfeitorias (necessárias, úteis e voluptuárias)</a:t>
            </a:r>
          </a:p>
          <a:p>
            <a:r>
              <a:rPr lang="pt-BR" dirty="0"/>
              <a:t>3) Bens públicos e </a:t>
            </a:r>
            <a:r>
              <a:rPr lang="pt-BR" dirty="0" smtClean="0"/>
              <a:t>particulares</a:t>
            </a:r>
          </a:p>
          <a:p>
            <a:endParaRPr lang="pt-BR" dirty="0"/>
          </a:p>
          <a:p>
            <a:r>
              <a:rPr lang="pt-BR" dirty="0" smtClean="0"/>
              <a:t>+ bem de família e bens corpóreos X bens incorpóreos</a:t>
            </a:r>
            <a:endParaRPr lang="pt-BR" dirty="0"/>
          </a:p>
          <a:p>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Bens considerados em si mesmos</a:t>
            </a:r>
            <a:endParaRPr lang="pt-BR" dirty="0"/>
          </a:p>
        </p:txBody>
      </p:sp>
      <p:sp>
        <p:nvSpPr>
          <p:cNvPr id="3" name="Espaço Reservado para Conteúdo 2"/>
          <p:cNvSpPr>
            <a:spLocks noGrp="1"/>
          </p:cNvSpPr>
          <p:nvPr>
            <p:ph idx="1"/>
          </p:nvPr>
        </p:nvSpPr>
        <p:spPr/>
        <p:txBody>
          <a:bodyPr/>
          <a:lstStyle/>
          <a:p>
            <a:r>
              <a:rPr lang="pt-BR" dirty="0" smtClean="0"/>
              <a:t>Corpóreos X incorpóreos</a:t>
            </a:r>
          </a:p>
          <a:p>
            <a:pPr lvl="1"/>
            <a:r>
              <a:rPr lang="pt-BR" dirty="0" smtClean="0"/>
              <a:t>Tem forma material, materialidade ou não tem. Os primeiros podem ser vendidos, os segundos não, apenas cedidos.</a:t>
            </a:r>
          </a:p>
          <a:p>
            <a:pPr lvl="1"/>
            <a:r>
              <a:rPr lang="pt-BR" dirty="0" smtClean="0"/>
              <a:t>Usucapião?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Bens considerados em si mesmos</a:t>
            </a:r>
            <a:endParaRPr lang="pt-BR" dirty="0"/>
          </a:p>
        </p:txBody>
      </p:sp>
      <p:sp>
        <p:nvSpPr>
          <p:cNvPr id="3" name="Espaço Reservado para Conteúdo 2"/>
          <p:cNvSpPr>
            <a:spLocks noGrp="1"/>
          </p:cNvSpPr>
          <p:nvPr>
            <p:ph idx="1"/>
          </p:nvPr>
        </p:nvSpPr>
        <p:spPr>
          <a:xfrm>
            <a:off x="457200" y="1214422"/>
            <a:ext cx="8229600" cy="5429288"/>
          </a:xfrm>
        </p:spPr>
        <p:txBody>
          <a:bodyPr>
            <a:normAutofit fontScale="92500" lnSpcReduction="10000"/>
          </a:bodyPr>
          <a:lstStyle/>
          <a:p>
            <a:r>
              <a:rPr lang="pt-BR" dirty="0" smtClean="0"/>
              <a:t>Bens imóveis X bens móveis (Semoventes?)</a:t>
            </a:r>
          </a:p>
          <a:p>
            <a:pPr lvl="2"/>
            <a:r>
              <a:rPr lang="pt-BR" dirty="0" smtClean="0"/>
              <a:t>Alienação / gravação de ônus</a:t>
            </a:r>
          </a:p>
          <a:p>
            <a:pPr lvl="1"/>
            <a:r>
              <a:rPr lang="pt-BR" b="1" dirty="0" smtClean="0"/>
              <a:t>Imóveis:</a:t>
            </a:r>
          </a:p>
          <a:p>
            <a:pPr lvl="2"/>
            <a:r>
              <a:rPr lang="pt-BR" dirty="0"/>
              <a:t>1) Imóveis por sua própria </a:t>
            </a:r>
            <a:r>
              <a:rPr lang="pt-BR" dirty="0" smtClean="0"/>
              <a:t>natureza </a:t>
            </a:r>
          </a:p>
          <a:p>
            <a:pPr lvl="3"/>
            <a:r>
              <a:rPr lang="pt-BR" i="1" dirty="0"/>
              <a:t> </a:t>
            </a:r>
            <a:r>
              <a:rPr lang="pt-BR" i="1" dirty="0" smtClean="0"/>
              <a:t>artigo 79</a:t>
            </a:r>
          </a:p>
          <a:p>
            <a:pPr lvl="2"/>
            <a:r>
              <a:rPr lang="pt-BR" dirty="0"/>
              <a:t>2) Imóveis por acessão física, industrial ou </a:t>
            </a:r>
            <a:r>
              <a:rPr lang="pt-BR" dirty="0" smtClean="0"/>
              <a:t>artificial</a:t>
            </a:r>
          </a:p>
          <a:p>
            <a:pPr lvl="3"/>
            <a:r>
              <a:rPr lang="pt-BR" dirty="0" smtClean="0"/>
              <a:t>Homem une ao solo – lembrar dos separados provisoriamente (artigo 81)</a:t>
            </a:r>
          </a:p>
          <a:p>
            <a:pPr lvl="2"/>
            <a:r>
              <a:rPr lang="pt-BR" dirty="0"/>
              <a:t>3) Imóveis por acessão </a:t>
            </a:r>
            <a:r>
              <a:rPr lang="pt-BR" dirty="0" smtClean="0"/>
              <a:t>intelectual</a:t>
            </a:r>
          </a:p>
          <a:p>
            <a:pPr lvl="3"/>
            <a:r>
              <a:rPr lang="pt-BR" dirty="0" smtClean="0"/>
              <a:t>Pertenças – acessórios (voltaremos)</a:t>
            </a:r>
          </a:p>
          <a:p>
            <a:pPr lvl="2"/>
            <a:r>
              <a:rPr lang="pt-BR" dirty="0"/>
              <a:t>4) Imóveis por determinação </a:t>
            </a:r>
            <a:r>
              <a:rPr lang="pt-BR" dirty="0" smtClean="0"/>
              <a:t>legal</a:t>
            </a:r>
          </a:p>
          <a:p>
            <a:pPr lvl="3"/>
            <a:r>
              <a:rPr lang="pt-BR" dirty="0" smtClean="0"/>
              <a:t>Artigo 80</a:t>
            </a:r>
          </a:p>
          <a:p>
            <a:pPr lvl="2"/>
            <a:r>
              <a:rPr lang="pt-BR" dirty="0"/>
              <a:t>5) Considerações sobre a natureza imobiliária do direito à sucessão aberta</a:t>
            </a:r>
            <a:endParaRPr lang="pt-BR" dirty="0" smtClean="0"/>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Bens considerados em si mesmos</a:t>
            </a:r>
            <a:endParaRPr lang="pt-BR" dirty="0"/>
          </a:p>
        </p:txBody>
      </p:sp>
      <p:sp>
        <p:nvSpPr>
          <p:cNvPr id="3" name="Espaço Reservado para Conteúdo 2"/>
          <p:cNvSpPr>
            <a:spLocks noGrp="1"/>
          </p:cNvSpPr>
          <p:nvPr>
            <p:ph idx="1"/>
          </p:nvPr>
        </p:nvSpPr>
        <p:spPr/>
        <p:txBody>
          <a:bodyPr/>
          <a:lstStyle/>
          <a:p>
            <a:r>
              <a:rPr lang="pt-BR" b="1" dirty="0" smtClean="0"/>
              <a:t>Móveis</a:t>
            </a:r>
          </a:p>
          <a:p>
            <a:pPr lvl="1"/>
            <a:r>
              <a:rPr lang="pt-BR" dirty="0"/>
              <a:t>1) Móveis por sua própria </a:t>
            </a:r>
            <a:r>
              <a:rPr lang="pt-BR" dirty="0" smtClean="0"/>
              <a:t>natureza</a:t>
            </a:r>
          </a:p>
          <a:p>
            <a:pPr lvl="1"/>
            <a:r>
              <a:rPr lang="pt-BR" dirty="0"/>
              <a:t>2) Móveis por </a:t>
            </a:r>
            <a:r>
              <a:rPr lang="pt-BR" dirty="0" smtClean="0"/>
              <a:t>antecipação</a:t>
            </a:r>
          </a:p>
          <a:p>
            <a:pPr lvl="1"/>
            <a:r>
              <a:rPr lang="pt-BR" dirty="0"/>
              <a:t>3) Móveis por determinação </a:t>
            </a:r>
            <a:r>
              <a:rPr lang="pt-BR" dirty="0" smtClean="0"/>
              <a:t>legal</a:t>
            </a:r>
          </a:p>
          <a:p>
            <a:pPr lvl="1">
              <a:buNone/>
            </a:pPr>
            <a:endParaRPr lang="pt-BR" dirty="0" smtClean="0"/>
          </a:p>
          <a:p>
            <a:r>
              <a:rPr lang="pt-BR" b="1" dirty="0" smtClean="0"/>
              <a:t>Semoventes</a:t>
            </a:r>
            <a:endParaRPr lang="pt-BR" b="1"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83CED2247334D449309B631D023E44E" ma:contentTypeVersion="0" ma:contentTypeDescription="Crie um novo documento." ma:contentTypeScope="" ma:versionID="17ac30fb2320be4e423c27284a634572">
  <xsd:schema xmlns:xsd="http://www.w3.org/2001/XMLSchema" xmlns:xs="http://www.w3.org/2001/XMLSchema" xmlns:p="http://schemas.microsoft.com/office/2006/metadata/properties" targetNamespace="http://schemas.microsoft.com/office/2006/metadata/properties" ma:root="true" ma:fieldsID="b24319475835c1d8a4ec49180d724421">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3326BE-5DF1-4E34-B33E-988BEF88B673}"/>
</file>

<file path=customXml/itemProps2.xml><?xml version="1.0" encoding="utf-8"?>
<ds:datastoreItem xmlns:ds="http://schemas.openxmlformats.org/officeDocument/2006/customXml" ds:itemID="{C2F85BD6-0B6D-4ECD-890E-5B2240359602}"/>
</file>

<file path=customXml/itemProps3.xml><?xml version="1.0" encoding="utf-8"?>
<ds:datastoreItem xmlns:ds="http://schemas.openxmlformats.org/officeDocument/2006/customXml" ds:itemID="{0FB63BDB-E267-4456-BCEF-2BDD2719AA4C}"/>
</file>

<file path=docProps/app.xml><?xml version="1.0" encoding="utf-8"?>
<Properties xmlns="http://schemas.openxmlformats.org/officeDocument/2006/extended-properties" xmlns:vt="http://schemas.openxmlformats.org/officeDocument/2006/docPropsVTypes">
  <TotalTime>84</TotalTime>
  <Words>690</Words>
  <Application>Microsoft Office PowerPoint</Application>
  <PresentationFormat>Apresentação na tela (4:3)</PresentationFormat>
  <Paragraphs>142</Paragraphs>
  <Slides>21</Slides>
  <Notes>0</Notes>
  <HiddenSlides>0</HiddenSlides>
  <MMClips>0</MMClips>
  <ScaleCrop>false</ScaleCrop>
  <HeadingPairs>
    <vt:vector size="4" baseType="variant">
      <vt:variant>
        <vt:lpstr>Tema</vt:lpstr>
      </vt:variant>
      <vt:variant>
        <vt:i4>1</vt:i4>
      </vt:variant>
      <vt:variant>
        <vt:lpstr>Títulos de slides</vt:lpstr>
      </vt:variant>
      <vt:variant>
        <vt:i4>21</vt:i4>
      </vt:variant>
    </vt:vector>
  </HeadingPairs>
  <TitlesOfParts>
    <vt:vector size="22" baseType="lpstr">
      <vt:lpstr>Tema do Office</vt:lpstr>
      <vt:lpstr>Bens</vt:lpstr>
      <vt:lpstr>Slide 2</vt:lpstr>
      <vt:lpstr>Slide 3</vt:lpstr>
      <vt:lpstr>Coisa X Bem</vt:lpstr>
      <vt:lpstr>Patrimônio</vt:lpstr>
      <vt:lpstr>Classificação</vt:lpstr>
      <vt:lpstr>Bens considerados em si mesmos</vt:lpstr>
      <vt:lpstr>Bens considerados em si mesmos</vt:lpstr>
      <vt:lpstr>Bens considerados em si mesmos</vt:lpstr>
      <vt:lpstr>Bens considerados em si mesmos</vt:lpstr>
      <vt:lpstr>Bens considerados em si mesmos</vt:lpstr>
      <vt:lpstr>Bens considerados em si mesmos</vt:lpstr>
      <vt:lpstr>Bens considerados em si mesmos</vt:lpstr>
      <vt:lpstr>Dos bens reciprocamente considerados</vt:lpstr>
      <vt:lpstr>Dos bens reciprocamente considerados</vt:lpstr>
      <vt:lpstr>Dos bens reciprocamente considerados</vt:lpstr>
      <vt:lpstr>Dos bens reciprocamente considerados</vt:lpstr>
      <vt:lpstr>Dos bens reciprocamente considerados</vt:lpstr>
      <vt:lpstr>Dos bens públicos e particulares</vt:lpstr>
      <vt:lpstr>BEM DE FAMÍLIA</vt:lpstr>
      <vt:lpstr>COISAS FORA DO COMÉRCIO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Bens</dc:title>
  <dc:creator>Jose Pedro</dc:creator>
  <cp:lastModifiedBy>Jose Pedro</cp:lastModifiedBy>
  <cp:revision>9</cp:revision>
  <dcterms:created xsi:type="dcterms:W3CDTF">2016-11-10T00:03:25Z</dcterms:created>
  <dcterms:modified xsi:type="dcterms:W3CDTF">2016-11-10T01:28:21Z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0x010100283CED2247334D449309B631D023E44E</vt:lpwstr>
  </property>
</Properties>
</file>