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16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568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87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752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15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6293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5175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27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615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4911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207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BE95-BB7F-4035-ABA4-F9AC5290DA8B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8ECC-CB67-46FC-BA76-4F66F12706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1147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Capacidade do sujeito de direito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Capacidade de fato</a:t>
            </a:r>
          </a:p>
          <a:p>
            <a:r>
              <a:rPr lang="pt-BR" dirty="0" smtClean="0"/>
              <a:t>Capacidade de direito</a:t>
            </a:r>
          </a:p>
          <a:p>
            <a:r>
              <a:rPr lang="pt-BR" dirty="0" smtClean="0"/>
              <a:t>Legitimação</a:t>
            </a:r>
          </a:p>
        </p:txBody>
      </p:sp>
    </p:spTree>
    <p:extLst>
      <p:ext uri="{BB962C8B-B14F-4D97-AF65-F5344CB8AC3E}">
        <p14:creationId xmlns:p14="http://schemas.microsoft.com/office/powerpoint/2010/main" xmlns="" val="73952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Incapacidade decorrente da Lei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Honra</a:t>
            </a:r>
          </a:p>
          <a:p>
            <a:pPr lvl="1"/>
            <a:r>
              <a:rPr lang="pt-BR" dirty="0" smtClean="0"/>
              <a:t>Não pode ser nomeado tutor: 1735, V</a:t>
            </a:r>
          </a:p>
          <a:p>
            <a:pPr lvl="1"/>
            <a:r>
              <a:rPr lang="pt-BR" dirty="0" smtClean="0"/>
              <a:t>Perda do pátrio poder: 1638, III</a:t>
            </a:r>
          </a:p>
          <a:p>
            <a:pPr lvl="1"/>
            <a:r>
              <a:rPr lang="pt-BR" dirty="0" smtClean="0"/>
              <a:t>Perda de alimentos: 1708, </a:t>
            </a:r>
            <a:r>
              <a:rPr lang="pt-BR" dirty="0" err="1" smtClean="0"/>
              <a:t>p.ú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Perda da herança: 1814, II</a:t>
            </a:r>
          </a:p>
          <a:p>
            <a:pPr lvl="1"/>
            <a:r>
              <a:rPr lang="pt-BR" dirty="0" smtClean="0"/>
              <a:t>Perda da doação: 557, III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0178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Incapacidade decorrente da Lei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Estrangeiros</a:t>
            </a:r>
          </a:p>
          <a:p>
            <a:pPr lvl="1"/>
            <a:r>
              <a:rPr lang="pt-BR" dirty="0" smtClean="0"/>
              <a:t>Artigo 12, § 3º da CF (só os natos)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lei pode diferenciar estrangeiros dos brasileiros e, ainda, os diferentes tipos de brasileiros: artigo 12, § 2º da CF.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736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Legitimação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 de natureza especial – requisito legal</a:t>
            </a:r>
          </a:p>
          <a:p>
            <a:pPr lvl="1"/>
            <a:r>
              <a:rPr lang="pt-BR" dirty="0" smtClean="0"/>
              <a:t>Pai vender bem para filho não único – 496</a:t>
            </a:r>
          </a:p>
          <a:p>
            <a:pPr lvl="1"/>
            <a:r>
              <a:rPr lang="pt-BR" dirty="0" smtClean="0"/>
              <a:t>Vender bem imóvel do casal sem autorização do outro – 1647, 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2812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Incapacidades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existe prejuízo – proteção</a:t>
            </a:r>
          </a:p>
          <a:p>
            <a:pPr lvl="1"/>
            <a:r>
              <a:rPr lang="pt-BR" dirty="0" smtClean="0"/>
              <a:t>De direito – atos são diretamente proibidos</a:t>
            </a:r>
          </a:p>
          <a:p>
            <a:pPr lvl="1"/>
            <a:r>
              <a:rPr lang="pt-BR" dirty="0" smtClean="0"/>
              <a:t>De fato – há o impedimento da prática, diretamente ou sem assistência, do ato pelo seu titular. (artigo 543)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1180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Incapacidades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Exceção – regra é a capacidade. Só a lei excepciona, e a interpretação deve ser restritiva.</a:t>
            </a:r>
          </a:p>
          <a:p>
            <a:r>
              <a:rPr lang="pt-BR" dirty="0" smtClean="0"/>
              <a:t>Causa grave: interesse superior a ser protegido – normas de ordem pública, mas há exceções de caráter privado.</a:t>
            </a:r>
          </a:p>
          <a:p>
            <a:r>
              <a:rPr lang="pt-BR" dirty="0" smtClean="0"/>
              <a:t>São disposições protetivas: intenção </a:t>
            </a:r>
            <a:r>
              <a:rPr lang="pt-BR" smtClean="0"/>
              <a:t>de proteger </a:t>
            </a:r>
            <a:r>
              <a:rPr lang="pt-BR" dirty="0" smtClean="0"/>
              <a:t>um interesse. Inexistindo, inexiste a medida.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8022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Incapacidades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Quando o código enumera os incapazes, o faz em atenção aos incapazes de exercer direitos. A capacidade de direito só é excepcionalmente retirada, restringida. E o é de forma explícita, no caso concreto (+ status).</a:t>
            </a:r>
          </a:p>
          <a:p>
            <a:r>
              <a:rPr lang="pt-BR" dirty="0" smtClean="0"/>
              <a:t>Os absolutamente incapazes são considerados como não tendo qualquer vontade, sendo a vontade dos seus representantes legais a deles.</a:t>
            </a:r>
          </a:p>
          <a:p>
            <a:r>
              <a:rPr lang="pt-BR" dirty="0" smtClean="0"/>
              <a:t>Os relativamente incapazes têm vontade, mas precisa ser aprovada pelo representante.</a:t>
            </a:r>
          </a:p>
          <a:p>
            <a:r>
              <a:rPr lang="pt-BR" dirty="0" smtClean="0"/>
              <a:t>Lembrar: vontade é ato inequívoco da constituição do negócio/fato/ato jurídico, sem a qual inexiste a formação de algo legal.</a:t>
            </a:r>
          </a:p>
          <a:p>
            <a:pPr lvl="1"/>
            <a:r>
              <a:rPr lang="pt-BR" dirty="0" smtClean="0"/>
              <a:t>Absolutamente: não tem querer. Se quiser e não for atendido, não pode fazer nada, nem o juiz.</a:t>
            </a:r>
          </a:p>
          <a:p>
            <a:pPr lvl="1"/>
            <a:r>
              <a:rPr lang="pt-BR" dirty="0" smtClean="0"/>
              <a:t>Relativamente: tem vontade, que se diferente da do seu representante, pode o juiz supri-la.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9254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Absolutamente incapaz – artigo 3º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Menores de 16 anos; loucos de todo gênero; surdos-mudos, que não puderem exprimir sua vontade; os ausentes, declarados tais por ato do juiz.</a:t>
            </a:r>
          </a:p>
          <a:p>
            <a:r>
              <a:rPr lang="pt-BR" dirty="0" smtClean="0"/>
              <a:t>Proibição total de exercício.</a:t>
            </a:r>
          </a:p>
          <a:p>
            <a:r>
              <a:rPr lang="pt-BR" dirty="0" smtClean="0"/>
              <a:t>166, I</a:t>
            </a:r>
          </a:p>
        </p:txBody>
      </p:sp>
    </p:spTree>
    <p:extLst>
      <p:ext uri="{BB962C8B-B14F-4D97-AF65-F5344CB8AC3E}">
        <p14:creationId xmlns:p14="http://schemas.microsoft.com/office/powerpoint/2010/main" xmlns="" val="309234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Absolutamente incapaz – artigo 3º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Os menores de 16 anos</a:t>
            </a:r>
            <a:endParaRPr lang="pt-BR" dirty="0"/>
          </a:p>
          <a:p>
            <a:pPr lvl="1"/>
            <a:r>
              <a:rPr lang="pt-BR" dirty="0" smtClean="0"/>
              <a:t>Impúberes (histórico)14/12 anos</a:t>
            </a:r>
          </a:p>
          <a:p>
            <a:pPr lvl="2"/>
            <a:r>
              <a:rPr lang="pt-BR" dirty="0" smtClean="0"/>
              <a:t>Aptidão para procriar X desenvolvimento intelectual e poder de adaptação às condições de vida (</a:t>
            </a:r>
            <a:r>
              <a:rPr lang="pt-BR" dirty="0" err="1" smtClean="0"/>
              <a:t>Bevilaqua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Porém têm manifestações reconhecidas na Lei</a:t>
            </a:r>
          </a:p>
          <a:p>
            <a:pPr lvl="2"/>
            <a:r>
              <a:rPr lang="pt-BR" dirty="0" smtClean="0"/>
              <a:t>1520; 1552, I; 1621; 1205 I; 543X1748, II; 181 e 310;  307.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smtClean="0"/>
              <a:t>Proibidos de trabalhar – 14 anos</a:t>
            </a:r>
          </a:p>
          <a:p>
            <a:pPr lvl="1"/>
            <a:r>
              <a:rPr lang="pt-BR" dirty="0" smtClean="0"/>
              <a:t>Criança – 12 anos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2"/>
            <a:r>
              <a:rPr lang="pt-BR" dirty="0" smtClean="0"/>
              <a:t>Argentina – 14 anos</a:t>
            </a:r>
          </a:p>
          <a:p>
            <a:pPr lvl="2"/>
            <a:r>
              <a:rPr lang="pt-BR" dirty="0" smtClean="0"/>
              <a:t>Alemanha – 07 anos (certa outorga de direito – 21)</a:t>
            </a:r>
          </a:p>
          <a:p>
            <a:pPr lvl="2"/>
            <a:r>
              <a:rPr lang="pt-BR" dirty="0" smtClean="0"/>
              <a:t>Francês – a critério do juiz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Posicionamento sobre redução da idade da incapacidade absoluta para 14 anos.</a:t>
            </a:r>
          </a:p>
        </p:txBody>
      </p:sp>
    </p:spTree>
    <p:extLst>
      <p:ext uri="{BB962C8B-B14F-4D97-AF65-F5344CB8AC3E}">
        <p14:creationId xmlns:p14="http://schemas.microsoft.com/office/powerpoint/2010/main" xmlns="" val="159718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Absolutamente incapaz – artigo 3º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privados do necessário discernimento por enfermidade ou deficiência absoluta:</a:t>
            </a:r>
          </a:p>
          <a:p>
            <a:pPr lvl="1"/>
            <a:r>
              <a:rPr lang="pt-BR" dirty="0" smtClean="0"/>
              <a:t>X loucos de todo gênero</a:t>
            </a:r>
          </a:p>
          <a:p>
            <a:pPr lvl="2"/>
            <a:r>
              <a:rPr lang="pt-BR" dirty="0" smtClean="0"/>
              <a:t>Decreto 24.559/34 – psicopatas</a:t>
            </a:r>
          </a:p>
          <a:p>
            <a:pPr lvl="1"/>
            <a:r>
              <a:rPr lang="pt-BR" dirty="0" smtClean="0"/>
              <a:t>Permanente e absoluta</a:t>
            </a:r>
          </a:p>
          <a:p>
            <a:pPr lvl="1"/>
            <a:r>
              <a:rPr lang="pt-BR" dirty="0" smtClean="0"/>
              <a:t>Intervalos lúcidos?</a:t>
            </a:r>
          </a:p>
          <a:p>
            <a:pPr lvl="1"/>
            <a:r>
              <a:rPr lang="pt-BR" dirty="0" smtClean="0"/>
              <a:t>Senilidade?</a:t>
            </a:r>
            <a:endParaRPr lang="pt-BR" dirty="0"/>
          </a:p>
          <a:p>
            <a:pPr lvl="1"/>
            <a:r>
              <a:rPr lang="pt-BR" dirty="0" smtClean="0"/>
              <a:t>Interdição – 1177 e </a:t>
            </a:r>
            <a:r>
              <a:rPr lang="pt-BR" dirty="0" err="1" smtClean="0"/>
              <a:t>ss</a:t>
            </a:r>
            <a:r>
              <a:rPr lang="pt-BR" dirty="0" smtClean="0"/>
              <a:t> CPC + LRP + 1767 e </a:t>
            </a:r>
            <a:r>
              <a:rPr lang="pt-BR" dirty="0" err="1" smtClean="0"/>
              <a:t>ss</a:t>
            </a:r>
            <a:r>
              <a:rPr lang="pt-BR" dirty="0" smtClean="0"/>
              <a:t> CC</a:t>
            </a:r>
          </a:p>
          <a:p>
            <a:pPr lvl="2"/>
            <a:r>
              <a:rPr lang="pt-BR" dirty="0" smtClean="0"/>
              <a:t>Declaratória / Constitutiva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7260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Absolutamente incapaz – artigo 3º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Os que, mesmo por causa transitória, não puderem exprimir sua vontade:</a:t>
            </a:r>
          </a:p>
          <a:p>
            <a:pPr lvl="1"/>
            <a:r>
              <a:rPr lang="pt-BR" dirty="0" smtClean="0"/>
              <a:t>Arteriosclerose</a:t>
            </a:r>
          </a:p>
          <a:p>
            <a:pPr lvl="1"/>
            <a:r>
              <a:rPr lang="pt-BR" dirty="0" smtClean="0"/>
              <a:t>Excessiva pressão arterial</a:t>
            </a:r>
          </a:p>
          <a:p>
            <a:pPr lvl="1"/>
            <a:r>
              <a:rPr lang="pt-BR" dirty="0" smtClean="0"/>
              <a:t>Paralisia</a:t>
            </a:r>
          </a:p>
          <a:p>
            <a:pPr lvl="1"/>
            <a:r>
              <a:rPr lang="pt-BR" dirty="0" smtClean="0"/>
              <a:t>Embriaguez não habitual</a:t>
            </a:r>
          </a:p>
          <a:p>
            <a:pPr lvl="1"/>
            <a:r>
              <a:rPr lang="pt-BR" dirty="0" smtClean="0"/>
              <a:t>Uso excessivo e eventual de entorpecente</a:t>
            </a:r>
          </a:p>
          <a:p>
            <a:pPr lvl="1"/>
            <a:r>
              <a:rPr lang="pt-BR" dirty="0" smtClean="0"/>
              <a:t>Hipnose</a:t>
            </a:r>
          </a:p>
          <a:p>
            <a:pPr lvl="1"/>
            <a:r>
              <a:rPr lang="pt-BR" dirty="0" smtClean="0"/>
              <a:t>Transe mediúnico</a:t>
            </a:r>
          </a:p>
          <a:p>
            <a:pPr lvl="1"/>
            <a:r>
              <a:rPr lang="pt-BR" dirty="0" err="1" smtClean="0"/>
              <a:t>Etc</a:t>
            </a:r>
            <a:r>
              <a:rPr lang="pt-BR" dirty="0" smtClean="0"/>
              <a:t> – desde que não tenha a vontade livre e desembaraçada – não teria realizado em condições normais de psique.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4987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Pessoa é sujeito de direito e vice-versa.</a:t>
            </a:r>
          </a:p>
          <a:p>
            <a:r>
              <a:rPr lang="pt-BR" dirty="0"/>
              <a:t>Personalidade é a qualidade de ser pessoa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Nascimento com vida.</a:t>
            </a:r>
          </a:p>
          <a:p>
            <a:r>
              <a:rPr lang="pt-BR" dirty="0" smtClean="0"/>
              <a:t>Somente dois requisitos para ser pessoa, mas isso não significa que todos são iguais – princípio da isonomia.</a:t>
            </a:r>
          </a:p>
          <a:p>
            <a:r>
              <a:rPr lang="pt-BR" dirty="0" smtClean="0"/>
              <a:t>Capacidade para adquirir direitos X capacidade para exercer direitos.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0754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Apenas os menores de </a:t>
            </a:r>
            <a:r>
              <a:rPr lang="pt-BR" smtClean="0"/>
              <a:t>16 anos</a:t>
            </a:r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Relativamente incapazes – artigo 4º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 smtClean="0"/>
              <a:t>Maiores de 16 e menores de 21 anos; os pródigos e os silvícolas.</a:t>
            </a:r>
          </a:p>
          <a:p>
            <a:r>
              <a:rPr lang="pt-BR" dirty="0" smtClean="0"/>
              <a:t>Permite praticar os atos da vida civil, desde que assistidos pelo seu representante legal. Capacidade mitigada.</a:t>
            </a:r>
          </a:p>
          <a:p>
            <a:pPr lvl="1"/>
            <a:r>
              <a:rPr lang="pt-BR" dirty="0" smtClean="0"/>
              <a:t>Testemunha (228,I), aceitar mandato (666), fazer testamento (1860, </a:t>
            </a:r>
            <a:r>
              <a:rPr lang="pt-BR" dirty="0" err="1" smtClean="0"/>
              <a:t>p.ú</a:t>
            </a:r>
            <a:r>
              <a:rPr lang="pt-BR" dirty="0" smtClean="0"/>
              <a:t>.), exercer emprego público (5º </a:t>
            </a:r>
            <a:r>
              <a:rPr lang="pt-BR" dirty="0" err="1" smtClean="0"/>
              <a:t>p.ú</a:t>
            </a:r>
            <a:r>
              <a:rPr lang="pt-BR" dirty="0" smtClean="0"/>
              <a:t>., III) , casar (1517), eleitor.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Capacidade plena – incapacidade total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463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Relativamente incapazes – artigo 4º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Os maiores de 16 anos e menores de 18 anos:</a:t>
            </a:r>
          </a:p>
          <a:p>
            <a:pPr lvl="1"/>
            <a:r>
              <a:rPr lang="pt-BR" dirty="0" smtClean="0"/>
              <a:t>Menores púberes (histórico)</a:t>
            </a:r>
          </a:p>
          <a:p>
            <a:pPr lvl="1"/>
            <a:r>
              <a:rPr lang="pt-BR" dirty="0" smtClean="0"/>
              <a:t>Quando ocorre? – início</a:t>
            </a:r>
          </a:p>
          <a:p>
            <a:pPr lvl="3"/>
            <a:r>
              <a:rPr lang="pt-BR" dirty="0" smtClean="0"/>
              <a:t>1º instante do dia?</a:t>
            </a:r>
          </a:p>
          <a:p>
            <a:pPr lvl="3"/>
            <a:r>
              <a:rPr lang="pt-BR" dirty="0" smtClean="0"/>
              <a:t>Mesma hora do nascimento?</a:t>
            </a:r>
          </a:p>
          <a:p>
            <a:pPr lvl="3"/>
            <a:r>
              <a:rPr lang="pt-BR" dirty="0" smtClean="0"/>
              <a:t>1º instante do dia seguinte?</a:t>
            </a:r>
          </a:p>
          <a:p>
            <a:pPr lvl="1"/>
            <a:r>
              <a:rPr lang="pt-BR" dirty="0" smtClean="0"/>
              <a:t>Nascido em ano Bissexto?</a:t>
            </a:r>
          </a:p>
          <a:p>
            <a:pPr lvl="2"/>
            <a:r>
              <a:rPr lang="pt-BR" dirty="0" smtClean="0"/>
              <a:t>Lei 810/49 + 132§3ºCC</a:t>
            </a:r>
          </a:p>
          <a:p>
            <a:pPr lvl="1"/>
            <a:r>
              <a:rPr lang="pt-BR" dirty="0" smtClean="0"/>
              <a:t>Pena de anulabilidade</a:t>
            </a:r>
          </a:p>
          <a:p>
            <a:pPr lvl="1"/>
            <a:r>
              <a:rPr lang="pt-BR" dirty="0" smtClean="0"/>
              <a:t>Curador especial – 1692</a:t>
            </a:r>
          </a:p>
          <a:p>
            <a:pPr lvl="1"/>
            <a:r>
              <a:rPr lang="pt-BR" dirty="0" smtClean="0"/>
              <a:t>Má-fé do menor</a:t>
            </a:r>
          </a:p>
          <a:p>
            <a:pPr lvl="2"/>
            <a:r>
              <a:rPr lang="pt-BR" dirty="0" smtClean="0"/>
              <a:t>180</a:t>
            </a:r>
          </a:p>
          <a:p>
            <a:pPr lvl="2"/>
            <a:r>
              <a:rPr lang="pt-BR" dirty="0" smtClean="0"/>
              <a:t>181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Obrigação do menor – solidária = subsidiária e mitigada (932 + 928)</a:t>
            </a:r>
          </a:p>
        </p:txBody>
      </p:sp>
    </p:spTree>
    <p:extLst>
      <p:ext uri="{BB962C8B-B14F-4D97-AF65-F5344CB8AC3E}">
        <p14:creationId xmlns:p14="http://schemas.microsoft.com/office/powerpoint/2010/main" xmlns="" val="314609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Relativamente incapazes – artigo 4º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ébrios habituais, os viciados em tóxicos e os deficientes mentais de discernimento reduzido:</a:t>
            </a:r>
          </a:p>
          <a:p>
            <a:pPr lvl="1"/>
            <a:r>
              <a:rPr lang="pt-BR" dirty="0" smtClean="0"/>
              <a:t>Decreto-Lei 891/38</a:t>
            </a:r>
          </a:p>
          <a:p>
            <a:pPr lvl="1"/>
            <a:r>
              <a:rPr lang="pt-BR" dirty="0" smtClean="0"/>
              <a:t>Alcoólatras, </a:t>
            </a:r>
            <a:r>
              <a:rPr lang="pt-BR" dirty="0" err="1" smtClean="0"/>
              <a:t>dipsômanos</a:t>
            </a:r>
            <a:r>
              <a:rPr lang="pt-BR" dirty="0" smtClean="0"/>
              <a:t> e toxicômanos</a:t>
            </a:r>
          </a:p>
          <a:p>
            <a:pPr lvl="1"/>
            <a:r>
              <a:rPr lang="pt-BR" dirty="0" smtClean="0"/>
              <a:t>Fracos da mente ou fronteiriços</a:t>
            </a:r>
          </a:p>
          <a:p>
            <a:pPr lvl="1"/>
            <a:r>
              <a:rPr lang="pt-BR" dirty="0" smtClean="0"/>
              <a:t>1772</a:t>
            </a:r>
          </a:p>
          <a:p>
            <a:pPr lvl="1"/>
            <a:r>
              <a:rPr lang="pt-BR" dirty="0" smtClean="0"/>
              <a:t>1186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767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Relativamente incapazes – artigo 4º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excepcionais sem desenvolvimento mental completo:</a:t>
            </a:r>
          </a:p>
          <a:p>
            <a:pPr lvl="1"/>
            <a:r>
              <a:rPr lang="pt-BR" dirty="0" smtClean="0"/>
              <a:t>Não apenas os portadores da “S</a:t>
            </a:r>
            <a:r>
              <a:rPr lang="pt-BR" dirty="0"/>
              <a:t>í</a:t>
            </a:r>
            <a:r>
              <a:rPr lang="pt-BR" dirty="0" smtClean="0"/>
              <a:t>ndrome de Down”</a:t>
            </a:r>
          </a:p>
          <a:p>
            <a:pPr lvl="1"/>
            <a:r>
              <a:rPr lang="pt-BR" dirty="0" smtClean="0"/>
              <a:t>Surdos-mudos</a:t>
            </a:r>
          </a:p>
          <a:p>
            <a:pPr lvl="1"/>
            <a:r>
              <a:rPr lang="pt-BR" dirty="0" smtClean="0"/>
              <a:t>1186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Artigos 1772 a 1782 – interdição – limites da curatela</a:t>
            </a:r>
          </a:p>
        </p:txBody>
      </p:sp>
    </p:spTree>
    <p:extLst>
      <p:ext uri="{BB962C8B-B14F-4D97-AF65-F5344CB8AC3E}">
        <p14:creationId xmlns:p14="http://schemas.microsoft.com/office/powerpoint/2010/main" xmlns="" val="2550651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Relativamente incapazes – artigo 4º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pródigos:</a:t>
            </a:r>
          </a:p>
          <a:p>
            <a:r>
              <a:rPr lang="pt-BR" dirty="0" smtClean="0"/>
              <a:t>Desordenadamente gasta e destrói sua fazenda – Livro 4º, Título 103, § 6ª das Ordenações</a:t>
            </a:r>
          </a:p>
          <a:p>
            <a:pPr lvl="1"/>
            <a:r>
              <a:rPr lang="pt-BR" dirty="0" smtClean="0"/>
              <a:t>Desvio de personalidade</a:t>
            </a:r>
          </a:p>
          <a:p>
            <a:pPr lvl="2"/>
            <a:r>
              <a:rPr lang="pt-BR" dirty="0" smtClean="0"/>
              <a:t>Prática de jogos e dipsomania</a:t>
            </a:r>
          </a:p>
          <a:p>
            <a:pPr lvl="1"/>
            <a:r>
              <a:rPr lang="pt-BR" dirty="0" smtClean="0"/>
              <a:t>Violência à liberdade individual?</a:t>
            </a:r>
          </a:p>
          <a:p>
            <a:pPr lvl="2"/>
            <a:r>
              <a:rPr lang="pt-BR" dirty="0" smtClean="0"/>
              <a:t>Portugal: inabilitação + curador – interesse do Estado</a:t>
            </a:r>
          </a:p>
          <a:p>
            <a:pPr lvl="1"/>
            <a:r>
              <a:rPr lang="pt-BR" dirty="0" smtClean="0"/>
              <a:t>Proteção à família ou à pessoa? 461 X1768</a:t>
            </a:r>
          </a:p>
          <a:p>
            <a:pPr lvl="1"/>
            <a:r>
              <a:rPr lang="pt-BR" dirty="0" smtClean="0"/>
              <a:t>Disposição e oneração de seu patrimônio (1782)</a:t>
            </a:r>
          </a:p>
          <a:p>
            <a:pPr lvl="2"/>
            <a:r>
              <a:rPr lang="pt-BR" dirty="0" smtClean="0"/>
              <a:t>Votar, ser jurado, testemunha, fixar o domicílio do casal, autorizar os filhos à casar, exercer profissão sem ser a de comerciante e casar (exceção).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1648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Relativamente incapazes – artigo 4º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Índios:</a:t>
            </a:r>
          </a:p>
          <a:p>
            <a:pPr lvl="1"/>
            <a:r>
              <a:rPr lang="pt-BR" dirty="0" smtClean="0"/>
              <a:t>Silvícolas</a:t>
            </a:r>
          </a:p>
          <a:p>
            <a:pPr lvl="1"/>
            <a:r>
              <a:rPr lang="pt-BR" dirty="0" smtClean="0"/>
              <a:t>Decreto 5.484/28 – silvícolas, nômades, aldeados e os pertencentes aos centros civilizados.</a:t>
            </a:r>
          </a:p>
          <a:p>
            <a:pPr lvl="2"/>
            <a:r>
              <a:rPr lang="pt-BR" dirty="0" smtClean="0"/>
              <a:t>Decreto-Lei nº 736/36; Decreto nº 10.652/42; Lei 5.371/67; Lei 6.001/73 (Estatuto do Índio); Decreto 76.999/76; Decreto 88.118/83.</a:t>
            </a:r>
          </a:p>
          <a:p>
            <a:pPr lvl="2"/>
            <a:r>
              <a:rPr lang="pt-BR" dirty="0" smtClean="0"/>
              <a:t>Lei 371/67 - Funai</a:t>
            </a:r>
          </a:p>
          <a:p>
            <a:pPr lvl="1"/>
            <a:r>
              <a:rPr lang="pt-BR" dirty="0" smtClean="0"/>
              <a:t>Artigos 231 a 232 da CF (22, XIV)</a:t>
            </a:r>
          </a:p>
          <a:p>
            <a:pPr lvl="1"/>
            <a:r>
              <a:rPr lang="pt-BR" dirty="0" smtClean="0"/>
              <a:t>Artigo 9º da Lei 6001/73</a:t>
            </a:r>
          </a:p>
          <a:p>
            <a:pPr lvl="2"/>
            <a:r>
              <a:rPr lang="pt-BR" dirty="0" smtClean="0"/>
              <a:t>21 anos / conhecimento da língua portuguesa / habilidade para exercício de atividade útil à comunidade nacional / razoável compreensão dos usos e costumes da comunhão nacional ou reconhecimento do órgão tutelar ou decreto do Presidente quanto à comunidade indígena e seus membros + sentença judicial</a:t>
            </a:r>
          </a:p>
          <a:p>
            <a:pPr lvl="1"/>
            <a:r>
              <a:rPr lang="pt-BR" dirty="0" smtClean="0"/>
              <a:t>Isolados / em vias de Integração / integrados</a:t>
            </a:r>
          </a:p>
        </p:txBody>
      </p:sp>
    </p:spTree>
    <p:extLst>
      <p:ext uri="{BB962C8B-B14F-4D97-AF65-F5344CB8AC3E}">
        <p14:creationId xmlns:p14="http://schemas.microsoft.com/office/powerpoint/2010/main" xmlns="" val="68462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Suprimento da incapacidade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2"/>
            <a:r>
              <a:rPr lang="pt-BR" dirty="0" smtClean="0"/>
              <a:t>“artigo 84 do CC/16 - As pessoas absolutamente incapazes serão representadas pelos pais, tutores ou curadores em todos os atos jurídicos; as relativamente incapazes, pelas pessoas e nos atos que este Código determina.”</a:t>
            </a:r>
          </a:p>
          <a:p>
            <a:r>
              <a:rPr lang="pt-BR" dirty="0" smtClean="0"/>
              <a:t>Artigo 115 e 120</a:t>
            </a:r>
          </a:p>
          <a:p>
            <a:pPr lvl="1"/>
            <a:r>
              <a:rPr lang="pt-BR" dirty="0" smtClean="0"/>
              <a:t>Legal X voluntário (653)</a:t>
            </a:r>
            <a:endParaRPr lang="pt-BR" dirty="0"/>
          </a:p>
          <a:p>
            <a:pPr lvl="1"/>
            <a:r>
              <a:rPr lang="pt-BR" dirty="0" smtClean="0"/>
              <a:t>Artigo 932</a:t>
            </a:r>
          </a:p>
          <a:p>
            <a:pPr lvl="1"/>
            <a:r>
              <a:rPr lang="pt-BR" dirty="0" smtClean="0"/>
              <a:t>1634, V; 1690; 1747, I</a:t>
            </a:r>
          </a:p>
          <a:p>
            <a:pPr lvl="1"/>
            <a:r>
              <a:rPr lang="pt-BR" dirty="0" smtClean="0"/>
              <a:t>1774 – curadores</a:t>
            </a:r>
          </a:p>
          <a:p>
            <a:pPr lvl="1"/>
            <a:r>
              <a:rPr lang="pt-BR" dirty="0" smtClean="0"/>
              <a:t>Absoluta (166, I) X Relativa (171, I)</a:t>
            </a:r>
          </a:p>
        </p:txBody>
      </p:sp>
    </p:spTree>
    <p:extLst>
      <p:ext uri="{BB962C8B-B14F-4D97-AF65-F5344CB8AC3E}">
        <p14:creationId xmlns:p14="http://schemas.microsoft.com/office/powerpoint/2010/main" xmlns="" val="419089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proteções aos incapazes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Prescrição – 198, I</a:t>
            </a:r>
          </a:p>
          <a:p>
            <a:r>
              <a:rPr lang="pt-BR" dirty="0" smtClean="0"/>
              <a:t>Mútuo à menor – 588 + 589</a:t>
            </a:r>
          </a:p>
          <a:p>
            <a:r>
              <a:rPr lang="pt-BR" dirty="0" smtClean="0"/>
              <a:t>Dívida de jogo – 814</a:t>
            </a:r>
          </a:p>
          <a:p>
            <a:r>
              <a:rPr lang="pt-BR" dirty="0" smtClean="0"/>
              <a:t>181</a:t>
            </a:r>
          </a:p>
          <a:p>
            <a:r>
              <a:rPr lang="pt-BR" dirty="0" smtClean="0"/>
              <a:t>Partilha com menor – 2015</a:t>
            </a:r>
          </a:p>
          <a:p>
            <a:r>
              <a:rPr lang="pt-BR" dirty="0" smtClean="0"/>
              <a:t>Interesses conflitantes – 1692 / 119</a:t>
            </a:r>
          </a:p>
          <a:p>
            <a:r>
              <a:rPr lang="pt-BR" dirty="0" err="1" smtClean="0"/>
              <a:t>Restitutio</a:t>
            </a:r>
            <a:r>
              <a:rPr lang="pt-BR" dirty="0" smtClean="0"/>
              <a:t> </a:t>
            </a:r>
            <a:r>
              <a:rPr lang="pt-BR" dirty="0" err="1" smtClean="0"/>
              <a:t>integrum</a:t>
            </a:r>
            <a:r>
              <a:rPr lang="pt-BR" dirty="0" smtClean="0"/>
              <a:t> – artigo 8º CC/16 proibia.</a:t>
            </a:r>
          </a:p>
          <a:p>
            <a:pPr lvl="1"/>
            <a:r>
              <a:rPr lang="pt-BR" dirty="0" smtClean="0"/>
              <a:t>Penalidades:</a:t>
            </a:r>
          </a:p>
          <a:p>
            <a:pPr lvl="2"/>
            <a:r>
              <a:rPr lang="pt-BR" dirty="0" smtClean="0"/>
              <a:t>180 / 928</a:t>
            </a:r>
          </a:p>
        </p:txBody>
      </p:sp>
    </p:spTree>
    <p:extLst>
      <p:ext uri="{BB962C8B-B14F-4D97-AF65-F5344CB8AC3E}">
        <p14:creationId xmlns:p14="http://schemas.microsoft.com/office/powerpoint/2010/main" xmlns="" val="135472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Cessação da incapacidade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Maioridade – artigo 5º, caput;</a:t>
            </a:r>
          </a:p>
          <a:p>
            <a:r>
              <a:rPr lang="pt-BR" dirty="0" smtClean="0"/>
              <a:t>Aquisição de:</a:t>
            </a:r>
          </a:p>
          <a:p>
            <a:pPr lvl="1"/>
            <a:r>
              <a:rPr lang="pt-BR" dirty="0" smtClean="0"/>
              <a:t>Discernimento;</a:t>
            </a:r>
            <a:endParaRPr lang="pt-BR" dirty="0"/>
          </a:p>
          <a:p>
            <a:pPr lvl="1"/>
            <a:r>
              <a:rPr lang="pt-BR" dirty="0" smtClean="0"/>
              <a:t>Sanidade;</a:t>
            </a:r>
          </a:p>
          <a:p>
            <a:pPr lvl="1"/>
            <a:r>
              <a:rPr lang="pt-BR" dirty="0" smtClean="0"/>
              <a:t>Sobriedade;</a:t>
            </a:r>
          </a:p>
          <a:p>
            <a:pPr lvl="1"/>
            <a:r>
              <a:rPr lang="pt-BR" dirty="0" smtClean="0"/>
              <a:t>Educação especial;</a:t>
            </a:r>
          </a:p>
          <a:p>
            <a:pPr lvl="1"/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r>
              <a:rPr lang="pt-BR" smtClean="0"/>
              <a:t>Emancipação </a:t>
            </a:r>
            <a:r>
              <a:rPr lang="pt-BR" dirty="0" smtClean="0"/>
              <a:t>– artigo 5º, parágrafo único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923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Personalidade X Capacidade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Aptidão para:</a:t>
            </a:r>
          </a:p>
          <a:p>
            <a:pPr lvl="1"/>
            <a:r>
              <a:rPr lang="pt-BR" dirty="0" smtClean="0"/>
              <a:t>No abstrato</a:t>
            </a:r>
          </a:p>
          <a:p>
            <a:pPr lvl="2"/>
            <a:r>
              <a:rPr lang="pt-BR" dirty="0" smtClean="0"/>
              <a:t>personalidade</a:t>
            </a:r>
          </a:p>
          <a:p>
            <a:pPr lvl="1"/>
            <a:r>
              <a:rPr lang="pt-BR" dirty="0" smtClean="0"/>
              <a:t>No caso concreto</a:t>
            </a:r>
          </a:p>
          <a:p>
            <a:pPr lvl="2"/>
            <a:r>
              <a:rPr lang="pt-BR" dirty="0" smtClean="0"/>
              <a:t>capacidade</a:t>
            </a:r>
          </a:p>
        </p:txBody>
      </p:sp>
    </p:spTree>
    <p:extLst>
      <p:ext uri="{BB962C8B-B14F-4D97-AF65-F5344CB8AC3E}">
        <p14:creationId xmlns:p14="http://schemas.microsoft.com/office/powerpoint/2010/main" xmlns="" val="296181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Distinção entre as pessoas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Status – posição de alguém, predicado</a:t>
            </a:r>
          </a:p>
          <a:p>
            <a:endParaRPr lang="pt-BR" dirty="0"/>
          </a:p>
          <a:p>
            <a:pPr lvl="1"/>
            <a:r>
              <a:rPr lang="pt-BR" dirty="0" smtClean="0"/>
              <a:t>Individual</a:t>
            </a:r>
          </a:p>
          <a:p>
            <a:pPr lvl="1"/>
            <a:r>
              <a:rPr lang="pt-BR" dirty="0" smtClean="0"/>
              <a:t>Familiar</a:t>
            </a:r>
          </a:p>
          <a:p>
            <a:pPr lvl="1"/>
            <a:r>
              <a:rPr lang="pt-BR" dirty="0" smtClean="0"/>
              <a:t>Político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Não se trata de exclusão da personalidade, caso contrário seria negar a condição de pessoa. São casos de diminuição da capacidade de direito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7356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Individual</a:t>
            </a:r>
          </a:p>
          <a:p>
            <a:pPr lvl="1"/>
            <a:r>
              <a:rPr lang="pt-BR" dirty="0" smtClean="0"/>
              <a:t>Físico</a:t>
            </a:r>
          </a:p>
          <a:p>
            <a:pPr lvl="1"/>
            <a:r>
              <a:rPr lang="pt-BR" dirty="0" smtClean="0"/>
              <a:t>Sexo</a:t>
            </a:r>
          </a:p>
          <a:p>
            <a:pPr lvl="1"/>
            <a:r>
              <a:rPr lang="pt-BR" dirty="0" smtClean="0"/>
              <a:t>Idade</a:t>
            </a:r>
          </a:p>
          <a:p>
            <a:pPr lvl="1"/>
            <a:r>
              <a:rPr lang="pt-BR" dirty="0" smtClean="0"/>
              <a:t>Saúde</a:t>
            </a:r>
          </a:p>
        </p:txBody>
      </p:sp>
    </p:spTree>
    <p:extLst>
      <p:ext uri="{BB962C8B-B14F-4D97-AF65-F5344CB8AC3E}">
        <p14:creationId xmlns:p14="http://schemas.microsoft.com/office/powerpoint/2010/main" xmlns="" val="376468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Familiar</a:t>
            </a:r>
          </a:p>
          <a:p>
            <a:pPr lvl="1"/>
            <a:r>
              <a:rPr lang="pt-BR" dirty="0" smtClean="0"/>
              <a:t>Parental</a:t>
            </a:r>
          </a:p>
          <a:p>
            <a:pPr lvl="1"/>
            <a:r>
              <a:rPr lang="pt-BR" dirty="0" smtClean="0"/>
              <a:t>Conjugal</a:t>
            </a:r>
          </a:p>
        </p:txBody>
      </p:sp>
    </p:spTree>
    <p:extLst>
      <p:ext uri="{BB962C8B-B14F-4D97-AF65-F5344CB8AC3E}">
        <p14:creationId xmlns:p14="http://schemas.microsoft.com/office/powerpoint/2010/main" xmlns="" val="127685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Político</a:t>
            </a:r>
          </a:p>
          <a:p>
            <a:pPr lvl="1"/>
            <a:r>
              <a:rPr lang="pt-BR" dirty="0" smtClean="0"/>
              <a:t>Posição frente ao país:</a:t>
            </a:r>
          </a:p>
          <a:p>
            <a:pPr lvl="2"/>
            <a:r>
              <a:rPr lang="pt-BR" dirty="0" smtClean="0"/>
              <a:t>Nacional</a:t>
            </a:r>
          </a:p>
          <a:p>
            <a:pPr lvl="2"/>
            <a:r>
              <a:rPr lang="pt-BR" dirty="0" smtClean="0"/>
              <a:t>Nato</a:t>
            </a:r>
          </a:p>
          <a:p>
            <a:pPr lvl="2"/>
            <a:r>
              <a:rPr lang="pt-BR" dirty="0" smtClean="0"/>
              <a:t>Naturalizado</a:t>
            </a:r>
          </a:p>
          <a:p>
            <a:pPr lvl="2"/>
            <a:r>
              <a:rPr lang="pt-BR" dirty="0" smtClean="0"/>
              <a:t>Estrangeiro (Lei 6.815/80 – Estatuto do Estrangeiro).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7220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Plena Capacidade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Personalidade – nascimento com vida</a:t>
            </a:r>
          </a:p>
          <a:p>
            <a:r>
              <a:rPr lang="pt-BR" dirty="0" smtClean="0"/>
              <a:t>Capacidade – caso concreto + status da pessoa</a:t>
            </a:r>
          </a:p>
          <a:p>
            <a:r>
              <a:rPr lang="pt-BR" dirty="0" smtClean="0"/>
              <a:t>“A lei pode retirar a capacidade, não de forma muito ampla, sob pena de aniquilar a própria personalidade – a ninguém pode faltar, de forma absoluta, a capacidade de direito.”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9718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Incapacidade decorrente da Lei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Concurso do Rei Momo</a:t>
            </a:r>
          </a:p>
          <a:p>
            <a:r>
              <a:rPr lang="pt-BR" dirty="0" smtClean="0"/>
              <a:t>Artigo 1523, II – impedimento para casar 300 dias subsequentes</a:t>
            </a:r>
          </a:p>
          <a:p>
            <a:r>
              <a:rPr lang="pt-BR" dirty="0" smtClean="0"/>
              <a:t>Ser Presidente da República – artigo 12, §3º e 14, §3º VI da CF</a:t>
            </a:r>
          </a:p>
          <a:p>
            <a:r>
              <a:rPr lang="pt-BR" dirty="0" smtClean="0"/>
              <a:t>Fazer testamento – 1860 CC</a:t>
            </a:r>
          </a:p>
        </p:txBody>
      </p:sp>
    </p:spTree>
    <p:extLst>
      <p:ext uri="{BB962C8B-B14F-4D97-AF65-F5344CB8AC3E}">
        <p14:creationId xmlns:p14="http://schemas.microsoft.com/office/powerpoint/2010/main" xmlns="" val="2859846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3CED2247334D449309B631D023E44E" ma:contentTypeVersion="0" ma:contentTypeDescription="Crie um novo documento." ma:contentTypeScope="" ma:versionID="17ac30fb2320be4e423c27284a6345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47056-D7C5-4529-B8A2-8827FAEF5F76}"/>
</file>

<file path=customXml/itemProps2.xml><?xml version="1.0" encoding="utf-8"?>
<ds:datastoreItem xmlns:ds="http://schemas.openxmlformats.org/officeDocument/2006/customXml" ds:itemID="{4EECA4D7-C54E-4BCE-96E1-0BD13435F690}"/>
</file>

<file path=customXml/itemProps3.xml><?xml version="1.0" encoding="utf-8"?>
<ds:datastoreItem xmlns:ds="http://schemas.openxmlformats.org/officeDocument/2006/customXml" ds:itemID="{FAE91A6E-505F-4CD2-AB75-5BB7DDDA6B74}"/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1437</Words>
  <Application>Microsoft Office PowerPoint</Application>
  <PresentationFormat>Apresentação na tela (4:3)</PresentationFormat>
  <Paragraphs>205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Capacidade do sujeito de direito</vt:lpstr>
      <vt:lpstr>Relembrando</vt:lpstr>
      <vt:lpstr>Personalidade X Capacidade</vt:lpstr>
      <vt:lpstr>Distinção entre as pessoas</vt:lpstr>
      <vt:lpstr>Status</vt:lpstr>
      <vt:lpstr>Status</vt:lpstr>
      <vt:lpstr>Status</vt:lpstr>
      <vt:lpstr>Plena Capacidade</vt:lpstr>
      <vt:lpstr>Incapacidade decorrente da Lei</vt:lpstr>
      <vt:lpstr>Incapacidade decorrente da Lei</vt:lpstr>
      <vt:lpstr>Incapacidade decorrente da Lei</vt:lpstr>
      <vt:lpstr>Legitimação</vt:lpstr>
      <vt:lpstr>Incapacidades</vt:lpstr>
      <vt:lpstr>Incapacidades</vt:lpstr>
      <vt:lpstr>Incapacidades</vt:lpstr>
      <vt:lpstr>Absolutamente incapaz – artigo 3º</vt:lpstr>
      <vt:lpstr>Absolutamente incapaz – artigo 3º</vt:lpstr>
      <vt:lpstr>Absolutamente incapaz – artigo 3º</vt:lpstr>
      <vt:lpstr>Absolutamente incapaz – artigo 3º</vt:lpstr>
      <vt:lpstr>Atualmente</vt:lpstr>
      <vt:lpstr>Relativamente incapazes – artigo 4º</vt:lpstr>
      <vt:lpstr>Relativamente incapazes – artigo 4º</vt:lpstr>
      <vt:lpstr>Relativamente incapazes – artigo 4º</vt:lpstr>
      <vt:lpstr>Relativamente incapazes – artigo 4º</vt:lpstr>
      <vt:lpstr>Relativamente incapazes – artigo 4º</vt:lpstr>
      <vt:lpstr>Relativamente incapazes – artigo 4º</vt:lpstr>
      <vt:lpstr>Suprimento da incapacidade</vt:lpstr>
      <vt:lpstr>Outras proteções aos incapazes</vt:lpstr>
      <vt:lpstr>Cessação da incapacidade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 do sujeito de direito</dc:title>
  <dc:creator>josé</dc:creator>
  <cp:lastModifiedBy>Jose Pedro</cp:lastModifiedBy>
  <cp:revision>34</cp:revision>
  <dcterms:created xsi:type="dcterms:W3CDTF">2012-09-10T02:25:25Z</dcterms:created>
  <dcterms:modified xsi:type="dcterms:W3CDTF">2017-08-28T04:13:21Z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0x010100283CED2247334D449309B631D023E44E</vt:lpwstr>
  </property>
</Properties>
</file>