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3" r:id="rId18"/>
    <p:sldId id="272" r:id="rId19"/>
    <p:sldId id="275" r:id="rId20"/>
    <p:sldId id="274" r:id="rId2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88500C30-AF9F-4F9F-B170-4D6FF994368F}" type="datetimeFigureOut">
              <a:rPr lang="pt-BR" smtClean="0"/>
              <a:pPr/>
              <a:t>30/10/2017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C4E1692-6F4F-418B-AD6B-4654D5C60A76}"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00C30-AF9F-4F9F-B170-4D6FF994368F}" type="datetimeFigureOut">
              <a:rPr lang="pt-BR" smtClean="0"/>
              <a:pPr/>
              <a:t>30/10/2017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4E1692-6F4F-418B-AD6B-4654D5C60A76}"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Pessoas Jurídicas</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a:t>
            </a:r>
            <a:r>
              <a:rPr lang="pt-BR" dirty="0" smtClean="0"/>
              <a:t>ados ou Elementos que deve conter o registro</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dirty="0" smtClean="0"/>
              <a:t>art</a:t>
            </a:r>
            <a:r>
              <a:rPr lang="pt-BR" dirty="0"/>
              <a:t>. 46, I a VI, do Código </a:t>
            </a:r>
            <a:r>
              <a:rPr lang="pt-BR" dirty="0" smtClean="0"/>
              <a:t>Civil:</a:t>
            </a:r>
          </a:p>
          <a:p>
            <a:pPr algn="just"/>
            <a:r>
              <a:rPr lang="pt-BR" dirty="0" smtClean="0"/>
              <a:t>I </a:t>
            </a:r>
            <a:r>
              <a:rPr lang="pt-BR" dirty="0"/>
              <a:t>- a denominação, os fins, a sede, o tempo de duração e o fundo social, quando houver; </a:t>
            </a:r>
            <a:endParaRPr lang="pt-BR" dirty="0" smtClean="0"/>
          </a:p>
          <a:p>
            <a:pPr algn="just"/>
            <a:r>
              <a:rPr lang="pt-BR" dirty="0" smtClean="0"/>
              <a:t>II </a:t>
            </a:r>
            <a:r>
              <a:rPr lang="pt-BR" dirty="0"/>
              <a:t>- o nome e a individualização dos fundadores ou instituidores, e dos </a:t>
            </a:r>
            <a:r>
              <a:rPr lang="pt-BR" dirty="0" smtClean="0"/>
              <a:t>diretores;</a:t>
            </a:r>
          </a:p>
          <a:p>
            <a:pPr algn="just"/>
            <a:r>
              <a:rPr lang="pt-BR" dirty="0" smtClean="0"/>
              <a:t>III </a:t>
            </a:r>
            <a:r>
              <a:rPr lang="pt-BR" dirty="0"/>
              <a:t>- o modo por que se administra e representa, ativa e passivamente, judicial e </a:t>
            </a:r>
            <a:r>
              <a:rPr lang="pt-BR" dirty="0" smtClean="0"/>
              <a:t>extrajudicialmente;</a:t>
            </a:r>
          </a:p>
          <a:p>
            <a:pPr algn="just"/>
            <a:r>
              <a:rPr lang="pt-BR" dirty="0" smtClean="0"/>
              <a:t>IV </a:t>
            </a:r>
            <a:r>
              <a:rPr lang="pt-BR" dirty="0"/>
              <a:t>- se o ato constitutivo é reformável no tocante à administração, e de que </a:t>
            </a:r>
            <a:r>
              <a:rPr lang="pt-BR" dirty="0" smtClean="0"/>
              <a:t>modo;</a:t>
            </a:r>
          </a:p>
          <a:p>
            <a:pPr algn="just"/>
            <a:r>
              <a:rPr lang="pt-BR" dirty="0" smtClean="0"/>
              <a:t>V </a:t>
            </a:r>
            <a:r>
              <a:rPr lang="pt-BR" dirty="0"/>
              <a:t>- se os membros respondem, ou não, subsidiariamente, pelas obrigações </a:t>
            </a:r>
            <a:r>
              <a:rPr lang="pt-BR" dirty="0" smtClean="0"/>
              <a:t>sociais;</a:t>
            </a:r>
          </a:p>
          <a:p>
            <a:pPr algn="just"/>
            <a:r>
              <a:rPr lang="pt-BR" dirty="0" smtClean="0"/>
              <a:t>VI </a:t>
            </a:r>
            <a:r>
              <a:rPr lang="pt-BR" dirty="0"/>
              <a:t>- as condições de extinção da pessoa jurídica e o destino do seu patrimônio, nesse </a:t>
            </a:r>
            <a:r>
              <a:rPr lang="pt-BR" dirty="0" smtClean="0"/>
              <a:t>caso</a:t>
            </a:r>
          </a:p>
          <a:p>
            <a:pPr lvl="2" algn="just"/>
            <a:r>
              <a:rPr lang="pt-BR" dirty="0" smtClean="0"/>
              <a:t>Artigo 121 da </a:t>
            </a:r>
            <a:r>
              <a:rPr lang="pt-BR" dirty="0" err="1" smtClean="0"/>
              <a:t>LRP</a:t>
            </a:r>
            <a:r>
              <a:rPr lang="pt-BR" dirty="0" smtClean="0"/>
              <a:t> – procedimento </a:t>
            </a:r>
            <a:r>
              <a:rPr lang="pt-BR" dirty="0" err="1" smtClean="0"/>
              <a:t>registral</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20000"/>
          </a:bodyPr>
          <a:lstStyle/>
          <a:p>
            <a:pPr algn="just"/>
            <a:r>
              <a:rPr lang="pt-BR" dirty="0" smtClean="0"/>
              <a:t>Órgãos, em geral:</a:t>
            </a:r>
          </a:p>
          <a:p>
            <a:pPr lvl="1" algn="just"/>
            <a:r>
              <a:rPr lang="pt-BR" dirty="0" smtClean="0"/>
              <a:t>Diretoria</a:t>
            </a:r>
          </a:p>
          <a:p>
            <a:pPr lvl="1" algn="just"/>
            <a:r>
              <a:rPr lang="pt-BR" dirty="0"/>
              <a:t>A</a:t>
            </a:r>
            <a:r>
              <a:rPr lang="pt-BR" dirty="0" smtClean="0"/>
              <a:t>ssembléia geral ou Conselho Deliberativo</a:t>
            </a:r>
          </a:p>
          <a:p>
            <a:pPr lvl="2" algn="just"/>
            <a:r>
              <a:rPr lang="pt-BR" dirty="0" smtClean="0"/>
              <a:t>As pessoas jurídicas atuam mediante estes órgãos:</a:t>
            </a:r>
          </a:p>
          <a:p>
            <a:pPr lvl="2" algn="just"/>
            <a:r>
              <a:rPr lang="pt-BR" dirty="0" smtClean="0"/>
              <a:t>Previstos </a:t>
            </a:r>
            <a:r>
              <a:rPr lang="pt-BR" dirty="0"/>
              <a:t>no estatuto e no contrato </a:t>
            </a:r>
            <a:r>
              <a:rPr lang="pt-BR" dirty="0" smtClean="0"/>
              <a:t>social</a:t>
            </a:r>
            <a:r>
              <a:rPr lang="pt-BR" dirty="0"/>
              <a:t>:</a:t>
            </a:r>
            <a:endParaRPr lang="pt-BR" dirty="0" smtClean="0"/>
          </a:p>
          <a:p>
            <a:pPr lvl="2" algn="just"/>
            <a:r>
              <a:rPr lang="pt-BR" dirty="0" smtClean="0"/>
              <a:t>Esses </a:t>
            </a:r>
            <a:r>
              <a:rPr lang="pt-BR" dirty="0"/>
              <a:t>órgãos não representam propriamente a pessoa jurídica, que não é </a:t>
            </a:r>
            <a:r>
              <a:rPr lang="pt-BR" dirty="0" smtClean="0"/>
              <a:t>incapaz: a</a:t>
            </a:r>
            <a:r>
              <a:rPr lang="pt-BR" dirty="0"/>
              <a:t> </a:t>
            </a:r>
            <a:r>
              <a:rPr lang="pt-BR" dirty="0" err="1" smtClean="0"/>
              <a:t>presentam</a:t>
            </a:r>
            <a:r>
              <a:rPr lang="pt-BR" dirty="0" smtClean="0"/>
              <a:t> (</a:t>
            </a:r>
            <a:r>
              <a:rPr lang="pt-BR" cap="small" dirty="0" smtClean="0"/>
              <a:t>Pontes </a:t>
            </a:r>
            <a:r>
              <a:rPr lang="pt-BR" cap="small" dirty="0"/>
              <a:t>de </a:t>
            </a:r>
            <a:r>
              <a:rPr lang="pt-BR" cap="small" dirty="0" smtClean="0"/>
              <a:t>Miranda)</a:t>
            </a:r>
          </a:p>
          <a:p>
            <a:r>
              <a:rPr lang="pt-BR" dirty="0" smtClean="0"/>
              <a:t>Direitos e Deveres:</a:t>
            </a:r>
          </a:p>
          <a:p>
            <a:pPr lvl="1"/>
            <a:r>
              <a:rPr lang="pt-BR" dirty="0" smtClean="0"/>
              <a:t>Artigo 47</a:t>
            </a:r>
            <a:endParaRPr lang="pt-BR" dirty="0"/>
          </a:p>
          <a:p>
            <a:r>
              <a:rPr lang="pt-BR" dirty="0" smtClean="0"/>
              <a:t>Cancelamento:</a:t>
            </a:r>
          </a:p>
          <a:p>
            <a:pPr lvl="1"/>
            <a:r>
              <a:rPr lang="pt-BR" dirty="0" smtClean="0"/>
              <a:t>Após a liquidação (51);</a:t>
            </a:r>
          </a:p>
          <a:p>
            <a:pPr lvl="1"/>
            <a:r>
              <a:rPr lang="pt-BR" dirty="0" smtClean="0"/>
              <a:t>Defeito no ato constitutivo: prazo decadencial de 3 anos (45, §ú)</a:t>
            </a:r>
            <a:endParaRPr lang="pt-B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Sociedades irregulares ou</a:t>
            </a:r>
            <a:br>
              <a:rPr lang="pt-BR" dirty="0" smtClean="0"/>
            </a:br>
            <a:r>
              <a:rPr lang="pt-BR" dirty="0" smtClean="0"/>
              <a:t>Sociedades </a:t>
            </a:r>
            <a:r>
              <a:rPr lang="pt-BR" smtClean="0"/>
              <a:t>de fato</a:t>
            </a:r>
            <a:endParaRPr lang="pt-BR"/>
          </a:p>
        </p:txBody>
      </p:sp>
      <p:sp>
        <p:nvSpPr>
          <p:cNvPr id="3" name="Espaço Reservado para Conteúdo 2"/>
          <p:cNvSpPr>
            <a:spLocks noGrp="1"/>
          </p:cNvSpPr>
          <p:nvPr>
            <p:ph idx="1"/>
          </p:nvPr>
        </p:nvSpPr>
        <p:spPr/>
        <p:txBody>
          <a:bodyPr>
            <a:normAutofit fontScale="62500" lnSpcReduction="20000"/>
          </a:bodyPr>
          <a:lstStyle/>
          <a:p>
            <a:pPr algn="just"/>
            <a:r>
              <a:rPr lang="pt-BR" dirty="0" smtClean="0"/>
              <a:t>Carlos Roberto Gonçalves: “Sem </a:t>
            </a:r>
            <a:r>
              <a:rPr lang="pt-BR" dirty="0" smtClean="0"/>
              <a:t>o registro de seu ato constitutivo a pessoa jurídica será considerada irregular, mera associação ou sociedade de fato, sem personalidade jurídica, ou seja, mera relação contratual disciplinada pelo estatuto ou contrato social</a:t>
            </a:r>
            <a:r>
              <a:rPr lang="pt-BR" dirty="0" smtClean="0"/>
              <a:t>.”</a:t>
            </a:r>
          </a:p>
          <a:p>
            <a:pPr algn="just"/>
            <a:r>
              <a:rPr lang="pt-BR" dirty="0" smtClean="0"/>
              <a:t>Fábio </a:t>
            </a:r>
            <a:r>
              <a:rPr lang="pt-BR" dirty="0" err="1" smtClean="0"/>
              <a:t>Ulhoa</a:t>
            </a:r>
            <a:r>
              <a:rPr lang="pt-BR" dirty="0" smtClean="0"/>
              <a:t> </a:t>
            </a:r>
            <a:r>
              <a:rPr lang="pt-BR" dirty="0" smtClean="0"/>
              <a:t>Coelho: “</a:t>
            </a:r>
            <a:r>
              <a:rPr lang="pt-BR" dirty="0" smtClean="0"/>
              <a:t>todos os sócios da sociedade empresária irregular deveriam ser responsabilizados pelas obrigações sociais de forma direta, não se exigindo dos credores sociais o anterior </a:t>
            </a:r>
            <a:r>
              <a:rPr lang="pt-BR" dirty="0" err="1" smtClean="0"/>
              <a:t>exaurimento</a:t>
            </a:r>
            <a:r>
              <a:rPr lang="pt-BR" dirty="0" smtClean="0"/>
              <a:t> do patrimônio dela. Ocorre que a lei trata diferentemente os sócios da sociedade empresária, enquanto não regularizado o registro, atribuindo responsabilidade </a:t>
            </a:r>
            <a:r>
              <a:rPr lang="pt-BR" i="1" dirty="0" smtClean="0"/>
              <a:t>subsidiária</a:t>
            </a:r>
            <a:r>
              <a:rPr lang="pt-BR" dirty="0" smtClean="0"/>
              <a:t> à generalidade dos sócios e </a:t>
            </a:r>
            <a:r>
              <a:rPr lang="pt-BR" i="1" dirty="0" smtClean="0"/>
              <a:t>direta</a:t>
            </a:r>
            <a:r>
              <a:rPr lang="pt-BR" dirty="0" smtClean="0"/>
              <a:t> somente ao que se apresentar como seu representante (</a:t>
            </a:r>
            <a:r>
              <a:rPr lang="pt-BR" dirty="0" err="1" smtClean="0"/>
              <a:t>CC</a:t>
            </a:r>
            <a:r>
              <a:rPr lang="pt-BR" dirty="0" smtClean="0"/>
              <a:t>/2002, </a:t>
            </a:r>
            <a:r>
              <a:rPr lang="pt-BR" dirty="0" err="1" smtClean="0"/>
              <a:t>arts</a:t>
            </a:r>
            <a:r>
              <a:rPr lang="pt-BR" dirty="0" smtClean="0"/>
              <a:t>. 989 e 990). Observe-se que, na sociedade registrada regularmente, a responsabilidade dos sócios será sempre subsidiária, mesmo que ilimitada. Isto é, tirante a do sócio que atua como representante da sociedade empresária irregular, em todas as demais situações a regra é a d</a:t>
            </a:r>
            <a:r>
              <a:rPr lang="pt-BR" dirty="0" smtClean="0"/>
              <a:t>a</a:t>
            </a:r>
            <a:r>
              <a:rPr lang="pt-BR" dirty="0" smtClean="0"/>
              <a:t> </a:t>
            </a:r>
            <a:r>
              <a:rPr lang="pt-BR" dirty="0" err="1" smtClean="0"/>
              <a:t>subsidiariedade</a:t>
            </a:r>
            <a:r>
              <a:rPr lang="pt-BR" dirty="0" smtClean="0"/>
              <a:t>.”</a:t>
            </a:r>
            <a:endParaRPr lang="pt-B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Grupos despersonalizados</a:t>
            </a:r>
            <a:endParaRPr lang="pt-BR" dirty="0"/>
          </a:p>
        </p:txBody>
      </p:sp>
      <p:sp>
        <p:nvSpPr>
          <p:cNvPr id="3" name="Espaço Reservado para Conteúdo 2"/>
          <p:cNvSpPr>
            <a:spLocks noGrp="1"/>
          </p:cNvSpPr>
          <p:nvPr>
            <p:ph idx="1"/>
          </p:nvPr>
        </p:nvSpPr>
        <p:spPr>
          <a:xfrm>
            <a:off x="457200" y="1600200"/>
            <a:ext cx="8229600" cy="5257800"/>
          </a:xfrm>
        </p:spPr>
        <p:txBody>
          <a:bodyPr>
            <a:normAutofit fontScale="70000" lnSpcReduction="20000"/>
          </a:bodyPr>
          <a:lstStyle/>
          <a:p>
            <a:pPr lvl="3" algn="just"/>
            <a:r>
              <a:rPr lang="pt-BR" dirty="0" smtClean="0"/>
              <a:t>Aqueles que têm direitos, não qualquer grupos</a:t>
            </a:r>
          </a:p>
          <a:p>
            <a:pPr algn="just"/>
            <a:r>
              <a:rPr lang="pt-BR" dirty="0" smtClean="0"/>
              <a:t>a) A </a:t>
            </a:r>
            <a:r>
              <a:rPr lang="pt-BR" i="1" dirty="0" smtClean="0"/>
              <a:t>família</a:t>
            </a:r>
            <a:r>
              <a:rPr lang="pt-BR" dirty="0" smtClean="0"/>
              <a:t>, indubitavelmente a mais importante entidade não </a:t>
            </a:r>
            <a:r>
              <a:rPr lang="pt-BR" dirty="0" smtClean="0"/>
              <a:t>personificada</a:t>
            </a:r>
            <a:r>
              <a:rPr lang="pt-BR" dirty="0" smtClean="0"/>
              <a:t>;</a:t>
            </a:r>
            <a:endParaRPr lang="pt-BR" dirty="0" smtClean="0"/>
          </a:p>
          <a:p>
            <a:pPr algn="just"/>
            <a:r>
              <a:rPr lang="pt-BR" dirty="0" smtClean="0"/>
              <a:t>b) A </a:t>
            </a:r>
            <a:r>
              <a:rPr lang="pt-BR" i="1" dirty="0" smtClean="0"/>
              <a:t>massa falida</a:t>
            </a:r>
            <a:r>
              <a:rPr lang="pt-BR" dirty="0" smtClean="0"/>
              <a:t>. Assim passa a ser denominado o acervo de bens pertencentes ao </a:t>
            </a:r>
            <a:r>
              <a:rPr lang="pt-BR" dirty="0" smtClean="0"/>
              <a:t>falido;</a:t>
            </a:r>
          </a:p>
          <a:p>
            <a:pPr algn="just"/>
            <a:r>
              <a:rPr lang="pt-BR" dirty="0" smtClean="0"/>
              <a:t>c) As heranças </a:t>
            </a:r>
            <a:r>
              <a:rPr lang="pt-BR" i="1" dirty="0" smtClean="0"/>
              <a:t>jacente</a:t>
            </a:r>
            <a:r>
              <a:rPr lang="pt-BR" dirty="0" smtClean="0"/>
              <a:t> e </a:t>
            </a:r>
            <a:r>
              <a:rPr lang="pt-BR" i="1" dirty="0" smtClean="0"/>
              <a:t>vacante</a:t>
            </a:r>
            <a:r>
              <a:rPr lang="pt-BR" dirty="0" smtClean="0"/>
              <a:t>, disciplinadas nos </a:t>
            </a:r>
            <a:r>
              <a:rPr lang="pt-BR" dirty="0" err="1" smtClean="0"/>
              <a:t>arts</a:t>
            </a:r>
            <a:r>
              <a:rPr lang="pt-BR" dirty="0" smtClean="0"/>
              <a:t>. 1.819 a 1.823 do Código Civil, constituem o conjunto de bens deixados pelo </a:t>
            </a:r>
            <a:r>
              <a:rPr lang="pt-BR" i="1" dirty="0" smtClean="0"/>
              <a:t>de </a:t>
            </a:r>
            <a:r>
              <a:rPr lang="pt-BR" i="1" dirty="0" err="1" smtClean="0"/>
              <a:t>cujus</a:t>
            </a:r>
            <a:r>
              <a:rPr lang="pt-BR" dirty="0" smtClean="0"/>
              <a:t>, enquanto não entregue a sucessor devidamente </a:t>
            </a:r>
            <a:r>
              <a:rPr lang="pt-BR" dirty="0" smtClean="0"/>
              <a:t>habilitado;</a:t>
            </a:r>
          </a:p>
          <a:p>
            <a:pPr algn="just"/>
            <a:r>
              <a:rPr lang="pt-BR" dirty="0" smtClean="0"/>
              <a:t>d) O </a:t>
            </a:r>
            <a:r>
              <a:rPr lang="pt-BR" i="1" dirty="0" smtClean="0"/>
              <a:t>espólio</a:t>
            </a:r>
            <a:r>
              <a:rPr lang="pt-BR" dirty="0" smtClean="0"/>
              <a:t> é o complexo de direitos e obrigações do falecido, abrangendo bens de toda </a:t>
            </a:r>
            <a:r>
              <a:rPr lang="pt-BR" dirty="0" smtClean="0"/>
              <a:t>natureza;</a:t>
            </a:r>
          </a:p>
          <a:p>
            <a:pPr algn="just"/>
            <a:r>
              <a:rPr lang="pt-BR" dirty="0" smtClean="0"/>
              <a:t>e) As </a:t>
            </a:r>
            <a:r>
              <a:rPr lang="pt-BR" i="1" dirty="0" smtClean="0"/>
              <a:t>sociedades sem personalidade jurídica,</a:t>
            </a:r>
            <a:r>
              <a:rPr lang="pt-BR" dirty="0" smtClean="0"/>
              <a:t> denominadas </a:t>
            </a:r>
            <a:r>
              <a:rPr lang="pt-BR" i="1" dirty="0" smtClean="0"/>
              <a:t>sociedades de fato</a:t>
            </a:r>
            <a:r>
              <a:rPr lang="pt-BR" dirty="0" smtClean="0"/>
              <a:t> ou </a:t>
            </a:r>
            <a:r>
              <a:rPr lang="pt-BR" i="1" dirty="0" smtClean="0"/>
              <a:t>irregulares;</a:t>
            </a:r>
          </a:p>
          <a:p>
            <a:pPr algn="just"/>
            <a:r>
              <a:rPr lang="pt-BR" dirty="0" smtClean="0"/>
              <a:t>f) O </a:t>
            </a:r>
            <a:r>
              <a:rPr lang="pt-BR" i="1" dirty="0" smtClean="0"/>
              <a:t>condomínio</a:t>
            </a:r>
            <a:r>
              <a:rPr lang="pt-BR" dirty="0" smtClean="0"/>
              <a:t>, que pode ser </a:t>
            </a:r>
            <a:r>
              <a:rPr lang="pt-BR" i="1" dirty="0" smtClean="0"/>
              <a:t>geral</a:t>
            </a:r>
            <a:r>
              <a:rPr lang="pt-BR" dirty="0" smtClean="0"/>
              <a:t> (tradicional ou comum) e </a:t>
            </a:r>
            <a:r>
              <a:rPr lang="pt-BR" i="1" dirty="0" smtClean="0"/>
              <a:t>edilício</a:t>
            </a:r>
            <a:r>
              <a:rPr lang="pt-BR" dirty="0" smtClean="0"/>
              <a:t> (CC, </a:t>
            </a:r>
            <a:r>
              <a:rPr lang="pt-BR" dirty="0" err="1" smtClean="0"/>
              <a:t>arts</a:t>
            </a:r>
            <a:r>
              <a:rPr lang="pt-BR" dirty="0" smtClean="0"/>
              <a:t>. 1.314 a 1.358</a:t>
            </a:r>
            <a:r>
              <a:rPr lang="pt-BR" dirty="0" smtClean="0"/>
              <a:t>).</a:t>
            </a:r>
          </a:p>
          <a:p>
            <a:pPr lvl="2" algn="just"/>
            <a:r>
              <a:rPr lang="pt-BR" dirty="0" smtClean="0"/>
              <a:t>Lei n. 4.591/64 dispor, no art. 63, § 3</a:t>
            </a:r>
            <a:r>
              <a:rPr lang="pt-BR" strike="sngStrike" dirty="0" smtClean="0"/>
              <a:t>º</a:t>
            </a:r>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 </a:t>
            </a:r>
            <a:endParaRPr lang="pt-BR" dirty="0"/>
          </a:p>
        </p:txBody>
      </p:sp>
      <p:sp>
        <p:nvSpPr>
          <p:cNvPr id="3" name="Espaço Reservado para Conteúdo 2"/>
          <p:cNvSpPr>
            <a:spLocks noGrp="1"/>
          </p:cNvSpPr>
          <p:nvPr>
            <p:ph idx="1"/>
          </p:nvPr>
        </p:nvSpPr>
        <p:spPr>
          <a:xfrm>
            <a:off x="428596" y="1571612"/>
            <a:ext cx="8229600" cy="4525963"/>
          </a:xfrm>
        </p:spPr>
        <p:txBody>
          <a:bodyPr>
            <a:normAutofit fontScale="62500" lnSpcReduction="20000"/>
          </a:bodyPr>
          <a:lstStyle/>
          <a:p>
            <a:pPr algn="just"/>
            <a:r>
              <a:rPr lang="pt-BR" dirty="0" smtClean="0"/>
              <a:t>a) Quanto à </a:t>
            </a:r>
            <a:r>
              <a:rPr lang="pt-BR" i="1" dirty="0" smtClean="0"/>
              <a:t>nacionalidade</a:t>
            </a:r>
            <a:endParaRPr lang="pt-BR" i="1" dirty="0" smtClean="0"/>
          </a:p>
          <a:p>
            <a:pPr lvl="1" algn="just"/>
            <a:r>
              <a:rPr lang="pt-BR" dirty="0" smtClean="0"/>
              <a:t>Nacional</a:t>
            </a:r>
          </a:p>
          <a:p>
            <a:pPr lvl="1" algn="just"/>
            <a:r>
              <a:rPr lang="pt-BR" dirty="0" smtClean="0"/>
              <a:t>Estrangeira</a:t>
            </a:r>
          </a:p>
          <a:p>
            <a:pPr algn="just"/>
            <a:r>
              <a:rPr lang="pt-BR" dirty="0" smtClean="0"/>
              <a:t>b) Quanto à </a:t>
            </a:r>
            <a:r>
              <a:rPr lang="pt-BR" i="1" dirty="0" smtClean="0"/>
              <a:t>estrutura </a:t>
            </a:r>
            <a:r>
              <a:rPr lang="pt-BR" i="1" dirty="0" smtClean="0"/>
              <a:t>interna</a:t>
            </a:r>
          </a:p>
          <a:p>
            <a:pPr lvl="1" algn="just"/>
            <a:r>
              <a:rPr lang="pt-BR" i="1" dirty="0" smtClean="0"/>
              <a:t>corporação</a:t>
            </a:r>
            <a:r>
              <a:rPr lang="pt-BR" dirty="0" smtClean="0"/>
              <a:t> (</a:t>
            </a:r>
            <a:r>
              <a:rPr lang="pt-BR" i="1" dirty="0" err="1" smtClean="0"/>
              <a:t>universitas</a:t>
            </a:r>
            <a:r>
              <a:rPr lang="pt-BR" i="1" dirty="0" smtClean="0"/>
              <a:t> </a:t>
            </a:r>
            <a:r>
              <a:rPr lang="pt-BR" i="1" dirty="0" err="1" smtClean="0"/>
              <a:t>personarum</a:t>
            </a:r>
            <a:r>
              <a:rPr lang="pt-BR" dirty="0" smtClean="0"/>
              <a:t>)</a:t>
            </a:r>
          </a:p>
          <a:p>
            <a:pPr lvl="3" algn="just"/>
            <a:r>
              <a:rPr lang="pt-BR" dirty="0" smtClean="0"/>
              <a:t>A </a:t>
            </a:r>
            <a:r>
              <a:rPr lang="pt-BR" dirty="0" smtClean="0"/>
              <a:t>corporação caracteriza-se pelo seu aspecto eminentemente pessoal. </a:t>
            </a:r>
            <a:endParaRPr lang="pt-BR" dirty="0" smtClean="0"/>
          </a:p>
          <a:p>
            <a:pPr lvl="3" algn="just"/>
            <a:r>
              <a:rPr lang="pt-BR" dirty="0" smtClean="0"/>
              <a:t>Constitui </a:t>
            </a:r>
            <a:r>
              <a:rPr lang="pt-BR" dirty="0" smtClean="0"/>
              <a:t>um conjunto de pessoas, reunidas para melhor consecução de seus objetivos. </a:t>
            </a:r>
            <a:endParaRPr lang="pt-BR" dirty="0" smtClean="0"/>
          </a:p>
          <a:p>
            <a:pPr lvl="2" algn="just"/>
            <a:r>
              <a:rPr lang="pt-BR" i="1" dirty="0" smtClean="0"/>
              <a:t>Associações</a:t>
            </a:r>
          </a:p>
          <a:p>
            <a:pPr lvl="2" algn="just"/>
            <a:r>
              <a:rPr lang="pt-BR" i="1" dirty="0" smtClean="0"/>
              <a:t>Sociedades</a:t>
            </a:r>
          </a:p>
          <a:p>
            <a:pPr lvl="3" algn="just"/>
            <a:r>
              <a:rPr lang="pt-BR" i="1" dirty="0" smtClean="0"/>
              <a:t>simples</a:t>
            </a:r>
            <a:r>
              <a:rPr lang="pt-BR" dirty="0" smtClean="0"/>
              <a:t> e </a:t>
            </a:r>
            <a:r>
              <a:rPr lang="pt-BR" i="1" dirty="0" smtClean="0"/>
              <a:t>empresárias</a:t>
            </a:r>
            <a:endParaRPr lang="pt-BR" i="1" dirty="0" smtClean="0"/>
          </a:p>
          <a:p>
            <a:pPr lvl="1" algn="just"/>
            <a:r>
              <a:rPr lang="pt-BR" i="1" dirty="0" smtClean="0"/>
              <a:t>fundação</a:t>
            </a:r>
            <a:r>
              <a:rPr lang="pt-BR" dirty="0" smtClean="0"/>
              <a:t> (</a:t>
            </a:r>
            <a:r>
              <a:rPr lang="pt-BR" i="1" dirty="0" err="1" smtClean="0"/>
              <a:t>universitas</a:t>
            </a:r>
            <a:r>
              <a:rPr lang="pt-BR" i="1" dirty="0" smtClean="0"/>
              <a:t> </a:t>
            </a:r>
            <a:r>
              <a:rPr lang="pt-BR" i="1" dirty="0" err="1" smtClean="0"/>
              <a:t>bonorum</a:t>
            </a:r>
            <a:r>
              <a:rPr lang="pt-BR" dirty="0" smtClean="0"/>
              <a:t>)</a:t>
            </a:r>
          </a:p>
          <a:p>
            <a:pPr lvl="3" algn="just"/>
            <a:r>
              <a:rPr lang="pt-BR" dirty="0" smtClean="0"/>
              <a:t>Na </a:t>
            </a:r>
            <a:r>
              <a:rPr lang="pt-BR" dirty="0" smtClean="0"/>
              <a:t>fundação o aspecto dominante é o material: compõe-se de um patrimônio personalizado, destinado a um determinado fim</a:t>
            </a:r>
            <a:r>
              <a:rPr lang="pt-BR" dirty="0" smtClean="0"/>
              <a:t>.</a:t>
            </a:r>
            <a:endParaRPr lang="pt-BR" dirty="0" smtClean="0"/>
          </a:p>
          <a:p>
            <a:pPr algn="just"/>
            <a:r>
              <a:rPr lang="pt-BR" dirty="0" smtClean="0"/>
              <a:t>c) Quanto à </a:t>
            </a:r>
            <a:r>
              <a:rPr lang="pt-BR" i="1" dirty="0" smtClean="0"/>
              <a:t>função</a:t>
            </a:r>
            <a:r>
              <a:rPr lang="pt-BR" dirty="0" smtClean="0"/>
              <a:t> ou à </a:t>
            </a:r>
            <a:r>
              <a:rPr lang="pt-BR" i="1" dirty="0" smtClean="0"/>
              <a:t>órbita de sua </a:t>
            </a:r>
            <a:r>
              <a:rPr lang="pt-BR" i="1" dirty="0" smtClean="0"/>
              <a:t>atuação</a:t>
            </a:r>
            <a:endParaRPr lang="pt-BR" i="1" dirty="0" smtClean="0"/>
          </a:p>
          <a:p>
            <a:pPr lvl="1" algn="just"/>
            <a:r>
              <a:rPr lang="pt-BR" dirty="0" smtClean="0"/>
              <a:t>de </a:t>
            </a:r>
            <a:r>
              <a:rPr lang="pt-BR" dirty="0" smtClean="0"/>
              <a:t>direito </a:t>
            </a:r>
            <a:r>
              <a:rPr lang="pt-BR" dirty="0" smtClean="0"/>
              <a:t>público</a:t>
            </a:r>
            <a:endParaRPr lang="pt-BR" sz="2900" dirty="0" smtClean="0"/>
          </a:p>
          <a:p>
            <a:pPr lvl="2" algn="just"/>
            <a:r>
              <a:rPr lang="pt-BR" sz="2500" dirty="0" smtClean="0"/>
              <a:t>direito </a:t>
            </a:r>
            <a:r>
              <a:rPr lang="pt-BR" sz="2500" dirty="0" smtClean="0"/>
              <a:t>público externo e de direito público interno. </a:t>
            </a:r>
          </a:p>
          <a:p>
            <a:pPr lvl="1" algn="just"/>
            <a:r>
              <a:rPr lang="pt-BR" dirty="0" smtClean="0"/>
              <a:t>de </a:t>
            </a:r>
            <a:r>
              <a:rPr lang="pt-BR" dirty="0" smtClean="0"/>
              <a:t>direito </a:t>
            </a:r>
            <a:r>
              <a:rPr lang="pt-BR" dirty="0" smtClean="0"/>
              <a:t>privado</a:t>
            </a:r>
          </a:p>
          <a:p>
            <a:pPr lvl="2" algn="just"/>
            <a:r>
              <a:rPr lang="pt-BR" dirty="0" smtClean="0"/>
              <a:t>corporações</a:t>
            </a:r>
            <a:r>
              <a:rPr lang="pt-BR" dirty="0" smtClean="0"/>
              <a:t> (associações, sociedades simples e empresárias) e as </a:t>
            </a:r>
            <a:r>
              <a:rPr lang="pt-BR" dirty="0" smtClean="0"/>
              <a:t>fundações.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Pessoas Jurídicas de Direito Privado</a:t>
            </a:r>
            <a:endParaRPr lang="pt-BR" dirty="0"/>
          </a:p>
        </p:txBody>
      </p:sp>
      <p:sp>
        <p:nvSpPr>
          <p:cNvPr id="3" name="Espaço Reservado para Conteúdo 2"/>
          <p:cNvSpPr>
            <a:spLocks noGrp="1"/>
          </p:cNvSpPr>
          <p:nvPr>
            <p:ph idx="1"/>
          </p:nvPr>
        </p:nvSpPr>
        <p:spPr>
          <a:xfrm>
            <a:off x="457200" y="1142984"/>
            <a:ext cx="8229600" cy="5715016"/>
          </a:xfrm>
        </p:spPr>
        <p:txBody>
          <a:bodyPr>
            <a:normAutofit fontScale="70000" lnSpcReduction="20000"/>
          </a:bodyPr>
          <a:lstStyle/>
          <a:p>
            <a:pPr algn="just"/>
            <a:r>
              <a:rPr lang="pt-BR" b="1" dirty="0" smtClean="0"/>
              <a:t>Sociedades</a:t>
            </a:r>
          </a:p>
          <a:p>
            <a:pPr lvl="1" algn="just"/>
            <a:r>
              <a:rPr lang="pt-BR" dirty="0" smtClean="0"/>
              <a:t>Celebram </a:t>
            </a:r>
            <a:r>
              <a:rPr lang="pt-BR" i="1" dirty="0" smtClean="0"/>
              <a:t>contrato de sociedade</a:t>
            </a:r>
            <a:r>
              <a:rPr lang="pt-BR" dirty="0" smtClean="0"/>
              <a:t> as pessoas que reciprocamente se obrigam a contribuir, com bens ou serviços, para o exercício de atividade econômica e a partilha, entre si, dos resultados.</a:t>
            </a:r>
          </a:p>
          <a:p>
            <a:pPr lvl="1" algn="just"/>
            <a:r>
              <a:rPr lang="pt-BR" dirty="0" smtClean="0"/>
              <a:t>A atividade pode restringir-se à realização de um ou mais negócios determinados (art. 981 e parágrafo único).</a:t>
            </a:r>
          </a:p>
          <a:p>
            <a:pPr lvl="1" algn="just"/>
            <a:r>
              <a:rPr lang="pt-BR" dirty="0" smtClean="0"/>
              <a:t>As sociedades podem ser:</a:t>
            </a:r>
          </a:p>
          <a:p>
            <a:pPr lvl="2" algn="just"/>
            <a:r>
              <a:rPr lang="pt-BR" i="1" dirty="0" smtClean="0"/>
              <a:t>Simples</a:t>
            </a:r>
          </a:p>
          <a:p>
            <a:pPr lvl="2" algn="just"/>
            <a:r>
              <a:rPr lang="pt-BR" i="1" dirty="0" smtClean="0"/>
              <a:t>Empresárias</a:t>
            </a:r>
          </a:p>
          <a:p>
            <a:pPr lvl="3" algn="just"/>
            <a:r>
              <a:rPr lang="pt-BR" i="1" dirty="0" smtClean="0"/>
              <a:t>“</a:t>
            </a:r>
            <a:r>
              <a:rPr lang="pt-BR" dirty="0" smtClean="0"/>
              <a:t>expressões estas que substituíram a antiga divisão em sociedades civis e comerciais. Como no sistema do novo Código Civil todas as sociedades são civis, foi adotada a nova denominação mencionada (cf. art. 982).”</a:t>
            </a:r>
          </a:p>
          <a:p>
            <a:pPr lvl="1" algn="just"/>
            <a:r>
              <a:rPr lang="pt-BR" dirty="0" smtClean="0"/>
              <a:t>Equipara-se à sociedade empresária a sociedade que tenha por fim exercer atividade própria de empresário rural, que seja constituída de acordo com um dos tipos de sociedade empresária e que tenha requerido sua inscrição no Registro de Empresas de sua sede (CC, art. 984</a:t>
            </a:r>
            <a:r>
              <a:rPr lang="pt-BR" dirty="0" smtClean="0"/>
              <a:t>).</a:t>
            </a:r>
          </a:p>
          <a:p>
            <a:pPr lvl="1" algn="just"/>
            <a:r>
              <a:rPr lang="pt-BR" dirty="0" smtClean="0"/>
              <a:t>Divisão:</a:t>
            </a:r>
          </a:p>
          <a:p>
            <a:pPr lvl="2" algn="just"/>
            <a:r>
              <a:rPr lang="pt-BR" dirty="0" smtClean="0"/>
              <a:t>sociedade </a:t>
            </a:r>
            <a:r>
              <a:rPr lang="pt-BR" dirty="0" smtClean="0"/>
              <a:t>em nome </a:t>
            </a:r>
            <a:r>
              <a:rPr lang="pt-BR" dirty="0" smtClean="0"/>
              <a:t>coletivo, </a:t>
            </a:r>
            <a:r>
              <a:rPr lang="pt-BR" dirty="0" smtClean="0">
                <a:solidFill>
                  <a:srgbClr val="FF0000"/>
                </a:solidFill>
              </a:rPr>
              <a:t>sociedade </a:t>
            </a:r>
            <a:r>
              <a:rPr lang="pt-BR" dirty="0" smtClean="0">
                <a:solidFill>
                  <a:srgbClr val="FF0000"/>
                </a:solidFill>
              </a:rPr>
              <a:t>em comandita simples</a:t>
            </a:r>
            <a:r>
              <a:rPr lang="pt-BR" dirty="0" smtClean="0"/>
              <a:t>, sociedade em comandita por </a:t>
            </a:r>
            <a:r>
              <a:rPr lang="pt-BR" dirty="0" smtClean="0"/>
              <a:t>ações,</a:t>
            </a:r>
            <a:r>
              <a:rPr lang="pt-BR" dirty="0" smtClean="0">
                <a:solidFill>
                  <a:srgbClr val="FF0000"/>
                </a:solidFill>
              </a:rPr>
              <a:t> </a:t>
            </a:r>
            <a:r>
              <a:rPr lang="pt-BR" dirty="0" smtClean="0">
                <a:solidFill>
                  <a:srgbClr val="FF0000"/>
                </a:solidFill>
              </a:rPr>
              <a:t>sociedade limitada</a:t>
            </a:r>
            <a:r>
              <a:rPr lang="pt-BR" dirty="0" smtClean="0"/>
              <a:t>, sociedade anônima </a:t>
            </a:r>
            <a:r>
              <a:rPr lang="pt-BR" dirty="0" smtClean="0">
                <a:solidFill>
                  <a:srgbClr val="FF0000"/>
                </a:solidFill>
              </a:rPr>
              <a:t>ou por ações</a:t>
            </a:r>
            <a:r>
              <a:rPr lang="pt-BR" dirty="0" smtClean="0"/>
              <a:t> (</a:t>
            </a:r>
            <a:r>
              <a:rPr lang="pt-BR" dirty="0" err="1" smtClean="0"/>
              <a:t>arts</a:t>
            </a:r>
            <a:r>
              <a:rPr lang="pt-BR" dirty="0" smtClean="0"/>
              <a:t>. 1.039 a 1.092).</a:t>
            </a:r>
            <a:endParaRPr lang="pt-BR" dirty="0" smtClean="0"/>
          </a:p>
          <a:p>
            <a:pPr lvl="1"/>
            <a:endParaRPr lang="pt-BR" dirty="0" smtClean="0"/>
          </a:p>
          <a:p>
            <a:pPr lvl="1"/>
            <a:endParaRPr lang="pt-BR"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928670"/>
          </a:xfrm>
        </p:spPr>
        <p:txBody>
          <a:bodyPr>
            <a:normAutofit fontScale="90000"/>
          </a:bodyPr>
          <a:lstStyle/>
          <a:p>
            <a:r>
              <a:rPr lang="pt-BR" dirty="0" smtClean="0"/>
              <a:t>Pessoas Jurídicas de Direito Privado</a:t>
            </a:r>
            <a:endParaRPr lang="pt-BR" dirty="0"/>
          </a:p>
        </p:txBody>
      </p:sp>
      <p:sp>
        <p:nvSpPr>
          <p:cNvPr id="3" name="Espaço Reservado para Conteúdo 2"/>
          <p:cNvSpPr>
            <a:spLocks noGrp="1"/>
          </p:cNvSpPr>
          <p:nvPr>
            <p:ph idx="1"/>
          </p:nvPr>
        </p:nvSpPr>
        <p:spPr>
          <a:xfrm>
            <a:off x="457200" y="1214422"/>
            <a:ext cx="8229600" cy="5643578"/>
          </a:xfrm>
        </p:spPr>
        <p:txBody>
          <a:bodyPr>
            <a:normAutofit fontScale="55000" lnSpcReduction="20000"/>
          </a:bodyPr>
          <a:lstStyle/>
          <a:p>
            <a:pPr algn="just"/>
            <a:r>
              <a:rPr lang="pt-BR" b="1" dirty="0" smtClean="0"/>
              <a:t>Associações</a:t>
            </a:r>
          </a:p>
          <a:p>
            <a:pPr lvl="1" algn="just"/>
            <a:r>
              <a:rPr lang="pt-BR" dirty="0" smtClean="0"/>
              <a:t>Artigo 53: “</a:t>
            </a:r>
            <a:r>
              <a:rPr lang="pt-BR" i="1" dirty="0" smtClean="0"/>
              <a:t>Constituem-se </a:t>
            </a:r>
            <a:r>
              <a:rPr lang="pt-BR" i="1" dirty="0" smtClean="0"/>
              <a:t>as associações pela união de pessoas que se organizem para fins não econômicos</a:t>
            </a:r>
            <a:r>
              <a:rPr lang="pt-BR" i="1" dirty="0" smtClean="0"/>
              <a:t>”.</a:t>
            </a:r>
            <a:endParaRPr lang="pt-BR" i="1" dirty="0" smtClean="0"/>
          </a:p>
          <a:p>
            <a:pPr lvl="1" algn="just"/>
            <a:r>
              <a:rPr lang="pt-BR" dirty="0" smtClean="0"/>
              <a:t>A </a:t>
            </a:r>
            <a:r>
              <a:rPr lang="pt-BR" dirty="0" smtClean="0"/>
              <a:t>definição legal ressalta o seu aspecto eminentemente pessoal (</a:t>
            </a:r>
            <a:r>
              <a:rPr lang="pt-BR" i="1" dirty="0" err="1" smtClean="0"/>
              <a:t>universitas</a:t>
            </a:r>
            <a:r>
              <a:rPr lang="pt-BR" i="1" dirty="0" smtClean="0"/>
              <a:t> </a:t>
            </a:r>
            <a:r>
              <a:rPr lang="pt-BR" i="1" dirty="0" err="1" smtClean="0"/>
              <a:t>personarum</a:t>
            </a:r>
            <a:r>
              <a:rPr lang="pt-BR" dirty="0" smtClean="0"/>
              <a:t>).</a:t>
            </a:r>
          </a:p>
          <a:p>
            <a:pPr lvl="1" algn="just"/>
            <a:r>
              <a:rPr lang="pt-BR" dirty="0" smtClean="0"/>
              <a:t>Não há, entre os membros da associação, direitos e obrigações </a:t>
            </a:r>
            <a:r>
              <a:rPr lang="pt-BR" dirty="0" smtClean="0"/>
              <a:t>recíproco</a:t>
            </a:r>
          </a:p>
          <a:p>
            <a:pPr lvl="1" algn="just"/>
            <a:r>
              <a:rPr lang="pt-BR" dirty="0" smtClean="0"/>
              <a:t>sem </a:t>
            </a:r>
            <a:r>
              <a:rPr lang="pt-BR" dirty="0" smtClean="0"/>
              <a:t>intenção de dividir </a:t>
            </a:r>
            <a:r>
              <a:rPr lang="pt-BR" dirty="0" smtClean="0"/>
              <a:t>resultados</a:t>
            </a:r>
          </a:p>
          <a:p>
            <a:pPr lvl="1" algn="just"/>
            <a:r>
              <a:rPr lang="pt-BR" dirty="0" smtClean="0"/>
              <a:t>objetivos </a:t>
            </a:r>
            <a:r>
              <a:rPr lang="pt-BR" dirty="0" smtClean="0"/>
              <a:t>altruísticos, científicos, artísticos, beneficentes, religiosos, educativos, culturais, políticos, esportivos ou </a:t>
            </a:r>
            <a:r>
              <a:rPr lang="pt-BR" dirty="0" smtClean="0"/>
              <a:t>recreativos</a:t>
            </a:r>
            <a:endParaRPr lang="pt-BR" baseline="30000" dirty="0" smtClean="0"/>
          </a:p>
          <a:p>
            <a:pPr lvl="1" algn="just"/>
            <a:r>
              <a:rPr lang="pt-BR" dirty="0" smtClean="0"/>
              <a:t>A </a:t>
            </a:r>
            <a:r>
              <a:rPr lang="pt-BR" dirty="0" smtClean="0"/>
              <a:t>Constituição Federal garante a liberdade de associação para fins lícitos (</a:t>
            </a:r>
            <a:r>
              <a:rPr lang="pt-BR" dirty="0" err="1" smtClean="0"/>
              <a:t>CF</a:t>
            </a:r>
            <a:r>
              <a:rPr lang="pt-BR" dirty="0" smtClean="0"/>
              <a:t>, art. 5</a:t>
            </a:r>
            <a:r>
              <a:rPr lang="pt-BR" strike="sngStrike" dirty="0" smtClean="0"/>
              <a:t>º</a:t>
            </a:r>
            <a:r>
              <a:rPr lang="pt-BR" dirty="0" smtClean="0"/>
              <a:t>, </a:t>
            </a:r>
            <a:r>
              <a:rPr lang="pt-BR" dirty="0" smtClean="0"/>
              <a:t>XVII)</a:t>
            </a:r>
          </a:p>
          <a:p>
            <a:pPr lvl="1" algn="just"/>
            <a:r>
              <a:rPr lang="pt-BR" dirty="0" smtClean="0"/>
              <a:t>O art. 54 do Código Civil dispõe que o estatuto das associações conterá, sob pena de nulidade: “</a:t>
            </a:r>
            <a:r>
              <a:rPr lang="pt-BR" dirty="0" smtClean="0">
                <a:solidFill>
                  <a:srgbClr val="FF0000"/>
                </a:solidFill>
              </a:rPr>
              <a:t>I - a denominação, os fins e a sede da associação; </a:t>
            </a:r>
            <a:r>
              <a:rPr lang="pt-BR" dirty="0" smtClean="0"/>
              <a:t>II - os requisitos para a admissão, demissão e exclusão dos associados; </a:t>
            </a:r>
            <a:r>
              <a:rPr lang="pt-BR" dirty="0" smtClean="0">
                <a:solidFill>
                  <a:srgbClr val="FF0000"/>
                </a:solidFill>
              </a:rPr>
              <a:t>III - os direitos e deveres dos associados; </a:t>
            </a:r>
            <a:r>
              <a:rPr lang="pt-BR" dirty="0" smtClean="0"/>
              <a:t>IV - as fontes de recursos para sua manutenção; </a:t>
            </a:r>
            <a:r>
              <a:rPr lang="pt-BR" dirty="0" smtClean="0">
                <a:solidFill>
                  <a:srgbClr val="FF0000"/>
                </a:solidFill>
              </a:rPr>
              <a:t>V - o modo de constituição e de funcionamento dos órgãos deliberativos; </a:t>
            </a:r>
            <a:r>
              <a:rPr lang="pt-BR" dirty="0" smtClean="0"/>
              <a:t>VI - as condições para a alteração das disposições estatutárias e para a dissolução; </a:t>
            </a:r>
            <a:r>
              <a:rPr lang="pt-BR" dirty="0" smtClean="0">
                <a:solidFill>
                  <a:srgbClr val="FF0000"/>
                </a:solidFill>
              </a:rPr>
              <a:t>VII - a forma de gestão administrativa e de aprovação das respectivas contas</a:t>
            </a:r>
            <a:r>
              <a:rPr lang="pt-BR" dirty="0" smtClean="0"/>
              <a:t>”</a:t>
            </a:r>
          </a:p>
          <a:p>
            <a:pPr lvl="1" algn="just"/>
            <a:r>
              <a:rPr lang="pt-BR" dirty="0" smtClean="0"/>
              <a:t>“ninguém poderá ser compelido a associar-se ou a permanecer associado” (</a:t>
            </a:r>
            <a:r>
              <a:rPr lang="pt-BR" dirty="0" err="1" smtClean="0"/>
              <a:t>CF</a:t>
            </a:r>
            <a:r>
              <a:rPr lang="pt-BR" dirty="0" smtClean="0"/>
              <a:t>, art. 5</a:t>
            </a:r>
            <a:r>
              <a:rPr lang="pt-BR" strike="sngStrike" dirty="0" smtClean="0"/>
              <a:t>º</a:t>
            </a:r>
            <a:r>
              <a:rPr lang="pt-BR" dirty="0" smtClean="0"/>
              <a:t>, XX). Pode o estatuto impor certas condições para a retirada, como o cumprimento de obrigações sociais eventualmente assumidas, mas não poderá obrigar o associado a permanecer filiado à </a:t>
            </a:r>
            <a:r>
              <a:rPr lang="pt-BR" dirty="0" smtClean="0"/>
              <a:t>entidade</a:t>
            </a:r>
          </a:p>
          <a:p>
            <a:pPr lvl="1" algn="just"/>
            <a:r>
              <a:rPr lang="pt-BR" dirty="0" smtClean="0"/>
              <a:t>Em caso de dissolução da associação, os bens remanescentes serão destinados “</a:t>
            </a:r>
            <a:r>
              <a:rPr lang="pt-BR" i="1" dirty="0" smtClean="0"/>
              <a:t>à entidade de fins não econômicos designada no estatuto, ou, omisso este, por deliberação dos associados, a instituição municipal, estadual ou federal, de fins idênticos ou semelhantes</a:t>
            </a:r>
            <a:r>
              <a:rPr lang="pt-BR" dirty="0" smtClean="0"/>
              <a:t>” (CC, art. 61). Podem os associados, pelo estatuto ou por sua própria deliberação, antes da destinação dos referidos bens remanescentes, “</a:t>
            </a:r>
            <a:r>
              <a:rPr lang="pt-BR" i="1" dirty="0" smtClean="0"/>
              <a:t>receber em restituição, atualizado o respectivo valor, as contribuições que tiverem prestado ao patrimônio da associação</a:t>
            </a:r>
            <a:r>
              <a:rPr lang="pt-BR" dirty="0" smtClean="0"/>
              <a:t>” (art. 61, § 1</a:t>
            </a:r>
            <a:r>
              <a:rPr lang="pt-BR" strike="sngStrike" dirty="0" smtClean="0"/>
              <a:t>º</a:t>
            </a:r>
            <a:r>
              <a:rPr lang="pt-BR" dirty="0" smtClean="0"/>
              <a:t>)</a:t>
            </a:r>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Pessoas Jurídicas de Direito Privado</a:t>
            </a:r>
            <a:endParaRPr lang="pt-BR" dirty="0"/>
          </a:p>
        </p:txBody>
      </p:sp>
      <p:sp>
        <p:nvSpPr>
          <p:cNvPr id="3" name="Espaço Reservado para Conteúdo 2"/>
          <p:cNvSpPr>
            <a:spLocks noGrp="1"/>
          </p:cNvSpPr>
          <p:nvPr>
            <p:ph idx="1"/>
          </p:nvPr>
        </p:nvSpPr>
        <p:spPr>
          <a:xfrm>
            <a:off x="457200" y="1357298"/>
            <a:ext cx="8229600" cy="4786346"/>
          </a:xfrm>
        </p:spPr>
        <p:txBody>
          <a:bodyPr>
            <a:normAutofit fontScale="70000" lnSpcReduction="20000"/>
          </a:bodyPr>
          <a:lstStyle/>
          <a:p>
            <a:pPr algn="just"/>
            <a:r>
              <a:rPr lang="pt-BR" b="1" dirty="0" smtClean="0"/>
              <a:t>Fundações</a:t>
            </a:r>
          </a:p>
          <a:p>
            <a:pPr lvl="1" algn="just"/>
            <a:r>
              <a:rPr lang="pt-BR" dirty="0" smtClean="0"/>
              <a:t>constituem um acervo de bens, que recebe personalidade jurídica para a realização de fins determinados, de interesse público, de modo permanente e estável.</a:t>
            </a:r>
          </a:p>
          <a:p>
            <a:pPr lvl="1" algn="just"/>
            <a:r>
              <a:rPr lang="pt-BR" dirty="0" smtClean="0"/>
              <a:t>Na dicção de Clóvis, “consistem em complexos de bens (</a:t>
            </a:r>
            <a:r>
              <a:rPr lang="pt-BR" dirty="0" err="1" smtClean="0"/>
              <a:t>universitates</a:t>
            </a:r>
            <a:r>
              <a:rPr lang="pt-BR" dirty="0" smtClean="0"/>
              <a:t> </a:t>
            </a:r>
            <a:r>
              <a:rPr lang="pt-BR" dirty="0" err="1" smtClean="0"/>
              <a:t>bonorum</a:t>
            </a:r>
            <a:r>
              <a:rPr lang="pt-BR" dirty="0" smtClean="0"/>
              <a:t>) dedicados à consecução de certos fins e, para esse efeito, dotados de personalidade”</a:t>
            </a:r>
            <a:endParaRPr lang="pt-BR" baseline="30000" dirty="0" smtClean="0"/>
          </a:p>
          <a:p>
            <a:pPr lvl="1" algn="just"/>
            <a:r>
              <a:rPr lang="pt-BR" dirty="0" smtClean="0"/>
              <a:t>Decorrem da vontade de uma pessoa, o instituidor, e seus fins, de natureza religiosa, moral, cultural ou assistencial, são imutáveis.</a:t>
            </a:r>
          </a:p>
          <a:p>
            <a:pPr lvl="1" algn="just"/>
            <a:r>
              <a:rPr lang="pt-BR" dirty="0" smtClean="0"/>
              <a:t>As fundações podem ser </a:t>
            </a:r>
          </a:p>
          <a:p>
            <a:pPr lvl="2" algn="just"/>
            <a:r>
              <a:rPr lang="pt-BR" dirty="0" smtClean="0"/>
              <a:t>particulares e públicas.</a:t>
            </a:r>
          </a:p>
          <a:p>
            <a:pPr lvl="1" algn="just"/>
            <a:r>
              <a:rPr lang="pt-BR" dirty="0" smtClean="0"/>
              <a:t>Elementos</a:t>
            </a:r>
          </a:p>
          <a:p>
            <a:pPr lvl="2" algn="just"/>
            <a:r>
              <a:rPr lang="pt-BR" dirty="0" smtClean="0"/>
              <a:t>Patrimônio</a:t>
            </a:r>
          </a:p>
          <a:p>
            <a:pPr lvl="2" algn="just"/>
            <a:r>
              <a:rPr lang="pt-BR" dirty="0" smtClean="0"/>
              <a:t>Finalidade</a:t>
            </a:r>
          </a:p>
          <a:p>
            <a:pPr lvl="4" algn="just"/>
            <a:r>
              <a:rPr lang="pt-BR" dirty="0" smtClean="0"/>
              <a:t>“</a:t>
            </a:r>
            <a:r>
              <a:rPr lang="pt-BR" i="1" dirty="0" smtClean="0"/>
              <a:t>fundação somente poderá constituir-se para fins religiosos, morais, culturais ou de assistência</a:t>
            </a:r>
            <a:r>
              <a:rPr lang="pt-BR" dirty="0" smtClean="0"/>
              <a:t>” (art. 62, § ú)</a:t>
            </a:r>
          </a:p>
          <a:p>
            <a:pPr lvl="1" algn="just"/>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642918"/>
          </a:xfrm>
        </p:spPr>
        <p:txBody>
          <a:bodyPr>
            <a:normAutofit fontScale="90000"/>
          </a:bodyPr>
          <a:lstStyle/>
          <a:p>
            <a:r>
              <a:rPr lang="pt-BR" dirty="0" smtClean="0"/>
              <a:t>Pessoas Jurídicas de Direito Privado</a:t>
            </a:r>
            <a:endParaRPr lang="pt-BR" dirty="0"/>
          </a:p>
        </p:txBody>
      </p:sp>
      <p:sp>
        <p:nvSpPr>
          <p:cNvPr id="3" name="Espaço Reservado para Conteúdo 2"/>
          <p:cNvSpPr>
            <a:spLocks noGrp="1"/>
          </p:cNvSpPr>
          <p:nvPr>
            <p:ph idx="1"/>
          </p:nvPr>
        </p:nvSpPr>
        <p:spPr>
          <a:xfrm>
            <a:off x="457200" y="714356"/>
            <a:ext cx="8229600" cy="6143644"/>
          </a:xfrm>
        </p:spPr>
        <p:txBody>
          <a:bodyPr>
            <a:normAutofit fontScale="62500" lnSpcReduction="20000"/>
          </a:bodyPr>
          <a:lstStyle/>
          <a:p>
            <a:pPr algn="just"/>
            <a:r>
              <a:rPr lang="pt-BR" b="1" dirty="0" smtClean="0"/>
              <a:t>Fundações</a:t>
            </a:r>
            <a:endParaRPr lang="pt-BR" b="1" dirty="0" smtClean="0"/>
          </a:p>
          <a:p>
            <a:pPr lvl="1" algn="just"/>
            <a:r>
              <a:rPr lang="pt-BR" dirty="0" smtClean="0"/>
              <a:t>Fases:</a:t>
            </a:r>
          </a:p>
          <a:p>
            <a:pPr lvl="2" algn="just"/>
            <a:r>
              <a:rPr lang="pt-BR" dirty="0" smtClean="0"/>
              <a:t>1) A do ato de dotação ou de instituição, que compreende a reserva ou destinação de bens livres, com indicação dos fins a que se destinam e a maneira de </a:t>
            </a:r>
            <a:r>
              <a:rPr lang="pt-BR" dirty="0" smtClean="0"/>
              <a:t>administrá-los.</a:t>
            </a:r>
          </a:p>
          <a:p>
            <a:pPr lvl="4" algn="just"/>
            <a:r>
              <a:rPr lang="pt-BR" dirty="0" smtClean="0"/>
              <a:t>Far-se-á </a:t>
            </a:r>
            <a:r>
              <a:rPr lang="pt-BR" dirty="0" smtClean="0"/>
              <a:t>por ato inter vivos (escritura pública) ou causa </a:t>
            </a:r>
            <a:r>
              <a:rPr lang="pt-BR" dirty="0" err="1" smtClean="0"/>
              <a:t>mortis</a:t>
            </a:r>
            <a:r>
              <a:rPr lang="pt-BR" dirty="0" smtClean="0"/>
              <a:t> (testamento), como dispõe o mencionado art. 62. </a:t>
            </a:r>
            <a:endParaRPr lang="pt-BR" dirty="0" smtClean="0"/>
          </a:p>
          <a:p>
            <a:pPr lvl="4" algn="just"/>
            <a:r>
              <a:rPr lang="pt-BR" dirty="0" smtClean="0"/>
              <a:t>O </a:t>
            </a:r>
            <a:r>
              <a:rPr lang="pt-BR" dirty="0" smtClean="0"/>
              <a:t>patrimônio há de ser apto a produzir </a:t>
            </a:r>
            <a:r>
              <a:rPr lang="pt-BR" dirty="0" smtClean="0"/>
              <a:t>rendas ou </a:t>
            </a:r>
            <a:r>
              <a:rPr lang="pt-BR" dirty="0" smtClean="0"/>
              <a:t>serviços que possibilitem a consecução dos fins visados pelo instituidor, sob pena de se frustrar a iniciativa</a:t>
            </a:r>
            <a:r>
              <a:rPr lang="pt-BR" dirty="0" smtClean="0"/>
              <a:t>.</a:t>
            </a:r>
          </a:p>
          <a:p>
            <a:pPr lvl="4" algn="just"/>
            <a:r>
              <a:rPr lang="pt-BR" dirty="0" smtClean="0"/>
              <a:t>Artigo 63</a:t>
            </a:r>
          </a:p>
          <a:p>
            <a:pPr lvl="2" algn="just"/>
            <a:r>
              <a:rPr lang="pt-BR" dirty="0" smtClean="0"/>
              <a:t>2) A da elaboração do </a:t>
            </a:r>
            <a:r>
              <a:rPr lang="pt-BR" dirty="0" smtClean="0"/>
              <a:t>estatuto:</a:t>
            </a:r>
          </a:p>
          <a:p>
            <a:pPr lvl="4" algn="just"/>
            <a:r>
              <a:rPr lang="pt-BR" dirty="0" smtClean="0"/>
              <a:t>direta</a:t>
            </a:r>
            <a:r>
              <a:rPr lang="pt-BR" dirty="0" smtClean="0"/>
              <a:t> ou própria (pelo próprio </a:t>
            </a:r>
            <a:r>
              <a:rPr lang="pt-BR" dirty="0" smtClean="0"/>
              <a:t>instituidor)</a:t>
            </a:r>
          </a:p>
          <a:p>
            <a:pPr lvl="4" algn="just"/>
            <a:r>
              <a:rPr lang="pt-BR" dirty="0" smtClean="0"/>
              <a:t>fiduciária</a:t>
            </a:r>
            <a:r>
              <a:rPr lang="pt-BR" dirty="0" smtClean="0"/>
              <a:t> (por pessoa de sua confiança, por ele designada</a:t>
            </a:r>
            <a:r>
              <a:rPr lang="pt-BR" dirty="0" smtClean="0"/>
              <a:t>)</a:t>
            </a:r>
          </a:p>
          <a:p>
            <a:pPr lvl="2" algn="just"/>
            <a:r>
              <a:rPr lang="pt-BR" dirty="0" smtClean="0"/>
              <a:t>3) A da </a:t>
            </a:r>
            <a:r>
              <a:rPr lang="pt-BR" i="1" dirty="0" smtClean="0"/>
              <a:t>aprovação do </a:t>
            </a:r>
            <a:r>
              <a:rPr lang="pt-BR" i="1" dirty="0" smtClean="0"/>
              <a:t>estatuto</a:t>
            </a:r>
            <a:r>
              <a:rPr lang="pt-BR" dirty="0" smtClean="0"/>
              <a:t>.</a:t>
            </a:r>
          </a:p>
          <a:p>
            <a:pPr lvl="4" algn="just"/>
            <a:r>
              <a:rPr lang="pt-BR" dirty="0" smtClean="0"/>
              <a:t>O </a:t>
            </a:r>
            <a:r>
              <a:rPr lang="pt-BR" dirty="0" smtClean="0"/>
              <a:t>estatuto é encaminhado ao Ministério Público Estadual da localidade, que é a autoridade </a:t>
            </a:r>
            <a:r>
              <a:rPr lang="pt-BR" dirty="0" smtClean="0"/>
              <a:t>competente</a:t>
            </a:r>
            <a:r>
              <a:rPr lang="pt-BR" dirty="0" smtClean="0"/>
              <a:t> a que se refere o art. 65 do Código Civil, para aprovação (CPC, art. 1.201; CC, art. 66</a:t>
            </a:r>
            <a:r>
              <a:rPr lang="pt-BR" dirty="0" smtClean="0"/>
              <a:t>).</a:t>
            </a:r>
          </a:p>
          <a:p>
            <a:pPr lvl="4" algn="just"/>
            <a:r>
              <a:rPr lang="pt-BR" dirty="0" smtClean="0"/>
              <a:t>Antes</a:t>
            </a:r>
            <a:r>
              <a:rPr lang="pt-BR" dirty="0" smtClean="0"/>
              <a:t>, verificará se o objeto é lícito (CC, </a:t>
            </a:r>
            <a:r>
              <a:rPr lang="pt-BR" dirty="0" err="1" smtClean="0"/>
              <a:t>arts</a:t>
            </a:r>
            <a:r>
              <a:rPr lang="pt-BR" dirty="0" smtClean="0"/>
              <a:t>. 65, 66 e 69; </a:t>
            </a:r>
            <a:r>
              <a:rPr lang="pt-BR" dirty="0" err="1" smtClean="0"/>
              <a:t>LRP</a:t>
            </a:r>
            <a:r>
              <a:rPr lang="pt-BR" dirty="0" smtClean="0"/>
              <a:t>, art. 155), se foram observadas as bases fixadas pelo instituidor e se os bens são suficientes (CPC, art. 1.200; CC, art. 63</a:t>
            </a:r>
            <a:r>
              <a:rPr lang="pt-BR" dirty="0" smtClean="0"/>
              <a:t>).</a:t>
            </a:r>
          </a:p>
          <a:p>
            <a:pPr lvl="4" algn="just"/>
            <a:r>
              <a:rPr lang="pt-BR" dirty="0" smtClean="0"/>
              <a:t>O </a:t>
            </a:r>
            <a:r>
              <a:rPr lang="pt-BR" dirty="0" smtClean="0"/>
              <a:t>§ 1</a:t>
            </a:r>
            <a:r>
              <a:rPr lang="pt-BR" strike="sngStrike" dirty="0" smtClean="0"/>
              <a:t>º</a:t>
            </a:r>
            <a:r>
              <a:rPr lang="pt-BR" dirty="0" smtClean="0"/>
              <a:t> do art. 66 do Código de 2002 inovou ao atribuir a fiscalização das fundações ao Ministério Público Federal, se funcionarem no Distrito Federal, ou em Território</a:t>
            </a:r>
            <a:r>
              <a:rPr lang="pt-BR" dirty="0" smtClean="0"/>
              <a:t>.</a:t>
            </a:r>
          </a:p>
          <a:p>
            <a:pPr lvl="4" algn="just"/>
            <a:r>
              <a:rPr lang="pt-BR" dirty="0" smtClean="0"/>
              <a:t>art</a:t>
            </a:r>
            <a:r>
              <a:rPr lang="pt-BR" dirty="0" smtClean="0"/>
              <a:t>. 67 do Código Civil. É mister, assim, que a reforma: “</a:t>
            </a:r>
            <a:r>
              <a:rPr lang="pt-BR" i="1" dirty="0" smtClean="0"/>
              <a:t>I - seja deliberada por dois terços dos competentes para gerir e representar a fundação; II - não contrarie ou desvirtue o fim desta; III - seja aprovada pelo órgão do Ministério Público, e, caso este a denegue, poderá o juiz supri-la, a requerimento do interessado</a:t>
            </a:r>
            <a:r>
              <a:rPr lang="pt-BR" dirty="0" smtClean="0"/>
              <a:t>”.</a:t>
            </a:r>
            <a:endParaRPr lang="pt-BR" dirty="0" smtClean="0"/>
          </a:p>
          <a:p>
            <a:pPr lvl="2" algn="just"/>
            <a:r>
              <a:rPr lang="pt-BR" dirty="0" smtClean="0"/>
              <a:t>4) A do </a:t>
            </a:r>
            <a:r>
              <a:rPr lang="pt-BR" i="1" dirty="0" smtClean="0"/>
              <a:t>registro</a:t>
            </a:r>
            <a:r>
              <a:rPr lang="pt-BR" dirty="0" smtClean="0"/>
              <a:t>, que se faz no Registro Civil das Pessoas Jurídicas (CC, art. 1.150; </a:t>
            </a:r>
            <a:r>
              <a:rPr lang="pt-BR" dirty="0" err="1" smtClean="0"/>
              <a:t>LRP</a:t>
            </a:r>
            <a:r>
              <a:rPr lang="pt-BR" dirty="0" smtClean="0"/>
              <a:t>, art. 114, I</a:t>
            </a:r>
            <a:r>
              <a:rPr lang="pt-BR" dirty="0" smtClean="0"/>
              <a:t>).</a:t>
            </a:r>
          </a:p>
          <a:p>
            <a:pPr lvl="4" algn="just"/>
            <a:r>
              <a:rPr lang="pt-BR" dirty="0" smtClean="0"/>
              <a:t>É </a:t>
            </a:r>
            <a:r>
              <a:rPr lang="pt-BR" dirty="0" smtClean="0"/>
              <a:t>indispensável, pois só com ele começa a fundação a ter existência legal (CC, art. 45</a:t>
            </a:r>
            <a:r>
              <a:rPr lang="pt-BR" dirty="0" smtClean="0"/>
              <a:t>).</a:t>
            </a:r>
          </a:p>
          <a:p>
            <a:pPr lvl="4" algn="just"/>
            <a:r>
              <a:rPr lang="pt-BR" dirty="0" smtClean="0"/>
              <a:t>O </a:t>
            </a:r>
            <a:r>
              <a:rPr lang="pt-BR" dirty="0" smtClean="0"/>
              <a:t>art. 46 do novo Código exige que o registro declare, dentre outros dados, “</a:t>
            </a:r>
            <a:r>
              <a:rPr lang="pt-BR" i="1" dirty="0" smtClean="0"/>
              <a:t>o nome e a individualização dos fundadores ou instituidores, e dos diretores</a:t>
            </a:r>
            <a:r>
              <a:rPr lang="pt-BR" dirty="0" smtClean="0"/>
              <a:t>” (inciso II, que não constava do diploma de 1916) e “</a:t>
            </a:r>
            <a:r>
              <a:rPr lang="pt-BR" i="1" dirty="0" smtClean="0"/>
              <a:t>as condições de extinção da pessoa jurídica e o destino do seu patrimônio, nesse caso</a:t>
            </a:r>
            <a:r>
              <a:rPr lang="pt-BR" dirty="0" smtClean="0"/>
              <a:t>”.</a:t>
            </a:r>
            <a:endParaRPr lang="pt-B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Pessoas Jurídicas de Direito Privado</a:t>
            </a:r>
            <a:endParaRPr lang="pt-BR" dirty="0"/>
          </a:p>
        </p:txBody>
      </p:sp>
      <p:sp>
        <p:nvSpPr>
          <p:cNvPr id="3" name="Espaço Reservado para Conteúdo 2"/>
          <p:cNvSpPr>
            <a:spLocks noGrp="1"/>
          </p:cNvSpPr>
          <p:nvPr>
            <p:ph idx="1"/>
          </p:nvPr>
        </p:nvSpPr>
        <p:spPr/>
        <p:txBody>
          <a:bodyPr/>
          <a:lstStyle/>
          <a:p>
            <a:pPr algn="just"/>
            <a:r>
              <a:rPr lang="pt-BR" dirty="0" smtClean="0"/>
              <a:t>“</a:t>
            </a:r>
            <a:r>
              <a:rPr lang="pt-BR" i="1" dirty="0" smtClean="0"/>
              <a:t>Art. 69. Tornando-se ilícita, impossível ou inútil a finalidade a que visa a fundação, ou vencido o prazo de sua existência, o órgão do Ministério Público, ou qualquer interessado, lhe promoverá a extinção, incorporando-se o seu patrimônio, salvo disposição em contrário no ato constitutivo, ou no estatuto, em outra fundação, designada pelo juiz, que se proponha a fim igual ou semelhante”</a:t>
            </a:r>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História</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pt-BR" dirty="0"/>
              <a:t>A necessária individualização, com efeito, “</a:t>
            </a:r>
            <a:r>
              <a:rPr lang="pt-BR" b="1" dirty="0"/>
              <a:t>só se efetiva se a ordem jurídica atribui </a:t>
            </a:r>
            <a:r>
              <a:rPr lang="pt-BR" b="1" i="1" dirty="0"/>
              <a:t>personalidade</a:t>
            </a:r>
            <a:r>
              <a:rPr lang="pt-BR" b="1" dirty="0"/>
              <a:t> ao grupo, permitindo que atue em nome próprio, com capacidade jurídica igual à das pessoas naturais</a:t>
            </a:r>
            <a:r>
              <a:rPr lang="pt-BR" dirty="0"/>
              <a:t>”. Surge, assim, “</a:t>
            </a:r>
            <a:r>
              <a:rPr lang="pt-BR" b="1" dirty="0"/>
              <a:t>a necessidade de personalizar o grupo, para que possa proceder como uma unidade, participando do comércio jurídico com individualidade</a:t>
            </a:r>
            <a:r>
              <a:rPr lang="pt-BR" dirty="0"/>
              <a:t>”</a:t>
            </a:r>
            <a:r>
              <a:rPr lang="pt-BR" baseline="30000" dirty="0">
                <a:hlinkClick r:id=""/>
              </a:rPr>
              <a:t>2</a:t>
            </a:r>
            <a:r>
              <a:rPr lang="pt-BR" dirty="0"/>
              <a:t>. A </a:t>
            </a:r>
            <a:r>
              <a:rPr lang="pt-BR" i="1" dirty="0"/>
              <a:t>personificação “do ente abstrato destaca a vontade coletiva do grupo, das vontades individuais dos participantes, de tal forma que o seu querer é uma “resultante” e não mera justaposição das manifestações volitivas isoladas</a:t>
            </a:r>
            <a:r>
              <a:rPr lang="pt-BR" dirty="0" smtClean="0"/>
              <a:t>” (O. Gomes apud C. R. Gonçalves).</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Pessoas Jurídicas de Direito Privado</a:t>
            </a:r>
            <a:endParaRPr lang="pt-BR" dirty="0"/>
          </a:p>
        </p:txBody>
      </p:sp>
      <p:sp>
        <p:nvSpPr>
          <p:cNvPr id="3" name="Espaço Reservado para Conteúdo 2"/>
          <p:cNvSpPr>
            <a:spLocks noGrp="1"/>
          </p:cNvSpPr>
          <p:nvPr>
            <p:ph idx="1"/>
          </p:nvPr>
        </p:nvSpPr>
        <p:spPr>
          <a:xfrm>
            <a:off x="457200" y="1600200"/>
            <a:ext cx="8229600" cy="5257799"/>
          </a:xfrm>
        </p:spPr>
        <p:txBody>
          <a:bodyPr>
            <a:normAutofit fontScale="70000" lnSpcReduction="20000"/>
          </a:bodyPr>
          <a:lstStyle/>
          <a:p>
            <a:pPr algn="just"/>
            <a:r>
              <a:rPr lang="pt-BR" i="1" dirty="0" smtClean="0"/>
              <a:t>Organizações </a:t>
            </a:r>
            <a:r>
              <a:rPr lang="pt-BR" i="1" dirty="0" smtClean="0"/>
              <a:t>religiosas</a:t>
            </a:r>
          </a:p>
          <a:p>
            <a:pPr lvl="2" algn="just"/>
            <a:r>
              <a:rPr lang="pt-BR" dirty="0" smtClean="0"/>
              <a:t>A justificativa para a expressa menção, em separado, das </a:t>
            </a:r>
            <a:r>
              <a:rPr lang="pt-BR" i="1" dirty="0" smtClean="0"/>
              <a:t>organizações religiosas</a:t>
            </a:r>
            <a:r>
              <a:rPr lang="pt-BR" dirty="0" smtClean="0"/>
              <a:t> está basicamente no fato de não poderem ser consideradas associações, por não se enquadrarem na definição legal do art. 53 do mesmo diploma, uma vez que não têm fins econômicos </a:t>
            </a:r>
            <a:r>
              <a:rPr lang="pt-BR" i="1" dirty="0" err="1" smtClean="0"/>
              <a:t>stricto</a:t>
            </a:r>
            <a:r>
              <a:rPr lang="pt-BR" i="1" dirty="0" smtClean="0"/>
              <a:t> </a:t>
            </a:r>
            <a:r>
              <a:rPr lang="pt-BR" i="1" dirty="0" err="1" smtClean="0"/>
              <a:t>sensu</a:t>
            </a:r>
            <a:r>
              <a:rPr lang="pt-BR" dirty="0" smtClean="0"/>
              <a:t>. Não podem também ser sociedades, porque a definição do art. 981 as afasta totalmente dessa possibilidade. Poderiam enquadrar-se como fundações, pois assim o permite o parágrafo único do art. 62. Todavia, a instituição de uma fundação tem de seguir, além das normas do atual Código, lei específica que trata desse tipo de organização, cujas normas inviabilizam, para as igrejas, sua instituição</a:t>
            </a:r>
            <a:r>
              <a:rPr lang="pt-BR" dirty="0" smtClean="0"/>
              <a:t>. (</a:t>
            </a:r>
            <a:r>
              <a:rPr lang="pt-BR" dirty="0" smtClean="0"/>
              <a:t>G</a:t>
            </a:r>
            <a:r>
              <a:rPr lang="pt-BR" dirty="0" smtClean="0"/>
              <a:t>onçalves)</a:t>
            </a:r>
          </a:p>
          <a:p>
            <a:pPr algn="just"/>
            <a:r>
              <a:rPr lang="pt-BR" i="1" dirty="0" smtClean="0"/>
              <a:t>Partidos políticos</a:t>
            </a:r>
          </a:p>
          <a:p>
            <a:pPr lvl="2" algn="just"/>
            <a:r>
              <a:rPr lang="pt-BR" dirty="0" smtClean="0"/>
              <a:t>Quanto aos partidos políticos, têm eles natureza própria. Seus fins são políticos, não se caracterizando pelo fim econômico ou não. Assim, não podem ser associações ou sociedades, nem fundações, porque não têm fim cultural, assistencial, moral ou religioso. Não obstante, o Enunciado 142 da III Jornada de Direito Civil </a:t>
            </a:r>
            <a:r>
              <a:rPr lang="pt-BR" dirty="0" err="1" smtClean="0"/>
              <a:t>retromencionada</a:t>
            </a:r>
            <a:r>
              <a:rPr lang="pt-BR" dirty="0" smtClean="0"/>
              <a:t> proclama: “Os partidos políticos, sindicatos e associações religiosas possuem natureza associativa, </a:t>
            </a:r>
            <a:r>
              <a:rPr lang="pt-BR" dirty="0" err="1" smtClean="0"/>
              <a:t>aplicando-se-lhes</a:t>
            </a:r>
            <a:r>
              <a:rPr lang="pt-BR" dirty="0" smtClean="0"/>
              <a:t> o Código Civil”. Os partidos políticos serão regidos pela Lei n. 9.096/95, que regulamenta os </a:t>
            </a:r>
            <a:r>
              <a:rPr lang="pt-BR" dirty="0" err="1" smtClean="0"/>
              <a:t>arts</a:t>
            </a:r>
            <a:r>
              <a:rPr lang="pt-BR" dirty="0" smtClean="0"/>
              <a:t>. 14, § 3</a:t>
            </a:r>
            <a:r>
              <a:rPr lang="pt-BR" strike="sngStrike" dirty="0" smtClean="0"/>
              <a:t>º</a:t>
            </a:r>
            <a:r>
              <a:rPr lang="pt-BR" dirty="0" smtClean="0"/>
              <a:t>, V, e 17 da Constituição Federal</a:t>
            </a:r>
            <a:r>
              <a:rPr lang="pt-BR" dirty="0" smtClean="0"/>
              <a:t>. </a:t>
            </a:r>
            <a:r>
              <a:rPr lang="pt-BR" smtClean="0"/>
              <a:t>(Gonçalves)</a:t>
            </a:r>
            <a:endParaRPr lang="pt-BR" dirty="0" smtClean="0"/>
          </a:p>
          <a:p>
            <a:pPr algn="just"/>
            <a:endParaRPr lang="pt-BR" dirty="0" smtClean="0"/>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Conceito</a:t>
            </a:r>
            <a:br>
              <a:rPr lang="pt-BR" dirty="0" smtClean="0"/>
            </a:br>
            <a:r>
              <a:rPr lang="pt-BR" dirty="0" smtClean="0"/>
              <a:t>principal característica</a:t>
            </a:r>
            <a:endParaRPr lang="pt-BR" dirty="0"/>
          </a:p>
        </p:txBody>
      </p:sp>
      <p:sp>
        <p:nvSpPr>
          <p:cNvPr id="3" name="Espaço Reservado para Conteúdo 2"/>
          <p:cNvSpPr>
            <a:spLocks noGrp="1"/>
          </p:cNvSpPr>
          <p:nvPr>
            <p:ph idx="1"/>
          </p:nvPr>
        </p:nvSpPr>
        <p:spPr>
          <a:xfrm>
            <a:off x="457200" y="1600200"/>
            <a:ext cx="8229600" cy="4900634"/>
          </a:xfrm>
        </p:spPr>
        <p:txBody>
          <a:bodyPr>
            <a:normAutofit fontScale="85000" lnSpcReduction="10000"/>
          </a:bodyPr>
          <a:lstStyle/>
          <a:p>
            <a:pPr algn="just"/>
            <a:r>
              <a:rPr lang="pt-BR" dirty="0"/>
              <a:t>A pessoa jurídica é, portanto, proveniente desse fenômeno histórico e social. Consiste num conjunto de pessoas ou de bens, dotado de personalidade jurídica própria e constituído na forma da lei, para a consecução de fins comuns. Pode-se afirmar, pois, que </a:t>
            </a:r>
            <a:r>
              <a:rPr lang="pt-BR" i="1" dirty="0"/>
              <a:t>pessoas jurídicas são entidades a que a lei confere personalidade, capacitando-as a serem sujeitos de direitos e obrigações</a:t>
            </a:r>
            <a:r>
              <a:rPr lang="pt-BR" dirty="0" smtClean="0"/>
              <a:t>. (Gonçalves)</a:t>
            </a:r>
          </a:p>
          <a:p>
            <a:pPr algn="just"/>
            <a:r>
              <a:rPr lang="pt-BR" dirty="0"/>
              <a:t>A sua principal característica é a de que atuam na vida jurídica com personalidade diversa da dos indivíduos que as compõem (CC, art. 50, </a:t>
            </a:r>
            <a:r>
              <a:rPr lang="pt-BR" i="1" dirty="0"/>
              <a:t>a contrario </a:t>
            </a:r>
            <a:r>
              <a:rPr lang="pt-BR" i="1" dirty="0" err="1"/>
              <a:t>sensu</a:t>
            </a:r>
            <a:r>
              <a:rPr lang="pt-BR" i="1" dirty="0"/>
              <a:t>,</a:t>
            </a:r>
            <a:r>
              <a:rPr lang="pt-BR" dirty="0"/>
              <a:t> e art. 1.024)</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Natureza Jurídica</a:t>
            </a:r>
            <a:br>
              <a:rPr lang="pt-BR" dirty="0" smtClean="0"/>
            </a:br>
            <a:r>
              <a:rPr lang="pt-BR" dirty="0" smtClean="0"/>
              <a:t>Teorias</a:t>
            </a:r>
            <a:endParaRPr lang="pt-BR" dirty="0"/>
          </a:p>
        </p:txBody>
      </p:sp>
      <p:sp>
        <p:nvSpPr>
          <p:cNvPr id="3" name="Espaço Reservado para Conteúdo 2"/>
          <p:cNvSpPr>
            <a:spLocks noGrp="1"/>
          </p:cNvSpPr>
          <p:nvPr>
            <p:ph idx="1"/>
          </p:nvPr>
        </p:nvSpPr>
        <p:spPr/>
        <p:txBody>
          <a:bodyPr>
            <a:normAutofit fontScale="70000" lnSpcReduction="20000"/>
          </a:bodyPr>
          <a:lstStyle/>
          <a:p>
            <a:pPr algn="just"/>
            <a:r>
              <a:rPr lang="pt-BR" b="1" dirty="0"/>
              <a:t>Teorias da ficção</a:t>
            </a:r>
          </a:p>
          <a:p>
            <a:pPr lvl="2" algn="just"/>
            <a:r>
              <a:rPr lang="pt-BR" dirty="0"/>
              <a:t>As concepções ficcionistas, que são em grande número, desfrutaram largo prestígio no século XIX </a:t>
            </a:r>
            <a:endParaRPr lang="pt-BR" dirty="0" smtClean="0"/>
          </a:p>
          <a:p>
            <a:pPr lvl="1" algn="just"/>
            <a:r>
              <a:rPr lang="pt-BR" dirty="0" smtClean="0"/>
              <a:t>a) teoria </a:t>
            </a:r>
            <a:r>
              <a:rPr lang="pt-BR" dirty="0"/>
              <a:t>da “ficção </a:t>
            </a:r>
            <a:r>
              <a:rPr lang="pt-BR" dirty="0" smtClean="0"/>
              <a:t>legal”: desenvolvida por </a:t>
            </a:r>
            <a:r>
              <a:rPr lang="pt-BR" dirty="0" err="1" smtClean="0"/>
              <a:t>Savigny</a:t>
            </a:r>
            <a:r>
              <a:rPr lang="pt-BR" dirty="0" smtClean="0"/>
              <a:t>, a pessoa jurídica constitui uma criação artificial da lei, um ente fictício, pois somente a pessoa natural pode ser sujeito da relação jurídica e titular de direitos subjetivos. Desse modo, só entendida como uma ficção pode essa capacidade jurídica ser estendida às pessoas jurídicas, para fins patrimoniais. </a:t>
            </a:r>
          </a:p>
          <a:p>
            <a:pPr lvl="2" algn="just"/>
            <a:r>
              <a:rPr lang="pt-BR" dirty="0" smtClean="0"/>
              <a:t>Não passa de simples conceito, destinado a justificar a atribuição de certos direitos a um grupo de pessoas físicas</a:t>
            </a:r>
          </a:p>
          <a:p>
            <a:pPr lvl="1" algn="just"/>
            <a:r>
              <a:rPr lang="pt-BR" dirty="0" smtClean="0"/>
              <a:t>b) teoria </a:t>
            </a:r>
            <a:r>
              <a:rPr lang="pt-BR" dirty="0"/>
              <a:t>da “ficção </a:t>
            </a:r>
            <a:r>
              <a:rPr lang="pt-BR" dirty="0" smtClean="0"/>
              <a:t>doutrinária”: uma </a:t>
            </a:r>
            <a:r>
              <a:rPr lang="pt-BR" dirty="0"/>
              <a:t>variação da anterior. Afirmam os seus adeptos, dentre eles </a:t>
            </a:r>
            <a:r>
              <a:rPr lang="pt-BR" cap="small" dirty="0" err="1" smtClean="0"/>
              <a:t>Vareilles-Sommières</a:t>
            </a:r>
            <a:r>
              <a:rPr lang="pt-BR" dirty="0" smtClean="0"/>
              <a:t>, </a:t>
            </a:r>
            <a:r>
              <a:rPr lang="pt-BR" dirty="0"/>
              <a:t>que a pessoa jurídica não tem existência real, mas apenas intelectual, ou seja, na inteligência dos juristas, sendo assim uma mera ficção criada pela doutrina.</a:t>
            </a:r>
          </a:p>
          <a:p>
            <a:pPr algn="just"/>
            <a:r>
              <a:rPr lang="pt-BR" b="1" dirty="0"/>
              <a:t>As teorias da ficção não são, hoje, </a:t>
            </a:r>
            <a:r>
              <a:rPr lang="pt-BR" b="1" dirty="0" smtClean="0"/>
              <a:t>aceitas.</a:t>
            </a:r>
          </a:p>
          <a:p>
            <a:pPr algn="just">
              <a:buNone/>
            </a:pPr>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Natureza Jurídica</a:t>
            </a:r>
            <a:br>
              <a:rPr lang="pt-BR" dirty="0" smtClean="0"/>
            </a:br>
            <a:r>
              <a:rPr lang="pt-BR" dirty="0" smtClean="0"/>
              <a:t>Teorias</a:t>
            </a:r>
            <a:endParaRPr lang="pt-BR" dirty="0"/>
          </a:p>
        </p:txBody>
      </p:sp>
      <p:sp>
        <p:nvSpPr>
          <p:cNvPr id="3" name="Espaço Reservado para Conteúdo 2"/>
          <p:cNvSpPr>
            <a:spLocks noGrp="1"/>
          </p:cNvSpPr>
          <p:nvPr>
            <p:ph idx="1"/>
          </p:nvPr>
        </p:nvSpPr>
        <p:spPr>
          <a:xfrm>
            <a:off x="457200" y="1600200"/>
            <a:ext cx="8229600" cy="4757758"/>
          </a:xfrm>
        </p:spPr>
        <p:txBody>
          <a:bodyPr>
            <a:normAutofit fontScale="70000" lnSpcReduction="20000"/>
          </a:bodyPr>
          <a:lstStyle/>
          <a:p>
            <a:pPr algn="just"/>
            <a:r>
              <a:rPr lang="pt-BR" b="1" dirty="0"/>
              <a:t>Teorias da realidade</a:t>
            </a:r>
          </a:p>
          <a:p>
            <a:pPr lvl="2" algn="just"/>
            <a:r>
              <a:rPr lang="pt-BR" dirty="0" smtClean="0"/>
              <a:t>as </a:t>
            </a:r>
            <a:r>
              <a:rPr lang="pt-BR" dirty="0"/>
              <a:t>pessoas jurídicas são realidades vivas e não mera abstração, </a:t>
            </a:r>
            <a:r>
              <a:rPr lang="pt-BR" dirty="0" smtClean="0"/>
              <a:t>tendo </a:t>
            </a:r>
            <a:r>
              <a:rPr lang="pt-BR" dirty="0"/>
              <a:t>existência própria como os indivíduos</a:t>
            </a:r>
            <a:r>
              <a:rPr lang="pt-BR" dirty="0" smtClean="0"/>
              <a:t>.</a:t>
            </a:r>
            <a:endParaRPr lang="pt-BR" dirty="0"/>
          </a:p>
          <a:p>
            <a:pPr lvl="1" algn="just"/>
            <a:r>
              <a:rPr lang="pt-BR" dirty="0"/>
              <a:t>a) Teoria da </a:t>
            </a:r>
            <a:r>
              <a:rPr lang="pt-BR" i="1" dirty="0"/>
              <a:t>realidade objetiva</a:t>
            </a:r>
            <a:r>
              <a:rPr lang="pt-BR" dirty="0"/>
              <a:t> ou </a:t>
            </a:r>
            <a:r>
              <a:rPr lang="pt-BR" i="1" dirty="0"/>
              <a:t>orgânica</a:t>
            </a:r>
            <a:r>
              <a:rPr lang="pt-BR" dirty="0"/>
              <a:t> </a:t>
            </a:r>
            <a:r>
              <a:rPr lang="pt-BR" dirty="0" smtClean="0"/>
              <a:t>– a </a:t>
            </a:r>
            <a:r>
              <a:rPr lang="pt-BR" dirty="0"/>
              <a:t>pessoa jurídica é uma realidade sociológica, ser com vida própria, que nasce por imposição das forças sociais. </a:t>
            </a:r>
          </a:p>
          <a:p>
            <a:pPr lvl="4" algn="just"/>
            <a:r>
              <a:rPr lang="pt-BR" dirty="0" smtClean="0"/>
              <a:t>De </a:t>
            </a:r>
            <a:r>
              <a:rPr lang="pt-BR" dirty="0"/>
              <a:t>origem germânica (</a:t>
            </a:r>
            <a:r>
              <a:rPr lang="pt-BR" cap="small" dirty="0" err="1"/>
              <a:t>Gierke</a:t>
            </a:r>
            <a:r>
              <a:rPr lang="pt-BR" dirty="0"/>
              <a:t> e </a:t>
            </a:r>
            <a:r>
              <a:rPr lang="pt-BR" cap="small" dirty="0" err="1"/>
              <a:t>Zitelmann</a:t>
            </a:r>
            <a:r>
              <a:rPr lang="pt-BR" dirty="0"/>
              <a:t>), proclama que a </a:t>
            </a:r>
            <a:r>
              <a:rPr lang="pt-BR" i="1" dirty="0"/>
              <a:t>vontade</a:t>
            </a:r>
            <a:r>
              <a:rPr lang="pt-BR" dirty="0"/>
              <a:t>, pública ou privada, é capaz de dar vida a um organismo, que passa a ter existência própria, distinta da de seus membros, capaz de tornar-se sujeito de direito, real e </a:t>
            </a:r>
            <a:r>
              <a:rPr lang="pt-BR" dirty="0" smtClean="0"/>
              <a:t>verdadeiro. (Gonçalves)</a:t>
            </a:r>
            <a:endParaRPr lang="pt-BR" dirty="0"/>
          </a:p>
          <a:p>
            <a:pPr lvl="2" algn="just"/>
            <a:r>
              <a:rPr lang="pt-BR" dirty="0" smtClean="0"/>
              <a:t>grupos </a:t>
            </a:r>
            <a:r>
              <a:rPr lang="pt-BR" dirty="0"/>
              <a:t>sociais, </a:t>
            </a:r>
            <a:r>
              <a:rPr lang="pt-BR" dirty="0" smtClean="0"/>
              <a:t>Estado mero </a:t>
            </a:r>
            <a:r>
              <a:rPr lang="pt-BR" dirty="0"/>
              <a:t>conhecedor de realidades já </a:t>
            </a:r>
            <a:r>
              <a:rPr lang="pt-BR" dirty="0" smtClean="0"/>
              <a:t>existentes</a:t>
            </a:r>
          </a:p>
          <a:p>
            <a:pPr lvl="1" algn="just"/>
            <a:r>
              <a:rPr lang="pt-BR" dirty="0"/>
              <a:t>b) Teoria da </a:t>
            </a:r>
            <a:r>
              <a:rPr lang="pt-BR" i="1" dirty="0"/>
              <a:t>realidade jurídica</a:t>
            </a:r>
            <a:r>
              <a:rPr lang="pt-BR" dirty="0"/>
              <a:t> ou </a:t>
            </a:r>
            <a:r>
              <a:rPr lang="pt-BR" i="1" dirty="0"/>
              <a:t>institucionalista</a:t>
            </a:r>
            <a:r>
              <a:rPr lang="pt-BR" dirty="0"/>
              <a:t> </a:t>
            </a:r>
            <a:r>
              <a:rPr lang="pt-BR" dirty="0" smtClean="0"/>
              <a:t>– as </a:t>
            </a:r>
            <a:r>
              <a:rPr lang="pt-BR" dirty="0"/>
              <a:t>pessoas jurídicas </a:t>
            </a:r>
            <a:r>
              <a:rPr lang="pt-BR" dirty="0" smtClean="0"/>
              <a:t>são como </a:t>
            </a:r>
            <a:r>
              <a:rPr lang="pt-BR" dirty="0"/>
              <a:t>organizações sociais destinadas a um serviço ou ofício, e por isso personificadas. Parte da análise das relações sociais, não da vontade humana, constatando a existência de grupos organizados para a realização de uma </a:t>
            </a:r>
            <a:r>
              <a:rPr lang="pt-BR" dirty="0" smtClean="0"/>
              <a:t>idéia </a:t>
            </a:r>
            <a:r>
              <a:rPr lang="pt-BR" dirty="0"/>
              <a:t>socialmente útil, as instituições, sendo estas grupos sociais dotados de ordem e organização </a:t>
            </a:r>
            <a:r>
              <a:rPr lang="pt-BR" dirty="0" smtClean="0"/>
              <a:t>próprias.</a:t>
            </a:r>
          </a:p>
          <a:p>
            <a:pPr lvl="4" algn="just"/>
            <a:r>
              <a:rPr lang="pt-BR" dirty="0" smtClean="0"/>
              <a:t>Defendida por </a:t>
            </a:r>
            <a:r>
              <a:rPr lang="pt-BR" cap="small" dirty="0" err="1" smtClean="0"/>
              <a:t>Hauriou</a:t>
            </a:r>
            <a:r>
              <a:rPr lang="pt-BR" dirty="0" smtClean="0"/>
              <a:t>, assemelha-se à da realidade objetiva pela ênfase dada ao aspecto sociológico.</a:t>
            </a: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Natureza Jurídica</a:t>
            </a:r>
            <a:br>
              <a:rPr lang="pt-BR" dirty="0" smtClean="0"/>
            </a:br>
            <a:r>
              <a:rPr lang="pt-BR" dirty="0" smtClean="0"/>
              <a:t>Teorias</a:t>
            </a:r>
            <a:endParaRPr lang="pt-BR" dirty="0"/>
          </a:p>
        </p:txBody>
      </p:sp>
      <p:sp>
        <p:nvSpPr>
          <p:cNvPr id="3" name="Espaço Reservado para Conteúdo 2"/>
          <p:cNvSpPr>
            <a:spLocks noGrp="1"/>
          </p:cNvSpPr>
          <p:nvPr>
            <p:ph idx="1"/>
          </p:nvPr>
        </p:nvSpPr>
        <p:spPr>
          <a:xfrm>
            <a:off x="457200" y="1600200"/>
            <a:ext cx="8229600" cy="5257800"/>
          </a:xfrm>
        </p:spPr>
        <p:txBody>
          <a:bodyPr>
            <a:normAutofit fontScale="70000" lnSpcReduction="20000"/>
          </a:bodyPr>
          <a:lstStyle/>
          <a:p>
            <a:pPr algn="just"/>
            <a:r>
              <a:rPr lang="pt-BR" b="1" dirty="0" smtClean="0"/>
              <a:t>Teorias da realidade</a:t>
            </a:r>
          </a:p>
          <a:p>
            <a:pPr lvl="1" algn="just"/>
            <a:r>
              <a:rPr lang="pt-BR" dirty="0"/>
              <a:t>c) Teoria da </a:t>
            </a:r>
            <a:r>
              <a:rPr lang="pt-BR" i="1" dirty="0"/>
              <a:t>realidade técnica</a:t>
            </a:r>
            <a:r>
              <a:rPr lang="pt-BR" dirty="0"/>
              <a:t> </a:t>
            </a:r>
            <a:r>
              <a:rPr lang="pt-BR" dirty="0" smtClean="0"/>
              <a:t>– “a </a:t>
            </a:r>
            <a:r>
              <a:rPr lang="pt-BR" dirty="0"/>
              <a:t>personificação dos grupos sociais é expediente de ordem técnica, a forma encontrada pelo direito para reconhecer a existência de grupos de indivíduos, que se unem na busca de fins determinados. A personificação é atribuída a grupos em que a lei reconhece vontade e objetivos próprios</a:t>
            </a:r>
            <a:r>
              <a:rPr lang="pt-BR" dirty="0" smtClean="0"/>
              <a:t>.” </a:t>
            </a:r>
            <a:r>
              <a:rPr lang="pt-BR" dirty="0"/>
              <a:t>O </a:t>
            </a:r>
            <a:r>
              <a:rPr lang="pt-BR" dirty="0" smtClean="0"/>
              <a:t>Estado reconhece </a:t>
            </a:r>
            <a:r>
              <a:rPr lang="pt-BR" dirty="0"/>
              <a:t>a necessidade e a </a:t>
            </a:r>
            <a:r>
              <a:rPr lang="pt-BR" dirty="0" smtClean="0"/>
              <a:t>conveniência.</a:t>
            </a:r>
            <a:endParaRPr lang="pt-BR" dirty="0"/>
          </a:p>
          <a:p>
            <a:pPr lvl="2" algn="just"/>
            <a:r>
              <a:rPr lang="pt-BR" dirty="0" smtClean="0"/>
              <a:t>Estado </a:t>
            </a:r>
            <a:r>
              <a:rPr lang="pt-BR" dirty="0"/>
              <a:t>defere a certas entidades havidas como merecedoras dessa </a:t>
            </a:r>
            <a:r>
              <a:rPr lang="pt-BR" dirty="0" smtClean="0"/>
              <a:t>benesse.</a:t>
            </a:r>
          </a:p>
          <a:p>
            <a:pPr lvl="2" algn="just"/>
            <a:r>
              <a:rPr lang="pt-BR" dirty="0" smtClean="0"/>
              <a:t>Não </a:t>
            </a:r>
            <a:r>
              <a:rPr lang="pt-BR" dirty="0"/>
              <a:t>outorga esse benefício de maneira </a:t>
            </a:r>
            <a:r>
              <a:rPr lang="pt-BR" dirty="0" smtClean="0"/>
              <a:t>arbitrária: situação que </a:t>
            </a:r>
            <a:r>
              <a:rPr lang="pt-BR" dirty="0"/>
              <a:t>já encontra devidamente </a:t>
            </a:r>
            <a:r>
              <a:rPr lang="pt-BR" dirty="0" smtClean="0"/>
              <a:t>concretizada + determinados </a:t>
            </a:r>
            <a:r>
              <a:rPr lang="pt-BR" dirty="0"/>
              <a:t>requisitos </a:t>
            </a:r>
            <a:r>
              <a:rPr lang="pt-BR" dirty="0" smtClean="0"/>
              <a:t> estabelecidos</a:t>
            </a:r>
            <a:r>
              <a:rPr lang="pt-BR" dirty="0"/>
              <a:t>.</a:t>
            </a:r>
          </a:p>
          <a:p>
            <a:pPr algn="just"/>
            <a:endParaRPr lang="pt-BR" dirty="0" smtClean="0"/>
          </a:p>
          <a:p>
            <a:pPr lvl="1" algn="just"/>
            <a:r>
              <a:rPr lang="pt-BR" dirty="0" smtClean="0"/>
              <a:t>Malgrado </a:t>
            </a:r>
            <a:r>
              <a:rPr lang="pt-BR" dirty="0"/>
              <a:t>a crítica que se lhe faz, de ser positivista e, assim, desvinculada de pressupostos materiais, é a que melhor explica o fenômeno pelo qual um grupo de pessoas, com objetivos comuns, pode ter personalidade própria, que não se confunde com a de cada um de seus membros e, portanto, a que melhor segurança oferece. É a teoria adotada pelo direito brasileiro, como se depreende do art. 45 do Código Civil, que disciplina o começo da existência legal das pessoas jurídicas de direito privado, bem como dos </a:t>
            </a:r>
            <a:r>
              <a:rPr lang="pt-BR" dirty="0" err="1"/>
              <a:t>arts</a:t>
            </a:r>
            <a:r>
              <a:rPr lang="pt-BR" dirty="0"/>
              <a:t>. 51, 54, VI, 61, 69 e 1.033 do mesmo </a:t>
            </a:r>
            <a:r>
              <a:rPr lang="pt-BR" dirty="0" smtClean="0"/>
              <a:t>diploma. (Gonçalves).</a:t>
            </a:r>
            <a:endParaRPr lang="pt-BR" dirty="0"/>
          </a:p>
          <a:p>
            <a:endParaRPr lang="pt-B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b="1" i="1" dirty="0" smtClean="0"/>
              <a:t>Elementos e Requisitos</a:t>
            </a:r>
            <a:endParaRPr lang="pt-BR" dirty="0"/>
          </a:p>
        </p:txBody>
      </p:sp>
      <p:sp>
        <p:nvSpPr>
          <p:cNvPr id="3" name="Espaço Reservado para Conteúdo 2"/>
          <p:cNvSpPr>
            <a:spLocks noGrp="1"/>
          </p:cNvSpPr>
          <p:nvPr>
            <p:ph idx="1"/>
          </p:nvPr>
        </p:nvSpPr>
        <p:spPr>
          <a:xfrm>
            <a:off x="457200" y="1600200"/>
            <a:ext cx="8229600" cy="5043510"/>
          </a:xfrm>
        </p:spPr>
        <p:txBody>
          <a:bodyPr>
            <a:normAutofit fontScale="70000" lnSpcReduction="20000"/>
          </a:bodyPr>
          <a:lstStyle/>
          <a:p>
            <a:pPr algn="just"/>
            <a:r>
              <a:rPr lang="pt-BR" dirty="0" smtClean="0"/>
              <a:t>Elementos:</a:t>
            </a:r>
          </a:p>
          <a:p>
            <a:pPr lvl="1" algn="just"/>
            <a:r>
              <a:rPr lang="pt-BR" dirty="0" smtClean="0"/>
              <a:t>elementos de ordem </a:t>
            </a:r>
            <a:r>
              <a:rPr lang="pt-BR" i="1" dirty="0" smtClean="0"/>
              <a:t>material</a:t>
            </a:r>
          </a:p>
          <a:p>
            <a:pPr lvl="2" algn="just"/>
            <a:r>
              <a:rPr lang="pt-BR" dirty="0" smtClean="0"/>
              <a:t>pluralidade </a:t>
            </a:r>
            <a:r>
              <a:rPr lang="pt-BR" dirty="0"/>
              <a:t>de </a:t>
            </a:r>
            <a:r>
              <a:rPr lang="pt-BR" dirty="0" smtClean="0"/>
              <a:t>pessoas ou de bens</a:t>
            </a:r>
          </a:p>
          <a:p>
            <a:pPr lvl="2" algn="just"/>
            <a:r>
              <a:rPr lang="pt-BR" dirty="0" smtClean="0"/>
              <a:t>uma </a:t>
            </a:r>
            <a:r>
              <a:rPr lang="pt-BR" dirty="0"/>
              <a:t>finalidade </a:t>
            </a:r>
            <a:r>
              <a:rPr lang="pt-BR" dirty="0" smtClean="0"/>
              <a:t>específica </a:t>
            </a:r>
          </a:p>
          <a:p>
            <a:pPr lvl="1" algn="just"/>
            <a:r>
              <a:rPr lang="pt-BR" dirty="0" smtClean="0"/>
              <a:t>elementos de ordem </a:t>
            </a:r>
            <a:r>
              <a:rPr lang="pt-BR" i="1" dirty="0" smtClean="0"/>
              <a:t>formal</a:t>
            </a:r>
          </a:p>
          <a:p>
            <a:pPr lvl="2" algn="just"/>
            <a:r>
              <a:rPr lang="pt-BR" dirty="0" smtClean="0"/>
              <a:t>um </a:t>
            </a:r>
            <a:r>
              <a:rPr lang="pt-BR" dirty="0"/>
              <a:t>ato </a:t>
            </a:r>
            <a:r>
              <a:rPr lang="pt-BR" dirty="0" smtClean="0"/>
              <a:t>constitutivo</a:t>
            </a:r>
          </a:p>
          <a:p>
            <a:pPr lvl="2" algn="just"/>
            <a:r>
              <a:rPr lang="pt-BR" dirty="0" smtClean="0"/>
              <a:t>respectivo </a:t>
            </a:r>
            <a:r>
              <a:rPr lang="pt-BR" dirty="0"/>
              <a:t>registro no órgão </a:t>
            </a:r>
            <a:r>
              <a:rPr lang="pt-BR" dirty="0" smtClean="0"/>
              <a:t>competente</a:t>
            </a:r>
          </a:p>
          <a:p>
            <a:pPr algn="just"/>
            <a:r>
              <a:rPr lang="pt-BR" dirty="0" smtClean="0"/>
              <a:t>Requisitos:</a:t>
            </a:r>
          </a:p>
          <a:p>
            <a:pPr lvl="1" algn="just"/>
            <a:r>
              <a:rPr lang="pt-BR" dirty="0" smtClean="0"/>
              <a:t>a</a:t>
            </a:r>
            <a:r>
              <a:rPr lang="pt-BR" dirty="0"/>
              <a:t>) vontade humana criadora (intenção de criar uma entidade distinta da de seus </a:t>
            </a:r>
            <a:r>
              <a:rPr lang="pt-BR" dirty="0" smtClean="0"/>
              <a:t>membros;</a:t>
            </a:r>
          </a:p>
          <a:p>
            <a:pPr lvl="1" algn="just"/>
            <a:r>
              <a:rPr lang="pt-BR" dirty="0" smtClean="0"/>
              <a:t>b</a:t>
            </a:r>
            <a:r>
              <a:rPr lang="pt-BR" dirty="0"/>
              <a:t>) elaboração do ato constitutivo (estatuto ou contrato social</a:t>
            </a:r>
            <a:r>
              <a:rPr lang="pt-BR" dirty="0" smtClean="0"/>
              <a:t>);</a:t>
            </a:r>
          </a:p>
          <a:p>
            <a:pPr lvl="2" algn="just"/>
            <a:r>
              <a:rPr lang="pt-BR" dirty="0" smtClean="0"/>
              <a:t>Estatutos / Contrato Social / </a:t>
            </a:r>
            <a:r>
              <a:rPr lang="pt-BR" dirty="0" err="1" smtClean="0"/>
              <a:t>Escritúra</a:t>
            </a:r>
            <a:r>
              <a:rPr lang="pt-BR" dirty="0" smtClean="0"/>
              <a:t> Pública ou Testamento</a:t>
            </a:r>
          </a:p>
          <a:p>
            <a:pPr lvl="1" algn="just"/>
            <a:r>
              <a:rPr lang="pt-BR" dirty="0" smtClean="0"/>
              <a:t>c</a:t>
            </a:r>
            <a:r>
              <a:rPr lang="pt-BR" dirty="0"/>
              <a:t>) registro do ato constitutivo no órgão </a:t>
            </a:r>
            <a:r>
              <a:rPr lang="pt-BR" dirty="0" smtClean="0"/>
              <a:t>competente;</a:t>
            </a:r>
          </a:p>
          <a:p>
            <a:pPr lvl="2" algn="just"/>
            <a:r>
              <a:rPr lang="pt-BR" dirty="0" smtClean="0"/>
              <a:t>Artigo 45 (</a:t>
            </a:r>
            <a:r>
              <a:rPr lang="pt-BR" dirty="0"/>
              <a:t>“sociedade de fato” ou “sociedade não personificada</a:t>
            </a:r>
            <a:r>
              <a:rPr lang="pt-BR" dirty="0" smtClean="0"/>
              <a:t>”)</a:t>
            </a:r>
          </a:p>
          <a:p>
            <a:pPr lvl="1" algn="just"/>
            <a:r>
              <a:rPr lang="pt-BR" dirty="0" smtClean="0"/>
              <a:t>d</a:t>
            </a:r>
            <a:r>
              <a:rPr lang="pt-BR" dirty="0"/>
              <a:t>) </a:t>
            </a:r>
            <a:r>
              <a:rPr lang="pt-BR" dirty="0" err="1"/>
              <a:t>liceidade</a:t>
            </a:r>
            <a:r>
              <a:rPr lang="pt-BR" dirty="0"/>
              <a:t> de seu objetivo</a:t>
            </a:r>
            <a:r>
              <a:rPr lang="pt-BR" dirty="0" smtClean="0"/>
              <a:t>.</a:t>
            </a:r>
          </a:p>
          <a:p>
            <a:pPr lvl="2" algn="just"/>
            <a:r>
              <a:rPr lang="pt-BR" dirty="0"/>
              <a:t>determinado e </a:t>
            </a:r>
            <a:r>
              <a:rPr lang="pt-BR" dirty="0" smtClean="0"/>
              <a:t>possível</a:t>
            </a:r>
          </a:p>
          <a:p>
            <a:pPr lvl="2" algn="just"/>
            <a:r>
              <a:rPr lang="pt-BR" dirty="0" smtClean="0"/>
              <a:t>Artigos 53, 62 §ú e 69 (extinção)</a:t>
            </a:r>
            <a:endParaRPr lang="pt-BR" dirty="0"/>
          </a:p>
          <a:p>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Começo da existência</a:t>
            </a:r>
            <a:endParaRPr lang="pt-BR" dirty="0"/>
          </a:p>
        </p:txBody>
      </p:sp>
      <p:sp>
        <p:nvSpPr>
          <p:cNvPr id="3" name="Espaço Reservado para Conteúdo 2"/>
          <p:cNvSpPr>
            <a:spLocks noGrp="1"/>
          </p:cNvSpPr>
          <p:nvPr>
            <p:ph idx="1"/>
          </p:nvPr>
        </p:nvSpPr>
        <p:spPr>
          <a:xfrm>
            <a:off x="457200" y="1285860"/>
            <a:ext cx="8229600" cy="5214974"/>
          </a:xfrm>
        </p:spPr>
        <p:txBody>
          <a:bodyPr>
            <a:normAutofit fontScale="70000" lnSpcReduction="20000"/>
          </a:bodyPr>
          <a:lstStyle/>
          <a:p>
            <a:pPr algn="just"/>
            <a:r>
              <a:rPr lang="pt-BR" dirty="0" smtClean="0"/>
              <a:t>Depende da vontade, sem autorização </a:t>
            </a:r>
          </a:p>
          <a:p>
            <a:pPr lvl="1" algn="just"/>
            <a:r>
              <a:rPr lang="pt-BR" dirty="0" smtClean="0"/>
              <a:t>(exceção – artigos 1.123 </a:t>
            </a:r>
            <a:r>
              <a:rPr lang="pt-BR" dirty="0"/>
              <a:t>a 1.125 e 1.128 a 1.141 do </a:t>
            </a:r>
            <a:r>
              <a:rPr lang="pt-BR" dirty="0" smtClean="0"/>
              <a:t>CC e </a:t>
            </a:r>
            <a:r>
              <a:rPr lang="da-DK" dirty="0" smtClean="0"/>
              <a:t>arts</a:t>
            </a:r>
            <a:r>
              <a:rPr lang="da-DK" dirty="0"/>
              <a:t>. 21, XII, </a:t>
            </a:r>
            <a:r>
              <a:rPr lang="da-DK" i="1" dirty="0"/>
              <a:t>b</a:t>
            </a:r>
            <a:r>
              <a:rPr lang="da-DK" dirty="0"/>
              <a:t>; 192, I, II, IV; 176, § 1</a:t>
            </a:r>
            <a:r>
              <a:rPr lang="da-DK" strike="sngStrike" dirty="0"/>
              <a:t>º</a:t>
            </a:r>
            <a:r>
              <a:rPr lang="da-DK" dirty="0"/>
              <a:t>; e </a:t>
            </a:r>
            <a:r>
              <a:rPr lang="da-DK" dirty="0" smtClean="0"/>
              <a:t>223 da CF</a:t>
            </a:r>
            <a:r>
              <a:rPr lang="pt-BR" dirty="0" smtClean="0"/>
              <a:t>).</a:t>
            </a:r>
          </a:p>
          <a:p>
            <a:pPr lvl="1" algn="just"/>
            <a:r>
              <a:rPr lang="pt-BR" dirty="0" smtClean="0"/>
              <a:t>Coletivo ou individual</a:t>
            </a:r>
          </a:p>
          <a:p>
            <a:pPr lvl="1" algn="just"/>
            <a:r>
              <a:rPr lang="pt-BR" dirty="0" smtClean="0"/>
              <a:t>981 – responsabilidades dos pactuantes</a:t>
            </a:r>
          </a:p>
          <a:p>
            <a:pPr lvl="1" algn="just"/>
            <a:r>
              <a:rPr lang="pt-BR" dirty="0" smtClean="0"/>
              <a:t>Requisitos do 104</a:t>
            </a:r>
          </a:p>
          <a:p>
            <a:pPr lvl="1" algn="just"/>
            <a:r>
              <a:rPr lang="pt-BR" dirty="0" smtClean="0"/>
              <a:t>997 – pública ou particular. Todas?</a:t>
            </a:r>
          </a:p>
          <a:p>
            <a:pPr algn="just"/>
            <a:r>
              <a:rPr lang="pt-BR" dirty="0" smtClean="0"/>
              <a:t>Artigo 45: começa </a:t>
            </a:r>
            <a:r>
              <a:rPr lang="pt-BR" dirty="0"/>
              <a:t>com o registro de seu ato constitutivo no órgão </a:t>
            </a:r>
            <a:r>
              <a:rPr lang="pt-BR" dirty="0" smtClean="0"/>
              <a:t>competente.</a:t>
            </a:r>
          </a:p>
          <a:p>
            <a:pPr lvl="1" algn="just"/>
            <a:r>
              <a:rPr lang="pt-BR" dirty="0"/>
              <a:t>contrato social </a:t>
            </a:r>
            <a:r>
              <a:rPr lang="pt-BR" dirty="0" smtClean="0"/>
              <a:t>na </a:t>
            </a:r>
            <a:r>
              <a:rPr lang="pt-BR" dirty="0"/>
              <a:t>Junta Comercial, que mantém o Registro Público de Empresas </a:t>
            </a:r>
            <a:r>
              <a:rPr lang="pt-BR" dirty="0" smtClean="0"/>
              <a:t>Mercantis.</a:t>
            </a:r>
          </a:p>
          <a:p>
            <a:pPr lvl="1" algn="just"/>
            <a:r>
              <a:rPr lang="pt-BR" dirty="0" smtClean="0"/>
              <a:t>Os </a:t>
            </a:r>
            <a:r>
              <a:rPr lang="pt-BR" dirty="0"/>
              <a:t>estatutos e os atos constitutivos das demais pessoas jurídicas de direito privado são registrados no Cartório de Registro Civil das Pessoas Jurídicas, como dispõem os </a:t>
            </a:r>
            <a:r>
              <a:rPr lang="pt-BR" dirty="0" err="1"/>
              <a:t>arts</a:t>
            </a:r>
            <a:r>
              <a:rPr lang="pt-BR" dirty="0"/>
              <a:t>. 1.150 do Código Civil e 114 e s. da Lei dos Registros Públicos (Lei n. 6.015/73</a:t>
            </a:r>
            <a:r>
              <a:rPr lang="pt-BR" dirty="0" smtClean="0"/>
              <a:t>).</a:t>
            </a:r>
          </a:p>
          <a:p>
            <a:pPr lvl="3" algn="just"/>
            <a:r>
              <a:rPr lang="pt-BR" dirty="0" smtClean="0"/>
              <a:t>Sociedades - </a:t>
            </a:r>
            <a:r>
              <a:rPr lang="pt-BR" dirty="0" err="1" smtClean="0"/>
              <a:t>assoiações</a:t>
            </a:r>
            <a:endParaRPr lang="pt-BR" dirty="0" smtClean="0"/>
          </a:p>
          <a:p>
            <a:pPr lvl="1" algn="just"/>
            <a:r>
              <a:rPr lang="pt-BR" dirty="0" smtClean="0"/>
              <a:t>Os </a:t>
            </a:r>
            <a:r>
              <a:rPr lang="pt-BR" dirty="0"/>
              <a:t>das sociedades simples de advogados só podem ser registrados na OAB – Ordem dos Advogados do Brasil (</a:t>
            </a:r>
            <a:r>
              <a:rPr lang="pt-BR" dirty="0" err="1"/>
              <a:t>EOAB</a:t>
            </a:r>
            <a:r>
              <a:rPr lang="pt-BR" dirty="0"/>
              <a:t>, </a:t>
            </a:r>
            <a:r>
              <a:rPr lang="pt-BR" dirty="0" err="1"/>
              <a:t>arts</a:t>
            </a:r>
            <a:r>
              <a:rPr lang="pt-BR" dirty="0"/>
              <a:t>. 15 e 16, § 3</a:t>
            </a:r>
            <a:r>
              <a:rPr lang="pt-BR" strike="sngStrike" dirty="0"/>
              <a:t>º</a:t>
            </a:r>
            <a:r>
              <a:rPr lang="pt-BR"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Capacidade</a:t>
            </a:r>
            <a:endParaRPr lang="pt-BR" dirty="0"/>
          </a:p>
        </p:txBody>
      </p:sp>
      <p:sp>
        <p:nvSpPr>
          <p:cNvPr id="3" name="Espaço Reservado para Conteúdo 2"/>
          <p:cNvSpPr>
            <a:spLocks noGrp="1"/>
          </p:cNvSpPr>
          <p:nvPr>
            <p:ph idx="1"/>
          </p:nvPr>
        </p:nvSpPr>
        <p:spPr/>
        <p:txBody>
          <a:bodyPr/>
          <a:lstStyle/>
          <a:p>
            <a:r>
              <a:rPr lang="pt-BR" dirty="0" smtClean="0"/>
              <a:t>Artigo 52</a:t>
            </a:r>
          </a:p>
          <a:p>
            <a:pPr lvl="1"/>
            <a:r>
              <a:rPr lang="pt-BR" dirty="0" smtClean="0"/>
              <a:t>Direitos da personalidade</a:t>
            </a:r>
          </a:p>
          <a:p>
            <a:pPr lvl="1"/>
            <a:r>
              <a:rPr lang="pt-BR" dirty="0" smtClean="0"/>
              <a:t>Direitos reais</a:t>
            </a:r>
          </a:p>
          <a:p>
            <a:pPr lvl="1"/>
            <a:r>
              <a:rPr lang="pt-BR" dirty="0" smtClean="0"/>
              <a:t>Direitos obrigacionais</a:t>
            </a:r>
          </a:p>
          <a:p>
            <a:pPr lvl="1"/>
            <a:r>
              <a:rPr lang="pt-BR" dirty="0" smtClean="0"/>
              <a:t>Direitos sucessórios</a:t>
            </a:r>
            <a:endParaRPr lang="pt-B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83CED2247334D449309B631D023E44E" ma:contentTypeVersion="0" ma:contentTypeDescription="Crie um novo documento." ma:contentTypeScope="" ma:versionID="17ac30fb2320be4e423c27284a634572">
  <xsd:schema xmlns:xsd="http://www.w3.org/2001/XMLSchema" xmlns:xs="http://www.w3.org/2001/XMLSchema" xmlns:p="http://schemas.microsoft.com/office/2006/metadata/properties" targetNamespace="http://schemas.microsoft.com/office/2006/metadata/properties" ma:root="true" ma:fieldsID="b24319475835c1d8a4ec49180d7244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96D40A-DF32-4150-A612-BACB5BBAE67D}"/>
</file>

<file path=customXml/itemProps2.xml><?xml version="1.0" encoding="utf-8"?>
<ds:datastoreItem xmlns:ds="http://schemas.openxmlformats.org/officeDocument/2006/customXml" ds:itemID="{E9A203A3-4894-4860-9FE7-2C963594410A}"/>
</file>

<file path=customXml/itemProps3.xml><?xml version="1.0" encoding="utf-8"?>
<ds:datastoreItem xmlns:ds="http://schemas.openxmlformats.org/officeDocument/2006/customXml" ds:itemID="{B8BF398F-1F3B-4E60-A7A3-CC2887B0390E}"/>
</file>

<file path=docProps/app.xml><?xml version="1.0" encoding="utf-8"?>
<Properties xmlns="http://schemas.openxmlformats.org/officeDocument/2006/extended-properties" xmlns:vt="http://schemas.openxmlformats.org/officeDocument/2006/docPropsVTypes">
  <TotalTime>223</TotalTime>
  <Words>1078</Words>
  <Application>Microsoft Office PowerPoint</Application>
  <PresentationFormat>Apresentação na tela (4:3)</PresentationFormat>
  <Paragraphs>171</Paragraphs>
  <Slides>20</Slides>
  <Notes>0</Notes>
  <HiddenSlides>0</HiddenSlides>
  <MMClips>0</MMClips>
  <ScaleCrop>false</ScaleCrop>
  <HeadingPairs>
    <vt:vector size="4" baseType="variant">
      <vt:variant>
        <vt:lpstr>Tema</vt:lpstr>
      </vt:variant>
      <vt:variant>
        <vt:i4>1</vt:i4>
      </vt:variant>
      <vt:variant>
        <vt:lpstr>Títulos de slides</vt:lpstr>
      </vt:variant>
      <vt:variant>
        <vt:i4>20</vt:i4>
      </vt:variant>
    </vt:vector>
  </HeadingPairs>
  <TitlesOfParts>
    <vt:vector size="21" baseType="lpstr">
      <vt:lpstr>Tema do Office</vt:lpstr>
      <vt:lpstr>Pessoas Jurídicas</vt:lpstr>
      <vt:lpstr>História</vt:lpstr>
      <vt:lpstr>Conceito principal característica</vt:lpstr>
      <vt:lpstr>Natureza Jurídica Teorias</vt:lpstr>
      <vt:lpstr>Natureza Jurídica Teorias</vt:lpstr>
      <vt:lpstr>Natureza Jurídica Teorias</vt:lpstr>
      <vt:lpstr>Elementos e Requisitos</vt:lpstr>
      <vt:lpstr>Começo da existência</vt:lpstr>
      <vt:lpstr>Capacidade</vt:lpstr>
      <vt:lpstr>Dados ou Elementos que deve conter o registro</vt:lpstr>
      <vt:lpstr>Slide 11</vt:lpstr>
      <vt:lpstr>Sociedades irregulares ou Sociedades de fato</vt:lpstr>
      <vt:lpstr>Grupos despersonalizados</vt:lpstr>
      <vt:lpstr>Classificação </vt:lpstr>
      <vt:lpstr>Pessoas Jurídicas de Direito Privado</vt:lpstr>
      <vt:lpstr>Pessoas Jurídicas de Direito Privado</vt:lpstr>
      <vt:lpstr>Pessoas Jurídicas de Direito Privado</vt:lpstr>
      <vt:lpstr>Pessoas Jurídicas de Direito Privado</vt:lpstr>
      <vt:lpstr>Pessoas Jurídicas de Direito Privado</vt:lpstr>
      <vt:lpstr>Pessoas Jurídicas de Direito Privado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Pessoas Jurídicas</dc:title>
  <dc:creator>Jose Pedro</dc:creator>
  <cp:lastModifiedBy>Jose Pedro</cp:lastModifiedBy>
  <cp:revision>4</cp:revision>
  <dcterms:created xsi:type="dcterms:W3CDTF">2017-10-23T03:25:44Z</dcterms:created>
  <dcterms:modified xsi:type="dcterms:W3CDTF">2017-10-30T05:26:37Z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0x010100283CED2247334D449309B631D023E44E</vt:lpwstr>
  </property>
</Properties>
</file>