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5" r:id="rId13"/>
    <p:sldId id="269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45210C-1676-4C25-8225-8A176E4F6396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912226-0101-4682-828E-EC85FE0C2167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10C-1676-4C25-8225-8A176E4F6396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2226-0101-4682-828E-EC85FE0C2167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10C-1676-4C25-8225-8A176E4F6396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2226-0101-4682-828E-EC85FE0C2167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10C-1676-4C25-8225-8A176E4F6396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2226-0101-4682-828E-EC85FE0C216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10C-1676-4C25-8225-8A176E4F6396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2226-0101-4682-828E-EC85FE0C21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10C-1676-4C25-8225-8A176E4F6396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2226-0101-4682-828E-EC85FE0C216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10C-1676-4C25-8225-8A176E4F6396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2226-0101-4682-828E-EC85FE0C2167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10C-1676-4C25-8225-8A176E4F6396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2226-0101-4682-828E-EC85FE0C2167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10C-1676-4C25-8225-8A176E4F6396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2226-0101-4682-828E-EC85FE0C21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10C-1676-4C25-8225-8A176E4F6396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2226-0101-4682-828E-EC85FE0C21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5210C-1676-4C25-8225-8A176E4F6396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2226-0101-4682-828E-EC85FE0C21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B45210C-1676-4C25-8225-8A176E4F6396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0912226-0101-4682-828E-EC85FE0C216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TEORIA GERAL DO DIREITO CIVIL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LICC – CONTEÚDO E FUNÇÃO</a:t>
            </a:r>
          </a:p>
          <a:p>
            <a:r>
              <a:rPr lang="pt-BR" dirty="0"/>
              <a:t>DIREITO CIVIL</a:t>
            </a:r>
          </a:p>
          <a:p>
            <a:r>
              <a:rPr lang="pt-BR" dirty="0"/>
              <a:t>CODIFICAÇÃO</a:t>
            </a:r>
          </a:p>
          <a:p>
            <a:r>
              <a:rPr lang="pt-BR" dirty="0"/>
              <a:t>CÓDIGO CIVIL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10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Obrigatoriedade</a:t>
            </a:r>
          </a:p>
          <a:p>
            <a:pPr lvl="1"/>
            <a:r>
              <a:rPr lang="pt-BR" dirty="0" err="1"/>
              <a:t>Ignorantia</a:t>
            </a:r>
            <a:r>
              <a:rPr lang="pt-BR" dirty="0"/>
              <a:t> legis </a:t>
            </a:r>
            <a:r>
              <a:rPr lang="pt-BR" dirty="0" err="1"/>
              <a:t>neminem</a:t>
            </a:r>
            <a:r>
              <a:rPr lang="pt-BR" dirty="0"/>
              <a:t> </a:t>
            </a:r>
            <a:r>
              <a:rPr lang="pt-BR" dirty="0" err="1"/>
              <a:t>escusat</a:t>
            </a:r>
            <a:endParaRPr lang="pt-BR" dirty="0"/>
          </a:p>
          <a:p>
            <a:pPr lvl="2"/>
            <a:r>
              <a:rPr lang="pt-BR" dirty="0"/>
              <a:t>Presunção legal</a:t>
            </a:r>
          </a:p>
          <a:p>
            <a:pPr lvl="2"/>
            <a:r>
              <a:rPr lang="pt-BR" dirty="0"/>
              <a:t>Ficção</a:t>
            </a:r>
          </a:p>
          <a:p>
            <a:pPr lvl="2"/>
            <a:r>
              <a:rPr lang="pt-BR" dirty="0"/>
              <a:t>Necessidade social</a:t>
            </a:r>
          </a:p>
          <a:p>
            <a:pPr lvl="3"/>
            <a:r>
              <a:rPr lang="pt-BR" dirty="0"/>
              <a:t>Eficácia global do ordenamento jurídico</a:t>
            </a:r>
          </a:p>
          <a:p>
            <a:pPr lvl="1"/>
            <a:r>
              <a:rPr lang="pt-BR" dirty="0"/>
              <a:t>Erro de direito X ignorância</a:t>
            </a:r>
          </a:p>
          <a:p>
            <a:pPr lvl="2"/>
            <a:r>
              <a:rPr lang="pt-BR" dirty="0"/>
              <a:t>Sem deixar de cumprir o direito</a:t>
            </a:r>
          </a:p>
          <a:p>
            <a:pPr lvl="2"/>
            <a:r>
              <a:rPr lang="pt-BR" dirty="0"/>
              <a:t>Lei das contravenções penais (artigo 8º)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</a:t>
            </a:r>
          </a:p>
        </p:txBody>
      </p:sp>
    </p:spTree>
    <p:extLst>
      <p:ext uri="{BB962C8B-B14F-4D97-AF65-F5344CB8AC3E}">
        <p14:creationId xmlns:p14="http://schemas.microsoft.com/office/powerpoint/2010/main" val="13974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Artigos 107, 112, 138 e </a:t>
            </a:r>
            <a:r>
              <a:rPr lang="pt-BR" dirty="0" err="1"/>
              <a:t>ss</a:t>
            </a:r>
            <a:r>
              <a:rPr lang="pt-BR" dirty="0"/>
              <a:t> do Código Civil.</a:t>
            </a:r>
          </a:p>
          <a:p>
            <a:pPr lvl="2"/>
            <a:r>
              <a:rPr lang="pt-BR" dirty="0"/>
              <a:t>139, III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Erro no direito:</a:t>
            </a:r>
            <a:br>
              <a:rPr lang="pt-BR" sz="4000" dirty="0"/>
            </a:br>
            <a:r>
              <a:rPr lang="pt-BR" sz="4000" dirty="0"/>
              <a:t>proibição para a ignorância legal amenizada. </a:t>
            </a:r>
          </a:p>
        </p:txBody>
      </p:sp>
    </p:spTree>
    <p:extLst>
      <p:ext uri="{BB962C8B-B14F-4D97-AF65-F5344CB8AC3E}">
        <p14:creationId xmlns:p14="http://schemas.microsoft.com/office/powerpoint/2010/main" val="100011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LEI</a:t>
            </a:r>
          </a:p>
          <a:p>
            <a:r>
              <a:rPr lang="pt-BR" dirty="0"/>
              <a:t>Analogia</a:t>
            </a:r>
          </a:p>
          <a:p>
            <a:pPr lvl="1"/>
            <a:r>
              <a:rPr lang="pt-BR" dirty="0" err="1"/>
              <a:t>Ubi</a:t>
            </a:r>
            <a:r>
              <a:rPr lang="pt-BR" dirty="0"/>
              <a:t> </a:t>
            </a:r>
            <a:r>
              <a:rPr lang="pt-BR" dirty="0" err="1"/>
              <a:t>eadem</a:t>
            </a:r>
            <a:r>
              <a:rPr lang="pt-BR" dirty="0"/>
              <a:t> </a:t>
            </a:r>
            <a:r>
              <a:rPr lang="pt-BR" dirty="0" err="1"/>
              <a:t>ratio</a:t>
            </a:r>
            <a:r>
              <a:rPr lang="pt-BR" dirty="0"/>
              <a:t>, </a:t>
            </a:r>
            <a:r>
              <a:rPr lang="pt-BR" dirty="0" err="1"/>
              <a:t>ibi</a:t>
            </a:r>
            <a:r>
              <a:rPr lang="pt-BR" dirty="0"/>
              <a:t> </a:t>
            </a:r>
            <a:r>
              <a:rPr lang="pt-BR" dirty="0" err="1"/>
              <a:t>edem</a:t>
            </a:r>
            <a:r>
              <a:rPr lang="pt-BR" dirty="0"/>
              <a:t> juris</a:t>
            </a:r>
          </a:p>
          <a:p>
            <a:pPr lvl="1"/>
            <a:r>
              <a:rPr lang="pt-BR" dirty="0"/>
              <a:t>Lei 2681/12 – transportes férreos</a:t>
            </a:r>
          </a:p>
          <a:p>
            <a:r>
              <a:rPr lang="pt-BR" dirty="0"/>
              <a:t>Costumes</a:t>
            </a:r>
          </a:p>
          <a:p>
            <a:pPr lvl="1"/>
            <a:r>
              <a:rPr lang="pt-BR" dirty="0"/>
              <a:t>Uso e convicção jurídica</a:t>
            </a:r>
          </a:p>
          <a:p>
            <a:pPr lvl="1"/>
            <a:r>
              <a:rPr lang="pt-BR" dirty="0" err="1"/>
              <a:t>Secundum</a:t>
            </a:r>
            <a:r>
              <a:rPr lang="pt-BR" dirty="0"/>
              <a:t> </a:t>
            </a:r>
            <a:r>
              <a:rPr lang="pt-BR" dirty="0" err="1"/>
              <a:t>legem</a:t>
            </a:r>
            <a:r>
              <a:rPr lang="pt-BR" dirty="0"/>
              <a:t> (596)</a:t>
            </a:r>
          </a:p>
          <a:p>
            <a:pPr lvl="1"/>
            <a:r>
              <a:rPr lang="pt-BR" dirty="0" err="1"/>
              <a:t>Praeter</a:t>
            </a:r>
            <a:r>
              <a:rPr lang="pt-BR" dirty="0"/>
              <a:t> </a:t>
            </a:r>
            <a:r>
              <a:rPr lang="pt-BR" dirty="0" err="1"/>
              <a:t>legem</a:t>
            </a:r>
            <a:r>
              <a:rPr lang="pt-BR" dirty="0"/>
              <a:t> (cheque)</a:t>
            </a:r>
          </a:p>
          <a:p>
            <a:pPr lvl="1"/>
            <a:r>
              <a:rPr lang="pt-BR" dirty="0"/>
              <a:t>Contra </a:t>
            </a:r>
            <a:r>
              <a:rPr lang="pt-BR" dirty="0" err="1"/>
              <a:t>legem</a:t>
            </a:r>
            <a:r>
              <a:rPr lang="pt-BR" dirty="0"/>
              <a:t> (</a:t>
            </a:r>
          </a:p>
          <a:p>
            <a:r>
              <a:rPr lang="pt-BR" dirty="0"/>
              <a:t>Princípios gerais de direito</a:t>
            </a:r>
          </a:p>
          <a:p>
            <a:pPr lvl="1"/>
            <a:r>
              <a:rPr lang="pt-BR" dirty="0"/>
              <a:t>Pousam nos princípios que fundam a sociedade civil.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Plenitude lógica do direito</a:t>
            </a:r>
          </a:p>
          <a:p>
            <a:r>
              <a:rPr lang="pt-BR" dirty="0"/>
              <a:t>Equidade (mero recurso) – 127 CPC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 de direito</a:t>
            </a:r>
          </a:p>
        </p:txBody>
      </p:sp>
    </p:spTree>
    <p:extLst>
      <p:ext uri="{BB962C8B-B14F-4D97-AF65-F5344CB8AC3E}">
        <p14:creationId xmlns:p14="http://schemas.microsoft.com/office/powerpoint/2010/main" val="169647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Fins sociais</a:t>
            </a:r>
          </a:p>
          <a:p>
            <a:pPr lvl="1"/>
            <a:r>
              <a:rPr lang="pt-BR" dirty="0"/>
              <a:t>Exemplo: 421 do CC</a:t>
            </a:r>
          </a:p>
          <a:p>
            <a:r>
              <a:rPr lang="pt-BR" dirty="0"/>
              <a:t>Exigências do bem comum</a:t>
            </a:r>
          </a:p>
          <a:p>
            <a:pPr lvl="1"/>
            <a:r>
              <a:rPr lang="pt-BR" dirty="0"/>
              <a:t>Atenderá o que seja melhor para a sociedade.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Artigo 5º da LICC:</a:t>
            </a:r>
            <a:br>
              <a:rPr lang="pt-BR" dirty="0"/>
            </a:br>
            <a:r>
              <a:rPr lang="pt-BR" dirty="0"/>
              <a:t>hermenêutica jurídica</a:t>
            </a:r>
          </a:p>
        </p:txBody>
      </p:sp>
    </p:spTree>
    <p:extLst>
      <p:ext uri="{BB962C8B-B14F-4D97-AF65-F5344CB8AC3E}">
        <p14:creationId xmlns:p14="http://schemas.microsoft.com/office/powerpoint/2010/main" val="331312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que entrar em vigor, a Lei deverá ser aplicada.</a:t>
            </a:r>
          </a:p>
          <a:p>
            <a:r>
              <a:rPr lang="pt-BR" dirty="0"/>
              <a:t>Exceções:</a:t>
            </a:r>
          </a:p>
          <a:p>
            <a:pPr lvl="1"/>
            <a:r>
              <a:rPr lang="pt-BR" dirty="0"/>
              <a:t>Ato jurídico perfeito</a:t>
            </a:r>
          </a:p>
          <a:p>
            <a:pPr lvl="1"/>
            <a:r>
              <a:rPr lang="pt-BR" dirty="0"/>
              <a:t>Direito adquirido</a:t>
            </a:r>
          </a:p>
          <a:p>
            <a:pPr lvl="1"/>
            <a:r>
              <a:rPr lang="pt-BR" dirty="0"/>
              <a:t>Coisa julgada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 no tempo</a:t>
            </a:r>
          </a:p>
        </p:txBody>
      </p:sp>
    </p:spTree>
    <p:extLst>
      <p:ext uri="{BB962C8B-B14F-4D97-AF65-F5344CB8AC3E}">
        <p14:creationId xmlns:p14="http://schemas.microsoft.com/office/powerpoint/2010/main" val="26576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204989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Código de 1916</a:t>
            </a:r>
          </a:p>
          <a:p>
            <a:pPr lvl="1"/>
            <a:r>
              <a:rPr lang="pt-BR" dirty="0"/>
              <a:t>1822 – independência</a:t>
            </a:r>
          </a:p>
          <a:p>
            <a:pPr lvl="1"/>
            <a:r>
              <a:rPr lang="pt-BR" dirty="0"/>
              <a:t>1824 – CF – previsão do nosso próprio ordenamento</a:t>
            </a:r>
          </a:p>
          <a:p>
            <a:pPr lvl="1"/>
            <a:r>
              <a:rPr lang="pt-BR" dirty="0"/>
              <a:t>1865 – Teixeira de Freitas (1858)</a:t>
            </a:r>
          </a:p>
          <a:p>
            <a:pPr lvl="2"/>
            <a:r>
              <a:rPr lang="pt-BR" dirty="0"/>
              <a:t>5.000 </a:t>
            </a:r>
            <a:r>
              <a:rPr lang="pt-BR" dirty="0" err="1"/>
              <a:t>arts</a:t>
            </a:r>
            <a:r>
              <a:rPr lang="pt-BR" dirty="0"/>
              <a:t> – duras críticas</a:t>
            </a:r>
          </a:p>
          <a:p>
            <a:pPr lvl="1"/>
            <a:r>
              <a:rPr lang="pt-BR" dirty="0"/>
              <a:t>1889 – república</a:t>
            </a:r>
          </a:p>
          <a:p>
            <a:pPr lvl="1"/>
            <a:r>
              <a:rPr lang="pt-BR" dirty="0"/>
              <a:t>Clóvis </a:t>
            </a:r>
            <a:r>
              <a:rPr lang="pt-BR" dirty="0" err="1"/>
              <a:t>Beviláqua</a:t>
            </a:r>
            <a:r>
              <a:rPr lang="pt-BR" dirty="0"/>
              <a:t> – 1900 – 1917</a:t>
            </a:r>
          </a:p>
          <a:p>
            <a:pPr lvl="1"/>
            <a:r>
              <a:rPr lang="pt-BR" dirty="0"/>
              <a:t>1807 artigos</a:t>
            </a:r>
          </a:p>
          <a:p>
            <a:pPr lvl="1"/>
            <a:r>
              <a:rPr lang="pt-BR" dirty="0"/>
              <a:t>Parte Geral e Parte Especial</a:t>
            </a:r>
          </a:p>
          <a:p>
            <a:pPr lvl="2"/>
            <a:r>
              <a:rPr lang="pt-BR" dirty="0"/>
              <a:t>Pessoas – sujeitos de direito</a:t>
            </a:r>
          </a:p>
          <a:p>
            <a:pPr lvl="2"/>
            <a:r>
              <a:rPr lang="pt-BR" dirty="0"/>
              <a:t>Bens – objeto do direito</a:t>
            </a:r>
          </a:p>
          <a:p>
            <a:pPr lvl="2"/>
            <a:r>
              <a:rPr lang="pt-BR" dirty="0"/>
              <a:t>Fatos jurídicos – criar, modificar, extinguir direitos</a:t>
            </a:r>
          </a:p>
          <a:p>
            <a:pPr lvl="3"/>
            <a:r>
              <a:rPr lang="pt-BR" dirty="0"/>
              <a:t>Família</a:t>
            </a:r>
          </a:p>
          <a:p>
            <a:pPr lvl="3"/>
            <a:r>
              <a:rPr lang="pt-BR" dirty="0"/>
              <a:t>Coisas</a:t>
            </a:r>
          </a:p>
          <a:p>
            <a:pPr lvl="3"/>
            <a:r>
              <a:rPr lang="pt-BR" dirty="0"/>
              <a:t>Obrigações</a:t>
            </a:r>
          </a:p>
          <a:p>
            <a:pPr lvl="3"/>
            <a:r>
              <a:rPr lang="pt-BR" dirty="0"/>
              <a:t>sucessões</a:t>
            </a:r>
          </a:p>
          <a:p>
            <a:r>
              <a:rPr lang="pt-BR" dirty="0"/>
              <a:t>Divórcio / companheiros / filhos / função social da propriedade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55576" y="620688"/>
            <a:ext cx="7756263" cy="1054250"/>
          </a:xfrm>
        </p:spPr>
        <p:txBody>
          <a:bodyPr/>
          <a:lstStyle/>
          <a:p>
            <a:r>
              <a:rPr lang="pt-BR" dirty="0"/>
              <a:t>DIREITO CIVIL</a:t>
            </a:r>
          </a:p>
        </p:txBody>
      </p:sp>
    </p:spTree>
    <p:extLst>
      <p:ext uri="{BB962C8B-B14F-4D97-AF65-F5344CB8AC3E}">
        <p14:creationId xmlns:p14="http://schemas.microsoft.com/office/powerpoint/2010/main" val="319188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CÓDIGO DE 2002</a:t>
            </a:r>
          </a:p>
          <a:p>
            <a:pPr lvl="1"/>
            <a:r>
              <a:rPr lang="pt-BR" dirty="0"/>
              <a:t>Projeto 634/75</a:t>
            </a:r>
          </a:p>
          <a:p>
            <a:pPr lvl="2"/>
            <a:r>
              <a:rPr lang="pt-BR" dirty="0"/>
              <a:t>Erros / desatualizado / irregularidades</a:t>
            </a:r>
          </a:p>
          <a:p>
            <a:pPr lvl="1"/>
            <a:r>
              <a:rPr lang="pt-BR" dirty="0"/>
              <a:t>2046 artigos</a:t>
            </a:r>
          </a:p>
          <a:p>
            <a:pPr lvl="1"/>
            <a:r>
              <a:rPr lang="pt-BR" dirty="0"/>
              <a:t>Parte Geral e Parte Especial</a:t>
            </a:r>
          </a:p>
          <a:p>
            <a:pPr lvl="2"/>
            <a:r>
              <a:rPr lang="pt-BR" dirty="0"/>
              <a:t>Pessoas / bens / fatos jurídicos</a:t>
            </a:r>
          </a:p>
          <a:p>
            <a:pPr lvl="3"/>
            <a:r>
              <a:rPr lang="pt-BR" dirty="0"/>
              <a:t>Obrigações / empresa / coisas / família / sucessões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DIREITO CIVIL</a:t>
            </a:r>
          </a:p>
        </p:txBody>
      </p:sp>
    </p:spTree>
    <p:extLst>
      <p:ext uri="{BB962C8B-B14F-4D97-AF65-F5344CB8AC3E}">
        <p14:creationId xmlns:p14="http://schemas.microsoft.com/office/powerpoint/2010/main" val="8349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Lei de Introdução às Normas do Direito Brasileiro (2010)</a:t>
            </a:r>
          </a:p>
          <a:p>
            <a:r>
              <a:rPr lang="pt-BR" dirty="0"/>
              <a:t>18 artigos</a:t>
            </a:r>
          </a:p>
          <a:p>
            <a:r>
              <a:rPr lang="pt-BR" dirty="0"/>
              <a:t>Universal</a:t>
            </a:r>
          </a:p>
          <a:p>
            <a:r>
              <a:rPr lang="pt-BR" dirty="0" err="1"/>
              <a:t>Sobredireito</a:t>
            </a:r>
            <a:endParaRPr lang="pt-BR" dirty="0"/>
          </a:p>
          <a:p>
            <a:r>
              <a:rPr lang="pt-BR" dirty="0"/>
              <a:t>Todos os ramos do direito</a:t>
            </a:r>
          </a:p>
          <a:p>
            <a:pPr lvl="1"/>
            <a:r>
              <a:rPr lang="pt-BR" dirty="0"/>
              <a:t>X direito penal / X direito tributário / artigo 3º</a:t>
            </a:r>
          </a:p>
          <a:p>
            <a:r>
              <a:rPr lang="pt-BR" dirty="0"/>
              <a:t>Funções</a:t>
            </a:r>
          </a:p>
          <a:p>
            <a:pPr lvl="2"/>
            <a:r>
              <a:rPr lang="pt-BR" dirty="0"/>
              <a:t>Início da obrigatoriedade (1º)</a:t>
            </a:r>
          </a:p>
          <a:p>
            <a:pPr lvl="2"/>
            <a:r>
              <a:rPr lang="pt-BR" dirty="0"/>
              <a:t>Tempo (2º)</a:t>
            </a:r>
          </a:p>
          <a:p>
            <a:pPr lvl="2"/>
            <a:r>
              <a:rPr lang="pt-BR" dirty="0"/>
              <a:t>Validade global – ignorância(3º)</a:t>
            </a:r>
          </a:p>
          <a:p>
            <a:pPr lvl="2"/>
            <a:r>
              <a:rPr lang="pt-BR" dirty="0"/>
              <a:t>Lacunas (4º)</a:t>
            </a:r>
          </a:p>
          <a:p>
            <a:pPr lvl="2"/>
            <a:r>
              <a:rPr lang="pt-BR" dirty="0"/>
              <a:t>Hermenêutica (5º)</a:t>
            </a:r>
          </a:p>
          <a:p>
            <a:pPr lvl="2"/>
            <a:r>
              <a:rPr lang="pt-BR" dirty="0" err="1"/>
              <a:t>Intertemporalidade</a:t>
            </a:r>
            <a:r>
              <a:rPr lang="pt-BR" dirty="0"/>
              <a:t>  (6º)</a:t>
            </a:r>
          </a:p>
          <a:p>
            <a:pPr lvl="2"/>
            <a:r>
              <a:rPr lang="pt-BR" dirty="0"/>
              <a:t>Direito internacional privado – espaço ( 7º ao 17)</a:t>
            </a:r>
          </a:p>
          <a:p>
            <a:pPr lvl="2"/>
            <a:r>
              <a:rPr lang="pt-BR" dirty="0"/>
              <a:t>Direito brasileiro no estrangeiro (18)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 de Introdução ao Código Civil</a:t>
            </a:r>
          </a:p>
        </p:txBody>
      </p:sp>
    </p:spTree>
    <p:extLst>
      <p:ext uri="{BB962C8B-B14F-4D97-AF65-F5344CB8AC3E}">
        <p14:creationId xmlns:p14="http://schemas.microsoft.com/office/powerpoint/2010/main" val="82287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Fontes históricas ou atuais</a:t>
            </a:r>
          </a:p>
          <a:p>
            <a:pPr lvl="1"/>
            <a:r>
              <a:rPr lang="pt-BR" dirty="0"/>
              <a:t>Fontes formais ou não formais</a:t>
            </a:r>
          </a:p>
          <a:p>
            <a:pPr lvl="1"/>
            <a:r>
              <a:rPr lang="pt-BR" dirty="0"/>
              <a:t>Fontes diretas ou indiretas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LEI – principal fonte de direito (países consuetudinários?!)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 do Direito</a:t>
            </a:r>
          </a:p>
        </p:txBody>
      </p:sp>
    </p:spTree>
    <p:extLst>
      <p:ext uri="{BB962C8B-B14F-4D97-AF65-F5344CB8AC3E}">
        <p14:creationId xmlns:p14="http://schemas.microsoft.com/office/powerpoint/2010/main" val="74135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Certeza e segurança</a:t>
            </a:r>
          </a:p>
          <a:p>
            <a:pPr lvl="1"/>
            <a:r>
              <a:rPr lang="pt-BR" dirty="0"/>
              <a:t>Generalidade</a:t>
            </a:r>
          </a:p>
          <a:p>
            <a:pPr lvl="1"/>
            <a:r>
              <a:rPr lang="pt-BR" dirty="0"/>
              <a:t>Imperatividade</a:t>
            </a:r>
          </a:p>
          <a:p>
            <a:pPr lvl="2"/>
            <a:r>
              <a:rPr lang="pt-BR" dirty="0"/>
              <a:t>Cogentes (impedimentos matrimoniais)</a:t>
            </a:r>
          </a:p>
          <a:p>
            <a:pPr lvl="2"/>
            <a:r>
              <a:rPr lang="pt-BR" dirty="0"/>
              <a:t>Dispositivas (regime de Bens)</a:t>
            </a:r>
          </a:p>
          <a:p>
            <a:pPr lvl="1"/>
            <a:r>
              <a:rPr lang="pt-BR" dirty="0"/>
              <a:t>Autorização</a:t>
            </a:r>
          </a:p>
          <a:p>
            <a:pPr lvl="2"/>
            <a:r>
              <a:rPr lang="pt-BR" dirty="0"/>
              <a:t>Mais que perfeitas (nulo + sanção)</a:t>
            </a:r>
          </a:p>
          <a:p>
            <a:pPr lvl="2"/>
            <a:r>
              <a:rPr lang="pt-BR" dirty="0"/>
              <a:t>Perfeitas (nulo)</a:t>
            </a:r>
          </a:p>
          <a:p>
            <a:pPr lvl="2"/>
            <a:r>
              <a:rPr lang="pt-BR" dirty="0"/>
              <a:t>Menos que perfeitas (sanção – aviso)</a:t>
            </a:r>
          </a:p>
          <a:p>
            <a:pPr lvl="2"/>
            <a:r>
              <a:rPr lang="pt-BR" dirty="0"/>
              <a:t>Imperfeitas (nada)</a:t>
            </a:r>
          </a:p>
          <a:p>
            <a:pPr lvl="1"/>
            <a:r>
              <a:rPr lang="pt-BR" dirty="0"/>
              <a:t>Permanência</a:t>
            </a:r>
          </a:p>
          <a:p>
            <a:pPr lvl="2"/>
            <a:r>
              <a:rPr lang="pt-BR" dirty="0"/>
              <a:t>continuidade</a:t>
            </a:r>
          </a:p>
          <a:p>
            <a:pPr lvl="1"/>
            <a:r>
              <a:rPr lang="pt-BR" dirty="0"/>
              <a:t>Emanação de autoridade competente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</a:t>
            </a:r>
          </a:p>
        </p:txBody>
      </p:sp>
    </p:spTree>
    <p:extLst>
      <p:ext uri="{BB962C8B-B14F-4D97-AF65-F5344CB8AC3E}">
        <p14:creationId xmlns:p14="http://schemas.microsoft.com/office/powerpoint/2010/main" val="284948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Vigência da Lei</a:t>
            </a:r>
          </a:p>
          <a:p>
            <a:pPr lvl="1"/>
            <a:r>
              <a:rPr lang="pt-BR" dirty="0"/>
              <a:t>Elaboração</a:t>
            </a:r>
          </a:p>
          <a:p>
            <a:pPr lvl="1"/>
            <a:r>
              <a:rPr lang="pt-BR" dirty="0"/>
              <a:t>Promulgação</a:t>
            </a:r>
          </a:p>
          <a:p>
            <a:pPr lvl="1"/>
            <a:r>
              <a:rPr lang="pt-BR" dirty="0"/>
              <a:t>Sanção presidencial</a:t>
            </a:r>
          </a:p>
          <a:p>
            <a:pPr lvl="1"/>
            <a:r>
              <a:rPr lang="pt-BR" dirty="0"/>
              <a:t>Publicação</a:t>
            </a:r>
          </a:p>
          <a:p>
            <a:pPr lvl="1"/>
            <a:r>
              <a:rPr lang="pt-BR" dirty="0"/>
              <a:t>Artigo 1º da “LICC” – 45 dias – </a:t>
            </a:r>
            <a:r>
              <a:rPr lang="pt-BR" dirty="0" err="1"/>
              <a:t>vacatio</a:t>
            </a:r>
            <a:r>
              <a:rPr lang="pt-BR" dirty="0"/>
              <a:t> legis (prazo único)</a:t>
            </a:r>
          </a:p>
          <a:p>
            <a:pPr lvl="1"/>
            <a:r>
              <a:rPr lang="pt-BR" dirty="0"/>
              <a:t>CC – art. 132</a:t>
            </a:r>
          </a:p>
          <a:p>
            <a:pPr lvl="1"/>
            <a:r>
              <a:rPr lang="pt-BR" dirty="0"/>
              <a:t>Exterior – 3 meses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Lei publicada mas com alteração antes do fim da </a:t>
            </a:r>
            <a:r>
              <a:rPr lang="pt-BR" dirty="0" err="1"/>
              <a:t>vacatio</a:t>
            </a:r>
            <a:endParaRPr lang="pt-BR" dirty="0"/>
          </a:p>
          <a:p>
            <a:pPr lvl="1"/>
            <a:r>
              <a:rPr lang="pt-BR" dirty="0"/>
              <a:t>Lei em vigor e modificada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 decretos e regulamentos – na data de publicação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</a:t>
            </a:r>
          </a:p>
        </p:txBody>
      </p:sp>
    </p:spTree>
    <p:extLst>
      <p:ext uri="{BB962C8B-B14F-4D97-AF65-F5344CB8AC3E}">
        <p14:creationId xmlns:p14="http://schemas.microsoft.com/office/powerpoint/2010/main" val="180861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CARATER PERMANENTE – CONTINUIDADE</a:t>
            </a:r>
          </a:p>
          <a:p>
            <a:pPr lvl="1"/>
            <a:r>
              <a:rPr lang="pt-BR" dirty="0"/>
              <a:t>Vigor até ser revogada</a:t>
            </a:r>
          </a:p>
          <a:p>
            <a:pPr lvl="1"/>
            <a:r>
              <a:rPr lang="pt-BR" dirty="0"/>
              <a:t>Lei X Costume</a:t>
            </a:r>
          </a:p>
          <a:p>
            <a:pPr lvl="1"/>
            <a:r>
              <a:rPr lang="pt-BR" dirty="0"/>
              <a:t>Lei X Não uso</a:t>
            </a:r>
          </a:p>
          <a:p>
            <a:pPr lvl="1"/>
            <a:r>
              <a:rPr lang="pt-BR" dirty="0"/>
              <a:t>Revogação</a:t>
            </a:r>
          </a:p>
          <a:p>
            <a:pPr lvl="2"/>
            <a:r>
              <a:rPr lang="pt-BR" dirty="0"/>
              <a:t>Ab-rogação</a:t>
            </a:r>
          </a:p>
          <a:p>
            <a:pPr lvl="2"/>
            <a:r>
              <a:rPr lang="pt-BR" dirty="0"/>
              <a:t>Derrogação</a:t>
            </a:r>
          </a:p>
          <a:p>
            <a:pPr lvl="2"/>
            <a:r>
              <a:rPr lang="pt-BR" dirty="0"/>
              <a:t>Termo</a:t>
            </a:r>
          </a:p>
          <a:p>
            <a:pPr lvl="2"/>
            <a:r>
              <a:rPr lang="pt-BR" dirty="0"/>
              <a:t>STF</a:t>
            </a:r>
          </a:p>
          <a:p>
            <a:pPr lvl="3"/>
            <a:r>
              <a:rPr lang="pt-BR" dirty="0"/>
              <a:t>Expressa</a:t>
            </a:r>
          </a:p>
          <a:p>
            <a:pPr lvl="3"/>
            <a:r>
              <a:rPr lang="pt-BR" dirty="0"/>
              <a:t>Tácita</a:t>
            </a:r>
          </a:p>
          <a:p>
            <a:pPr lvl="2"/>
            <a:r>
              <a:rPr lang="pt-BR" dirty="0"/>
              <a:t>Lei geral X lei especial</a:t>
            </a:r>
          </a:p>
          <a:p>
            <a:pPr lvl="1"/>
            <a:r>
              <a:rPr lang="pt-BR" dirty="0"/>
              <a:t>Repristinação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</a:t>
            </a:r>
          </a:p>
        </p:txBody>
      </p:sp>
    </p:spTree>
    <p:extLst>
      <p:ext uri="{BB962C8B-B14F-4D97-AF65-F5344CB8AC3E}">
        <p14:creationId xmlns:p14="http://schemas.microsoft.com/office/powerpoint/2010/main" val="382119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Artigo 3º da Lei de introdução às normas brasileiras (LICC).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265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a Dura">
  <a:themeElements>
    <a:clrScheme name="Capa Dur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pa Dur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a Dur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83CED2247334D449309B631D023E44E" ma:contentTypeVersion="0" ma:contentTypeDescription="Crie um novo documento." ma:contentTypeScope="" ma:versionID="17ac30fb2320be4e423c27284a6345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4319475835c1d8a4ec49180d72442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C89009-3B02-4059-A3E3-C6406D76911F}"/>
</file>

<file path=customXml/itemProps2.xml><?xml version="1.0" encoding="utf-8"?>
<ds:datastoreItem xmlns:ds="http://schemas.openxmlformats.org/officeDocument/2006/customXml" ds:itemID="{00E0471D-E3F4-45A2-9988-E7457F8D2637}"/>
</file>

<file path=customXml/itemProps3.xml><?xml version="1.0" encoding="utf-8"?>
<ds:datastoreItem xmlns:ds="http://schemas.openxmlformats.org/officeDocument/2006/customXml" ds:itemID="{AE6E1C88-2373-4108-99A4-E6F4473F5006}"/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299</TotalTime>
  <Words>558</Words>
  <Application>Microsoft Office PowerPoint</Application>
  <PresentationFormat>Apresentação na tela (4:3)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Book Antiqua</vt:lpstr>
      <vt:lpstr>Wingdings</vt:lpstr>
      <vt:lpstr>Capa Dura</vt:lpstr>
      <vt:lpstr>TEORIA GERAL DO DIREITO CIVIL</vt:lpstr>
      <vt:lpstr>DIREITO CIVIL</vt:lpstr>
      <vt:lpstr>DIREITO CIVIL</vt:lpstr>
      <vt:lpstr>Lei de Introdução ao Código Civil</vt:lpstr>
      <vt:lpstr>Fontes do Direito</vt:lpstr>
      <vt:lpstr>LEI</vt:lpstr>
      <vt:lpstr>LEI</vt:lpstr>
      <vt:lpstr>LEI</vt:lpstr>
      <vt:lpstr>Apresentação do PowerPoint</vt:lpstr>
      <vt:lpstr>LEI</vt:lpstr>
      <vt:lpstr>Erro no direito: proibição para a ignorância legal amenizada. </vt:lpstr>
      <vt:lpstr>Fontes de direito</vt:lpstr>
      <vt:lpstr>Artigo 5º da LICC: hermenêutica jurídica</vt:lpstr>
      <vt:lpstr>Lei no tempo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GERAL DO DIREITO CIVIL</dc:title>
  <dc:creator>José Pedro</dc:creator>
  <cp:lastModifiedBy>José Pedro Makowski de O. Gavião de Almeida</cp:lastModifiedBy>
  <cp:revision>28</cp:revision>
  <dcterms:created xsi:type="dcterms:W3CDTF">2011-08-29T04:29:25Z</dcterms:created>
  <dcterms:modified xsi:type="dcterms:W3CDTF">2022-03-28T15:19:13Z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0x010100283CED2247334D449309B631D023E44E</vt:lpwstr>
  </property>
</Properties>
</file>