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6" r:id="rId17"/>
    <p:sldId id="337" r:id="rId18"/>
    <p:sldId id="338" r:id="rId19"/>
    <p:sldId id="339" r:id="rId20"/>
    <p:sldId id="340" r:id="rId21"/>
    <p:sldId id="354" r:id="rId22"/>
    <p:sldId id="341" r:id="rId23"/>
    <p:sldId id="342" r:id="rId24"/>
    <p:sldId id="343" r:id="rId25"/>
    <p:sldId id="335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288" r:id="rId37"/>
    <p:sldId id="28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0B8"/>
    <a:srgbClr val="FBFDFC"/>
    <a:srgbClr val="404040"/>
    <a:srgbClr val="FFFFFF"/>
    <a:srgbClr val="74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A9DEC-42B4-4AEE-A6C2-E9352586ABCA}" v="2" dt="2021-03-26T22:06:45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élvio Orrú" userId="60799442e83e7bf0" providerId="LiveId" clId="{E58A9DEC-42B4-4AEE-A6C2-E9352586ABCA}"/>
    <pc:docChg chg="custSel addSld delSld modSld">
      <pc:chgData name="Télvio Orrú" userId="60799442e83e7bf0" providerId="LiveId" clId="{E58A9DEC-42B4-4AEE-A6C2-E9352586ABCA}" dt="2021-03-26T22:06:47.355" v="51" actId="47"/>
      <pc:docMkLst>
        <pc:docMk/>
      </pc:docMkLst>
      <pc:sldChg chg="addSp delSp modSp mod">
        <pc:chgData name="Télvio Orrú" userId="60799442e83e7bf0" providerId="LiveId" clId="{E58A9DEC-42B4-4AEE-A6C2-E9352586ABCA}" dt="2021-03-26T22:06:17.519" v="47" actId="1076"/>
        <pc:sldMkLst>
          <pc:docMk/>
          <pc:sldMk cId="2116191018" sldId="256"/>
        </pc:sldMkLst>
        <pc:spChg chg="del mod">
          <ac:chgData name="Télvio Orrú" userId="60799442e83e7bf0" providerId="LiveId" clId="{E58A9DEC-42B4-4AEE-A6C2-E9352586ABCA}" dt="2021-03-26T22:04:35.700" v="2" actId="478"/>
          <ac:spMkLst>
            <pc:docMk/>
            <pc:sldMk cId="2116191018" sldId="256"/>
            <ac:spMk id="3" creationId="{26D1E8D6-E95E-4530-8FDA-BB99D47CE20F}"/>
          </ac:spMkLst>
        </pc:spChg>
        <pc:spChg chg="add mod">
          <ac:chgData name="Télvio Orrú" userId="60799442e83e7bf0" providerId="LiveId" clId="{E58A9DEC-42B4-4AEE-A6C2-E9352586ABCA}" dt="2021-03-26T22:04:35.700" v="2" actId="478"/>
          <ac:spMkLst>
            <pc:docMk/>
            <pc:sldMk cId="2116191018" sldId="256"/>
            <ac:spMk id="6" creationId="{CE87C65E-26DE-4A67-84CF-32E4101D31CC}"/>
          </ac:spMkLst>
        </pc:spChg>
        <pc:spChg chg="del">
          <ac:chgData name="Télvio Orrú" userId="60799442e83e7bf0" providerId="LiveId" clId="{E58A9DEC-42B4-4AEE-A6C2-E9352586ABCA}" dt="2021-03-26T22:04:32.718" v="1" actId="478"/>
          <ac:spMkLst>
            <pc:docMk/>
            <pc:sldMk cId="2116191018" sldId="256"/>
            <ac:spMk id="8" creationId="{2631D26E-656F-4811-A3AF-CE260C3D693F}"/>
          </ac:spMkLst>
        </pc:spChg>
        <pc:spChg chg="add mod">
          <ac:chgData name="Télvio Orrú" userId="60799442e83e7bf0" providerId="LiveId" clId="{E58A9DEC-42B4-4AEE-A6C2-E9352586ABCA}" dt="2021-03-26T22:06:17.519" v="47" actId="1076"/>
          <ac:spMkLst>
            <pc:docMk/>
            <pc:sldMk cId="2116191018" sldId="256"/>
            <ac:spMk id="14" creationId="{11172743-27ED-40D0-8D61-EE8597564C2D}"/>
          </ac:spMkLst>
        </pc:spChg>
        <pc:spChg chg="mod">
          <ac:chgData name="Télvio Orrú" userId="60799442e83e7bf0" providerId="LiveId" clId="{E58A9DEC-42B4-4AEE-A6C2-E9352586ABCA}" dt="2021-03-26T22:04:46.872" v="4" actId="1076"/>
          <ac:spMkLst>
            <pc:docMk/>
            <pc:sldMk cId="2116191018" sldId="256"/>
            <ac:spMk id="15" creationId="{26D1E8D6-E95E-4530-8FDA-BB99D47CE20F}"/>
          </ac:spMkLst>
        </pc:spChg>
        <pc:spChg chg="mod">
          <ac:chgData name="Télvio Orrú" userId="60799442e83e7bf0" providerId="LiveId" clId="{E58A9DEC-42B4-4AEE-A6C2-E9352586ABCA}" dt="2021-03-26T22:04:46.872" v="4" actId="1076"/>
          <ac:spMkLst>
            <pc:docMk/>
            <pc:sldMk cId="2116191018" sldId="256"/>
            <ac:spMk id="16" creationId="{2631D26E-656F-4811-A3AF-CE260C3D693F}"/>
          </ac:spMkLst>
        </pc:spChg>
        <pc:spChg chg="mod">
          <ac:chgData name="Télvio Orrú" userId="60799442e83e7bf0" providerId="LiveId" clId="{E58A9DEC-42B4-4AEE-A6C2-E9352586ABCA}" dt="2021-03-26T22:05:03.487" v="8" actId="27636"/>
          <ac:spMkLst>
            <pc:docMk/>
            <pc:sldMk cId="2116191018" sldId="256"/>
            <ac:spMk id="21" creationId="{246ECF57-FE1E-4904-B2E7-0D42BC1D8D9C}"/>
          </ac:spMkLst>
        </pc:spChg>
        <pc:cxnChg chg="del">
          <ac:chgData name="Télvio Orrú" userId="60799442e83e7bf0" providerId="LiveId" clId="{E58A9DEC-42B4-4AEE-A6C2-E9352586ABCA}" dt="2021-03-26T22:04:37.514" v="3" actId="478"/>
          <ac:cxnSpMkLst>
            <pc:docMk/>
            <pc:sldMk cId="2116191018" sldId="256"/>
            <ac:cxnSpMk id="17" creationId="{759C8D51-CA56-48E7-A755-C62304AA2AFD}"/>
          </ac:cxnSpMkLst>
        </pc:cxnChg>
      </pc:sldChg>
      <pc:sldChg chg="add">
        <pc:chgData name="Télvio Orrú" userId="60799442e83e7bf0" providerId="LiveId" clId="{E58A9DEC-42B4-4AEE-A6C2-E9352586ABCA}" dt="2021-03-26T22:06:45.357" v="50"/>
        <pc:sldMkLst>
          <pc:docMk/>
          <pc:sldMk cId="4008254054" sldId="288"/>
        </pc:sldMkLst>
      </pc:sldChg>
      <pc:sldChg chg="delSp modSp del mod">
        <pc:chgData name="Télvio Orrú" userId="60799442e83e7bf0" providerId="LiveId" clId="{E58A9DEC-42B4-4AEE-A6C2-E9352586ABCA}" dt="2021-03-26T22:06:47.355" v="51" actId="47"/>
        <pc:sldMkLst>
          <pc:docMk/>
          <pc:sldMk cId="2120316462" sldId="320"/>
        </pc:sldMkLst>
        <pc:spChg chg="del">
          <ac:chgData name="Télvio Orrú" userId="60799442e83e7bf0" providerId="LiveId" clId="{E58A9DEC-42B4-4AEE-A6C2-E9352586ABCA}" dt="2021-03-26T22:06:45.011" v="49" actId="478"/>
          <ac:spMkLst>
            <pc:docMk/>
            <pc:sldMk cId="2120316462" sldId="320"/>
            <ac:spMk id="3" creationId="{00000000-0000-0000-0000-000000000000}"/>
          </ac:spMkLst>
        </pc:spChg>
        <pc:picChg chg="del mod">
          <ac:chgData name="Télvio Orrú" userId="60799442e83e7bf0" providerId="LiveId" clId="{E58A9DEC-42B4-4AEE-A6C2-E9352586ABCA}" dt="2021-03-26T22:06:42.419" v="48" actId="478"/>
          <ac:picMkLst>
            <pc:docMk/>
            <pc:sldMk cId="2120316462" sldId="320"/>
            <ac:picMk id="4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03F38-CB01-4A28-8F08-646196438006}" type="doc">
      <dgm:prSet loTypeId="urn:microsoft.com/office/officeart/2005/8/layout/vList3" loCatId="list" qsTypeId="urn:microsoft.com/office/officeart/2005/8/quickstyle/simple5" qsCatId="simple" csTypeId="urn:microsoft.com/office/officeart/2005/8/colors/colorful3" csCatId="colorful" phldr="1"/>
      <dgm:spPr/>
    </dgm:pt>
    <dgm:pt modelId="{2B202B75-86C4-475A-935A-70B9000D811A}">
      <dgm:prSet phldrT="[Texto]" custT="1"/>
      <dgm:spPr/>
      <dgm:t>
        <a:bodyPr/>
        <a:lstStyle/>
        <a:p>
          <a:r>
            <a:rPr lang="pt-BR" sz="2000" dirty="0">
              <a:latin typeface="+mj-lt"/>
            </a:rPr>
            <a:t>Operações com Data e Hora</a:t>
          </a:r>
        </a:p>
      </dgm:t>
    </dgm:pt>
    <dgm:pt modelId="{BEDD181D-E967-43FD-99E7-3A38E9B6EFD1}" type="parTrans" cxnId="{B112D77A-944D-49CB-9503-BEA3D6687F16}">
      <dgm:prSet/>
      <dgm:spPr/>
      <dgm:t>
        <a:bodyPr/>
        <a:lstStyle/>
        <a:p>
          <a:endParaRPr lang="pt-BR"/>
        </a:p>
      </dgm:t>
    </dgm:pt>
    <dgm:pt modelId="{A26618C0-2B2C-46EB-AB47-FA05DB5D62E8}" type="sibTrans" cxnId="{B112D77A-944D-49CB-9503-BEA3D6687F16}">
      <dgm:prSet/>
      <dgm:spPr/>
      <dgm:t>
        <a:bodyPr/>
        <a:lstStyle/>
        <a:p>
          <a:endParaRPr lang="pt-BR"/>
        </a:p>
      </dgm:t>
    </dgm:pt>
    <dgm:pt modelId="{C4CF256C-460A-41DD-8160-865638C54579}">
      <dgm:prSet phldrT="[Texto]" custT="1"/>
      <dgm:spPr/>
      <dgm:t>
        <a:bodyPr/>
        <a:lstStyle/>
        <a:p>
          <a:r>
            <a:rPr lang="pt-BR" sz="2000" dirty="0">
              <a:latin typeface="+mj-lt"/>
            </a:rPr>
            <a:t>Operações Matemática</a:t>
          </a:r>
        </a:p>
      </dgm:t>
    </dgm:pt>
    <dgm:pt modelId="{00D02294-D135-48DB-9466-2973CDDC7A69}" type="parTrans" cxnId="{451A42F0-2C6B-4849-BB68-427517601605}">
      <dgm:prSet/>
      <dgm:spPr/>
      <dgm:t>
        <a:bodyPr/>
        <a:lstStyle/>
        <a:p>
          <a:endParaRPr lang="pt-BR"/>
        </a:p>
      </dgm:t>
    </dgm:pt>
    <dgm:pt modelId="{5B95E042-850B-4429-BBC4-6A6455A33B53}" type="sibTrans" cxnId="{451A42F0-2C6B-4849-BB68-427517601605}">
      <dgm:prSet/>
      <dgm:spPr/>
      <dgm:t>
        <a:bodyPr/>
        <a:lstStyle/>
        <a:p>
          <a:endParaRPr lang="pt-BR"/>
        </a:p>
      </dgm:t>
    </dgm:pt>
    <dgm:pt modelId="{2BE95060-3D83-47D5-80CD-C7412A2C6576}">
      <dgm:prSet phldrT="[Texto]" custT="1"/>
      <dgm:spPr/>
      <dgm:t>
        <a:bodyPr/>
        <a:lstStyle/>
        <a:p>
          <a:r>
            <a:rPr lang="pt-BR" sz="2000" dirty="0">
              <a:latin typeface="+mj-lt"/>
            </a:rPr>
            <a:t>Operações com Texto</a:t>
          </a:r>
        </a:p>
      </dgm:t>
    </dgm:pt>
    <dgm:pt modelId="{E278C5AE-BA22-485D-8A50-567CF4A3D330}" type="parTrans" cxnId="{F25FA027-26C1-4A3B-836F-880E7EE32940}">
      <dgm:prSet/>
      <dgm:spPr/>
      <dgm:t>
        <a:bodyPr/>
        <a:lstStyle/>
        <a:p>
          <a:endParaRPr lang="pt-BR"/>
        </a:p>
      </dgm:t>
    </dgm:pt>
    <dgm:pt modelId="{0478CE9F-349B-4A1E-9296-7CDB6FB3936C}" type="sibTrans" cxnId="{F25FA027-26C1-4A3B-836F-880E7EE32940}">
      <dgm:prSet/>
      <dgm:spPr/>
      <dgm:t>
        <a:bodyPr/>
        <a:lstStyle/>
        <a:p>
          <a:endParaRPr lang="pt-BR"/>
        </a:p>
      </dgm:t>
    </dgm:pt>
    <dgm:pt modelId="{BBED9CC6-478C-4533-B730-23876C459F00}" type="pres">
      <dgm:prSet presAssocID="{B4D03F38-CB01-4A28-8F08-646196438006}" presName="linearFlow" presStyleCnt="0">
        <dgm:presLayoutVars>
          <dgm:dir/>
          <dgm:resizeHandles val="exact"/>
        </dgm:presLayoutVars>
      </dgm:prSet>
      <dgm:spPr/>
    </dgm:pt>
    <dgm:pt modelId="{A7ECD4C9-458C-4EB4-A76E-D4699044A32C}" type="pres">
      <dgm:prSet presAssocID="{2B202B75-86C4-475A-935A-70B9000D811A}" presName="composite" presStyleCnt="0"/>
      <dgm:spPr/>
    </dgm:pt>
    <dgm:pt modelId="{5992AF4D-4E27-4391-9AE2-BFAFFA61C714}" type="pres">
      <dgm:prSet presAssocID="{2B202B75-86C4-475A-935A-70B9000D811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828BF7-81BD-4A86-8805-E8EF367A3791}" type="pres">
      <dgm:prSet presAssocID="{2B202B75-86C4-475A-935A-70B9000D811A}" presName="txShp" presStyleLbl="node1" presStyleIdx="0" presStyleCnt="3">
        <dgm:presLayoutVars>
          <dgm:bulletEnabled val="1"/>
        </dgm:presLayoutVars>
      </dgm:prSet>
      <dgm:spPr/>
    </dgm:pt>
    <dgm:pt modelId="{1B6595C3-5BAB-44C1-904E-CCAE5DCB7714}" type="pres">
      <dgm:prSet presAssocID="{A26618C0-2B2C-46EB-AB47-FA05DB5D62E8}" presName="spacing" presStyleCnt="0"/>
      <dgm:spPr/>
    </dgm:pt>
    <dgm:pt modelId="{CB44A426-4170-42F1-9C65-8FE456344719}" type="pres">
      <dgm:prSet presAssocID="{C4CF256C-460A-41DD-8160-865638C54579}" presName="composite" presStyleCnt="0"/>
      <dgm:spPr/>
    </dgm:pt>
    <dgm:pt modelId="{AFF9A797-CF7F-457C-B3A0-32C443F69958}" type="pres">
      <dgm:prSet presAssocID="{C4CF256C-460A-41DD-8160-865638C5457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026A6A-3339-44F1-8287-EE966F5A0ADA}" type="pres">
      <dgm:prSet presAssocID="{C4CF256C-460A-41DD-8160-865638C54579}" presName="txShp" presStyleLbl="node1" presStyleIdx="1" presStyleCnt="3">
        <dgm:presLayoutVars>
          <dgm:bulletEnabled val="1"/>
        </dgm:presLayoutVars>
      </dgm:prSet>
      <dgm:spPr/>
    </dgm:pt>
    <dgm:pt modelId="{5B882D7C-D982-4C92-A1C8-961D28D49865}" type="pres">
      <dgm:prSet presAssocID="{5B95E042-850B-4429-BBC4-6A6455A33B53}" presName="spacing" presStyleCnt="0"/>
      <dgm:spPr/>
    </dgm:pt>
    <dgm:pt modelId="{53B6EC56-2F29-4CD5-B9C9-DCD64300822E}" type="pres">
      <dgm:prSet presAssocID="{2BE95060-3D83-47D5-80CD-C7412A2C6576}" presName="composite" presStyleCnt="0"/>
      <dgm:spPr/>
    </dgm:pt>
    <dgm:pt modelId="{238FC25A-1E88-43EA-96C4-4C1BA9545BFF}" type="pres">
      <dgm:prSet presAssocID="{2BE95060-3D83-47D5-80CD-C7412A2C657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DFE5B7-55C9-487D-9A00-BB58EBA50D61}" type="pres">
      <dgm:prSet presAssocID="{2BE95060-3D83-47D5-80CD-C7412A2C6576}" presName="txShp" presStyleLbl="node1" presStyleIdx="2" presStyleCnt="3">
        <dgm:presLayoutVars>
          <dgm:bulletEnabled val="1"/>
        </dgm:presLayoutVars>
      </dgm:prSet>
      <dgm:spPr/>
    </dgm:pt>
  </dgm:ptLst>
  <dgm:cxnLst>
    <dgm:cxn modelId="{DA655217-47C9-4D05-B5F5-FA1BB68FCB61}" type="presOf" srcId="{2B202B75-86C4-475A-935A-70B9000D811A}" destId="{BB828BF7-81BD-4A86-8805-E8EF367A3791}" srcOrd="0" destOrd="0" presId="urn:microsoft.com/office/officeart/2005/8/layout/vList3"/>
    <dgm:cxn modelId="{F25FA027-26C1-4A3B-836F-880E7EE32940}" srcId="{B4D03F38-CB01-4A28-8F08-646196438006}" destId="{2BE95060-3D83-47D5-80CD-C7412A2C6576}" srcOrd="2" destOrd="0" parTransId="{E278C5AE-BA22-485D-8A50-567CF4A3D330}" sibTransId="{0478CE9F-349B-4A1E-9296-7CDB6FB3936C}"/>
    <dgm:cxn modelId="{B112D77A-944D-49CB-9503-BEA3D6687F16}" srcId="{B4D03F38-CB01-4A28-8F08-646196438006}" destId="{2B202B75-86C4-475A-935A-70B9000D811A}" srcOrd="0" destOrd="0" parTransId="{BEDD181D-E967-43FD-99E7-3A38E9B6EFD1}" sibTransId="{A26618C0-2B2C-46EB-AB47-FA05DB5D62E8}"/>
    <dgm:cxn modelId="{965531A8-3C06-4B14-83B7-3237B7D685F3}" type="presOf" srcId="{C4CF256C-460A-41DD-8160-865638C54579}" destId="{93026A6A-3339-44F1-8287-EE966F5A0ADA}" srcOrd="0" destOrd="0" presId="urn:microsoft.com/office/officeart/2005/8/layout/vList3"/>
    <dgm:cxn modelId="{89DEBBE0-86FF-482E-B870-79752CBC880A}" type="presOf" srcId="{B4D03F38-CB01-4A28-8F08-646196438006}" destId="{BBED9CC6-478C-4533-B730-23876C459F00}" srcOrd="0" destOrd="0" presId="urn:microsoft.com/office/officeart/2005/8/layout/vList3"/>
    <dgm:cxn modelId="{9D5F1BEF-9F59-441F-937D-BE299561DD98}" type="presOf" srcId="{2BE95060-3D83-47D5-80CD-C7412A2C6576}" destId="{85DFE5B7-55C9-487D-9A00-BB58EBA50D61}" srcOrd="0" destOrd="0" presId="urn:microsoft.com/office/officeart/2005/8/layout/vList3"/>
    <dgm:cxn modelId="{451A42F0-2C6B-4849-BB68-427517601605}" srcId="{B4D03F38-CB01-4A28-8F08-646196438006}" destId="{C4CF256C-460A-41DD-8160-865638C54579}" srcOrd="1" destOrd="0" parTransId="{00D02294-D135-48DB-9466-2973CDDC7A69}" sibTransId="{5B95E042-850B-4429-BBC4-6A6455A33B53}"/>
    <dgm:cxn modelId="{D5D5245E-487B-4D13-B416-E043728F90E5}" type="presParOf" srcId="{BBED9CC6-478C-4533-B730-23876C459F00}" destId="{A7ECD4C9-458C-4EB4-A76E-D4699044A32C}" srcOrd="0" destOrd="0" presId="urn:microsoft.com/office/officeart/2005/8/layout/vList3"/>
    <dgm:cxn modelId="{A1C75A84-A092-4CF5-A4F5-B87CA07F46B6}" type="presParOf" srcId="{A7ECD4C9-458C-4EB4-A76E-D4699044A32C}" destId="{5992AF4D-4E27-4391-9AE2-BFAFFA61C714}" srcOrd="0" destOrd="0" presId="urn:microsoft.com/office/officeart/2005/8/layout/vList3"/>
    <dgm:cxn modelId="{8550865A-557B-470E-8D14-7E3FA8CDBD96}" type="presParOf" srcId="{A7ECD4C9-458C-4EB4-A76E-D4699044A32C}" destId="{BB828BF7-81BD-4A86-8805-E8EF367A3791}" srcOrd="1" destOrd="0" presId="urn:microsoft.com/office/officeart/2005/8/layout/vList3"/>
    <dgm:cxn modelId="{E905E9ED-8F7D-4E49-87CC-D290676A5472}" type="presParOf" srcId="{BBED9CC6-478C-4533-B730-23876C459F00}" destId="{1B6595C3-5BAB-44C1-904E-CCAE5DCB7714}" srcOrd="1" destOrd="0" presId="urn:microsoft.com/office/officeart/2005/8/layout/vList3"/>
    <dgm:cxn modelId="{263FA16A-6ABE-4A1B-AD5C-3609AE3B8795}" type="presParOf" srcId="{BBED9CC6-478C-4533-B730-23876C459F00}" destId="{CB44A426-4170-42F1-9C65-8FE456344719}" srcOrd="2" destOrd="0" presId="urn:microsoft.com/office/officeart/2005/8/layout/vList3"/>
    <dgm:cxn modelId="{26CD2685-2EFD-4104-9312-26681435B96D}" type="presParOf" srcId="{CB44A426-4170-42F1-9C65-8FE456344719}" destId="{AFF9A797-CF7F-457C-B3A0-32C443F69958}" srcOrd="0" destOrd="0" presId="urn:microsoft.com/office/officeart/2005/8/layout/vList3"/>
    <dgm:cxn modelId="{094B0E7F-A8EB-4C20-9063-660906BD6E34}" type="presParOf" srcId="{CB44A426-4170-42F1-9C65-8FE456344719}" destId="{93026A6A-3339-44F1-8287-EE966F5A0ADA}" srcOrd="1" destOrd="0" presId="urn:microsoft.com/office/officeart/2005/8/layout/vList3"/>
    <dgm:cxn modelId="{4AB05504-F310-4386-BFCA-C68BECB95061}" type="presParOf" srcId="{BBED9CC6-478C-4533-B730-23876C459F00}" destId="{5B882D7C-D982-4C92-A1C8-961D28D49865}" srcOrd="3" destOrd="0" presId="urn:microsoft.com/office/officeart/2005/8/layout/vList3"/>
    <dgm:cxn modelId="{6B493C37-07EB-45C7-B216-24F2B3FE5786}" type="presParOf" srcId="{BBED9CC6-478C-4533-B730-23876C459F00}" destId="{53B6EC56-2F29-4CD5-B9C9-DCD64300822E}" srcOrd="4" destOrd="0" presId="urn:microsoft.com/office/officeart/2005/8/layout/vList3"/>
    <dgm:cxn modelId="{50ABEB6A-6B48-4896-A2D8-0B3634F8EE6D}" type="presParOf" srcId="{53B6EC56-2F29-4CD5-B9C9-DCD64300822E}" destId="{238FC25A-1E88-43EA-96C4-4C1BA9545BFF}" srcOrd="0" destOrd="0" presId="urn:microsoft.com/office/officeart/2005/8/layout/vList3"/>
    <dgm:cxn modelId="{E89F403B-35D3-47AF-BBF8-5F53EA7E0471}" type="presParOf" srcId="{53B6EC56-2F29-4CD5-B9C9-DCD64300822E}" destId="{85DFE5B7-55C9-487D-9A00-BB58EBA50D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28BF7-81BD-4A86-8805-E8EF367A3791}">
      <dsp:nvSpPr>
        <dsp:cNvPr id="0" name=""/>
        <dsp:cNvSpPr/>
      </dsp:nvSpPr>
      <dsp:spPr>
        <a:xfrm rot="10800000">
          <a:off x="837990" y="232"/>
          <a:ext cx="2719451" cy="6120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90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+mj-lt"/>
            </a:rPr>
            <a:t>Operações com Data e Hora</a:t>
          </a:r>
        </a:p>
      </dsp:txBody>
      <dsp:txXfrm rot="10800000">
        <a:off x="991005" y="232"/>
        <a:ext cx="2566436" cy="612062"/>
      </dsp:txXfrm>
    </dsp:sp>
    <dsp:sp modelId="{5992AF4D-4E27-4391-9AE2-BFAFFA61C714}">
      <dsp:nvSpPr>
        <dsp:cNvPr id="0" name=""/>
        <dsp:cNvSpPr/>
      </dsp:nvSpPr>
      <dsp:spPr>
        <a:xfrm>
          <a:off x="531958" y="232"/>
          <a:ext cx="612062" cy="6120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3026A6A-3339-44F1-8287-EE966F5A0ADA}">
      <dsp:nvSpPr>
        <dsp:cNvPr id="0" name=""/>
        <dsp:cNvSpPr/>
      </dsp:nvSpPr>
      <dsp:spPr>
        <a:xfrm rot="10800000">
          <a:off x="837990" y="794999"/>
          <a:ext cx="2719451" cy="612062"/>
        </a:xfrm>
        <a:prstGeom prst="homePlat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90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+mj-lt"/>
            </a:rPr>
            <a:t>Operações Matemática</a:t>
          </a:r>
        </a:p>
      </dsp:txBody>
      <dsp:txXfrm rot="10800000">
        <a:off x="991005" y="794999"/>
        <a:ext cx="2566436" cy="612062"/>
      </dsp:txXfrm>
    </dsp:sp>
    <dsp:sp modelId="{AFF9A797-CF7F-457C-B3A0-32C443F69958}">
      <dsp:nvSpPr>
        <dsp:cNvPr id="0" name=""/>
        <dsp:cNvSpPr/>
      </dsp:nvSpPr>
      <dsp:spPr>
        <a:xfrm>
          <a:off x="531958" y="794999"/>
          <a:ext cx="612062" cy="6120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DFE5B7-55C9-487D-9A00-BB58EBA50D61}">
      <dsp:nvSpPr>
        <dsp:cNvPr id="0" name=""/>
        <dsp:cNvSpPr/>
      </dsp:nvSpPr>
      <dsp:spPr>
        <a:xfrm rot="10800000">
          <a:off x="837990" y="1589766"/>
          <a:ext cx="2719451" cy="612062"/>
        </a:xfrm>
        <a:prstGeom prst="homePlat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90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+mj-lt"/>
            </a:rPr>
            <a:t>Operações com Texto</a:t>
          </a:r>
        </a:p>
      </dsp:txBody>
      <dsp:txXfrm rot="10800000">
        <a:off x="991005" y="1589766"/>
        <a:ext cx="2566436" cy="612062"/>
      </dsp:txXfrm>
    </dsp:sp>
    <dsp:sp modelId="{238FC25A-1E88-43EA-96C4-4C1BA9545BFF}">
      <dsp:nvSpPr>
        <dsp:cNvPr id="0" name=""/>
        <dsp:cNvSpPr/>
      </dsp:nvSpPr>
      <dsp:spPr>
        <a:xfrm>
          <a:off x="531958" y="1589766"/>
          <a:ext cx="612062" cy="6120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858E-FE51-489A-9F66-76E4F888EA29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8BEF-79A4-4140-B855-274090949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8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93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6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9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14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74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98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E8BEF-79A4-4140-B855-27409094982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3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C491C-4398-4631-950F-6123F2353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8E87B-A75B-4B34-BF20-BDE2E5E04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9EDDC-5655-4591-98FA-0C8A9ADC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40152-3BD1-4146-9054-226624E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B46B4-5396-4B99-B792-733C8984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3679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DC912-172C-4D64-A201-09AF21F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AF330A-C96F-40EC-ABCA-1D3B68147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5FD64-DC4A-4FC5-BE4B-D0CBB712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28A5B-D22D-4DB8-8DA1-458BB9D9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A0B65-F853-49E7-8E75-014F5A13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2511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FEECC-0179-45D9-8C43-9FD67EDA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2C32AE-2E52-4DAF-BC42-A0313C4C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18230-BCD3-4F76-9F07-0EDF881D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2B19E-17A4-4609-B259-DA6FE842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66E60-5070-4527-BED3-A50A4092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6420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6A09-977B-4FF5-83E7-7CEEAF3E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404040"/>
          </a:solidFill>
          <a:ln>
            <a:noFill/>
          </a:ln>
        </p:spPr>
        <p:txBody>
          <a:bodyPr>
            <a:normAutofit/>
          </a:bodyPr>
          <a:lstStyle>
            <a:lvl1pPr marL="720000"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87E90-B7AF-463E-9886-1B95A2A6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 anchorCtr="0"/>
          <a:lstStyle>
            <a:lvl1pPr>
              <a:spcAft>
                <a:spcPts val="30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55E12-C102-4A4B-A06F-9F11ADB8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BC1E0-55A6-4933-AFBF-A02074EB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12860-F0FC-4982-BFA8-94D2273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986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DE69-78B6-4DB4-879E-2C118498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4B06EF-11D7-4747-A9A7-0FC11B92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9917D-B1CA-4602-941C-378239B2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4EED1-2B46-4D18-9407-86DC0629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09FDE-B727-481D-97BF-BE0D4A98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748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87D3D-4FC5-4998-946C-4B591388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31ED3-62C4-4891-A5A4-1F7ECF30B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85470-9193-4C7C-8EEF-409123882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0621C7-A67A-4777-BF5F-AB3957C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A12B7F-7667-43E0-BE42-B2BF0B76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B69ACB-574C-4AA7-9A3F-7F42028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38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40C05-658E-4300-AD5C-14103DF9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645E77-629E-4248-8829-3A44F8F5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97FA28-871A-47CF-B5A9-CDFD5CBC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7F922-5239-44F7-A523-5B808885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2F8185-7744-4679-8772-49EFDC72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052A51-CABF-4D85-A434-94C3AA39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286F1C-2998-4202-B2EC-5A0AE16B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581D2E-5197-40D9-842A-3DB6887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261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528A3-1CDD-4FA6-9F5C-C1261873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75473C-EFD0-4348-B9DC-E3E481F2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733E3A-CB78-4BB7-858C-292533D4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0A1E16-F507-44B9-BA44-981655D9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65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BE48AA-BD99-42AA-B0BC-93DE240C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07F25D-EF0C-411C-B06C-A9C8F1C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7CD9D-1E1F-4640-BEC8-F1A9E3F5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9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6808-35C3-48AB-B60F-F68D3255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7F4E0-58AD-4B8E-9E94-25C7DC92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D1CA3F-098B-45D8-A3A3-02A2AE071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342E03-02D9-4AC6-98C2-635261D2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B4A351-C504-40AD-B690-B3323782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DE015-65E2-40E0-8610-4067E3CC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120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0308A-F805-4C2E-BFDD-50FF5902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4DC36B-5678-4180-BEFA-B600CE2D4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2EB606-DD72-4524-A802-4D5B8A5D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4AEA45-C203-4E05-A76A-F219A94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6F83A-293F-4D85-9762-08782ADE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8FD2A-291F-4592-B9C5-8C2D238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556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56F08D-BDB3-4851-8A94-95904C6C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C13E6-A976-4CC6-97C4-FDED4292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0AFE6-005D-4144-8F8F-FD5B776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A0F6-D812-4A43-B7E3-AF75BE855A3E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8AB72-5690-4F35-85F9-8BB567097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A1278-854E-4E20-9161-C5D5358B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6E5C-6E14-480C-A4C7-3D3EA8363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E0ED1BCE-0357-455B-A284-9E1F4C2D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173" y="468977"/>
            <a:ext cx="10564376" cy="35390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4AFFC-B8DB-4DD1-A6F0-17326B51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404040"/>
                </a:solidFill>
              </a:rPr>
              <a:t>DQL: </a:t>
            </a:r>
            <a:r>
              <a:rPr lang="pt-BR" sz="4000" dirty="0">
                <a:solidFill>
                  <a:srgbClr val="404040"/>
                </a:solidFill>
              </a:rPr>
              <a:t>Operadores e Funções</a:t>
            </a:r>
            <a:endParaRPr lang="pt-BR" sz="3000" dirty="0">
              <a:solidFill>
                <a:srgbClr val="404040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59C8D51-CA56-48E7-A755-C62304AA2AFD}"/>
              </a:ext>
            </a:extLst>
          </p:cNvPr>
          <p:cNvCxnSpPr/>
          <p:nvPr/>
        </p:nvCxnSpPr>
        <p:spPr>
          <a:xfrm>
            <a:off x="851762" y="5899828"/>
            <a:ext cx="0" cy="64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017F98E-DCA3-4558-9306-46D81991823D}"/>
              </a:ext>
            </a:extLst>
          </p:cNvPr>
          <p:cNvCxnSpPr/>
          <p:nvPr/>
        </p:nvCxnSpPr>
        <p:spPr>
          <a:xfrm>
            <a:off x="-1691708" y="6008677"/>
            <a:ext cx="0" cy="615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D387ED2-8BA0-4A46-A1A4-F702B19D2415}"/>
              </a:ext>
            </a:extLst>
          </p:cNvPr>
          <p:cNvSpPr txBox="1">
            <a:spLocks/>
          </p:cNvSpPr>
          <p:nvPr/>
        </p:nvSpPr>
        <p:spPr>
          <a:xfrm>
            <a:off x="10204251" y="6032586"/>
            <a:ext cx="1187107" cy="4293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800" dirty="0">
                <a:solidFill>
                  <a:srgbClr val="FF0000"/>
                </a:solidFill>
              </a:rPr>
              <a:t>Aula 4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26D1E8D6-E95E-4530-8FDA-BB99D47CE20F}"/>
              </a:ext>
            </a:extLst>
          </p:cNvPr>
          <p:cNvSpPr txBox="1">
            <a:spLocks/>
          </p:cNvSpPr>
          <p:nvPr/>
        </p:nvSpPr>
        <p:spPr>
          <a:xfrm>
            <a:off x="1004951" y="5793988"/>
            <a:ext cx="2812648" cy="4293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FFFFFF"/>
                </a:solidFill>
              </a:rPr>
              <a:t>Prof. Télvio Orrú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2631D26E-656F-4811-A3AF-CE260C3D693F}"/>
              </a:ext>
            </a:extLst>
          </p:cNvPr>
          <p:cNvSpPr txBox="1">
            <a:spLocks/>
          </p:cNvSpPr>
          <p:nvPr/>
        </p:nvSpPr>
        <p:spPr>
          <a:xfrm>
            <a:off x="1009817" y="6189726"/>
            <a:ext cx="2799171" cy="4293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FFFFFF"/>
                </a:solidFill>
              </a:rPr>
              <a:t>telvio.orru@docente.unip.br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46A2055D-C6D7-4499-BF81-0151A90450EA}"/>
              </a:ext>
            </a:extLst>
          </p:cNvPr>
          <p:cNvSpPr txBox="1">
            <a:spLocks/>
          </p:cNvSpPr>
          <p:nvPr/>
        </p:nvSpPr>
        <p:spPr>
          <a:xfrm>
            <a:off x="6968077" y="5820492"/>
            <a:ext cx="2812648" cy="4293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FFFFFF"/>
                </a:solidFill>
              </a:rPr>
              <a:t>Universidade Paulista UNIP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246ECF57-FE1E-4904-B2E7-0D42BC1D8D9C}"/>
              </a:ext>
            </a:extLst>
          </p:cNvPr>
          <p:cNvSpPr txBox="1">
            <a:spLocks/>
          </p:cNvSpPr>
          <p:nvPr/>
        </p:nvSpPr>
        <p:spPr>
          <a:xfrm>
            <a:off x="6968077" y="6194835"/>
            <a:ext cx="1162140" cy="4293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FFFFFF"/>
                </a:solidFill>
              </a:rPr>
              <a:t>BD@2021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59C8D51-CA56-48E7-A755-C62304AA2AFD}"/>
              </a:ext>
            </a:extLst>
          </p:cNvPr>
          <p:cNvCxnSpPr/>
          <p:nvPr/>
        </p:nvCxnSpPr>
        <p:spPr>
          <a:xfrm>
            <a:off x="6968077" y="5885059"/>
            <a:ext cx="0" cy="64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5">
            <a:extLst>
              <a:ext uri="{FF2B5EF4-FFF2-40B4-BE49-F238E27FC236}">
                <a16:creationId xmlns:a16="http://schemas.microsoft.com/office/drawing/2014/main" id="{CE87C65E-26DE-4A67-84CF-32E4101D3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1172743-27ED-40D0-8D61-EE8597564C2D}"/>
              </a:ext>
            </a:extLst>
          </p:cNvPr>
          <p:cNvSpPr txBox="1">
            <a:spLocks/>
          </p:cNvSpPr>
          <p:nvPr/>
        </p:nvSpPr>
        <p:spPr>
          <a:xfrm>
            <a:off x="4010852" y="5839984"/>
            <a:ext cx="2812648" cy="7120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rgbClr val="FFFFFF"/>
                </a:solidFill>
              </a:rPr>
              <a:t>Material elaborado.: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Prof. Nathan </a:t>
            </a:r>
            <a:r>
              <a:rPr lang="pt-BR" sz="1800" dirty="0" err="1">
                <a:solidFill>
                  <a:srgbClr val="FFFFFF"/>
                </a:solidFill>
              </a:rPr>
              <a:t>Cirillo</a:t>
            </a:r>
            <a:r>
              <a:rPr lang="pt-BR" sz="1800" dirty="0">
                <a:solidFill>
                  <a:srgbClr val="FFFFFF"/>
                </a:solidFill>
              </a:rPr>
              <a:t> e Silva</a:t>
            </a:r>
          </a:p>
        </p:txBody>
      </p:sp>
    </p:spTree>
    <p:extLst>
      <p:ext uri="{BB962C8B-B14F-4D97-AF65-F5344CB8AC3E}">
        <p14:creationId xmlns:p14="http://schemas.microsoft.com/office/powerpoint/2010/main" val="21161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Auxiliares</a:t>
            </a:r>
            <a:br>
              <a:rPr lang="pt-BR" dirty="0"/>
            </a:br>
            <a:r>
              <a:rPr lang="pt-BR" sz="2600" dirty="0"/>
              <a:t>(Continua)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58812" y="1585732"/>
            <a:ext cx="5580000" cy="498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63012" y="1747778"/>
            <a:ext cx="497160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FAIXA DE VALORES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63012" y="2904071"/>
            <a:ext cx="4971599" cy="1292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salario </a:t>
            </a:r>
            <a:r>
              <a:rPr lang="pt-BR" sz="2600" b="1" dirty="0">
                <a:latin typeface="+mj-lt"/>
              </a:rPr>
              <a:t>BETWEEN</a:t>
            </a:r>
            <a:r>
              <a:rPr lang="pt-BR" sz="2600" dirty="0">
                <a:latin typeface="+mj-lt"/>
              </a:rPr>
              <a:t> </a:t>
            </a:r>
            <a:r>
              <a:rPr lang="pt-BR" sz="2600" i="1" dirty="0">
                <a:latin typeface="+mj-lt"/>
              </a:rPr>
              <a:t>1000</a:t>
            </a:r>
            <a:r>
              <a:rPr lang="pt-BR" sz="2600" dirty="0">
                <a:latin typeface="+mj-lt"/>
              </a:rPr>
              <a:t> </a:t>
            </a:r>
            <a:r>
              <a:rPr lang="pt-BR" sz="2600" b="1" dirty="0">
                <a:latin typeface="+mj-lt"/>
              </a:rPr>
              <a:t>AND</a:t>
            </a:r>
            <a:r>
              <a:rPr lang="pt-BR" sz="2600" dirty="0">
                <a:latin typeface="+mj-lt"/>
              </a:rPr>
              <a:t> </a:t>
            </a:r>
            <a:r>
              <a:rPr lang="pt-BR" sz="2600" i="1" dirty="0">
                <a:latin typeface="+mj-lt"/>
              </a:rPr>
              <a:t>2000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2680036" y="4375642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2" y="5562393"/>
            <a:ext cx="4971599" cy="570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Elipse 24"/>
          <p:cNvSpPr/>
          <p:nvPr/>
        </p:nvSpPr>
        <p:spPr>
          <a:xfrm>
            <a:off x="2235839" y="5430145"/>
            <a:ext cx="694481" cy="901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276334" y="1597307"/>
            <a:ext cx="5580000" cy="498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580534" y="1759353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rgbClr val="002060"/>
                </a:solidFill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DATAS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580532" y="2640509"/>
            <a:ext cx="4971599" cy="1292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SELECT * FROM Funcionario WHERE </a:t>
            </a:r>
            <a:r>
              <a:rPr lang="en-US" sz="2600" dirty="0" err="1">
                <a:latin typeface="+mj-lt"/>
              </a:rPr>
              <a:t>dtCont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NOT BETWEEN</a:t>
            </a:r>
            <a:r>
              <a:rPr lang="en-US" sz="2600" dirty="0">
                <a:latin typeface="+mj-lt"/>
              </a:rPr>
              <a:t> '2017-01-01' </a:t>
            </a:r>
            <a:r>
              <a:rPr lang="en-US" sz="2600" b="1" dirty="0">
                <a:latin typeface="+mj-lt"/>
              </a:rPr>
              <a:t>AND</a:t>
            </a:r>
            <a:r>
              <a:rPr lang="en-US" sz="2600" dirty="0">
                <a:latin typeface="+mj-lt"/>
              </a:rPr>
              <a:t> '31-12-2018'</a:t>
            </a:r>
            <a:endParaRPr lang="pt-BR" sz="2600" i="1" dirty="0">
              <a:latin typeface="+mj-lt"/>
            </a:endParaRPr>
          </a:p>
        </p:txBody>
      </p:sp>
      <p:sp>
        <p:nvSpPr>
          <p:cNvPr id="29" name="Seta para Baixo 28"/>
          <p:cNvSpPr/>
          <p:nvPr/>
        </p:nvSpPr>
        <p:spPr>
          <a:xfrm>
            <a:off x="8667004" y="4102039"/>
            <a:ext cx="801087" cy="677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2" y="4922545"/>
            <a:ext cx="4971599" cy="1357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Elipse 30"/>
          <p:cNvSpPr/>
          <p:nvPr/>
        </p:nvSpPr>
        <p:spPr>
          <a:xfrm>
            <a:off x="9643641" y="4702624"/>
            <a:ext cx="912471" cy="1802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21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Auxiliares</a:t>
            </a:r>
            <a:br>
              <a:rPr lang="pt-BR" dirty="0"/>
            </a:br>
            <a:r>
              <a:rPr lang="pt-BR" sz="2600" dirty="0"/>
              <a:t>(Continua)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58812" y="1585732"/>
            <a:ext cx="5580000" cy="498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63011" y="1747778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2680035" y="4236231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276334" y="1585732"/>
            <a:ext cx="5580000" cy="500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580534" y="1759353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rgbClr val="002060"/>
                </a:solidFill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63011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nome LIKE '</a:t>
            </a:r>
            <a:r>
              <a:rPr lang="pt-BR" sz="2600" dirty="0" err="1">
                <a:latin typeface="+mj-lt"/>
              </a:rPr>
              <a:t>Br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pt-BR" sz="2600" dirty="0">
                <a:latin typeface="+mj-lt"/>
              </a:rPr>
              <a:t>'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1" y="5430145"/>
            <a:ext cx="4971599" cy="562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Elipse 30"/>
          <p:cNvSpPr/>
          <p:nvPr/>
        </p:nvSpPr>
        <p:spPr>
          <a:xfrm>
            <a:off x="916328" y="5374598"/>
            <a:ext cx="1479630" cy="736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580533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SELECT * FROM Funcionario WHERE </a:t>
            </a:r>
            <a:r>
              <a:rPr lang="en-US" sz="2600" b="1" dirty="0">
                <a:latin typeface="+mj-lt"/>
              </a:rPr>
              <a:t>nome = 'Br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2600" b="1" dirty="0">
                <a:latin typeface="+mj-lt"/>
              </a:rPr>
              <a:t>'</a:t>
            </a:r>
            <a:endParaRPr lang="pt-BR" sz="2600" b="1" dirty="0">
              <a:latin typeface="+mj-lt"/>
            </a:endParaRPr>
          </a:p>
        </p:txBody>
      </p:sp>
      <p:pic>
        <p:nvPicPr>
          <p:cNvPr id="6146" name="Picture 2" descr="Resultado de imagem para pensando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934" y="4535433"/>
            <a:ext cx="1490198" cy="205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X 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33" y="3886162"/>
            <a:ext cx="2716826" cy="27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Retangular 4"/>
          <p:cNvSpPr/>
          <p:nvPr/>
        </p:nvSpPr>
        <p:spPr>
          <a:xfrm>
            <a:off x="3884735" y="4236231"/>
            <a:ext cx="2695798" cy="792866"/>
          </a:xfrm>
          <a:prstGeom prst="wedgeRectCallout">
            <a:avLst>
              <a:gd name="adj1" fmla="val -24320"/>
              <a:gd name="adj2" fmla="val -1136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Operador Coringa: </a:t>
            </a:r>
            <a:r>
              <a:rPr lang="pt-BR" dirty="0">
                <a:solidFill>
                  <a:schemeClr val="tx1"/>
                </a:solidFill>
              </a:rPr>
              <a:t>indica um ou mais caracteres.</a:t>
            </a:r>
          </a:p>
        </p:txBody>
      </p:sp>
    </p:spTree>
    <p:extLst>
      <p:ext uri="{BB962C8B-B14F-4D97-AF65-F5344CB8AC3E}">
        <p14:creationId xmlns:p14="http://schemas.microsoft.com/office/powerpoint/2010/main" val="28747718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Auxiliares</a:t>
            </a:r>
            <a:br>
              <a:rPr lang="pt-BR" dirty="0"/>
            </a:br>
            <a:r>
              <a:rPr lang="pt-BR" sz="2600" dirty="0"/>
              <a:t>(Continua)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276334" y="1585732"/>
            <a:ext cx="5580000" cy="498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580533" y="1747778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8597557" y="4236231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77846" y="1585732"/>
            <a:ext cx="5580000" cy="500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82046" y="1759353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rgbClr val="002060"/>
                </a:solidFill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580533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SELECT * FROM Funcionario WHERE nome LIKE '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2600" dirty="0">
                <a:latin typeface="+mj-lt"/>
              </a:rPr>
              <a:t>Que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2600" dirty="0">
                <a:latin typeface="+mj-lt"/>
              </a:rPr>
              <a:t>'</a:t>
            </a:r>
            <a:endParaRPr lang="pt-BR" sz="2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2046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nome LIKE '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pt-BR" sz="2600" dirty="0">
                <a:latin typeface="+mj-lt"/>
              </a:rPr>
              <a:t>Do'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45" y="5430145"/>
            <a:ext cx="4971599" cy="596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Elipse 18"/>
          <p:cNvSpPr/>
          <p:nvPr/>
        </p:nvSpPr>
        <p:spPr>
          <a:xfrm>
            <a:off x="1019835" y="5374598"/>
            <a:ext cx="1479630" cy="736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2799069" y="4236231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1" y="5360900"/>
            <a:ext cx="4971599" cy="764229"/>
          </a:xfrm>
          <a:prstGeom prst="rect">
            <a:avLst/>
          </a:prstGeom>
        </p:spPr>
      </p:pic>
      <p:sp>
        <p:nvSpPr>
          <p:cNvPr id="31" name="Elipse 30"/>
          <p:cNvSpPr/>
          <p:nvPr/>
        </p:nvSpPr>
        <p:spPr>
          <a:xfrm>
            <a:off x="6833850" y="5278056"/>
            <a:ext cx="1479630" cy="9722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787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Auxiliares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276334" y="1585732"/>
            <a:ext cx="5580000" cy="498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580533" y="1747778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8597557" y="4236231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77846" y="1585732"/>
            <a:ext cx="5580000" cy="500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82046" y="1759353"/>
            <a:ext cx="497159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rgbClr val="002060"/>
                </a:solidFill>
                <a:latin typeface="+mj-lt"/>
              </a:rPr>
              <a:t>VERIFICAÇÃO DE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SEMELHANÇA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580533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SELECT * FROM Funcionario WHERE nome LIKE '_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600" b="1" dirty="0" err="1">
                <a:solidFill>
                  <a:srgbClr val="FF0000"/>
                </a:solidFill>
                <a:latin typeface="+mj-lt"/>
              </a:rPr>
              <a:t>ao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]</a:t>
            </a:r>
            <a:r>
              <a:rPr lang="en-US" sz="2600" dirty="0">
                <a:latin typeface="+mj-lt"/>
              </a:rPr>
              <a:t>%'</a:t>
            </a:r>
            <a:endParaRPr lang="pt-BR" sz="2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2046" y="2942631"/>
            <a:ext cx="4971599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SELECT * FROM Funcionario WHERE nome LIKE '</a:t>
            </a:r>
            <a:r>
              <a:rPr lang="en-US" sz="2600" b="1" dirty="0">
                <a:solidFill>
                  <a:srgbClr val="FF0000"/>
                </a:solidFill>
                <a:latin typeface="+mj-lt"/>
              </a:rPr>
              <a:t>_</a:t>
            </a:r>
            <a:r>
              <a:rPr lang="en-US" sz="2600" dirty="0">
                <a:latin typeface="+mj-lt"/>
              </a:rPr>
              <a:t>a%'</a:t>
            </a:r>
            <a:endParaRPr lang="pt-BR" sz="2600" dirty="0">
              <a:latin typeface="+mj-lt"/>
            </a:endParaRPr>
          </a:p>
        </p:txBody>
      </p:sp>
      <p:sp>
        <p:nvSpPr>
          <p:cNvPr id="30" name="Seta para Baixo 29"/>
          <p:cNvSpPr/>
          <p:nvPr/>
        </p:nvSpPr>
        <p:spPr>
          <a:xfrm>
            <a:off x="2799069" y="4236231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96" y="5545893"/>
            <a:ext cx="4971599" cy="424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Elipse 18"/>
          <p:cNvSpPr/>
          <p:nvPr/>
        </p:nvSpPr>
        <p:spPr>
          <a:xfrm>
            <a:off x="1195975" y="5499593"/>
            <a:ext cx="1479630" cy="565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33" y="5483257"/>
            <a:ext cx="4971599" cy="581874"/>
          </a:xfrm>
          <a:prstGeom prst="rect">
            <a:avLst/>
          </a:prstGeom>
        </p:spPr>
      </p:pic>
      <p:sp>
        <p:nvSpPr>
          <p:cNvPr id="31" name="Elipse 30"/>
          <p:cNvSpPr/>
          <p:nvPr/>
        </p:nvSpPr>
        <p:spPr>
          <a:xfrm>
            <a:off x="6868626" y="5409505"/>
            <a:ext cx="1479630" cy="76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4192750" y="4256981"/>
            <a:ext cx="2541682" cy="953607"/>
          </a:xfrm>
          <a:prstGeom prst="wedgeRectCallout">
            <a:avLst>
              <a:gd name="adj1" fmla="val -42308"/>
              <a:gd name="adj2" fmla="val -9935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Operador Coringa: </a:t>
            </a:r>
            <a:r>
              <a:rPr lang="pt-BR" dirty="0">
                <a:solidFill>
                  <a:schemeClr val="tx1"/>
                </a:solidFill>
              </a:rPr>
              <a:t>indica um único caractere.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9758949" y="4418204"/>
            <a:ext cx="2302072" cy="792384"/>
          </a:xfrm>
          <a:prstGeom prst="wedgeRectCallout">
            <a:avLst>
              <a:gd name="adj1" fmla="val -28777"/>
              <a:gd name="adj2" fmla="val -1299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Colchetes: </a:t>
            </a:r>
            <a:r>
              <a:rPr lang="pt-BR" dirty="0">
                <a:solidFill>
                  <a:schemeClr val="tx1"/>
                </a:solidFill>
              </a:rPr>
              <a:t>indica os valores admissíveis.</a:t>
            </a:r>
          </a:p>
        </p:txBody>
      </p:sp>
    </p:spTree>
    <p:extLst>
      <p:ext uri="{BB962C8B-B14F-4D97-AF65-F5344CB8AC3E}">
        <p14:creationId xmlns:p14="http://schemas.microsoft.com/office/powerpoint/2010/main" val="17779886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Sistema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55D703F-82FB-46CF-880B-63241F80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22" y="4097867"/>
            <a:ext cx="6697411" cy="2243666"/>
          </a:xfrm>
        </p:spPr>
        <p:txBody>
          <a:bodyPr>
            <a:normAutofit/>
          </a:bodyPr>
          <a:lstStyle/>
          <a:p>
            <a:pPr marL="358775" indent="-358775" algn="just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As funções que estão </a:t>
            </a:r>
            <a:r>
              <a:rPr lang="pt-BR" sz="2600" b="1" dirty="0">
                <a:latin typeface="+mj-lt"/>
              </a:rPr>
              <a:t>embutidas no SQL Server </a:t>
            </a:r>
            <a:r>
              <a:rPr lang="pt-BR" sz="2600" dirty="0">
                <a:latin typeface="+mj-lt"/>
              </a:rPr>
              <a:t>estão </a:t>
            </a:r>
            <a:r>
              <a:rPr lang="pt-BR" sz="2600" b="1" dirty="0">
                <a:latin typeface="+mj-lt"/>
              </a:rPr>
              <a:t>prontas para o uso</a:t>
            </a:r>
            <a:r>
              <a:rPr lang="pt-BR" sz="2600" dirty="0">
                <a:latin typeface="+mj-lt"/>
              </a:rPr>
              <a:t>; </a:t>
            </a:r>
          </a:p>
          <a:p>
            <a:pPr marL="358775" indent="-358775" algn="just">
              <a:buFont typeface="Wingdings" panose="05000000000000000000" pitchFamily="2" charset="2"/>
              <a:buChar char="q"/>
            </a:pPr>
            <a:r>
              <a:rPr lang="pt-BR" sz="2600" i="1" dirty="0">
                <a:latin typeface="+mj-lt"/>
              </a:rPr>
              <a:t>É interessante </a:t>
            </a:r>
            <a:r>
              <a:rPr lang="pt-BR" sz="2600" b="1" i="1" dirty="0">
                <a:latin typeface="+mj-lt"/>
              </a:rPr>
              <a:t>aprender a função de cada uma delas </a:t>
            </a:r>
            <a:r>
              <a:rPr lang="pt-BR" sz="2600" i="1" dirty="0">
                <a:latin typeface="+mj-lt"/>
              </a:rPr>
              <a:t>para </a:t>
            </a:r>
            <a:r>
              <a:rPr lang="pt-BR" sz="2600" b="1" i="1" dirty="0">
                <a:latin typeface="+mj-lt"/>
              </a:rPr>
              <a:t>evitar retrabalhos</a:t>
            </a:r>
            <a:r>
              <a:rPr lang="pt-BR" sz="2600" i="1" dirty="0">
                <a:latin typeface="+mj-lt"/>
              </a:rPr>
              <a:t>.</a:t>
            </a:r>
            <a:r>
              <a:rPr lang="pt-BR" sz="2600" dirty="0">
                <a:latin typeface="+mj-lt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736321" y="1677369"/>
            <a:ext cx="1029574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spcAft>
                <a:spcPts val="4000"/>
              </a:spcAft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As funções podem ser criadas pelo usuário ou </a:t>
            </a:r>
            <a:r>
              <a:rPr lang="pt-BR" sz="2600" b="1" dirty="0">
                <a:latin typeface="+mj-lt"/>
              </a:rPr>
              <a:t>disponibilizadas pelo próprio SQL Server</a:t>
            </a:r>
            <a:r>
              <a:rPr lang="pt-BR" sz="26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6320" y="2921727"/>
            <a:ext cx="669741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São usadas nos </a:t>
            </a:r>
            <a:r>
              <a:rPr lang="pt-BR" sz="2600" b="1" dirty="0">
                <a:latin typeface="+mj-lt"/>
              </a:rPr>
              <a:t>comandos SELECT ou DML</a:t>
            </a:r>
            <a:r>
              <a:rPr lang="pt-BR" sz="2600" dirty="0">
                <a:latin typeface="+mj-lt"/>
              </a:rPr>
              <a:t>, </a:t>
            </a:r>
            <a:r>
              <a:rPr lang="pt-BR" sz="2600" i="1" dirty="0">
                <a:latin typeface="+mj-lt"/>
              </a:rPr>
              <a:t>trazendo maior flexibilidade</a:t>
            </a:r>
            <a:r>
              <a:rPr lang="pt-BR" sz="2600" dirty="0">
                <a:latin typeface="+mj-lt"/>
              </a:rPr>
              <a:t>;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5319476"/>
              </p:ext>
            </p:extLst>
          </p:nvPr>
        </p:nvGraphicFramePr>
        <p:xfrm>
          <a:off x="7433733" y="3368003"/>
          <a:ext cx="4089400" cy="220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0359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232559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833563"/>
            <a:ext cx="864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FUNÇÕES DE DATA E HORA</a:t>
            </a:r>
          </a:p>
          <a:p>
            <a:pPr algn="ctr"/>
            <a:r>
              <a:rPr lang="pt-BR" sz="2000" dirty="0"/>
              <a:t>GETDATE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DAY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MONTH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YEAR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DATEADD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DATEDIFF </a:t>
            </a:r>
            <a:r>
              <a:rPr lang="pt-BR" sz="2000" dirty="0">
                <a:solidFill>
                  <a:srgbClr val="FFFF00"/>
                </a:solidFill>
              </a:rPr>
              <a:t>●</a:t>
            </a:r>
            <a:r>
              <a:rPr lang="pt-BR" sz="2000" dirty="0"/>
              <a:t> DATENAME</a:t>
            </a:r>
          </a:p>
        </p:txBody>
      </p:sp>
      <p:sp>
        <p:nvSpPr>
          <p:cNvPr id="6" name="Retângulo 5"/>
          <p:cNvSpPr/>
          <p:nvPr/>
        </p:nvSpPr>
        <p:spPr>
          <a:xfrm>
            <a:off x="8640000" y="1833563"/>
            <a:ext cx="3552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/>
          <a:stretch/>
        </p:blipFill>
        <p:spPr>
          <a:xfrm>
            <a:off x="8183881" y="1960879"/>
            <a:ext cx="2672080" cy="26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08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Atenção: </a:t>
            </a:r>
            <a:r>
              <a:rPr lang="pt-BR" dirty="0"/>
              <a:t>Ajuste o Formato da 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2045335"/>
          </a:xfrm>
        </p:spPr>
        <p:txBody>
          <a:bodyPr>
            <a:normAutofit/>
          </a:bodyPr>
          <a:lstStyle/>
          <a:p>
            <a:pPr marL="447675" indent="-447675" algn="just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As datas são armazenadas no SQL Server no formato americano que é: ano, mês e dia (YMD);</a:t>
            </a:r>
          </a:p>
          <a:p>
            <a:pPr marL="447675" indent="-447675" algn="just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É recomendável manipular a data no formato que conhecemos, sendo: dia, mês e ano (DMY); 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200" y="4241076"/>
            <a:ext cx="6720840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 algn="just">
              <a:spcAft>
                <a:spcPts val="4000"/>
              </a:spcAft>
              <a:buFont typeface="Wingdings" panose="05000000000000000000" pitchFamily="2" charset="2"/>
              <a:buChar char="q"/>
            </a:pPr>
            <a:r>
              <a:rPr lang="pt-BR" sz="2600" dirty="0"/>
              <a:t>Os formatos podem ser alterados usando: </a:t>
            </a:r>
            <a:r>
              <a:rPr lang="pt-BR" sz="2600" b="1" dirty="0"/>
              <a:t>SET DATEFORMAT</a:t>
            </a:r>
            <a:r>
              <a:rPr lang="pt-BR" sz="2600" dirty="0"/>
              <a:t> </a:t>
            </a:r>
            <a:r>
              <a:rPr lang="pt-BR" sz="2600" b="1" dirty="0">
                <a:solidFill>
                  <a:srgbClr val="FF0000"/>
                </a:solidFill>
              </a:rPr>
              <a:t>DMY</a:t>
            </a:r>
            <a:r>
              <a:rPr lang="pt-BR" sz="2600" dirty="0"/>
              <a:t>; </a:t>
            </a:r>
          </a:p>
          <a:p>
            <a:pPr marL="447675" indent="-447675" algn="just">
              <a:buFont typeface="Wingdings" panose="05000000000000000000" pitchFamily="2" charset="2"/>
              <a:buChar char="q"/>
            </a:pPr>
            <a:r>
              <a:rPr lang="pt-BR" sz="2600" dirty="0"/>
              <a:t>Os parâmetros válidos são: MDY, DMY, YMD, YDM, MYD E DYM. </a:t>
            </a:r>
          </a:p>
        </p:txBody>
      </p:sp>
      <p:pic>
        <p:nvPicPr>
          <p:cNvPr id="1026" name="Picture 2" descr="Resultado de imagem para atençã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3830320"/>
            <a:ext cx="2599690" cy="266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614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206240" y="1985288"/>
            <a:ext cx="7091680" cy="4145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GETDATE() </a:t>
            </a:r>
            <a:r>
              <a:rPr lang="pt-BR" b="1" dirty="0"/>
              <a:t>|</a:t>
            </a:r>
            <a:r>
              <a:rPr lang="pt-BR" dirty="0"/>
              <a:t> </a:t>
            </a:r>
            <a:r>
              <a:rPr lang="pt-BR" dirty="0">
                <a:solidFill>
                  <a:srgbClr val="FFFF00"/>
                </a:solidFill>
              </a:rPr>
              <a:t>CURRENT_TIMESTAMP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8894" y="2829704"/>
            <a:ext cx="3170425" cy="138144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buNone/>
            </a:pPr>
            <a:r>
              <a:rPr lang="pt-BR" sz="2600" dirty="0">
                <a:latin typeface="+mj-lt"/>
              </a:rPr>
              <a:t>Retorna a data atual do sistema.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5" y="2638789"/>
            <a:ext cx="3776054" cy="973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85" y="4550993"/>
            <a:ext cx="3776054" cy="828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960" y="3501684"/>
            <a:ext cx="2353469" cy="9788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Angulado 10"/>
          <p:cNvCxnSpPr>
            <a:stCxn id="6" idx="1"/>
            <a:endCxn id="4" idx="3"/>
          </p:cNvCxnSpPr>
          <p:nvPr/>
        </p:nvCxnSpPr>
        <p:spPr>
          <a:xfrm rot="10800000">
            <a:off x="8236940" y="3125340"/>
            <a:ext cx="460021" cy="8657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para a Direita 14"/>
          <p:cNvSpPr/>
          <p:nvPr/>
        </p:nvSpPr>
        <p:spPr>
          <a:xfrm>
            <a:off x="788894" y="4480560"/>
            <a:ext cx="3170425" cy="914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Angulado 17"/>
          <p:cNvCxnSpPr>
            <a:stCxn id="6" idx="1"/>
            <a:endCxn id="5" idx="3"/>
          </p:cNvCxnSpPr>
          <p:nvPr/>
        </p:nvCxnSpPr>
        <p:spPr>
          <a:xfrm rot="10800000" flipV="1">
            <a:off x="8236940" y="3991121"/>
            <a:ext cx="460021" cy="9743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 Explicativo Retangular 11"/>
          <p:cNvSpPr/>
          <p:nvPr/>
        </p:nvSpPr>
        <p:spPr>
          <a:xfrm>
            <a:off x="6661574" y="1723017"/>
            <a:ext cx="3520394" cy="763978"/>
          </a:xfrm>
          <a:prstGeom prst="wedgeRectCallout">
            <a:avLst>
              <a:gd name="adj1" fmla="val -69116"/>
              <a:gd name="adj2" fmla="val 10834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É uma função </a:t>
            </a:r>
            <a:r>
              <a:rPr lang="pt-BR" sz="2000" b="1" dirty="0">
                <a:solidFill>
                  <a:schemeClr val="tx1"/>
                </a:solidFill>
              </a:rPr>
              <a:t>não padronizada </a:t>
            </a:r>
            <a:r>
              <a:rPr lang="pt-BR" sz="2000" dirty="0">
                <a:solidFill>
                  <a:schemeClr val="tx1"/>
                </a:solidFill>
              </a:rPr>
              <a:t>do SQL Server.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5991883" y="5685088"/>
            <a:ext cx="3520394" cy="763978"/>
          </a:xfrm>
          <a:prstGeom prst="wedgeRectCallout">
            <a:avLst>
              <a:gd name="adj1" fmla="val -52970"/>
              <a:gd name="adj2" fmla="val -1326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Trata-se de uma </a:t>
            </a:r>
            <a:r>
              <a:rPr lang="pt-BR" sz="2000" b="1" dirty="0">
                <a:solidFill>
                  <a:schemeClr val="tx1"/>
                </a:solidFill>
              </a:rPr>
              <a:t>constante padronizada ANSI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95" y="2601468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9675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137374" y="1560354"/>
            <a:ext cx="6373906" cy="504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DAY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88894" y="1560354"/>
            <a:ext cx="3891280" cy="1199957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buNone/>
            </a:pPr>
            <a:r>
              <a:rPr lang="pt-BR" sz="2600" dirty="0">
                <a:latin typeface="+mj-lt"/>
              </a:rPr>
              <a:t>Retorna o dia da data fornecida.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8894" y="3035742"/>
            <a:ext cx="3891280" cy="3568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99" y="3171496"/>
            <a:ext cx="3354070" cy="75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69" y="5377116"/>
            <a:ext cx="2132330" cy="100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eta para a Direita 8"/>
          <p:cNvSpPr/>
          <p:nvPr/>
        </p:nvSpPr>
        <p:spPr>
          <a:xfrm rot="5400000">
            <a:off x="2170527" y="4223198"/>
            <a:ext cx="1128014" cy="914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5344160" y="3451699"/>
            <a:ext cx="3332480" cy="1329384"/>
            <a:chOff x="5384800" y="3212136"/>
            <a:chExt cx="3332480" cy="1329384"/>
          </a:xfrm>
        </p:grpSpPr>
        <p:sp>
          <p:nvSpPr>
            <p:cNvPr id="12" name="Retângulo 11"/>
            <p:cNvSpPr/>
            <p:nvPr/>
          </p:nvSpPr>
          <p:spPr>
            <a:xfrm>
              <a:off x="5455920" y="3212136"/>
              <a:ext cx="3261360" cy="1329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84800" y="3425686"/>
              <a:ext cx="33324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dtCont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DAY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dtCont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DIA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Funcionario</a:t>
              </a:r>
              <a:endParaRPr lang="pt-BR" dirty="0"/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426" y="2127660"/>
            <a:ext cx="2310716" cy="3977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o Explicativo Retangular 14"/>
          <p:cNvSpPr/>
          <p:nvPr/>
        </p:nvSpPr>
        <p:spPr>
          <a:xfrm>
            <a:off x="4886960" y="5117713"/>
            <a:ext cx="2860040" cy="1149656"/>
          </a:xfrm>
          <a:prstGeom prst="wedgeRectCallout">
            <a:avLst>
              <a:gd name="adj1" fmla="val -3541"/>
              <a:gd name="adj2" fmla="val -12396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dtCont</a:t>
            </a:r>
            <a:r>
              <a:rPr lang="pt-BR" sz="2000" dirty="0">
                <a:solidFill>
                  <a:schemeClr val="tx1"/>
                </a:solidFill>
              </a:rPr>
              <a:t> é uma coluna da tabela Funcionário do tipo DATE. 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4930588" y="1870656"/>
            <a:ext cx="2860040" cy="1149656"/>
          </a:xfrm>
          <a:prstGeom prst="wedgeRectCallout">
            <a:avLst>
              <a:gd name="adj1" fmla="val -73878"/>
              <a:gd name="adj2" fmla="val 722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Mostra apenas o </a:t>
            </a:r>
            <a:r>
              <a:rPr lang="pt-BR" sz="2000" b="1" dirty="0">
                <a:solidFill>
                  <a:schemeClr val="tx1"/>
                </a:solidFill>
              </a:rPr>
              <a:t>dia da data atual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7" name="Picture 2" descr="Resultado de imagem para OBJETIVO 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50" y="1338112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8104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137374" y="1560354"/>
            <a:ext cx="6373906" cy="504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MONTH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88894" y="1560354"/>
            <a:ext cx="3891280" cy="1199957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buNone/>
            </a:pPr>
            <a:r>
              <a:rPr lang="pt-BR" sz="2600" dirty="0">
                <a:latin typeface="+mj-lt"/>
              </a:rPr>
              <a:t>Retorna o mês da data fornecida.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8894" y="3035742"/>
            <a:ext cx="3891280" cy="3568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5400000">
            <a:off x="2170527" y="4143565"/>
            <a:ext cx="1128014" cy="914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Retangular 15"/>
          <p:cNvSpPr/>
          <p:nvPr/>
        </p:nvSpPr>
        <p:spPr>
          <a:xfrm>
            <a:off x="4930588" y="1870656"/>
            <a:ext cx="2860040" cy="1149656"/>
          </a:xfrm>
          <a:prstGeom prst="wedgeRectCallout">
            <a:avLst>
              <a:gd name="adj1" fmla="val -73878"/>
              <a:gd name="adj2" fmla="val 722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Mostra apenas o </a:t>
            </a:r>
            <a:r>
              <a:rPr lang="pt-BR" sz="2000" b="1" dirty="0">
                <a:solidFill>
                  <a:schemeClr val="tx1"/>
                </a:solidFill>
              </a:rPr>
              <a:t>mês da data atual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1" y="3302300"/>
            <a:ext cx="3508020" cy="53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24" y="5327676"/>
            <a:ext cx="1200019" cy="11134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Agrupar 18"/>
          <p:cNvGrpSpPr/>
          <p:nvPr/>
        </p:nvGrpSpPr>
        <p:grpSpPr>
          <a:xfrm>
            <a:off x="5486400" y="3125468"/>
            <a:ext cx="3545840" cy="1329384"/>
            <a:chOff x="5486400" y="3125468"/>
            <a:chExt cx="3545840" cy="1329384"/>
          </a:xfrm>
        </p:grpSpPr>
        <p:sp>
          <p:nvSpPr>
            <p:cNvPr id="18" name="Retângulo 17"/>
            <p:cNvSpPr/>
            <p:nvPr/>
          </p:nvSpPr>
          <p:spPr>
            <a:xfrm>
              <a:off x="5557520" y="3125468"/>
              <a:ext cx="3403600" cy="1329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486400" y="3330614"/>
              <a:ext cx="35458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SELECT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dtCont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MONTH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dtCont</a:t>
              </a:r>
              <a:r>
                <a:rPr lang="en-US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AS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MES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Funcionario</a:t>
              </a:r>
              <a:endParaRPr lang="pt-BR" dirty="0"/>
            </a:p>
          </p:txBody>
        </p:sp>
      </p:grpSp>
      <p:sp>
        <p:nvSpPr>
          <p:cNvPr id="15" name="Texto Explicativo Retangular 14"/>
          <p:cNvSpPr/>
          <p:nvPr/>
        </p:nvSpPr>
        <p:spPr>
          <a:xfrm>
            <a:off x="4886960" y="4932094"/>
            <a:ext cx="2860040" cy="1149656"/>
          </a:xfrm>
          <a:prstGeom prst="wedgeRectCallout">
            <a:avLst>
              <a:gd name="adj1" fmla="val -699"/>
              <a:gd name="adj2" fmla="val -131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dtCont</a:t>
            </a:r>
            <a:r>
              <a:rPr lang="pt-BR" sz="2000" dirty="0">
                <a:solidFill>
                  <a:schemeClr val="tx1"/>
                </a:solidFill>
              </a:rPr>
              <a:t> é uma coluna da tabela Funcionário do tipo DATE. 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534" y="2307684"/>
            <a:ext cx="2046879" cy="3458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" descr="Resultado de imagem para OBJETIVO 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02" y="1325563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35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com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8504" y="1616902"/>
            <a:ext cx="8931966" cy="4754079"/>
          </a:xfrm>
        </p:spPr>
        <p:txBody>
          <a:bodyPr>
            <a:normAutofit/>
          </a:bodyPr>
          <a:lstStyle/>
          <a:p>
            <a:pPr marL="447675" indent="-447675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C00000"/>
                </a:solidFill>
                <a:latin typeface="+mj-lt"/>
              </a:rPr>
              <a:t>Operadores Aritméticos: </a:t>
            </a:r>
            <a:r>
              <a:rPr lang="pt-BR" sz="2600" dirty="0">
                <a:latin typeface="+mj-lt"/>
              </a:rPr>
              <a:t>responsáveis pela realização de cálculos matemáticos;</a:t>
            </a:r>
          </a:p>
          <a:p>
            <a:pPr marL="447675" indent="-447675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Operadores Relacionais: </a:t>
            </a:r>
            <a:r>
              <a:rPr lang="pt-BR" sz="2600" dirty="0">
                <a:latin typeface="+mj-lt"/>
              </a:rPr>
              <a:t>permitem comparar valores, criando expressões lógicas;</a:t>
            </a:r>
          </a:p>
          <a:p>
            <a:pPr marL="447675" indent="-447675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Operadores Lógicos: </a:t>
            </a:r>
            <a:r>
              <a:rPr lang="pt-BR" sz="2600" dirty="0">
                <a:latin typeface="+mj-lt"/>
              </a:rPr>
              <a:t>estabelecem a relação entre duas ou mais expressões lógicas; </a:t>
            </a:r>
          </a:p>
          <a:p>
            <a:pPr marL="447675" indent="-447675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Operadores Auxiliares: </a:t>
            </a:r>
            <a:r>
              <a:rPr lang="pt-BR" sz="2600" dirty="0">
                <a:latin typeface="+mj-lt"/>
              </a:rPr>
              <a:t>são próprios da linguagem SQL e facilitam a criação de condições. </a:t>
            </a:r>
          </a:p>
        </p:txBody>
      </p:sp>
      <p:sp>
        <p:nvSpPr>
          <p:cNvPr id="4" name="Elipse 3"/>
          <p:cNvSpPr/>
          <p:nvPr/>
        </p:nvSpPr>
        <p:spPr>
          <a:xfrm>
            <a:off x="10326757" y="1798983"/>
            <a:ext cx="844827" cy="84482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10341663" y="2896462"/>
            <a:ext cx="844827" cy="8448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6" name="Elipse 5"/>
          <p:cNvSpPr/>
          <p:nvPr/>
        </p:nvSpPr>
        <p:spPr>
          <a:xfrm>
            <a:off x="10326756" y="3993941"/>
            <a:ext cx="844827" cy="8448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7" name="Elipse 6"/>
          <p:cNvSpPr/>
          <p:nvPr/>
        </p:nvSpPr>
        <p:spPr>
          <a:xfrm>
            <a:off x="10326755" y="5091420"/>
            <a:ext cx="844827" cy="84482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45285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137374" y="1560354"/>
            <a:ext cx="6373906" cy="504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YEAR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88894" y="1560354"/>
            <a:ext cx="3891280" cy="1199957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buNone/>
            </a:pPr>
            <a:r>
              <a:rPr lang="pt-BR" sz="2600" dirty="0">
                <a:latin typeface="+mj-lt"/>
              </a:rPr>
              <a:t>Retorna o ano da data fornecida.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8894" y="3035742"/>
            <a:ext cx="3891280" cy="3568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5400000">
            <a:off x="2170527" y="4143565"/>
            <a:ext cx="1128014" cy="914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557520" y="3125468"/>
            <a:ext cx="3403600" cy="1329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4886960" y="4932094"/>
            <a:ext cx="2860040" cy="1149656"/>
          </a:xfrm>
          <a:prstGeom prst="wedgeRectCallout">
            <a:avLst>
              <a:gd name="adj1" fmla="val -699"/>
              <a:gd name="adj2" fmla="val -131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dtCont</a:t>
            </a:r>
            <a:r>
              <a:rPr lang="pt-BR" sz="2000" dirty="0">
                <a:solidFill>
                  <a:schemeClr val="tx1"/>
                </a:solidFill>
              </a:rPr>
              <a:t> é uma coluna da tabela Funcionário do tipo DATE.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07" y="3215159"/>
            <a:ext cx="3396045" cy="546168"/>
          </a:xfrm>
          <a:prstGeom prst="rect">
            <a:avLst/>
          </a:prstGeom>
        </p:spPr>
      </p:pic>
      <p:sp>
        <p:nvSpPr>
          <p:cNvPr id="16" name="Texto Explicativo Retangular 15"/>
          <p:cNvSpPr/>
          <p:nvPr/>
        </p:nvSpPr>
        <p:spPr>
          <a:xfrm>
            <a:off x="4930588" y="1870656"/>
            <a:ext cx="2860040" cy="1149656"/>
          </a:xfrm>
          <a:prstGeom prst="wedgeRectCallout">
            <a:avLst>
              <a:gd name="adj1" fmla="val -73878"/>
              <a:gd name="adj2" fmla="val 722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Mostra apenas o </a:t>
            </a:r>
            <a:r>
              <a:rPr lang="pt-BR" sz="2000" b="1" dirty="0">
                <a:solidFill>
                  <a:schemeClr val="tx1"/>
                </a:solidFill>
              </a:rPr>
              <a:t>ano da data atual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5414835"/>
            <a:ext cx="1219200" cy="973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tângulo 10"/>
          <p:cNvSpPr/>
          <p:nvPr/>
        </p:nvSpPr>
        <p:spPr>
          <a:xfrm>
            <a:off x="5638800" y="3328495"/>
            <a:ext cx="324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 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534" y="2347277"/>
            <a:ext cx="2058894" cy="352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2" descr="Resultado de imagem para OBJETIVO 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88" y="1352939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707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5774701" y="1458277"/>
            <a:ext cx="5741024" cy="5135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DATEPART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3961" y="1458277"/>
            <a:ext cx="4431133" cy="1924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latin typeface="+mj-lt"/>
              </a:rPr>
              <a:t>Permite separar a data fornecida em partes: </a:t>
            </a:r>
            <a:r>
              <a:rPr lang="pt-BR" sz="2600" i="1" dirty="0">
                <a:latin typeface="+mj-lt"/>
              </a:rPr>
              <a:t>dia, mês, ano, etc. 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961" y="3630771"/>
            <a:ext cx="4431133" cy="2963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DATEPART(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&lt;parte</a:t>
            </a:r>
            <a:r>
              <a:rPr lang="pt-BR" sz="2600" dirty="0">
                <a:latin typeface="+mj-lt"/>
              </a:rPr>
              <a:t>,&lt;data&gt;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6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Parte: </a:t>
            </a:r>
            <a:r>
              <a:rPr lang="pt-BR" sz="2600" i="1" dirty="0" err="1">
                <a:latin typeface="+mj-lt"/>
              </a:rPr>
              <a:t>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quarter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month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dayofyear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weekday</a:t>
            </a:r>
            <a:r>
              <a:rPr lang="pt-BR" sz="2600" i="1" dirty="0">
                <a:latin typeface="+mj-lt"/>
              </a:rPr>
              <a:t>, hour, minute, </a:t>
            </a:r>
            <a:r>
              <a:rPr lang="pt-BR" sz="2600" i="1" dirty="0" err="1">
                <a:latin typeface="+mj-lt"/>
              </a:rPr>
              <a:t>second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millisecond</a:t>
            </a:r>
            <a:r>
              <a:rPr lang="pt-BR" sz="2600" i="1" dirty="0">
                <a:latin typeface="+mj-lt"/>
              </a:rPr>
              <a:t>.</a:t>
            </a:r>
          </a:p>
        </p:txBody>
      </p:sp>
      <p:pic>
        <p:nvPicPr>
          <p:cNvPr id="6" name="Picture 2" descr="Resultado de imagem para OBJETIVO 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94" y="1325563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5953284" y="1601004"/>
            <a:ext cx="540290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DATEPART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DATEPART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MÊS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DATEPART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07" y="4158971"/>
            <a:ext cx="2043961" cy="2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eta para a Direita 11"/>
          <p:cNvSpPr/>
          <p:nvPr/>
        </p:nvSpPr>
        <p:spPr>
          <a:xfrm rot="5400000">
            <a:off x="8410478" y="3482242"/>
            <a:ext cx="563817" cy="5723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57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994401" y="1458277"/>
            <a:ext cx="5788956" cy="168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DATEADD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83961" y="1458277"/>
            <a:ext cx="5124226" cy="192452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Avança ou retrocede uma parte da data indicada. Ex: </a:t>
            </a:r>
            <a:r>
              <a:rPr lang="pt-BR" sz="2600" i="1" dirty="0">
                <a:latin typeface="+mj-lt"/>
              </a:rPr>
              <a:t>dia, mês, ano, hora, minuto, etc. 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961" y="3764121"/>
            <a:ext cx="5124226" cy="2963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DATEADD(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&lt;parte&gt;</a:t>
            </a:r>
            <a:r>
              <a:rPr lang="pt-BR" sz="2600" dirty="0">
                <a:latin typeface="+mj-lt"/>
              </a:rPr>
              <a:t>,</a:t>
            </a:r>
            <a:r>
              <a:rPr lang="pt-BR" sz="2600" dirty="0">
                <a:solidFill>
                  <a:srgbClr val="C00000"/>
                </a:solidFill>
                <a:latin typeface="+mj-lt"/>
              </a:rPr>
              <a:t>&lt;valor&gt;</a:t>
            </a:r>
            <a:r>
              <a:rPr lang="pt-BR" sz="2600" dirty="0">
                <a:latin typeface="+mj-lt"/>
              </a:rPr>
              <a:t>,&lt;data&gt;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6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Parte: </a:t>
            </a:r>
            <a:r>
              <a:rPr lang="pt-BR" sz="2600" i="1" dirty="0" err="1">
                <a:latin typeface="+mj-lt"/>
              </a:rPr>
              <a:t>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quarter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month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dayofyear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weekday</a:t>
            </a:r>
            <a:r>
              <a:rPr lang="pt-BR" sz="2600" i="1" dirty="0">
                <a:latin typeface="+mj-lt"/>
              </a:rPr>
              <a:t>, hour, minute, </a:t>
            </a:r>
            <a:r>
              <a:rPr lang="pt-BR" sz="2600" i="1" dirty="0" err="1">
                <a:latin typeface="+mj-lt"/>
              </a:rPr>
              <a:t>second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millisecond</a:t>
            </a:r>
            <a:r>
              <a:rPr lang="pt-BR" sz="2600" i="1" dirty="0"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79" y="1570514"/>
            <a:ext cx="5707677" cy="6138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32" y="2286635"/>
            <a:ext cx="2162175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t="1647" r="2637" b="-2"/>
          <a:stretch/>
        </p:blipFill>
        <p:spPr>
          <a:xfrm>
            <a:off x="6086773" y="3241039"/>
            <a:ext cx="5607387" cy="6140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31" y="3994394"/>
            <a:ext cx="2162175" cy="830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679" y="4984533"/>
            <a:ext cx="5618481" cy="6494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31" y="5754264"/>
            <a:ext cx="2162175" cy="816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eta Dobrada para Cima 11"/>
          <p:cNvSpPr/>
          <p:nvPr/>
        </p:nvSpPr>
        <p:spPr>
          <a:xfrm rot="5400000">
            <a:off x="6330631" y="2064070"/>
            <a:ext cx="688341" cy="1056005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para Cima 12"/>
          <p:cNvSpPr/>
          <p:nvPr/>
        </p:nvSpPr>
        <p:spPr>
          <a:xfrm rot="5400000">
            <a:off x="6330630" y="3800794"/>
            <a:ext cx="688341" cy="1056005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Dobrada para Cima 13"/>
          <p:cNvSpPr/>
          <p:nvPr/>
        </p:nvSpPr>
        <p:spPr>
          <a:xfrm rot="5400000">
            <a:off x="6318245" y="5484810"/>
            <a:ext cx="713109" cy="1056005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994401" y="3267674"/>
            <a:ext cx="5788956" cy="168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983306" y="5046424"/>
            <a:ext cx="5788956" cy="168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 descr="Resultado de imagem para OBJETIVO 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94" y="1303184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564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DATEDIFF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09691" y="1572577"/>
            <a:ext cx="4745289" cy="192452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Apresenta a diferença entre duas datas em dia, mês, ano, etc. 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9691" y="3610338"/>
            <a:ext cx="4745289" cy="2963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DATEDIFF(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&lt;parte&gt;</a:t>
            </a:r>
            <a:r>
              <a:rPr lang="pt-BR" sz="2600" dirty="0">
                <a:latin typeface="+mj-lt"/>
              </a:rPr>
              <a:t>,</a:t>
            </a:r>
            <a:r>
              <a:rPr lang="pt-BR" sz="2600" dirty="0">
                <a:solidFill>
                  <a:srgbClr val="C00000"/>
                </a:solidFill>
                <a:latin typeface="+mj-lt"/>
              </a:rPr>
              <a:t>&lt;inicio&gt;</a:t>
            </a:r>
            <a:r>
              <a:rPr lang="pt-BR" sz="2600" dirty="0">
                <a:latin typeface="+mj-lt"/>
              </a:rPr>
              <a:t>,&lt;fim&gt;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6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Parte: </a:t>
            </a:r>
            <a:r>
              <a:rPr lang="pt-BR" sz="2600" i="1" dirty="0" err="1">
                <a:latin typeface="+mj-lt"/>
              </a:rPr>
              <a:t>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quarter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month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dayofyear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weekday</a:t>
            </a:r>
            <a:r>
              <a:rPr lang="pt-BR" sz="2600" i="1" dirty="0">
                <a:latin typeface="+mj-lt"/>
              </a:rPr>
              <a:t>, hour, minute, </a:t>
            </a:r>
            <a:r>
              <a:rPr lang="pt-BR" sz="2600" i="1" dirty="0" err="1">
                <a:latin typeface="+mj-lt"/>
              </a:rPr>
              <a:t>second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millisecond</a:t>
            </a:r>
            <a:r>
              <a:rPr lang="pt-BR" sz="2600" i="1" dirty="0">
                <a:latin typeface="+mj-lt"/>
              </a:rPr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26530" y="1572577"/>
            <a:ext cx="470915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'Anos na Empresa'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26530" y="3000441"/>
            <a:ext cx="470915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'Dias na Empresa'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204" y="4428305"/>
            <a:ext cx="2233485" cy="2145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30" y="4428305"/>
            <a:ext cx="2160270" cy="2146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Angulado 10"/>
          <p:cNvCxnSpPr>
            <a:stCxn id="6" idx="1"/>
            <a:endCxn id="9" idx="1"/>
          </p:cNvCxnSpPr>
          <p:nvPr/>
        </p:nvCxnSpPr>
        <p:spPr>
          <a:xfrm rot="10800000" flipV="1">
            <a:off x="6526530" y="2172741"/>
            <a:ext cx="12700" cy="3328947"/>
          </a:xfrm>
          <a:prstGeom prst="bentConnector3">
            <a:avLst>
              <a:gd name="adj1" fmla="val 423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7" idx="3"/>
            <a:endCxn id="8" idx="3"/>
          </p:cNvCxnSpPr>
          <p:nvPr/>
        </p:nvCxnSpPr>
        <p:spPr>
          <a:xfrm>
            <a:off x="11235689" y="3600606"/>
            <a:ext cx="12700" cy="1900449"/>
          </a:xfrm>
          <a:prstGeom prst="bentConnector3">
            <a:avLst>
              <a:gd name="adj1" fmla="val 39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m para OBJETIVO 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20" y="1420243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926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DATENAME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09691" y="1572577"/>
            <a:ext cx="4745289" cy="192452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Apresenta o nome da parte indicada de uma data. 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9691" y="3610338"/>
            <a:ext cx="4745289" cy="2963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DATENAME(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&lt;parte&gt;</a:t>
            </a:r>
            <a:r>
              <a:rPr lang="pt-BR" sz="2600" dirty="0">
                <a:latin typeface="+mj-lt"/>
              </a:rPr>
              <a:t>,</a:t>
            </a:r>
            <a:r>
              <a:rPr lang="pt-BR" sz="2600" dirty="0">
                <a:solidFill>
                  <a:srgbClr val="C00000"/>
                </a:solidFill>
                <a:latin typeface="+mj-lt"/>
              </a:rPr>
              <a:t>&lt;data&gt;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6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Parte: </a:t>
            </a:r>
            <a:r>
              <a:rPr lang="pt-BR" sz="2600" i="1" dirty="0" err="1">
                <a:latin typeface="+mj-lt"/>
              </a:rPr>
              <a:t>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quarter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month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dayofyear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day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weekday</a:t>
            </a:r>
            <a:r>
              <a:rPr lang="pt-BR" sz="2600" i="1" dirty="0">
                <a:latin typeface="+mj-lt"/>
              </a:rPr>
              <a:t>, hour, minute, </a:t>
            </a:r>
            <a:r>
              <a:rPr lang="pt-BR" sz="2600" i="1" dirty="0" err="1">
                <a:latin typeface="+mj-lt"/>
              </a:rPr>
              <a:t>second</a:t>
            </a:r>
            <a:r>
              <a:rPr lang="pt-BR" sz="2600" i="1" dirty="0">
                <a:latin typeface="+mj-lt"/>
              </a:rPr>
              <a:t>, </a:t>
            </a:r>
            <a:r>
              <a:rPr lang="pt-BR" sz="2600" i="1" dirty="0" err="1">
                <a:latin typeface="+mj-lt"/>
              </a:rPr>
              <a:t>millisecond</a:t>
            </a:r>
            <a:r>
              <a:rPr lang="pt-BR" sz="2600" i="1" dirty="0">
                <a:latin typeface="+mj-lt"/>
              </a:rPr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12230" y="1572577"/>
            <a:ext cx="492633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DATENAME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'Mês da Contratação'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12230" y="2742921"/>
            <a:ext cx="492633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DATENAME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'Dia da Contratação'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30" y="4067014"/>
            <a:ext cx="2411730" cy="2261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30" y="4095538"/>
            <a:ext cx="2388870" cy="22329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Angulado 9"/>
          <p:cNvCxnSpPr>
            <a:stCxn id="6" idx="1"/>
            <a:endCxn id="9" idx="1"/>
          </p:cNvCxnSpPr>
          <p:nvPr/>
        </p:nvCxnSpPr>
        <p:spPr>
          <a:xfrm rot="10800000" flipV="1">
            <a:off x="6412230" y="2034242"/>
            <a:ext cx="12700" cy="3177756"/>
          </a:xfrm>
          <a:prstGeom prst="bentConnector3">
            <a:avLst>
              <a:gd name="adj1" fmla="val 351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7" idx="3"/>
            <a:endCxn id="8" idx="3"/>
          </p:cNvCxnSpPr>
          <p:nvPr/>
        </p:nvCxnSpPr>
        <p:spPr>
          <a:xfrm>
            <a:off x="11338560" y="3204586"/>
            <a:ext cx="12700" cy="1993150"/>
          </a:xfrm>
          <a:prstGeom prst="bentConnector3">
            <a:avLst>
              <a:gd name="adj1" fmla="val 324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OBJETIVO 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70" y="1458277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6105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232559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833563"/>
            <a:ext cx="864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FUNÇÕES MATEMÁTICAS</a:t>
            </a:r>
          </a:p>
          <a:p>
            <a:pPr algn="ctr"/>
            <a:r>
              <a:rPr lang="pt-BR" sz="2000" dirty="0"/>
              <a:t>ABS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POWER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SQRT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ROUND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LOG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PI </a:t>
            </a:r>
            <a:r>
              <a:rPr lang="pt-BR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●</a:t>
            </a:r>
            <a:r>
              <a:rPr lang="pt-BR" sz="2000" dirty="0"/>
              <a:t> RAND</a:t>
            </a:r>
          </a:p>
        </p:txBody>
      </p:sp>
      <p:sp>
        <p:nvSpPr>
          <p:cNvPr id="6" name="Retângulo 5"/>
          <p:cNvSpPr/>
          <p:nvPr/>
        </p:nvSpPr>
        <p:spPr>
          <a:xfrm>
            <a:off x="8640000" y="1833563"/>
            <a:ext cx="3552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99" y="2120778"/>
            <a:ext cx="2305570" cy="23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1262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09691" y="1572577"/>
            <a:ext cx="4139499" cy="192452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o valor absoluto (</a:t>
            </a:r>
            <a:r>
              <a:rPr lang="pt-BR" sz="2600" i="1" dirty="0">
                <a:latin typeface="+mj-lt"/>
              </a:rPr>
              <a:t>sem sinal</a:t>
            </a:r>
            <a:r>
              <a:rPr lang="pt-BR" sz="2600" dirty="0">
                <a:latin typeface="+mj-lt"/>
              </a:rPr>
              <a:t>) de um número. 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9691" y="3744117"/>
            <a:ext cx="4139499" cy="2493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ABS(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&lt;expressão&gt;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6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Expressão: </a:t>
            </a:r>
            <a:r>
              <a:rPr lang="pt-BR" sz="2600" i="1" dirty="0">
                <a:latin typeface="+mj-lt"/>
              </a:rPr>
              <a:t>valor numérico informado ou obtido a partir de uma coluna.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03" y="2108728"/>
            <a:ext cx="4214944" cy="731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04" y="2127135"/>
            <a:ext cx="1719071" cy="73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5163503" y="4354932"/>
            <a:ext cx="47888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dtCont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'Dias de Contrato'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707" y="3744117"/>
            <a:ext cx="1436368" cy="2421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o Explicativo Retangular 9"/>
          <p:cNvSpPr/>
          <p:nvPr/>
        </p:nvSpPr>
        <p:spPr>
          <a:xfrm>
            <a:off x="5703571" y="3256290"/>
            <a:ext cx="3207470" cy="742950"/>
          </a:xfrm>
          <a:prstGeom prst="wedgeRectCallout">
            <a:avLst>
              <a:gd name="adj1" fmla="val 42547"/>
              <a:gd name="adj2" fmla="val 1517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b="1" dirty="0">
                <a:solidFill>
                  <a:schemeClr val="tx1"/>
                </a:solidFill>
              </a:rPr>
              <a:t>data inicial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b="1" dirty="0">
                <a:solidFill>
                  <a:schemeClr val="tx1"/>
                </a:solidFill>
              </a:rPr>
              <a:t>final</a:t>
            </a:r>
            <a:r>
              <a:rPr lang="pt-BR" dirty="0">
                <a:solidFill>
                  <a:schemeClr val="tx1"/>
                </a:solidFill>
              </a:rPr>
              <a:t> foram </a:t>
            </a:r>
            <a:r>
              <a:rPr lang="pt-BR" i="1" dirty="0">
                <a:solidFill>
                  <a:schemeClr val="tx1"/>
                </a:solidFill>
              </a:rPr>
              <a:t>invertidas propositalmente</a:t>
            </a:r>
            <a:r>
              <a:rPr lang="pt-BR" dirty="0">
                <a:solidFill>
                  <a:schemeClr val="tx1"/>
                </a:solidFill>
              </a:rPr>
              <a:t>!!!</a:t>
            </a:r>
          </a:p>
        </p:txBody>
      </p:sp>
      <p:pic>
        <p:nvPicPr>
          <p:cNvPr id="11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3" y="1572577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1920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POWER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09691" y="1584934"/>
            <a:ext cx="4257609" cy="184499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o valor da potência de dois valores, sendo: base e expoente. 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9690" y="3676941"/>
            <a:ext cx="4257610" cy="265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POWER(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&lt;base</a:t>
            </a:r>
            <a:r>
              <a:rPr lang="pt-BR" sz="2600" dirty="0">
                <a:solidFill>
                  <a:srgbClr val="7950B8"/>
                </a:solidFill>
                <a:latin typeface="+mj-lt"/>
              </a:rPr>
              <a:t>&gt;</a:t>
            </a:r>
            <a:r>
              <a:rPr lang="pt-BR" sz="2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,&lt;expoente&gt;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Base: </a:t>
            </a:r>
            <a:r>
              <a:rPr lang="pt-BR" sz="2600" dirty="0">
                <a:latin typeface="+mj-lt"/>
              </a:rPr>
              <a:t>é o valor que fica em baixo (</a:t>
            </a:r>
            <a:r>
              <a:rPr lang="pt-BR" sz="2600" i="1" u="sng" dirty="0">
                <a:latin typeface="+mj-lt"/>
              </a:rPr>
              <a:t>na base</a:t>
            </a:r>
            <a:r>
              <a:rPr lang="pt-BR" sz="2600" dirty="0">
                <a:latin typeface="+mj-lt"/>
              </a:rPr>
              <a:t>).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Expoente: </a:t>
            </a:r>
            <a:r>
              <a:rPr lang="pt-BR" sz="2600" i="1" dirty="0">
                <a:latin typeface="+mj-lt"/>
              </a:rPr>
              <a:t>é o valor que está elevado (</a:t>
            </a:r>
            <a:r>
              <a:rPr lang="pt-BR" sz="2600" i="1" u="sng" dirty="0">
                <a:latin typeface="+mj-lt"/>
              </a:rPr>
              <a:t>em cima</a:t>
            </a:r>
            <a:r>
              <a:rPr lang="pt-BR" sz="2600" i="1" dirty="0">
                <a:latin typeface="+mj-lt"/>
              </a:rPr>
              <a:t>).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959407" y="1589265"/>
            <a:ext cx="5012724" cy="2063579"/>
            <a:chOff x="6133071" y="2001794"/>
            <a:chExt cx="5012724" cy="2063579"/>
          </a:xfrm>
        </p:grpSpPr>
        <p:sp>
          <p:nvSpPr>
            <p:cNvPr id="12" name="Retângulo 11"/>
            <p:cNvSpPr/>
            <p:nvPr/>
          </p:nvSpPr>
          <p:spPr>
            <a:xfrm>
              <a:off x="6133071" y="2001794"/>
              <a:ext cx="5012724" cy="2063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8216" y="2169800"/>
              <a:ext cx="4653915" cy="6505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0217" y="3047817"/>
              <a:ext cx="1411914" cy="891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Seta Dobrada para Cima 9"/>
            <p:cNvSpPr/>
            <p:nvPr/>
          </p:nvSpPr>
          <p:spPr>
            <a:xfrm rot="5400000">
              <a:off x="8466470" y="2691679"/>
              <a:ext cx="736033" cy="1209777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959407" y="4232507"/>
            <a:ext cx="5012724" cy="2063579"/>
            <a:chOff x="5959407" y="4232507"/>
            <a:chExt cx="5012724" cy="2063579"/>
          </a:xfrm>
        </p:grpSpPr>
        <p:sp>
          <p:nvSpPr>
            <p:cNvPr id="8" name="Retângulo 7"/>
            <p:cNvSpPr/>
            <p:nvPr/>
          </p:nvSpPr>
          <p:spPr>
            <a:xfrm>
              <a:off x="6145218" y="4363649"/>
              <a:ext cx="465391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SELECT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POWER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idFunc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AS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NovoId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Funcionario </a:t>
              </a:r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WHERE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idFunc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6554" y="5264297"/>
              <a:ext cx="1411914" cy="88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Seta Dobrada para Cima 10"/>
            <p:cNvSpPr/>
            <p:nvPr/>
          </p:nvSpPr>
          <p:spPr>
            <a:xfrm rot="5400000">
              <a:off x="8293471" y="5027425"/>
              <a:ext cx="736033" cy="1209777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959407" y="4232507"/>
              <a:ext cx="5012724" cy="2063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39" y="1429893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4374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SQRT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09691" y="1617744"/>
            <a:ext cx="4139499" cy="184499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a raiz quadrada de um número informado.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9691" y="4026628"/>
            <a:ext cx="4139499" cy="2056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SQRT(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&lt;número</a:t>
            </a:r>
            <a:r>
              <a:rPr lang="pt-BR" sz="2600" dirty="0">
                <a:solidFill>
                  <a:srgbClr val="7950B8"/>
                </a:solidFill>
                <a:latin typeface="+mj-lt"/>
              </a:rPr>
              <a:t>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Número: </a:t>
            </a:r>
            <a:r>
              <a:rPr lang="pt-BR" sz="2600" dirty="0">
                <a:latin typeface="+mj-lt"/>
              </a:rPr>
              <a:t>valor para o qual será calculado a raiz.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5774055" y="1617744"/>
            <a:ext cx="5841296" cy="2109718"/>
            <a:chOff x="5774055" y="1617744"/>
            <a:chExt cx="5841296" cy="2109718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816" y="1783569"/>
              <a:ext cx="5629790" cy="6082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46379" y="2571521"/>
              <a:ext cx="1865227" cy="10323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tângulo 9"/>
            <p:cNvSpPr/>
            <p:nvPr/>
          </p:nvSpPr>
          <p:spPr>
            <a:xfrm>
              <a:off x="5774055" y="1617744"/>
              <a:ext cx="5841296" cy="2109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Dobrada para Cima 11"/>
            <p:cNvSpPr/>
            <p:nvPr/>
          </p:nvSpPr>
          <p:spPr>
            <a:xfrm rot="5400000">
              <a:off x="8040334" y="2081162"/>
              <a:ext cx="752446" cy="1757877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5774055" y="3973504"/>
            <a:ext cx="5841296" cy="2109718"/>
            <a:chOff x="5774055" y="3973504"/>
            <a:chExt cx="5841296" cy="2109718"/>
          </a:xfrm>
        </p:grpSpPr>
        <p:sp>
          <p:nvSpPr>
            <p:cNvPr id="8" name="Retângulo 7"/>
            <p:cNvSpPr/>
            <p:nvPr/>
          </p:nvSpPr>
          <p:spPr>
            <a:xfrm>
              <a:off x="5881816" y="4109428"/>
              <a:ext cx="5629790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SELECT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*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Funcionario </a:t>
              </a:r>
              <a:r>
                <a:rPr lang="pt-B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WHERE</a:t>
              </a:r>
              <a:endPara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algn="ctr"/>
              <a:r>
                <a:rPr lang="pt-BR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idFunc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SQRT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pt-B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100</a:t>
              </a:r>
              <a:r>
                <a:rPr lang="pt-B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816" y="5137725"/>
              <a:ext cx="5629790" cy="7885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tângulo 10"/>
            <p:cNvSpPr/>
            <p:nvPr/>
          </p:nvSpPr>
          <p:spPr>
            <a:xfrm>
              <a:off x="5774055" y="3973504"/>
              <a:ext cx="5841296" cy="2109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Baixo 12"/>
            <p:cNvSpPr/>
            <p:nvPr/>
          </p:nvSpPr>
          <p:spPr>
            <a:xfrm>
              <a:off x="8472281" y="4827761"/>
              <a:ext cx="444844" cy="21165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45" y="1617744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5107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21" y="1617744"/>
            <a:ext cx="4936201" cy="184499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o arredondamento do valor informado.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20" y="3740578"/>
            <a:ext cx="4936202" cy="276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ROUND(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&lt;valor</a:t>
            </a:r>
            <a:r>
              <a:rPr lang="pt-BR" sz="2600" dirty="0">
                <a:solidFill>
                  <a:srgbClr val="7950B8"/>
                </a:solidFill>
                <a:latin typeface="+mj-lt"/>
              </a:rPr>
              <a:t>&gt;,&lt;precisão&gt;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Valor: </a:t>
            </a:r>
            <a:r>
              <a:rPr lang="pt-BR" sz="2600" dirty="0">
                <a:latin typeface="+mj-lt"/>
              </a:rPr>
              <a:t>valor numérico informado ou obtido em uma coluna.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Precisão: </a:t>
            </a:r>
            <a:r>
              <a:rPr lang="pt-BR" sz="2600" dirty="0">
                <a:latin typeface="+mj-lt"/>
              </a:rPr>
              <a:t>número de casas decimais para o arredondamento.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88632" y="1765727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Arredondamento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638" y="2414577"/>
            <a:ext cx="2076213" cy="916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eta Dobrada para Cima 7"/>
          <p:cNvSpPr/>
          <p:nvPr/>
        </p:nvSpPr>
        <p:spPr>
          <a:xfrm rot="5400000">
            <a:off x="7836450" y="1702374"/>
            <a:ext cx="752446" cy="196794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096000" y="4659377"/>
            <a:ext cx="340250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89" y="3993147"/>
            <a:ext cx="976462" cy="233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tângulo 10"/>
          <p:cNvSpPr/>
          <p:nvPr/>
        </p:nvSpPr>
        <p:spPr>
          <a:xfrm>
            <a:off x="5881815" y="1617744"/>
            <a:ext cx="5733535" cy="183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81815" y="3755482"/>
            <a:ext cx="5733535" cy="274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6200000">
            <a:off x="9713759" y="4894785"/>
            <a:ext cx="444844" cy="467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OBJETIVO 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67" y="1546696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371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78984"/>
              </p:ext>
            </p:extLst>
          </p:nvPr>
        </p:nvGraphicFramePr>
        <p:xfrm>
          <a:off x="800019" y="1634262"/>
          <a:ext cx="46769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01">
                  <a:extLst>
                    <a:ext uri="{9D8B030D-6E8A-4147-A177-3AD203B41FA5}">
                      <a16:colId xmlns:a16="http://schemas.microsoft.com/office/drawing/2014/main" val="176608266"/>
                    </a:ext>
                  </a:extLst>
                </a:gridCol>
                <a:gridCol w="3071014">
                  <a:extLst>
                    <a:ext uri="{9D8B030D-6E8A-4147-A177-3AD203B41FA5}">
                      <a16:colId xmlns:a16="http://schemas.microsoft.com/office/drawing/2014/main" val="398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Operação Matemática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Resto da 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24127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609519" y="2789453"/>
            <a:ext cx="18719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latin typeface="+mj-lt"/>
              </a:rPr>
              <a:t>SELECT 2 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+</a:t>
            </a:r>
            <a:r>
              <a:rPr lang="pt-BR" sz="2600" dirty="0">
                <a:latin typeface="+mj-lt"/>
              </a:rPr>
              <a:t> 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09519" y="3482649"/>
            <a:ext cx="1971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latin typeface="+mj-lt"/>
              </a:rPr>
              <a:t>SELECT 10 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-</a:t>
            </a:r>
            <a:r>
              <a:rPr lang="pt-BR" sz="2600" dirty="0">
                <a:latin typeface="+mj-lt"/>
              </a:rPr>
              <a:t>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09519" y="4175845"/>
            <a:ext cx="42287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latin typeface="+mj-lt"/>
              </a:rPr>
              <a:t>SELECT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pt-BR" sz="2600" dirty="0">
                <a:latin typeface="+mj-lt"/>
              </a:rPr>
              <a:t>16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+</a:t>
            </a:r>
            <a:r>
              <a:rPr lang="pt-BR" sz="2600" dirty="0">
                <a:latin typeface="+mj-lt"/>
              </a:rPr>
              <a:t>4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)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*</a:t>
            </a:r>
            <a:r>
              <a:rPr lang="pt-BR" sz="2600" dirty="0">
                <a:latin typeface="+mj-lt"/>
              </a:rPr>
              <a:t>5 </a:t>
            </a:r>
            <a:r>
              <a:rPr lang="pt-BR" sz="2600" b="1" dirty="0">
                <a:latin typeface="+mj-lt"/>
              </a:rPr>
              <a:t>AS</a:t>
            </a:r>
            <a:r>
              <a:rPr lang="pt-BR" sz="2600" dirty="0">
                <a:latin typeface="+mj-lt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+mj-lt"/>
              </a:rPr>
              <a:t>Resultado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609519" y="4869041"/>
            <a:ext cx="3641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latin typeface="+mj-lt"/>
              </a:rPr>
              <a:t>SELECT 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pt-BR" sz="2600" dirty="0">
                <a:latin typeface="+mj-lt"/>
              </a:rPr>
              <a:t>15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%</a:t>
            </a:r>
            <a:r>
              <a:rPr lang="pt-BR" sz="2600" dirty="0">
                <a:latin typeface="+mj-lt"/>
              </a:rPr>
              <a:t>8</a:t>
            </a:r>
            <a:r>
              <a:rPr lang="pt-BR" sz="2600" b="1" dirty="0">
                <a:solidFill>
                  <a:srgbClr val="002060"/>
                </a:solidFill>
                <a:latin typeface="+mj-lt"/>
              </a:rPr>
              <a:t>)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+3 </a:t>
            </a:r>
            <a:r>
              <a:rPr lang="pt-BR" sz="2600" b="1" dirty="0">
                <a:latin typeface="+mj-lt"/>
              </a:rPr>
              <a:t>AS</a:t>
            </a:r>
            <a:r>
              <a:rPr lang="pt-BR" sz="2600" dirty="0">
                <a:latin typeface="+mj-lt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+mj-lt"/>
              </a:rPr>
              <a:t>Valor</a:t>
            </a:r>
          </a:p>
        </p:txBody>
      </p:sp>
      <p:sp>
        <p:nvSpPr>
          <p:cNvPr id="10" name="Texto Explicativo Retangular 9"/>
          <p:cNvSpPr/>
          <p:nvPr/>
        </p:nvSpPr>
        <p:spPr>
          <a:xfrm>
            <a:off x="6692399" y="5748896"/>
            <a:ext cx="2792895" cy="755912"/>
          </a:xfrm>
          <a:prstGeom prst="wedgeRectCallout">
            <a:avLst>
              <a:gd name="adj1" fmla="val -2945"/>
              <a:gd name="adj2" fmla="val -106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2060"/>
                </a:solidFill>
              </a:rPr>
              <a:t>Parênteses</a:t>
            </a:r>
            <a:r>
              <a:rPr lang="pt-BR" sz="2000" dirty="0">
                <a:solidFill>
                  <a:schemeClr val="tx1"/>
                </a:solidFill>
              </a:rPr>
              <a:t> alteram a preferência de execução!</a:t>
            </a:r>
          </a:p>
        </p:txBody>
      </p:sp>
      <p:sp>
        <p:nvSpPr>
          <p:cNvPr id="11" name="Texto Explicativo Retangular 10"/>
          <p:cNvSpPr/>
          <p:nvPr/>
        </p:nvSpPr>
        <p:spPr>
          <a:xfrm>
            <a:off x="8969362" y="2889709"/>
            <a:ext cx="2792895" cy="768025"/>
          </a:xfrm>
          <a:prstGeom prst="wedgeRectCallout">
            <a:avLst>
              <a:gd name="adj1" fmla="val -41023"/>
              <a:gd name="adj2" fmla="val 1255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Atribui um </a:t>
            </a:r>
            <a:r>
              <a:rPr lang="pt-BR" sz="2000" b="1" dirty="0">
                <a:solidFill>
                  <a:srgbClr val="C00000"/>
                </a:solidFill>
              </a:rPr>
              <a:t>nome à coluna</a:t>
            </a:r>
            <a:r>
              <a:rPr lang="pt-BR" sz="2000" dirty="0">
                <a:solidFill>
                  <a:schemeClr val="tx1"/>
                </a:solidFill>
              </a:rPr>
              <a:t> (</a:t>
            </a:r>
            <a:r>
              <a:rPr lang="pt-BR" sz="2000" i="1" dirty="0">
                <a:solidFill>
                  <a:schemeClr val="tx1"/>
                </a:solidFill>
              </a:rPr>
              <a:t>alias</a:t>
            </a:r>
            <a:r>
              <a:rPr lang="pt-BR" sz="2000" dirty="0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7696358" y="1634471"/>
            <a:ext cx="2055108" cy="757631"/>
          </a:xfrm>
          <a:prstGeom prst="wedgeRectCallout">
            <a:avLst>
              <a:gd name="adj1" fmla="val -46156"/>
              <a:gd name="adj2" fmla="val 1027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Exibe o resultado </a:t>
            </a:r>
            <a:r>
              <a:rPr lang="pt-BR" sz="2000" dirty="0">
                <a:solidFill>
                  <a:schemeClr val="tx1"/>
                </a:solidFill>
              </a:rPr>
              <a:t>de 2 + 4!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00019" y="5166480"/>
            <a:ext cx="319551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>
                <a:solidFill>
                  <a:srgbClr val="FF0000"/>
                </a:solidFill>
              </a:rPr>
              <a:t>Onde as </a:t>
            </a:r>
            <a:r>
              <a:rPr lang="pt-BR" sz="2000" b="1" i="1" dirty="0">
                <a:solidFill>
                  <a:srgbClr val="FF0000"/>
                </a:solidFill>
              </a:rPr>
              <a:t>tabelas estão sendo utilizadas</a:t>
            </a:r>
            <a:r>
              <a:rPr lang="pt-BR" sz="2000" i="1" dirty="0">
                <a:solidFill>
                  <a:srgbClr val="FF0000"/>
                </a:solidFill>
              </a:rPr>
              <a:t> nesses exemplos?</a:t>
            </a:r>
          </a:p>
        </p:txBody>
      </p:sp>
      <p:pic>
        <p:nvPicPr>
          <p:cNvPr id="1026" name="Picture 2" descr="Resultado de imagem para Dúvida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02" y="5137395"/>
            <a:ext cx="1387432" cy="10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7798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20" y="1574669"/>
            <a:ext cx="5158623" cy="183782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o logaritmo natural de um valor informado.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20" y="3661598"/>
            <a:ext cx="5158623" cy="2838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LOG(</a:t>
            </a:r>
            <a:r>
              <a:rPr lang="pt-BR" sz="2600" dirty="0">
                <a:solidFill>
                  <a:srgbClr val="7950B8"/>
                </a:solidFill>
                <a:latin typeface="+mj-lt"/>
              </a:rPr>
              <a:t>&lt;expressão&gt;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Expressão: </a:t>
            </a:r>
            <a:r>
              <a:rPr lang="pt-BR" sz="2600" dirty="0">
                <a:latin typeface="+mj-lt"/>
              </a:rPr>
              <a:t>valor numérico informado ou obtido em uma coluna.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09" y="1669320"/>
            <a:ext cx="3989817" cy="5333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14" y="2303775"/>
            <a:ext cx="1644112" cy="708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6901572" y="4425446"/>
            <a:ext cx="28009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idFunc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94" y="3802642"/>
            <a:ext cx="852232" cy="2605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ângulo 9"/>
          <p:cNvSpPr/>
          <p:nvPr/>
        </p:nvSpPr>
        <p:spPr>
          <a:xfrm>
            <a:off x="6719836" y="1574670"/>
            <a:ext cx="4710163" cy="183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719837" y="3661601"/>
            <a:ext cx="4710163" cy="2838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5400000">
            <a:off x="7793924" y="1543263"/>
            <a:ext cx="752446" cy="196794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6200000">
            <a:off x="9799047" y="4967716"/>
            <a:ext cx="444844" cy="3215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50" y="1534900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8985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PI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20" y="1836188"/>
            <a:ext cx="5158623" cy="183782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o valor da constante matemática PI.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20" y="4081728"/>
            <a:ext cx="5158623" cy="1997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PI( 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Obs: </a:t>
            </a:r>
            <a:r>
              <a:rPr lang="pt-BR" sz="2600" dirty="0">
                <a:latin typeface="+mj-lt"/>
              </a:rPr>
              <a:t>Não precisa de parâmetros, pois é uma constante.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6362543" y="1836188"/>
            <a:ext cx="5130294" cy="1837824"/>
            <a:chOff x="6373847" y="1836188"/>
            <a:chExt cx="5130294" cy="183782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9652" y="2046257"/>
              <a:ext cx="4856076" cy="66494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2774" y="2694033"/>
              <a:ext cx="1834492" cy="840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Seta Dobrada para Cima 7"/>
            <p:cNvSpPr/>
            <p:nvPr/>
          </p:nvSpPr>
          <p:spPr>
            <a:xfrm rot="5400000">
              <a:off x="7934168" y="2040630"/>
              <a:ext cx="752446" cy="1967940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373847" y="1836188"/>
              <a:ext cx="5130294" cy="1837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6351239" y="4081727"/>
            <a:ext cx="5130294" cy="1997797"/>
            <a:chOff x="6351239" y="4081727"/>
            <a:chExt cx="5130294" cy="199779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9652" y="4283494"/>
              <a:ext cx="4856076" cy="42471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5026" y="4993375"/>
              <a:ext cx="2090702" cy="974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Seta Dobrada para Cima 10"/>
            <p:cNvSpPr/>
            <p:nvPr/>
          </p:nvSpPr>
          <p:spPr>
            <a:xfrm rot="5400000">
              <a:off x="7781564" y="4306529"/>
              <a:ext cx="752446" cy="1967940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51239" y="4081727"/>
              <a:ext cx="5130294" cy="1997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Picture 2" descr="Resultado de imagem para OBJETIVO 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1" y="1836188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1986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RAND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20" y="1836188"/>
            <a:ext cx="5158623" cy="183782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Retorna um valor (</a:t>
            </a:r>
            <a:r>
              <a:rPr lang="pt-BR" sz="2600" i="1" dirty="0" err="1">
                <a:latin typeface="+mj-lt"/>
              </a:rPr>
              <a:t>pseudo</a:t>
            </a:r>
            <a:r>
              <a:rPr lang="pt-BR" sz="2600" dirty="0">
                <a:latin typeface="+mj-lt"/>
              </a:rPr>
              <a:t>) aleatório entre 0 e 1. 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20" y="4081728"/>
            <a:ext cx="5158623" cy="1997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RAND( 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Obs: </a:t>
            </a:r>
            <a:r>
              <a:rPr lang="pt-BR" sz="2600" dirty="0">
                <a:latin typeface="+mj-lt"/>
              </a:rPr>
              <a:t>Não precisa de parâmetros para retornar valores.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59" y="1836188"/>
            <a:ext cx="5085706" cy="5754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105" y="2411599"/>
            <a:ext cx="1984160" cy="88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6215161" y="4368139"/>
            <a:ext cx="3262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salario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Reajuste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Funcionario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2710"/>
          <a:stretch/>
        </p:blipFill>
        <p:spPr>
          <a:xfrm>
            <a:off x="9934293" y="3674011"/>
            <a:ext cx="1570748" cy="2738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ângulo 9"/>
          <p:cNvSpPr/>
          <p:nvPr/>
        </p:nvSpPr>
        <p:spPr>
          <a:xfrm>
            <a:off x="6215161" y="1836187"/>
            <a:ext cx="5387834" cy="1557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215160" y="3589575"/>
            <a:ext cx="5387835" cy="2922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5400000">
            <a:off x="8004900" y="1736576"/>
            <a:ext cx="752446" cy="1934138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6200000">
            <a:off x="9453140" y="4882608"/>
            <a:ext cx="444844" cy="3215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OBJETIVO 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50" y="1836187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114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232559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833563"/>
            <a:ext cx="864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FUNÇÕES ADICIONAIS</a:t>
            </a:r>
          </a:p>
          <a:p>
            <a:pPr algn="ctr"/>
            <a:r>
              <a:rPr lang="pt-BR" sz="2000" dirty="0"/>
              <a:t>ISNULL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● </a:t>
            </a:r>
            <a:r>
              <a:rPr lang="pt-BR" sz="2000" dirty="0"/>
              <a:t>COALESCE</a:t>
            </a:r>
          </a:p>
        </p:txBody>
      </p:sp>
      <p:sp>
        <p:nvSpPr>
          <p:cNvPr id="6" name="Retângulo 5"/>
          <p:cNvSpPr/>
          <p:nvPr/>
        </p:nvSpPr>
        <p:spPr>
          <a:xfrm>
            <a:off x="8640000" y="1833563"/>
            <a:ext cx="3552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adic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63" y="2113426"/>
            <a:ext cx="2320273" cy="23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792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ISNULL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19" y="1533292"/>
            <a:ext cx="5282191" cy="183782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Permite tratar campos que podem conter valores nulos (</a:t>
            </a:r>
            <a:r>
              <a:rPr lang="pt-BR" sz="2600" i="1" dirty="0">
                <a:latin typeface="+mj-lt"/>
              </a:rPr>
              <a:t>NULL</a:t>
            </a:r>
            <a:r>
              <a:rPr lang="pt-BR" sz="2600" dirty="0">
                <a:latin typeface="+mj-lt"/>
              </a:rPr>
              <a:t>), tanto em consultas como em programas.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18" y="3578844"/>
            <a:ext cx="5282191" cy="290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ISNULL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(&lt;campo&gt;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,</a:t>
            </a:r>
            <a:r>
              <a:rPr lang="pt-BR" sz="2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&lt;texto alternativo&gt; 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Campo: </a:t>
            </a:r>
            <a:r>
              <a:rPr lang="pt-BR" sz="2600" dirty="0">
                <a:latin typeface="+mj-lt"/>
              </a:rPr>
              <a:t>campo da tabela que pode conter valores nulos.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Texto Alternativo: </a:t>
            </a:r>
            <a:r>
              <a:rPr lang="pt-BR" sz="2600" dirty="0">
                <a:latin typeface="+mj-lt"/>
              </a:rPr>
              <a:t>será apresentado no lugar do valor NULL.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956852" y="1805872"/>
            <a:ext cx="430015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'[NI]'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'E-mail'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81" y="3137845"/>
            <a:ext cx="2067695" cy="3176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6660292" y="1533292"/>
            <a:ext cx="4856205" cy="497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8884505" y="2560463"/>
            <a:ext cx="444844" cy="4735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Resultado de imagem para OBJETIVO 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64" y="1402175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1919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COALESCE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72619" y="1533292"/>
            <a:ext cx="5764105" cy="183782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+mj-lt"/>
              </a:rPr>
              <a:t>Objetivo: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</a:rPr>
              <a:t>Permite tratar campos que podem conter valores nulos (</a:t>
            </a:r>
            <a:r>
              <a:rPr lang="pt-BR" sz="2600" i="1" dirty="0">
                <a:latin typeface="+mj-lt"/>
              </a:rPr>
              <a:t>NULL</a:t>
            </a:r>
            <a:r>
              <a:rPr lang="pt-BR" sz="2600" dirty="0">
                <a:latin typeface="+mj-lt"/>
              </a:rPr>
              <a:t>), sendo similar a função ISNULL.</a:t>
            </a:r>
            <a:endParaRPr lang="pt-BR" sz="2600" i="1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618" y="3578844"/>
            <a:ext cx="5764106" cy="290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Sintaxe: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FF0000"/>
                </a:solidFill>
                <a:latin typeface="+mj-lt"/>
              </a:rPr>
              <a:t>COALESCE</a:t>
            </a:r>
            <a:r>
              <a:rPr lang="pt-BR" sz="2600" dirty="0">
                <a:solidFill>
                  <a:srgbClr val="7030A0"/>
                </a:solidFill>
                <a:latin typeface="+mj-lt"/>
              </a:rPr>
              <a:t>(&lt;campo&gt;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,</a:t>
            </a:r>
            <a:r>
              <a:rPr lang="pt-BR" sz="2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&lt;texto alternativo&gt;</a:t>
            </a:r>
            <a:r>
              <a:rPr lang="pt-BR" sz="2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Campo: </a:t>
            </a:r>
            <a:r>
              <a:rPr lang="pt-BR" sz="2600" dirty="0">
                <a:latin typeface="+mj-lt"/>
              </a:rPr>
              <a:t>campo da tabela que pode conter valores nulos.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pt-BR" sz="2600" b="1" dirty="0">
                <a:latin typeface="+mj-lt"/>
              </a:rPr>
              <a:t>Texto Alternativo: </a:t>
            </a:r>
            <a:r>
              <a:rPr lang="pt-BR" sz="2600" dirty="0">
                <a:latin typeface="+mj-lt"/>
              </a:rPr>
              <a:t>será apresentado no lugar do valor NULL.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7179273" y="1802797"/>
            <a:ext cx="430015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COALESCE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'[NI]'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'E-mail'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85" y="3268090"/>
            <a:ext cx="1981200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6969210" y="1533292"/>
            <a:ext cx="4757351" cy="497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9094571" y="2566245"/>
            <a:ext cx="444844" cy="5847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Resultado de imagem para OBJETIVO 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31" y="1399100"/>
            <a:ext cx="807393" cy="8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9028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F82605-A01C-4325-B063-C3831BCA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23139"/>
            <a:ext cx="6553545" cy="56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6C65E5-AD17-4420-BFD2-EFC971BAA116}"/>
              </a:ext>
            </a:extLst>
          </p:cNvPr>
          <p:cNvSpPr txBox="1"/>
          <p:nvPr/>
        </p:nvSpPr>
        <p:spPr>
          <a:xfrm>
            <a:off x="1441688" y="2611120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FFCD4E-F6E2-4312-9780-086AE141D2F0}"/>
              </a:ext>
            </a:extLst>
          </p:cNvPr>
          <p:cNvSpPr txBox="1"/>
          <p:nvPr/>
        </p:nvSpPr>
        <p:spPr>
          <a:xfrm>
            <a:off x="810911" y="3444240"/>
            <a:ext cx="3384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telvio.orru@docente.unip.br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102C3C-FAD9-483D-9AE5-20DB9A2D2067}"/>
              </a:ext>
            </a:extLst>
          </p:cNvPr>
          <p:cNvSpPr txBox="1"/>
          <p:nvPr/>
        </p:nvSpPr>
        <p:spPr>
          <a:xfrm>
            <a:off x="1594088" y="2763520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9A7B80-39AF-43F0-94AD-769A80820058}"/>
              </a:ext>
            </a:extLst>
          </p:cNvPr>
          <p:cNvSpPr txBox="1"/>
          <p:nvPr/>
        </p:nvSpPr>
        <p:spPr>
          <a:xfrm>
            <a:off x="963311" y="3596640"/>
            <a:ext cx="3384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telvio.orru@docente.unip.br</a:t>
            </a:r>
          </a:p>
        </p:txBody>
      </p:sp>
    </p:spTree>
    <p:extLst>
      <p:ext uri="{BB962C8B-B14F-4D97-AF65-F5344CB8AC3E}">
        <p14:creationId xmlns:p14="http://schemas.microsoft.com/office/powerpoint/2010/main" val="400825405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AC4AD-9ECF-487A-A7B5-78B4E73B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/>
              <a:t>Mãos</a:t>
            </a:r>
            <a:r>
              <a:rPr lang="en-US" sz="3200" kern="1200" dirty="0"/>
              <a:t> à </a:t>
            </a:r>
            <a:r>
              <a:rPr lang="en-US" sz="3200" kern="1200" dirty="0" err="1"/>
              <a:t>Obra</a:t>
            </a:r>
            <a:r>
              <a:rPr lang="en-US" sz="3200" kern="1200" dirty="0"/>
              <a:t>!!!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891E4D-E820-4DC2-A0E7-3E776849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2" y="1640502"/>
            <a:ext cx="9710935" cy="43941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41F4DC-67D7-47FA-B44F-C170CA1225B6}"/>
              </a:ext>
            </a:extLst>
          </p:cNvPr>
          <p:cNvSpPr txBox="1"/>
          <p:nvPr/>
        </p:nvSpPr>
        <p:spPr>
          <a:xfrm>
            <a:off x="5812923" y="2717908"/>
            <a:ext cx="2187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Resolva a Lista de Exercícios da Aula 4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E51C562-3D29-470D-B80F-1B1AABE5A80F}"/>
              </a:ext>
            </a:extLst>
          </p:cNvPr>
          <p:cNvGrpSpPr/>
          <p:nvPr/>
        </p:nvGrpSpPr>
        <p:grpSpPr>
          <a:xfrm>
            <a:off x="2190069" y="6214533"/>
            <a:ext cx="7943850" cy="643467"/>
            <a:chOff x="2190069" y="6214533"/>
            <a:chExt cx="7943850" cy="64346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C9FA563-016A-4819-A0C7-D58DD3F2C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069" y="6214533"/>
              <a:ext cx="7943850" cy="64346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65EA293-56E7-4731-9A56-0C8F8D365C00}"/>
                </a:ext>
              </a:extLst>
            </p:cNvPr>
            <p:cNvSpPr txBox="1"/>
            <p:nvPr/>
          </p:nvSpPr>
          <p:spPr>
            <a:xfrm>
              <a:off x="2735190" y="6355547"/>
              <a:ext cx="68536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Envie por e-mail conforme o padrão apresentado na Aula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642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com Tabelas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20" b="72366"/>
          <a:stretch/>
        </p:blipFill>
        <p:spPr>
          <a:xfrm>
            <a:off x="2167648" y="2150631"/>
            <a:ext cx="8065711" cy="86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53" y="5331625"/>
            <a:ext cx="3819525" cy="9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07" y="5331625"/>
            <a:ext cx="3990117" cy="9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Angulado 11"/>
          <p:cNvCxnSpPr>
            <a:stCxn id="4" idx="2"/>
            <a:endCxn id="9" idx="0"/>
          </p:cNvCxnSpPr>
          <p:nvPr/>
        </p:nvCxnSpPr>
        <p:spPr>
          <a:xfrm rot="5400000">
            <a:off x="3376520" y="2507640"/>
            <a:ext cx="2318981" cy="33289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2"/>
            <a:endCxn id="10" idx="0"/>
          </p:cNvCxnSpPr>
          <p:nvPr/>
        </p:nvCxnSpPr>
        <p:spPr>
          <a:xfrm rot="16200000" flipH="1">
            <a:off x="6662645" y="2550503"/>
            <a:ext cx="2318981" cy="32432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3210251" y="3710469"/>
            <a:ext cx="2695575" cy="92333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SELECT nome, </a:t>
            </a:r>
            <a:r>
              <a:rPr lang="pt-BR" b="1" dirty="0"/>
              <a:t>salario</a:t>
            </a:r>
            <a:r>
              <a:rPr lang="pt-BR" b="1" dirty="0">
                <a:solidFill>
                  <a:srgbClr val="FF0000"/>
                </a:solidFill>
              </a:rPr>
              <a:t>*</a:t>
            </a:r>
            <a:r>
              <a:rPr lang="pt-BR" b="1" dirty="0"/>
              <a:t>1.10</a:t>
            </a:r>
            <a:r>
              <a:rPr lang="pt-BR" dirty="0"/>
              <a:t> AS </a:t>
            </a:r>
            <a:r>
              <a:rPr lang="pt-BR" dirty="0" err="1"/>
              <a:t>NovoSalario</a:t>
            </a:r>
            <a:r>
              <a:rPr lang="pt-BR" dirty="0"/>
              <a:t> FROM Funcionario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97567" y="3710469"/>
            <a:ext cx="269319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SELECT nome, </a:t>
            </a:r>
            <a:r>
              <a:rPr lang="pt-BR" b="1" dirty="0"/>
              <a:t>salario</a:t>
            </a:r>
            <a:r>
              <a:rPr lang="pt-BR" b="1" dirty="0">
                <a:solidFill>
                  <a:srgbClr val="FF0000"/>
                </a:solidFill>
              </a:rPr>
              <a:t>*</a:t>
            </a:r>
            <a:r>
              <a:rPr lang="pt-BR" b="1" dirty="0"/>
              <a:t>0.90</a:t>
            </a:r>
            <a:r>
              <a:rPr lang="pt-BR" dirty="0"/>
              <a:t> AS </a:t>
            </a:r>
            <a:r>
              <a:rPr lang="pt-BR" dirty="0" err="1"/>
              <a:t>NovoSalario</a:t>
            </a:r>
            <a:r>
              <a:rPr lang="pt-BR" dirty="0"/>
              <a:t> FROM Funcionario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773477" y="1644415"/>
            <a:ext cx="28540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Tabela: </a:t>
            </a:r>
            <a:r>
              <a:rPr lang="pt-BR" sz="2600" dirty="0"/>
              <a:t>Funcionario</a:t>
            </a:r>
          </a:p>
        </p:txBody>
      </p:sp>
      <p:pic>
        <p:nvPicPr>
          <p:cNvPr id="2050" name="Picture 2" descr="Resultado de imagem para +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0" r="10384" b="51744"/>
          <a:stretch/>
        </p:blipFill>
        <p:spPr bwMode="auto">
          <a:xfrm>
            <a:off x="1140344" y="3448183"/>
            <a:ext cx="1434110" cy="14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+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r="51590" b="51744"/>
          <a:stretch/>
        </p:blipFill>
        <p:spPr bwMode="auto">
          <a:xfrm>
            <a:off x="9710004" y="3448183"/>
            <a:ext cx="1453054" cy="14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625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95018"/>
              </p:ext>
            </p:extLst>
          </p:nvPr>
        </p:nvGraphicFramePr>
        <p:xfrm>
          <a:off x="780969" y="2167662"/>
          <a:ext cx="4267281" cy="341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5244">
                  <a:extLst>
                    <a:ext uri="{9D8B030D-6E8A-4147-A177-3AD203B41FA5}">
                      <a16:colId xmlns:a16="http://schemas.microsoft.com/office/drawing/2014/main" val="176608266"/>
                    </a:ext>
                  </a:extLst>
                </a:gridCol>
                <a:gridCol w="2802037">
                  <a:extLst>
                    <a:ext uri="{9D8B030D-6E8A-4147-A177-3AD203B41FA5}">
                      <a16:colId xmlns:a16="http://schemas.microsoft.com/office/drawing/2014/main" val="398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&lt;&gt;</a:t>
                      </a:r>
                      <a:r>
                        <a:rPr lang="pt-BR" sz="2600" baseline="0" dirty="0">
                          <a:latin typeface="+mj-lt"/>
                        </a:rPr>
                        <a:t> ou !=</a:t>
                      </a:r>
                      <a:endParaRPr lang="pt-BR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Maior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2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Menor ou igual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4885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380004" y="2252117"/>
            <a:ext cx="50863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 * FROM Funcionario WHERE </a:t>
            </a:r>
            <a:r>
              <a:rPr lang="pt-BR" sz="2600" b="1" dirty="0">
                <a:latin typeface="+mj-lt"/>
              </a:rPr>
              <a:t>salario 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pt-BR" sz="2600" b="1" dirty="0">
                <a:latin typeface="+mj-lt"/>
              </a:rPr>
              <a:t> 2000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89529" y="3755137"/>
            <a:ext cx="50768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 * FROM Funcionario WHERE </a:t>
            </a:r>
            <a:r>
              <a:rPr lang="pt-BR" sz="2600" b="1" dirty="0">
                <a:latin typeface="+mj-lt"/>
              </a:rPr>
              <a:t>salario 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600" b="1" dirty="0">
                <a:latin typeface="+mj-lt"/>
              </a:rPr>
              <a:t> 2000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99053" y="4948677"/>
            <a:ext cx="5067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 * FROM Funcionario WHERE </a:t>
            </a:r>
            <a:r>
              <a:rPr lang="pt-BR" sz="2600" b="1" dirty="0">
                <a:latin typeface="+mj-lt"/>
              </a:rPr>
              <a:t>cargo 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=</a:t>
            </a:r>
            <a:r>
              <a:rPr lang="pt-BR" sz="2600" b="1" dirty="0">
                <a:latin typeface="+mj-lt"/>
              </a:rPr>
              <a:t> ‘Suporte de TI’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8923178" y="1476316"/>
            <a:ext cx="2543175" cy="665160"/>
          </a:xfrm>
          <a:prstGeom prst="wedgeRectCallout">
            <a:avLst>
              <a:gd name="adj1" fmla="val -44970"/>
              <a:gd name="adj2" fmla="val 1485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Funcionários com salário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maior que R$ 2000,00</a:t>
            </a:r>
          </a:p>
        </p:txBody>
      </p:sp>
      <p:sp>
        <p:nvSpPr>
          <p:cNvPr id="9" name="Texto Explicativo Retangular 8"/>
          <p:cNvSpPr/>
          <p:nvPr/>
        </p:nvSpPr>
        <p:spPr>
          <a:xfrm>
            <a:off x="5228669" y="2940703"/>
            <a:ext cx="2555081" cy="656740"/>
          </a:xfrm>
          <a:prstGeom prst="wedgeRectCallout">
            <a:avLst>
              <a:gd name="adj1" fmla="val 57527"/>
              <a:gd name="adj2" fmla="val 1753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Funcionários com salário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menor que R$ 2000,00</a:t>
            </a:r>
          </a:p>
        </p:txBody>
      </p:sp>
      <p:sp>
        <p:nvSpPr>
          <p:cNvPr id="10" name="Texto Explicativo Retangular 9"/>
          <p:cNvSpPr/>
          <p:nvPr/>
        </p:nvSpPr>
        <p:spPr>
          <a:xfrm>
            <a:off x="8923178" y="6008777"/>
            <a:ext cx="2543175" cy="665160"/>
          </a:xfrm>
          <a:prstGeom prst="wedgeRectCallout">
            <a:avLst>
              <a:gd name="adj1" fmla="val -43847"/>
              <a:gd name="adj2" fmla="val -891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Funcionários com o cargo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igual a Suporte de TI</a:t>
            </a:r>
          </a:p>
        </p:txBody>
      </p:sp>
    </p:spTree>
    <p:extLst>
      <p:ext uri="{BB962C8B-B14F-4D97-AF65-F5344CB8AC3E}">
        <p14:creationId xmlns:p14="http://schemas.microsoft.com/office/powerpoint/2010/main" val="16627430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11" y="2442328"/>
            <a:ext cx="8073058" cy="3094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814125" y="1550322"/>
            <a:ext cx="399456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SELECT  * FROM Funcionario WHERE </a:t>
            </a:r>
            <a:r>
              <a:rPr lang="pt-BR" sz="2000" b="1" dirty="0">
                <a:latin typeface="+mj-lt"/>
              </a:rPr>
              <a:t>cargo </a:t>
            </a:r>
            <a:r>
              <a:rPr lang="pt-BR" sz="2000" b="1" dirty="0">
                <a:solidFill>
                  <a:srgbClr val="FF0000"/>
                </a:solidFill>
                <a:latin typeface="+mj-lt"/>
              </a:rPr>
              <a:t>&lt;&gt;</a:t>
            </a:r>
            <a:r>
              <a:rPr lang="pt-BR" sz="2000" b="1" dirty="0">
                <a:latin typeface="+mj-lt"/>
              </a:rPr>
              <a:t> ‘Programador </a:t>
            </a:r>
            <a:r>
              <a:rPr lang="pt-BR" sz="2000" b="1" dirty="0" err="1">
                <a:latin typeface="+mj-lt"/>
              </a:rPr>
              <a:t>Senior</a:t>
            </a:r>
            <a:r>
              <a:rPr lang="pt-BR" sz="2000" b="1" dirty="0">
                <a:latin typeface="+mj-lt"/>
              </a:rPr>
              <a:t>’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50910" y="2703712"/>
            <a:ext cx="8022259" cy="2264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50910" y="5024120"/>
            <a:ext cx="8022258" cy="20550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5" idx="3"/>
            <a:endCxn id="6" idx="0"/>
          </p:cNvCxnSpPr>
          <p:nvPr/>
        </p:nvCxnSpPr>
        <p:spPr>
          <a:xfrm>
            <a:off x="4808689" y="1904265"/>
            <a:ext cx="1353351" cy="79944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286045" y="5798584"/>
            <a:ext cx="399456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SELECT  * FROM Funcionario WHERE </a:t>
            </a:r>
            <a:r>
              <a:rPr lang="pt-BR" sz="2000" b="1" dirty="0">
                <a:latin typeface="+mj-lt"/>
              </a:rPr>
              <a:t>salario </a:t>
            </a:r>
            <a:r>
              <a:rPr lang="pt-BR" sz="2000" b="1" dirty="0">
                <a:solidFill>
                  <a:srgbClr val="FF0000"/>
                </a:solidFill>
                <a:latin typeface="+mj-lt"/>
              </a:rPr>
              <a:t>&gt;=</a:t>
            </a:r>
            <a:r>
              <a:rPr lang="pt-BR" sz="2000" b="1" dirty="0">
                <a:latin typeface="+mj-lt"/>
              </a:rPr>
              <a:t> 9786.13</a:t>
            </a:r>
          </a:p>
        </p:txBody>
      </p:sp>
      <p:cxnSp>
        <p:nvCxnSpPr>
          <p:cNvPr id="12" name="Conector Angulado 11"/>
          <p:cNvCxnSpPr>
            <a:stCxn id="7" idx="2"/>
            <a:endCxn id="11" idx="1"/>
          </p:cNvCxnSpPr>
          <p:nvPr/>
        </p:nvCxnSpPr>
        <p:spPr>
          <a:xfrm rot="16200000" flipH="1">
            <a:off x="6262591" y="5129072"/>
            <a:ext cx="922903" cy="1124006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4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370320" y="1635760"/>
            <a:ext cx="5130800" cy="4612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 o que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3837" y="2575559"/>
            <a:ext cx="5034280" cy="2733041"/>
          </a:xfr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600" i="1" dirty="0">
                <a:solidFill>
                  <a:srgbClr val="FF0000"/>
                </a:solidFill>
                <a:latin typeface="+mj-lt"/>
              </a:rPr>
              <a:t>O que fazer para consultar todos os funcionários que são </a:t>
            </a:r>
            <a:r>
              <a:rPr lang="pt-BR" sz="2600" b="1" i="1" dirty="0">
                <a:solidFill>
                  <a:srgbClr val="FF0000"/>
                </a:solidFill>
                <a:latin typeface="+mj-lt"/>
              </a:rPr>
              <a:t>programadores júnior</a:t>
            </a:r>
            <a:r>
              <a:rPr lang="pt-BR" sz="2600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pt-BR" sz="2600" b="1" i="1" u="sng" dirty="0">
                <a:solidFill>
                  <a:srgbClr val="7030A0"/>
                </a:solidFill>
                <a:latin typeface="+mj-lt"/>
              </a:rPr>
              <a:t>E</a:t>
            </a:r>
            <a:r>
              <a:rPr lang="pt-BR" sz="2600" i="1" dirty="0">
                <a:solidFill>
                  <a:srgbClr val="FF0000"/>
                </a:solidFill>
                <a:latin typeface="+mj-lt"/>
              </a:rPr>
              <a:t> que tenham </a:t>
            </a:r>
            <a:r>
              <a:rPr lang="pt-BR" sz="2600" b="1" i="1" dirty="0">
                <a:solidFill>
                  <a:srgbClr val="FF0000"/>
                </a:solidFill>
                <a:latin typeface="+mj-lt"/>
              </a:rPr>
              <a:t>salário menor ou igual a R$ 2.700,00</a:t>
            </a:r>
            <a:r>
              <a:rPr lang="pt-BR" sz="2600" i="1" dirty="0">
                <a:solidFill>
                  <a:srgbClr val="FF0000"/>
                </a:solidFill>
                <a:latin typeface="+mj-lt"/>
              </a:rPr>
              <a:t>? </a:t>
            </a:r>
          </a:p>
        </p:txBody>
      </p:sp>
      <p:pic>
        <p:nvPicPr>
          <p:cNvPr id="3074" name="Picture 2" descr="Resultado de imagem para dúvi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27932"/>
          <a:stretch/>
        </p:blipFill>
        <p:spPr bwMode="auto">
          <a:xfrm>
            <a:off x="9122489" y="3952239"/>
            <a:ext cx="1816428" cy="21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em Nuvem 4"/>
          <p:cNvSpPr/>
          <p:nvPr/>
        </p:nvSpPr>
        <p:spPr>
          <a:xfrm>
            <a:off x="6543041" y="1953100"/>
            <a:ext cx="4196079" cy="1745140"/>
          </a:xfrm>
          <a:prstGeom prst="cloudCallout">
            <a:avLst>
              <a:gd name="adj1" fmla="val 39587"/>
              <a:gd name="adj2" fmla="val 9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 solução deve estar nos </a:t>
            </a:r>
            <a:r>
              <a:rPr lang="pt-BR" sz="2400" b="1" dirty="0"/>
              <a:t>Operadores Lógicos!</a:t>
            </a:r>
          </a:p>
        </p:txBody>
      </p:sp>
    </p:spTree>
    <p:extLst>
      <p:ext uri="{BB962C8B-B14F-4D97-AF65-F5344CB8AC3E}">
        <p14:creationId xmlns:p14="http://schemas.microsoft.com/office/powerpoint/2010/main" val="10142111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76007"/>
              </p:ext>
            </p:extLst>
          </p:nvPr>
        </p:nvGraphicFramePr>
        <p:xfrm>
          <a:off x="812300" y="1629957"/>
          <a:ext cx="5396311" cy="1950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52917">
                  <a:extLst>
                    <a:ext uri="{9D8B030D-6E8A-4147-A177-3AD203B41FA5}">
                      <a16:colId xmlns:a16="http://schemas.microsoft.com/office/drawing/2014/main" val="176608266"/>
                    </a:ext>
                  </a:extLst>
                </a:gridCol>
                <a:gridCol w="3543394">
                  <a:extLst>
                    <a:ext uri="{9D8B030D-6E8A-4147-A177-3AD203B41FA5}">
                      <a16:colId xmlns:a16="http://schemas.microsoft.com/office/drawing/2014/main" val="398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</a:t>
                      </a:r>
                      <a:r>
                        <a:rPr lang="pt-BR" sz="2600" baseline="0" dirty="0">
                          <a:latin typeface="+mj-lt"/>
                        </a:rPr>
                        <a:t> de Conjunção</a:t>
                      </a:r>
                      <a:endParaRPr lang="pt-BR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 de Disjunção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600" dirty="0">
                          <a:latin typeface="+mj-lt"/>
                        </a:rPr>
                        <a:t>Operador de Negação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963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642539" y="3498085"/>
            <a:ext cx="4817942" cy="129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cargo='Analista de TI' </a:t>
            </a:r>
            <a:r>
              <a:rPr lang="pt-BR" sz="2600" b="1" dirty="0">
                <a:latin typeface="+mj-lt"/>
              </a:rPr>
              <a:t>OR</a:t>
            </a:r>
          </a:p>
          <a:p>
            <a:pPr algn="ctr"/>
            <a:r>
              <a:rPr lang="pt-BR" sz="2600" dirty="0">
                <a:latin typeface="+mj-lt"/>
              </a:rPr>
              <a:t>cargo='DBA'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42539" y="5366213"/>
            <a:ext cx="4817941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</a:t>
            </a:r>
            <a:r>
              <a:rPr lang="pt-BR" sz="2600" b="1" dirty="0">
                <a:latin typeface="+mj-lt"/>
              </a:rPr>
              <a:t>NOT</a:t>
            </a:r>
            <a:r>
              <a:rPr lang="pt-BR" sz="2600" dirty="0">
                <a:latin typeface="+mj-lt"/>
              </a:rPr>
              <a:t> cargo='DBA'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42539" y="1629957"/>
            <a:ext cx="4817942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cargo='Analista de TI' </a:t>
            </a:r>
            <a:r>
              <a:rPr lang="pt-BR" sz="2600" b="1" dirty="0">
                <a:latin typeface="+mj-lt"/>
              </a:rPr>
              <a:t>AND</a:t>
            </a:r>
          </a:p>
          <a:p>
            <a:pPr algn="ctr"/>
            <a:r>
              <a:rPr lang="pt-BR" sz="2600" dirty="0">
                <a:latin typeface="+mj-lt"/>
              </a:rPr>
              <a:t>salario=3786.34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812299" y="4244119"/>
            <a:ext cx="5396311" cy="2014646"/>
            <a:chOff x="812300" y="4123396"/>
            <a:chExt cx="5283700" cy="2014646"/>
          </a:xfrm>
        </p:grpSpPr>
        <p:sp>
          <p:nvSpPr>
            <p:cNvPr id="12" name="Rolagem Horizontal 11"/>
            <p:cNvSpPr/>
            <p:nvPr/>
          </p:nvSpPr>
          <p:spPr>
            <a:xfrm>
              <a:off x="812300" y="4123396"/>
              <a:ext cx="5283700" cy="2014646"/>
            </a:xfrm>
            <a:prstGeom prst="horizontalScrol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047280" y="4477787"/>
              <a:ext cx="4926349" cy="12926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600" dirty="0">
                  <a:latin typeface="+mj-lt"/>
                </a:rPr>
                <a:t>SELECT * FROM Funcionario WHERE </a:t>
              </a:r>
              <a:r>
                <a:rPr lang="pt-BR" sz="2600" dirty="0">
                  <a:solidFill>
                    <a:srgbClr val="002060"/>
                  </a:solidFill>
                  <a:latin typeface="+mj-lt"/>
                </a:rPr>
                <a:t>cargo='Programador Junior'</a:t>
              </a:r>
              <a:r>
                <a:rPr lang="pt-BR" sz="2600" dirty="0">
                  <a:latin typeface="+mj-lt"/>
                </a:rPr>
                <a:t> </a:t>
              </a:r>
              <a:r>
                <a:rPr lang="pt-BR" sz="2600" b="1" dirty="0">
                  <a:latin typeface="+mj-lt"/>
                </a:rPr>
                <a:t>AND</a:t>
              </a:r>
              <a:r>
                <a:rPr lang="pt-BR" sz="2600" dirty="0">
                  <a:latin typeface="+mj-lt"/>
                </a:rPr>
                <a:t> </a:t>
              </a:r>
              <a:r>
                <a:rPr lang="pt-BR" sz="26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salario &lt;= 2700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519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Auxiliares</a:t>
            </a:r>
            <a:br>
              <a:rPr lang="pt-BR" dirty="0"/>
            </a:br>
            <a:r>
              <a:rPr lang="pt-BR" sz="2600" dirty="0"/>
              <a:t>(Continua)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7241" y="1551008"/>
            <a:ext cx="5578997" cy="4988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0508" y="1713054"/>
            <a:ext cx="4971085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COLUNA VAZIA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0510" y="3069402"/>
            <a:ext cx="4971084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</a:t>
            </a:r>
            <a:r>
              <a:rPr lang="pt-BR" sz="2600" dirty="0" err="1">
                <a:latin typeface="+mj-lt"/>
              </a:rPr>
              <a:t>email</a:t>
            </a:r>
            <a:r>
              <a:rPr lang="pt-BR" sz="2600" b="1" dirty="0">
                <a:latin typeface="+mj-lt"/>
              </a:rPr>
              <a:t> IS NULL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" y="5080502"/>
            <a:ext cx="4971085" cy="101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eta para Baixo 11"/>
          <p:cNvSpPr/>
          <p:nvPr/>
        </p:nvSpPr>
        <p:spPr>
          <a:xfrm>
            <a:off x="2717276" y="4124795"/>
            <a:ext cx="937549" cy="7928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092860" y="4860584"/>
            <a:ext cx="694481" cy="1456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279505" y="1551008"/>
            <a:ext cx="5578997" cy="498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32772" y="1713054"/>
            <a:ext cx="4971085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VERIFICAÇÃO DE </a:t>
            </a:r>
            <a:r>
              <a:rPr lang="pt-BR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PRESENÇA EM CONJUNTO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32772" y="2893666"/>
            <a:ext cx="4971085" cy="1331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086958" y="2893666"/>
            <a:ext cx="4190035" cy="1292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+mj-lt"/>
              </a:rPr>
              <a:t>SELECT * FROM FUNCIONARIO WHERE cargo </a:t>
            </a:r>
            <a:r>
              <a:rPr lang="pt-BR" sz="2600" b="1" dirty="0">
                <a:latin typeface="+mj-lt"/>
              </a:rPr>
              <a:t>IN</a:t>
            </a:r>
            <a:r>
              <a:rPr lang="pt-BR" sz="2600" dirty="0">
                <a:latin typeface="+mj-lt"/>
              </a:rPr>
              <a:t> ('</a:t>
            </a:r>
            <a:r>
              <a:rPr lang="pt-BR" sz="2600" dirty="0" err="1">
                <a:latin typeface="+mj-lt"/>
              </a:rPr>
              <a:t>DBA','Suporte</a:t>
            </a:r>
            <a:r>
              <a:rPr lang="pt-BR" sz="2600" dirty="0">
                <a:latin typeface="+mj-lt"/>
              </a:rPr>
              <a:t> de TI')</a:t>
            </a:r>
          </a:p>
        </p:txBody>
      </p:sp>
      <p:sp>
        <p:nvSpPr>
          <p:cNvPr id="22" name="Seta para Baixo 21"/>
          <p:cNvSpPr/>
          <p:nvPr/>
        </p:nvSpPr>
        <p:spPr>
          <a:xfrm>
            <a:off x="8724775" y="4512815"/>
            <a:ext cx="922963" cy="7237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72" y="5536103"/>
            <a:ext cx="4971085" cy="709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Elipse 23"/>
          <p:cNvSpPr/>
          <p:nvPr/>
        </p:nvSpPr>
        <p:spPr>
          <a:xfrm>
            <a:off x="8642364" y="5461982"/>
            <a:ext cx="1079221" cy="901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1748</Words>
  <Application>Microsoft Office PowerPoint</Application>
  <PresentationFormat>Widescreen</PresentationFormat>
  <Paragraphs>276</Paragraphs>
  <Slides>37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Times New Roman</vt:lpstr>
      <vt:lpstr>Wingdings</vt:lpstr>
      <vt:lpstr>Tema do Office</vt:lpstr>
      <vt:lpstr>DQL: Operadores e Funções</vt:lpstr>
      <vt:lpstr>Consultas com Operadores</vt:lpstr>
      <vt:lpstr>Operadores Aritméticos</vt:lpstr>
      <vt:lpstr>Cálculos com Tabelas</vt:lpstr>
      <vt:lpstr>Operadores Relacionais</vt:lpstr>
      <vt:lpstr>Outros Exemplos</vt:lpstr>
      <vt:lpstr>E agora o que fazer?</vt:lpstr>
      <vt:lpstr>Operadores Lógicos</vt:lpstr>
      <vt:lpstr>Operadores Auxiliares (Continua)</vt:lpstr>
      <vt:lpstr>Operadores Auxiliares (Continua)</vt:lpstr>
      <vt:lpstr>Operadores Auxiliares (Continua)</vt:lpstr>
      <vt:lpstr>Operadores Auxiliares (Continua)</vt:lpstr>
      <vt:lpstr>Operadores Auxiliares</vt:lpstr>
      <vt:lpstr>Funções do Sistema</vt:lpstr>
      <vt:lpstr>Apresentação do PowerPoint</vt:lpstr>
      <vt:lpstr>Atenção: Ajuste o Formato da Data</vt:lpstr>
      <vt:lpstr>GETDATE() | CURRENT_TIMESTAMP</vt:lpstr>
      <vt:lpstr>DAY</vt:lpstr>
      <vt:lpstr>MONTH</vt:lpstr>
      <vt:lpstr>YEAR</vt:lpstr>
      <vt:lpstr>DATEPART</vt:lpstr>
      <vt:lpstr>DATEADD</vt:lpstr>
      <vt:lpstr>DATEDIFF</vt:lpstr>
      <vt:lpstr>DATENAME</vt:lpstr>
      <vt:lpstr>Apresentação do PowerPoint</vt:lpstr>
      <vt:lpstr>ABS</vt:lpstr>
      <vt:lpstr>POWER</vt:lpstr>
      <vt:lpstr>SQRT</vt:lpstr>
      <vt:lpstr>ROUND</vt:lpstr>
      <vt:lpstr>LOG</vt:lpstr>
      <vt:lpstr>PI</vt:lpstr>
      <vt:lpstr>RAND</vt:lpstr>
      <vt:lpstr>Apresentação do PowerPoint</vt:lpstr>
      <vt:lpstr>ISNULL</vt:lpstr>
      <vt:lpstr>COALESCE</vt:lpstr>
      <vt:lpstr>Apresentação do PowerPoint</vt:lpstr>
      <vt:lpstr>Mãos à Obra!!!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DML e DQL (Revisão)</dc:title>
  <dc:creator>NATHAN CIRILLO</dc:creator>
  <cp:lastModifiedBy>Télvio Orrú</cp:lastModifiedBy>
  <cp:revision>275</cp:revision>
  <dcterms:created xsi:type="dcterms:W3CDTF">2019-09-03T16:39:24Z</dcterms:created>
  <dcterms:modified xsi:type="dcterms:W3CDTF">2021-03-26T22:06:51Z</dcterms:modified>
</cp:coreProperties>
</file>