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23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3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4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0476-482A-46E5-BC31-FB5AC71A1E84}" type="datetimeFigureOut">
              <a:rPr lang="pt-BR" smtClean="0"/>
              <a:pPr/>
              <a:t>03/11/2013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4B91-3D01-44B8-A37E-34B6AA07ABC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ticias.terra.com.br/retrospectiva/2011/fotos/0,,OI181525-EI19310,00-Argentino+de+anos+faz+faculdades+veja+genios+d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MAIORIDADE</a:t>
            </a:r>
            <a:br>
              <a:rPr lang="pt-BR" dirty="0" smtClean="0"/>
            </a:br>
            <a:r>
              <a:rPr lang="pt-BR" dirty="0" smtClean="0"/>
              <a:t>EMANCIPAÇÃO</a:t>
            </a:r>
            <a:br>
              <a:rPr lang="pt-BR" dirty="0" smtClean="0"/>
            </a:br>
            <a:r>
              <a:rPr lang="pt-BR" dirty="0" smtClean="0"/>
              <a:t>FIM DA PERSONALIDADE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31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Artigo 6º primeira parte;</a:t>
            </a:r>
          </a:p>
          <a:p>
            <a:r>
              <a:rPr lang="pt-BR" dirty="0" smtClean="0"/>
              <a:t>Averiguação do corpo por atestado de óbito:</a:t>
            </a:r>
          </a:p>
          <a:p>
            <a:pPr lvl="1"/>
            <a:r>
              <a:rPr lang="pt-BR" dirty="0" smtClean="0"/>
              <a:t>Artigo 77 LRP</a:t>
            </a:r>
          </a:p>
          <a:p>
            <a:r>
              <a:rPr lang="pt-BR" i="1" dirty="0" smtClean="0"/>
              <a:t>Mors </a:t>
            </a:r>
            <a:r>
              <a:rPr lang="pt-BR" i="1" dirty="0" err="1" smtClean="0"/>
              <a:t>omnia</a:t>
            </a:r>
            <a:r>
              <a:rPr lang="pt-BR" i="1" dirty="0" smtClean="0"/>
              <a:t> </a:t>
            </a:r>
            <a:r>
              <a:rPr lang="pt-BR" i="1" dirty="0" err="1" smtClean="0"/>
              <a:t>solvit</a:t>
            </a:r>
            <a:r>
              <a:rPr lang="pt-BR" i="1" dirty="0" smtClean="0"/>
              <a:t> </a:t>
            </a:r>
            <a:r>
              <a:rPr lang="pt-BR" dirty="0" smtClean="0"/>
              <a:t>– não é mais sujeito de direitos e obrigações.</a:t>
            </a:r>
          </a:p>
          <a:p>
            <a:pPr lvl="1"/>
            <a:r>
              <a:rPr lang="pt-BR" i="1" dirty="0" smtClean="0"/>
              <a:t>Testamento;</a:t>
            </a:r>
          </a:p>
          <a:p>
            <a:pPr lvl="1"/>
            <a:r>
              <a:rPr lang="pt-BR" i="1" dirty="0" smtClean="0"/>
              <a:t>209 a 212 CP;</a:t>
            </a:r>
          </a:p>
          <a:p>
            <a:pPr lvl="1"/>
            <a:r>
              <a:rPr lang="pt-BR" i="1" dirty="0" smtClean="0"/>
              <a:t>Militares.</a:t>
            </a:r>
          </a:p>
        </p:txBody>
      </p:sp>
    </p:spTree>
    <p:extLst>
      <p:ext uri="{BB962C8B-B14F-4D97-AF65-F5344CB8AC3E}">
        <p14:creationId xmlns:p14="http://schemas.microsoft.com/office/powerpoint/2010/main" val="35771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 PRESUMIDA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Artigo 6º segunda parte – ausência</a:t>
            </a:r>
          </a:p>
          <a:p>
            <a:pPr lvl="1"/>
            <a:r>
              <a:rPr lang="pt-BR" dirty="0" smtClean="0"/>
              <a:t>Artigos 22 e </a:t>
            </a:r>
            <a:r>
              <a:rPr lang="pt-BR" dirty="0" err="1" smtClean="0"/>
              <a:t>ss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Problemas patrimoniais – sucessão.</a:t>
            </a:r>
          </a:p>
          <a:p>
            <a:pPr lvl="2"/>
            <a:r>
              <a:rPr lang="pt-BR" dirty="0" smtClean="0"/>
              <a:t>Artigo 1571, §1º CC</a:t>
            </a:r>
          </a:p>
          <a:p>
            <a:pPr lvl="2"/>
            <a:r>
              <a:rPr lang="pt-BR" dirty="0" smtClean="0"/>
              <a:t>Curadoria</a:t>
            </a:r>
          </a:p>
          <a:p>
            <a:pPr lvl="2"/>
            <a:r>
              <a:rPr lang="pt-BR" dirty="0" smtClean="0"/>
              <a:t>Sucessão provisória</a:t>
            </a:r>
          </a:p>
          <a:p>
            <a:pPr lvl="2"/>
            <a:r>
              <a:rPr lang="pt-BR" dirty="0" smtClean="0"/>
              <a:t>Sucessão definitiva</a:t>
            </a:r>
          </a:p>
        </p:txBody>
      </p:sp>
    </p:spTree>
    <p:extLst>
      <p:ext uri="{BB962C8B-B14F-4D97-AF65-F5344CB8AC3E}">
        <p14:creationId xmlns:p14="http://schemas.microsoft.com/office/powerpoint/2010/main" val="41901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 PRESUMIDA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pt-BR" dirty="0" smtClean="0"/>
              <a:t>Artigo 7ª - morte presumida</a:t>
            </a:r>
          </a:p>
          <a:p>
            <a:r>
              <a:rPr lang="pt-BR" dirty="0" smtClean="0"/>
              <a:t>“morto covarde”</a:t>
            </a:r>
          </a:p>
          <a:p>
            <a:pPr lvl="1"/>
            <a:r>
              <a:rPr lang="pt-BR" dirty="0" smtClean="0"/>
              <a:t>Inciso I:</a:t>
            </a:r>
          </a:p>
          <a:p>
            <a:pPr lvl="2"/>
            <a:r>
              <a:rPr lang="pt-BR" dirty="0" smtClean="0"/>
              <a:t>Morte extremamente provável + perigo de vida</a:t>
            </a:r>
          </a:p>
          <a:p>
            <a:pPr lvl="2"/>
            <a:r>
              <a:rPr lang="pt-BR" dirty="0" smtClean="0"/>
              <a:t>Artigo 88 LRP</a:t>
            </a:r>
          </a:p>
          <a:p>
            <a:pPr lvl="1"/>
            <a:r>
              <a:rPr lang="pt-BR" dirty="0" smtClean="0"/>
              <a:t>Inciso II:</a:t>
            </a:r>
          </a:p>
          <a:p>
            <a:pPr lvl="2"/>
            <a:r>
              <a:rPr lang="pt-BR" dirty="0" smtClean="0"/>
              <a:t>Campanha de guerra ou</a:t>
            </a:r>
          </a:p>
          <a:p>
            <a:pPr lvl="2"/>
            <a:r>
              <a:rPr lang="pt-BR" dirty="0" smtClean="0"/>
              <a:t>Feito prisioneiro;</a:t>
            </a:r>
          </a:p>
          <a:p>
            <a:pPr lvl="2"/>
            <a:r>
              <a:rPr lang="pt-BR" dirty="0" smtClean="0"/>
              <a:t>Não encontrado após dois anos da cessação da guerra.</a:t>
            </a:r>
          </a:p>
          <a:p>
            <a:pPr lvl="2"/>
            <a:r>
              <a:rPr lang="pt-BR" dirty="0" smtClean="0"/>
              <a:t>Artigo 88, parágrafo único LRP</a:t>
            </a:r>
          </a:p>
        </p:txBody>
      </p:sp>
    </p:spTree>
    <p:extLst>
      <p:ext uri="{BB962C8B-B14F-4D97-AF65-F5344CB8AC3E}">
        <p14:creationId xmlns:p14="http://schemas.microsoft.com/office/powerpoint/2010/main" val="41488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 SIMULTÂNEA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Comoriência – artigo 8º CC</a:t>
            </a:r>
          </a:p>
          <a:p>
            <a:pPr lvl="1"/>
            <a:r>
              <a:rPr lang="pt-BR" dirty="0" smtClean="0"/>
              <a:t>Mesmo local?</a:t>
            </a:r>
          </a:p>
          <a:p>
            <a:pPr lvl="1"/>
            <a:r>
              <a:rPr lang="pt-BR" dirty="0" smtClean="0"/>
              <a:t>Código Civil Francês;</a:t>
            </a:r>
          </a:p>
          <a:p>
            <a:pPr lvl="1"/>
            <a:r>
              <a:rPr lang="pt-BR" dirty="0" smtClean="0"/>
              <a:t>Motivo (interesse jurídico): relação de parentesco ou beneficiária uma da outra. </a:t>
            </a:r>
          </a:p>
        </p:txBody>
      </p:sp>
    </p:spTree>
    <p:extLst>
      <p:ext uri="{BB962C8B-B14F-4D97-AF65-F5344CB8AC3E}">
        <p14:creationId xmlns:p14="http://schemas.microsoft.com/office/powerpoint/2010/main" val="1730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 CIVIL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Artigo 1816 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9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DIREITOS DA PERSONALIDADE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Artigos 11 ao 21 CC</a:t>
            </a:r>
          </a:p>
          <a:p>
            <a:pPr lvl="1"/>
            <a:r>
              <a:rPr lang="pt-BR" dirty="0" smtClean="0"/>
              <a:t>Elementos – nascimento com vida e estar vivo.</a:t>
            </a:r>
          </a:p>
          <a:p>
            <a:pPr lvl="1"/>
            <a:r>
              <a:rPr lang="pt-BR" dirty="0" smtClean="0"/>
              <a:t>Características:</a:t>
            </a:r>
          </a:p>
          <a:p>
            <a:pPr lvl="2"/>
            <a:r>
              <a:rPr lang="pt-BR" dirty="0" smtClean="0"/>
              <a:t>Inato (originários);</a:t>
            </a:r>
          </a:p>
          <a:p>
            <a:pPr lvl="2"/>
            <a:r>
              <a:rPr lang="pt-BR" dirty="0" smtClean="0"/>
              <a:t>Não desapropriáveis;</a:t>
            </a:r>
          </a:p>
          <a:p>
            <a:pPr lvl="2"/>
            <a:r>
              <a:rPr lang="pt-BR" dirty="0" smtClean="0"/>
              <a:t>Vitalícios (perpétuos);</a:t>
            </a:r>
          </a:p>
          <a:p>
            <a:pPr lvl="2"/>
            <a:r>
              <a:rPr lang="pt-BR" dirty="0" smtClean="0"/>
              <a:t>Imprescritíveis;</a:t>
            </a:r>
          </a:p>
          <a:p>
            <a:pPr lvl="2"/>
            <a:r>
              <a:rPr lang="pt-BR" dirty="0" smtClean="0"/>
              <a:t>Absolutos (erga omnes);</a:t>
            </a:r>
          </a:p>
          <a:p>
            <a:pPr lvl="2"/>
            <a:r>
              <a:rPr lang="pt-BR" dirty="0" smtClean="0"/>
              <a:t>Ilimitados;</a:t>
            </a:r>
          </a:p>
          <a:p>
            <a:pPr lvl="2"/>
            <a:r>
              <a:rPr lang="pt-BR" dirty="0" smtClean="0"/>
              <a:t>Irrenunciáveis; </a:t>
            </a:r>
          </a:p>
          <a:p>
            <a:pPr lvl="2"/>
            <a:r>
              <a:rPr lang="pt-BR" dirty="0" smtClean="0"/>
              <a:t>Intransmissíveis;</a:t>
            </a:r>
          </a:p>
          <a:p>
            <a:pPr lvl="2"/>
            <a:r>
              <a:rPr lang="pt-BR" dirty="0" smtClean="0"/>
              <a:t>Inalienáveis (relativamente indisponíveis);</a:t>
            </a:r>
          </a:p>
          <a:p>
            <a:pPr lvl="2"/>
            <a:r>
              <a:rPr lang="pt-BR" dirty="0" smtClean="0"/>
              <a:t>Impenhoráveis;</a:t>
            </a:r>
          </a:p>
          <a:p>
            <a:pPr lvl="1"/>
            <a:r>
              <a:rPr lang="pt-BR" dirty="0" smtClean="0"/>
              <a:t>Individualidade – através do status (político/familiar/individual)</a:t>
            </a:r>
          </a:p>
          <a:p>
            <a:pPr lvl="1"/>
            <a:r>
              <a:rPr lang="pt-BR" dirty="0" smtClean="0"/>
              <a:t>Elencar é impossível: exemplo – direito puro do direito de família: reconhecimento de filho – ato através de testamento – ato unilateral do de cujos e irrevogável (1609, III do CC) – direitos da personalidade.</a:t>
            </a:r>
          </a:p>
        </p:txBody>
      </p:sp>
    </p:spTree>
    <p:extLst>
      <p:ext uri="{BB962C8B-B14F-4D97-AF65-F5344CB8AC3E}">
        <p14:creationId xmlns:p14="http://schemas.microsoft.com/office/powerpoint/2010/main" val="23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Artigo 16 CC / 54 §4º (59 e 60) LRP / 227 §6º CF</a:t>
            </a:r>
          </a:p>
          <a:p>
            <a:pPr lvl="2"/>
            <a:r>
              <a:rPr lang="pt-BR" dirty="0" smtClean="0"/>
              <a:t>Um dos mais importantes direitos da personalidade – leva todas as características;</a:t>
            </a:r>
          </a:p>
          <a:p>
            <a:pPr lvl="2"/>
            <a:r>
              <a:rPr lang="pt-BR" dirty="0" smtClean="0"/>
              <a:t>Exceção – usar o nome comercialmente (exceção a vários direitos da personalidade: imagem, partes do corpo, privacidade – intimidade (honra) entre outros.</a:t>
            </a:r>
          </a:p>
          <a:p>
            <a:pPr lvl="2"/>
            <a:r>
              <a:rPr lang="pt-BR" dirty="0" smtClean="0"/>
              <a:t>Natureza jurídica:</a:t>
            </a:r>
          </a:p>
          <a:p>
            <a:pPr lvl="3"/>
            <a:r>
              <a:rPr lang="pt-BR" dirty="0" smtClean="0"/>
              <a:t>Patrimonial (sui generis) / negativista / sinal distintivo revelador da personalidade / direito da personalidade</a:t>
            </a:r>
          </a:p>
          <a:p>
            <a:pPr lvl="2"/>
            <a:r>
              <a:rPr lang="pt-BR" dirty="0" smtClean="0"/>
              <a:t>Elementos:</a:t>
            </a:r>
          </a:p>
          <a:p>
            <a:pPr lvl="3"/>
            <a:r>
              <a:rPr lang="pt-BR" dirty="0" smtClean="0"/>
              <a:t>Prenome e sobrenome (</a:t>
            </a:r>
            <a:r>
              <a:rPr lang="pt-BR" dirty="0" err="1" smtClean="0"/>
              <a:t>agnome</a:t>
            </a:r>
            <a:r>
              <a:rPr lang="pt-BR" dirty="0" smtClean="0"/>
              <a:t> / </a:t>
            </a:r>
            <a:r>
              <a:rPr lang="pt-BR" dirty="0" err="1" smtClean="0"/>
              <a:t>axiônimo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Características: mutabilidade ou imutabilidade?</a:t>
            </a:r>
          </a:p>
        </p:txBody>
      </p:sp>
    </p:spTree>
    <p:extLst>
      <p:ext uri="{BB962C8B-B14F-4D97-AF65-F5344CB8AC3E}">
        <p14:creationId xmlns:p14="http://schemas.microsoft.com/office/powerpoint/2010/main" val="4787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NOME</a:t>
            </a:r>
            <a:br>
              <a:rPr lang="pt-BR" dirty="0" smtClean="0"/>
            </a:br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Artigo 110 LRP – erro gráfico evidente;</a:t>
            </a:r>
          </a:p>
          <a:p>
            <a:r>
              <a:rPr lang="pt-BR" dirty="0" smtClean="0"/>
              <a:t>Artigo 55 parágrafo único LRP – vexatório / expõe ao ridículo os portadores;</a:t>
            </a:r>
          </a:p>
          <a:p>
            <a:r>
              <a:rPr lang="pt-BR" dirty="0" smtClean="0"/>
              <a:t>Artigo 56 – própria pessoa por interesse (sem prejuízo do nome de família);</a:t>
            </a:r>
          </a:p>
          <a:p>
            <a:r>
              <a:rPr lang="pt-BR" dirty="0" smtClean="0"/>
              <a:t>Artigo 57 – posterior – justificada;</a:t>
            </a:r>
          </a:p>
          <a:p>
            <a:r>
              <a:rPr lang="pt-BR" dirty="0" smtClean="0"/>
              <a:t>Artigo 57 § 7º e artigo 58 parágrafo único – coação ou ameaça pela cooperação em apuração de crime; </a:t>
            </a:r>
          </a:p>
          <a:p>
            <a:r>
              <a:rPr lang="pt-BR" dirty="0" smtClean="0"/>
              <a:t>Artigo 58 – apelidos públicos notórios (substituição);</a:t>
            </a:r>
          </a:p>
          <a:p>
            <a:r>
              <a:rPr lang="pt-BR" dirty="0" smtClean="0"/>
              <a:t>Artigo 1627 LRP – adotado;</a:t>
            </a:r>
          </a:p>
          <a:p>
            <a:r>
              <a:rPr lang="pt-BR" dirty="0" smtClean="0"/>
              <a:t>Artigo 1565 CC – acrescer nome do cônjuge;</a:t>
            </a:r>
          </a:p>
          <a:p>
            <a:r>
              <a:rPr lang="pt-BR" dirty="0" smtClean="0"/>
              <a:t>Lei 6815/80 – estrangeiro;</a:t>
            </a:r>
          </a:p>
          <a:p>
            <a:r>
              <a:rPr lang="pt-BR" dirty="0" smtClean="0"/>
              <a:t>E do </a:t>
            </a:r>
            <a:r>
              <a:rPr lang="pt-BR" dirty="0" err="1" smtClean="0"/>
              <a:t>homosexual</a:t>
            </a:r>
            <a:r>
              <a:rPr lang="pt-BR" smtClean="0"/>
              <a:t>?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0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MAIORIDADE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Ser maior. Do que?</a:t>
            </a:r>
          </a:p>
          <a:p>
            <a:r>
              <a:rPr lang="pt-BR" dirty="0" smtClean="0"/>
              <a:t>Artigo 5º, caput</a:t>
            </a:r>
          </a:p>
          <a:p>
            <a:endParaRPr lang="pt-BR" dirty="0"/>
          </a:p>
          <a:p>
            <a:r>
              <a:rPr lang="pt-BR" dirty="0" smtClean="0"/>
              <a:t>Requisitos</a:t>
            </a:r>
          </a:p>
          <a:p>
            <a:pPr lvl="2"/>
            <a:r>
              <a:rPr lang="pt-BR" dirty="0" smtClean="0"/>
              <a:t>18</a:t>
            </a:r>
          </a:p>
          <a:p>
            <a:pPr lvl="2"/>
            <a:r>
              <a:rPr lang="pt-BR" dirty="0" smtClean="0"/>
              <a:t>sanidade</a:t>
            </a:r>
          </a:p>
          <a:p>
            <a:r>
              <a:rPr lang="pt-BR" dirty="0" smtClean="0"/>
              <a:t>Consequência:</a:t>
            </a:r>
          </a:p>
          <a:p>
            <a:pPr lvl="1"/>
            <a:r>
              <a:rPr lang="pt-BR" dirty="0" smtClean="0"/>
              <a:t>Apto à pratica de todos os atos da vida civil sem supervisão ou acompanhamento: lógico, há exceções.</a:t>
            </a:r>
          </a:p>
          <a:p>
            <a:pPr lvl="2"/>
            <a:r>
              <a:rPr lang="pt-BR" dirty="0" smtClean="0"/>
              <a:t>Atos que a lei exija idade ou requisito.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98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Maioridade antecipada (Clóvis </a:t>
            </a:r>
            <a:r>
              <a:rPr lang="pt-BR" dirty="0" err="1" smtClean="0"/>
              <a:t>Beviláqua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Ainda não tem a idade, mas já pode reger a própria vida – princípio da proteção aos incapazes.</a:t>
            </a:r>
          </a:p>
          <a:p>
            <a:r>
              <a:rPr lang="pt-BR" dirty="0" smtClean="0"/>
              <a:t>Artigo 5º, parágrafo único.</a:t>
            </a:r>
          </a:p>
          <a:p>
            <a:r>
              <a:rPr lang="pt-BR" dirty="0" smtClean="0"/>
              <a:t>Voluntária / judicial / legal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Inciso I – </a:t>
            </a:r>
          </a:p>
          <a:p>
            <a:pPr lvl="1"/>
            <a:r>
              <a:rPr lang="pt-BR" dirty="0" smtClean="0"/>
              <a:t>Pelos pais</a:t>
            </a:r>
          </a:p>
          <a:p>
            <a:pPr lvl="1"/>
            <a:r>
              <a:rPr lang="pt-BR" dirty="0" smtClean="0"/>
              <a:t>Requisito: menor de 18, maior de 16, são.</a:t>
            </a:r>
            <a:endParaRPr lang="pt-BR" dirty="0"/>
          </a:p>
          <a:p>
            <a:pPr lvl="1"/>
            <a:r>
              <a:rPr lang="pt-BR" dirty="0" smtClean="0"/>
              <a:t>Artigos 1634; 1566, IV; 932 e </a:t>
            </a:r>
            <a:r>
              <a:rPr lang="pt-BR" dirty="0" smtClean="0">
                <a:solidFill>
                  <a:srgbClr val="FF0000"/>
                </a:solidFill>
              </a:rPr>
              <a:t>1635, III </a:t>
            </a:r>
            <a:r>
              <a:rPr lang="pt-BR" dirty="0" smtClean="0"/>
              <a:t>CC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mbos os pais! Artigo 89 da LRP (6015/73)</a:t>
            </a:r>
          </a:p>
          <a:p>
            <a:pPr lvl="2"/>
            <a:r>
              <a:rPr lang="pt-BR" dirty="0" smtClean="0"/>
              <a:t>Na </a:t>
            </a:r>
            <a:r>
              <a:rPr lang="pt-BR" b="1" i="1" dirty="0" smtClean="0">
                <a:solidFill>
                  <a:schemeClr val="accent6">
                    <a:lumMod val="50000"/>
                  </a:schemeClr>
                </a:solidFill>
              </a:rPr>
              <a:t>falta</a:t>
            </a:r>
            <a:r>
              <a:rPr lang="pt-BR" dirty="0" smtClean="0"/>
              <a:t> de um deles, é aceita a </a:t>
            </a:r>
            <a:r>
              <a:rPr lang="pt-BR" dirty="0"/>
              <a:t>v</a:t>
            </a:r>
            <a:r>
              <a:rPr lang="pt-BR" dirty="0" smtClean="0"/>
              <a:t>ontade de um só.</a:t>
            </a:r>
          </a:p>
          <a:p>
            <a:pPr lvl="2"/>
            <a:r>
              <a:rPr lang="pt-BR" dirty="0" smtClean="0"/>
              <a:t>Vontade </a:t>
            </a:r>
            <a:r>
              <a:rPr lang="pt-BR" dirty="0" err="1" smtClean="0"/>
              <a:t>potestativa</a:t>
            </a:r>
            <a:r>
              <a:rPr lang="pt-BR" dirty="0" smtClean="0"/>
              <a:t> / ato unilateral (apesar de necessária duas vontades).</a:t>
            </a:r>
          </a:p>
          <a:p>
            <a:pPr lvl="1"/>
            <a:r>
              <a:rPr lang="pt-BR" dirty="0" smtClean="0"/>
              <a:t>Ou sentença judicial – se um não quer pode ser buscada a supressão através de uma sentença judicial, mas a negação do outro genitor deve ser banal, meramente “emulação” (Silvio de Salvo Venosa).</a:t>
            </a:r>
          </a:p>
          <a:p>
            <a:pPr lvl="1"/>
            <a:r>
              <a:rPr lang="pt-BR" dirty="0" smtClean="0"/>
              <a:t>*“(...)ou sentença judicial do juiz, ouvido o tutor(...)”</a:t>
            </a:r>
          </a:p>
          <a:p>
            <a:pPr lvl="2"/>
            <a:r>
              <a:rPr lang="pt-BR" dirty="0" smtClean="0"/>
              <a:t>Não pode simplesmente eximir-se da responsabilidade – bem para o menor, sempre no interesse deste.</a:t>
            </a:r>
          </a:p>
          <a:p>
            <a:pPr lvl="1"/>
            <a:r>
              <a:rPr lang="pt-BR" dirty="0" smtClean="0"/>
              <a:t>Direito penal – 228 CF / 27 CP</a:t>
            </a:r>
          </a:p>
        </p:txBody>
      </p:sp>
    </p:spTree>
    <p:extLst>
      <p:ext uri="{BB962C8B-B14F-4D97-AF65-F5344CB8AC3E}">
        <p14:creationId xmlns:p14="http://schemas.microsoft.com/office/powerpoint/2010/main" val="24319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Inciso II</a:t>
            </a:r>
          </a:p>
          <a:p>
            <a:pPr lvl="1"/>
            <a:r>
              <a:rPr lang="pt-BR" dirty="0" smtClean="0"/>
              <a:t>Pelo casamento</a:t>
            </a:r>
          </a:p>
          <a:p>
            <a:pPr lvl="1"/>
            <a:r>
              <a:rPr lang="pt-BR" dirty="0" smtClean="0"/>
              <a:t>Maior de 16?</a:t>
            </a:r>
          </a:p>
          <a:p>
            <a:pPr lvl="1"/>
            <a:r>
              <a:rPr lang="pt-BR" dirty="0" smtClean="0"/>
              <a:t>1517 CC – idade núbil</a:t>
            </a:r>
          </a:p>
          <a:p>
            <a:pPr lvl="1"/>
            <a:r>
              <a:rPr lang="pt-BR" dirty="0" smtClean="0"/>
              <a:t>1520 (lembram?)</a:t>
            </a:r>
          </a:p>
          <a:p>
            <a:pPr lvl="2"/>
            <a:r>
              <a:rPr lang="pt-BR" dirty="0" smtClean="0"/>
              <a:t>Casamento nulo / anulável / putativo</a:t>
            </a:r>
          </a:p>
          <a:p>
            <a:pPr lvl="1"/>
            <a:r>
              <a:rPr lang="pt-BR" dirty="0" smtClean="0"/>
              <a:t>Artigo 27 CP – artigo 5º CC</a:t>
            </a:r>
          </a:p>
        </p:txBody>
      </p:sp>
    </p:spTree>
    <p:extLst>
      <p:ext uri="{BB962C8B-B14F-4D97-AF65-F5344CB8AC3E}">
        <p14:creationId xmlns:p14="http://schemas.microsoft.com/office/powerpoint/2010/main" val="156087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Inciso III – </a:t>
            </a:r>
          </a:p>
          <a:p>
            <a:pPr lvl="1"/>
            <a:r>
              <a:rPr lang="pt-BR" dirty="0" smtClean="0"/>
              <a:t>Cargo público efetivo</a:t>
            </a:r>
          </a:p>
          <a:p>
            <a:pPr lvl="2"/>
            <a:r>
              <a:rPr lang="pt-BR" dirty="0" smtClean="0"/>
              <a:t>Simples interinos / título temporário / cargos de confiança – </a:t>
            </a:r>
            <a:r>
              <a:rPr lang="pt-BR" dirty="0" smtClean="0"/>
              <a:t>‘demissão’ </a:t>
            </a:r>
            <a:r>
              <a:rPr lang="pt-BR" dirty="0" smtClean="0"/>
              <a:t>ad nutum</a:t>
            </a:r>
          </a:p>
          <a:p>
            <a:pPr lvl="2"/>
            <a:r>
              <a:rPr lang="pt-BR" dirty="0" smtClean="0"/>
              <a:t>Impossível, pois o ordenamento brasileiro não permite.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Inciso IV – </a:t>
            </a:r>
          </a:p>
          <a:p>
            <a:pPr lvl="1"/>
            <a:r>
              <a:rPr lang="pt-BR" dirty="0" smtClean="0"/>
              <a:t>Colação em grau superior (curso universitário)</a:t>
            </a:r>
          </a:p>
          <a:p>
            <a:pPr lvl="1"/>
            <a:endParaRPr lang="pt-BR" dirty="0"/>
          </a:p>
          <a:p>
            <a:pPr lvl="2"/>
            <a:r>
              <a:rPr lang="pt-BR" dirty="0" smtClean="0">
                <a:hlinkClick r:id="rId2"/>
              </a:rPr>
              <a:t>http://noticias.terra.com.br/retrospectiva/2011/fotos/0,,OI181525-EI19310,00-Argentino+de+anos+faz+faculdades+veja+genios+de.html</a:t>
            </a:r>
            <a:endParaRPr lang="pt-BR" dirty="0" smtClean="0"/>
          </a:p>
          <a:p>
            <a:pPr lvl="2"/>
            <a:r>
              <a:rPr lang="pt-BR" dirty="0" smtClean="0"/>
              <a:t>Praticamente impossível.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EMANCIPAÇÃO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Inciso V – </a:t>
            </a:r>
          </a:p>
          <a:p>
            <a:pPr lvl="1"/>
            <a:r>
              <a:rPr lang="pt-BR" dirty="0" smtClean="0"/>
              <a:t>Estabelecimento civil ou comercial;</a:t>
            </a:r>
          </a:p>
          <a:p>
            <a:pPr lvl="1"/>
            <a:r>
              <a:rPr lang="pt-BR" dirty="0" smtClean="0"/>
              <a:t>Relação de emprego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Requisito: economia própria!!!!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Artigo 974 CC (situação especialíssima).</a:t>
            </a:r>
          </a:p>
          <a:p>
            <a:pPr lvl="2"/>
            <a:r>
              <a:rPr lang="pt-BR" dirty="0" smtClean="0"/>
              <a:t>TJ-SP: RT, 723/323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3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PERSONALIDADE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Com a MORTE – artigo 6º; 7º e 8º.</a:t>
            </a:r>
          </a:p>
          <a:p>
            <a:pPr lvl="1"/>
            <a:r>
              <a:rPr lang="pt-BR" dirty="0" smtClean="0"/>
              <a:t>Paralisação da atividade cerebral, circulatória e respiratória</a:t>
            </a:r>
          </a:p>
          <a:p>
            <a:r>
              <a:rPr lang="pt-BR" dirty="0" smtClean="0"/>
              <a:t>Artigo 107 CP / 62 CPP</a:t>
            </a:r>
          </a:p>
          <a:p>
            <a:r>
              <a:rPr lang="pt-BR" dirty="0" smtClean="0"/>
              <a:t>A pessoa natural é um ser humano. Sua aparição no mundo se deu com o nascimento com vida, passou a ser um ser dotado de direito e deveres. Apenas com sua morte real podemos falar em terminação de sua existência. Porém não são apenas estas formas de extinção da personalidade.</a:t>
            </a:r>
          </a:p>
          <a:p>
            <a:pPr lvl="1"/>
            <a:r>
              <a:rPr lang="pt-BR" dirty="0" smtClean="0"/>
              <a:t>Morte real + </a:t>
            </a:r>
            <a:r>
              <a:rPr lang="pt-BR" dirty="0" smtClean="0"/>
              <a:t>Comoriência </a:t>
            </a:r>
            <a:r>
              <a:rPr lang="pt-BR" dirty="0" smtClean="0"/>
              <a:t>/ presumida / civil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3CED2247334D449309B631D023E44E" ma:contentTypeVersion="0" ma:contentTypeDescription="Crie um novo documento." ma:contentTypeScope="" ma:versionID="17ac30fb2320be4e423c27284a6345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09C396-C328-40DA-A654-55D9BC3B3D60}"/>
</file>

<file path=customXml/itemProps2.xml><?xml version="1.0" encoding="utf-8"?>
<ds:datastoreItem xmlns:ds="http://schemas.openxmlformats.org/officeDocument/2006/customXml" ds:itemID="{0C408020-40DF-44E1-98B0-A7397ADDFDD1}"/>
</file>

<file path=customXml/itemProps3.xml><?xml version="1.0" encoding="utf-8"?>
<ds:datastoreItem xmlns:ds="http://schemas.openxmlformats.org/officeDocument/2006/customXml" ds:itemID="{F6531EAB-B33B-470E-B682-09473B4E2147}"/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874</Words>
  <Application>Microsoft Office PowerPoint</Application>
  <PresentationFormat>Apresentação na tela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MAIORIDADE EMANCIPAÇÃO FIM DA PERSONALIDADE </vt:lpstr>
      <vt:lpstr>MAIORIDADE</vt:lpstr>
      <vt:lpstr>EMANCIPAÇÃO</vt:lpstr>
      <vt:lpstr>EMANCIPAÇÃO</vt:lpstr>
      <vt:lpstr>EMANCIPAÇÃO</vt:lpstr>
      <vt:lpstr>EMANCIPAÇÃO</vt:lpstr>
      <vt:lpstr>EMANCIPAÇÃO</vt:lpstr>
      <vt:lpstr>EMANCIPAÇÃO</vt:lpstr>
      <vt:lpstr>FIM DA PERSONALIDADE</vt:lpstr>
      <vt:lpstr>MORTE REAL</vt:lpstr>
      <vt:lpstr>MORTE PRESUMIDA</vt:lpstr>
      <vt:lpstr>MORTE PRESUMIDA</vt:lpstr>
      <vt:lpstr>MORTE SIMULTÂNEA</vt:lpstr>
      <vt:lpstr>MORTE CIVIL</vt:lpstr>
      <vt:lpstr>DIREITOS DA PERSONALIDADE</vt:lpstr>
      <vt:lpstr>NOME</vt:lpstr>
      <vt:lpstr>NOME características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MAIORIDADE EMANCIPAÇÃO FIM DA PERSONALIDADE</dc:title>
  <dc:creator>josé</dc:creator>
  <cp:lastModifiedBy>josé</cp:lastModifiedBy>
  <cp:revision>30</cp:revision>
  <dcterms:created xsi:type="dcterms:W3CDTF">2012-10-22T00:40:28Z</dcterms:created>
  <dcterms:modified xsi:type="dcterms:W3CDTF">2013-11-04T00:47:48Z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0x010100283CED2247334D449309B631D023E44E</vt:lpwstr>
  </property>
</Properties>
</file>