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8" r:id="rId3"/>
    <p:sldId id="257" r:id="rId4"/>
    <p:sldId id="267" r:id="rId5"/>
    <p:sldId id="269" r:id="rId6"/>
    <p:sldId id="271" r:id="rId7"/>
    <p:sldId id="262" r:id="rId8"/>
    <p:sldId id="263" r:id="rId9"/>
    <p:sldId id="264"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日光 leo" initials="刘日光"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54" autoAdjust="0"/>
    <p:restoredTop sz="69432"/>
  </p:normalViewPr>
  <p:slideViewPr>
    <p:cSldViewPr>
      <p:cViewPr varScale="1">
        <p:scale>
          <a:sx n="76" d="100"/>
          <a:sy n="76" d="100"/>
        </p:scale>
        <p:origin x="2224" y="192"/>
      </p:cViewPr>
      <p:guideLst>
        <p:guide orient="horz" pos="2160"/>
        <p:guide pos="2880"/>
      </p:guideLst>
    </p:cSldViewPr>
  </p:slideViewPr>
  <p:notesTextViewPr>
    <p:cViewPr>
      <p:scale>
        <a:sx n="220" d="100"/>
        <a:sy n="2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10/31/18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a:p>
        </p:txBody>
      </p:sp>
    </p:spTree>
    <p:extLst>
      <p:ext uri="{BB962C8B-B14F-4D97-AF65-F5344CB8AC3E}">
        <p14:creationId xmlns:p14="http://schemas.microsoft.com/office/powerpoint/2010/main" val="1127610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loan is one of the most important products of the banking. All the banks are trying to figure out effective business strategies to persuade customers to apply their loans. However, there are some customers behave negatively after their application are approved. My model is intended to help bank detect those customers and generate more robust policies. </a:t>
            </a:r>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extLst>
      <p:ext uri="{BB962C8B-B14F-4D97-AF65-F5344CB8AC3E}">
        <p14:creationId xmlns:p14="http://schemas.microsoft.com/office/powerpoint/2010/main" val="174630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 screened out  about 700k rows with loan status as ”current” or “issued”, which cannot be determined as good or bad yet. In the population, there are 50k of bad loans, 150k of good loans. For computational efficiency, I take only a sample of 10,000 data points to train and test my data.</a:t>
            </a:r>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comparison of all models, Gradient Boosting outperforms others for a better f1-score and a slightly better AUC score. I chose f1-score as my metric in order to detect as many risky clients as possible while avoid turning down good clients. Then I tuned the cutoff to achieve optimal profit. </a:t>
            </a:r>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a:p>
        </p:txBody>
      </p:sp>
    </p:spTree>
    <p:extLst>
      <p:ext uri="{BB962C8B-B14F-4D97-AF65-F5344CB8AC3E}">
        <p14:creationId xmlns:p14="http://schemas.microsoft.com/office/powerpoint/2010/main" val="412918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graph shows how expected loss varies with different cutoffs. Then we can see somewhere around 0.4 we reach the minimal cost. After applying true positive gains, it comes out a potential $858 loss per client will be prevented, which sums to $20M savings annually.</a:t>
            </a:r>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a:p>
        </p:txBody>
      </p:sp>
    </p:spTree>
    <p:extLst>
      <p:ext uri="{BB962C8B-B14F-4D97-AF65-F5344CB8AC3E}">
        <p14:creationId xmlns:p14="http://schemas.microsoft.com/office/powerpoint/2010/main" val="1472760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Feature importance analysis will give bank policy maker some insights to make robust policies. Credit score level, recoveries play great roles in loan quality prediction. Thus, policy maker should focus on those area to mitigate risks of customer negative behaviors. For example, higher installment should be set up for clients with higher recoveries and lower credit scores.</a:t>
            </a:r>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a:p>
        </p:txBody>
      </p:sp>
    </p:spTree>
    <p:extLst>
      <p:ext uri="{BB962C8B-B14F-4D97-AF65-F5344CB8AC3E}">
        <p14:creationId xmlns:p14="http://schemas.microsoft.com/office/powerpoint/2010/main" val="107562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10/31/18</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www.website.com</a:t>
            </a:r>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bonjourdefrance.com/exercices/contenu/10/parlerFrancais/199.html" TargetMode="External"/><Relationship Id="rId5" Type="http://schemas.openxmlformats.org/officeDocument/2006/relationships/image" Target="../media/image21.jpg"/><Relationship Id="rId4" Type="http://schemas.openxmlformats.org/officeDocument/2006/relationships/hyperlink" Target="http://www.thebluediamondgallery.com/handwriting/p/policie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kaggle.com/wendykan/lending-club-loan-data/home" TargetMode="External"/><Relationship Id="rId4" Type="http://schemas.openxmlformats.org/officeDocument/2006/relationships/hyperlink" Target="https://emergentbydesign.com/2010/08/27/35-social-lending-platforms-around-the-worl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Project 3</a:t>
            </a:r>
            <a:br>
              <a:rPr lang="en-US" dirty="0"/>
            </a:br>
            <a:r>
              <a:rPr lang="en-US" dirty="0"/>
              <a:t>Good or Bad Loan?</a:t>
            </a:r>
            <a:endParaRPr lang="en-US" b="0" dirty="0"/>
          </a:p>
        </p:txBody>
      </p:sp>
      <p:sp>
        <p:nvSpPr>
          <p:cNvPr id="3" name="Rectangle 2"/>
          <p:cNvSpPr>
            <a:spLocks noGrp="1"/>
          </p:cNvSpPr>
          <p:nvPr>
            <p:ph type="subTitle" idx="1"/>
          </p:nvPr>
        </p:nvSpPr>
        <p:spPr/>
        <p:txBody>
          <a:bodyPr/>
          <a:lstStyle/>
          <a:p>
            <a:pPr algn="r"/>
            <a:endParaRPr lang="en-US" dirty="0"/>
          </a:p>
          <a:p>
            <a:pPr algn="r"/>
            <a:r>
              <a:rPr lang="en-US" dirty="0"/>
              <a:t>Leo Liu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51838"/>
            <a:ext cx="4876800" cy="799306"/>
          </a:xfrm>
        </p:spPr>
        <p:txBody>
          <a:bodyPr/>
          <a:lstStyle/>
          <a:p>
            <a:r>
              <a:rPr lang="en-US" dirty="0"/>
              <a:t>Appendix</a:t>
            </a:r>
          </a:p>
        </p:txBody>
      </p:sp>
      <p:pic>
        <p:nvPicPr>
          <p:cNvPr id="6" name="Content Placeholder 5">
            <a:extLst>
              <a:ext uri="{FF2B5EF4-FFF2-40B4-BE49-F238E27FC236}">
                <a16:creationId xmlns:a16="http://schemas.microsoft.com/office/drawing/2014/main" id="{F75CCC3A-1B4F-0441-B1D2-AF76ED690B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4472" y="1775464"/>
            <a:ext cx="5995527" cy="4811326"/>
          </a:xfrm>
        </p:spPr>
      </p:pic>
      <p:sp>
        <p:nvSpPr>
          <p:cNvPr id="4" name="Footer Placeholder 4">
            <a:extLst>
              <a:ext uri="{FF2B5EF4-FFF2-40B4-BE49-F238E27FC236}">
                <a16:creationId xmlns:a16="http://schemas.microsoft.com/office/drawing/2014/main" id="{5BC5789F-7017-44D1-94D9-F925BFFC815A}"/>
              </a:ext>
            </a:extLst>
          </p:cNvPr>
          <p:cNvSpPr>
            <a:spLocks noGrp="1"/>
          </p:cNvSpPr>
          <p:nvPr>
            <p:ph type="ftr" sz="quarter" idx="11"/>
          </p:nvPr>
        </p:nvSpPr>
        <p:spPr/>
        <p:txBody>
          <a:bodyPr/>
          <a:lstStyle>
            <a:lvl1pPr>
              <a:defRPr/>
            </a:lvl1pPr>
          </a:lstStyle>
          <a:p>
            <a:endParaRPr lang="en-US" dirty="0"/>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10</a:t>
            </a:fld>
            <a:endParaRPr lang="en-US"/>
          </a:p>
        </p:txBody>
      </p:sp>
      <p:sp>
        <p:nvSpPr>
          <p:cNvPr id="7" name="TextBox 6">
            <a:extLst>
              <a:ext uri="{FF2B5EF4-FFF2-40B4-BE49-F238E27FC236}">
                <a16:creationId xmlns:a16="http://schemas.microsoft.com/office/drawing/2014/main" id="{8E2B6F78-348D-AB4E-9631-D5FDAA453795}"/>
              </a:ext>
            </a:extLst>
          </p:cNvPr>
          <p:cNvSpPr txBox="1"/>
          <p:nvPr/>
        </p:nvSpPr>
        <p:spPr>
          <a:xfrm>
            <a:off x="609599" y="1151144"/>
            <a:ext cx="6561667" cy="707886"/>
          </a:xfrm>
          <a:prstGeom prst="rect">
            <a:avLst/>
          </a:prstGeom>
          <a:noFill/>
        </p:spPr>
        <p:txBody>
          <a:bodyPr wrap="square" rtlCol="0">
            <a:spAutoFit/>
          </a:bodyPr>
          <a:lstStyle/>
          <a:p>
            <a:r>
              <a:rPr lang="en-US" sz="4000" b="1" dirty="0">
                <a:ln w="6350">
                  <a:noFill/>
                </a:ln>
                <a:solidFill>
                  <a:schemeClr val="accent1"/>
                </a:solidFill>
                <a:latin typeface="+mj-lt"/>
                <a:ea typeface="+mj-ea"/>
                <a:cs typeface="+mj-cs"/>
              </a:rPr>
              <a:t>Label Data Selection</a:t>
            </a:r>
          </a:p>
        </p:txBody>
      </p:sp>
    </p:spTree>
    <p:extLst>
      <p:ext uri="{BB962C8B-B14F-4D97-AF65-F5344CB8AC3E}">
        <p14:creationId xmlns:p14="http://schemas.microsoft.com/office/powerpoint/2010/main" val="429044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474026"/>
            <a:ext cx="4754880" cy="799306"/>
          </a:xfrm>
        </p:spPr>
        <p:txBody>
          <a:bodyPr/>
          <a:lstStyle/>
          <a:p>
            <a:r>
              <a:rPr lang="en-US" dirty="0"/>
              <a:t>Objective</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a:p>
        </p:txBody>
      </p:sp>
      <p:pic>
        <p:nvPicPr>
          <p:cNvPr id="14" name="Picture 13" descr="Policies - Handwriting image">
            <a:extLst>
              <a:ext uri="{FF2B5EF4-FFF2-40B4-BE49-F238E27FC236}">
                <a16:creationId xmlns:a16="http://schemas.microsoft.com/office/drawing/2014/main" id="{C21BCC5A-D6B7-3843-AD19-FA20BC82CFF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12080" y="2590800"/>
            <a:ext cx="2828120" cy="2209400"/>
          </a:xfrm>
          <a:prstGeom prst="rect">
            <a:avLst/>
          </a:prstGeom>
        </p:spPr>
      </p:pic>
      <p:pic>
        <p:nvPicPr>
          <p:cNvPr id="17" name="Picture 16" descr="Mise en situation : chercher un travail en France">
            <a:extLst>
              <a:ext uri="{FF2B5EF4-FFF2-40B4-BE49-F238E27FC236}">
                <a16:creationId xmlns:a16="http://schemas.microsoft.com/office/drawing/2014/main" id="{FF893E0C-58A5-CB4B-B44D-4B3AF9BD210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60120" y="2590800"/>
            <a:ext cx="2627395" cy="2209400"/>
          </a:xfrm>
          <a:prstGeom prst="rect">
            <a:avLst/>
          </a:prstGeom>
        </p:spPr>
      </p:pic>
      <p:sp>
        <p:nvSpPr>
          <p:cNvPr id="19" name="TextBox 18">
            <a:extLst>
              <a:ext uri="{FF2B5EF4-FFF2-40B4-BE49-F238E27FC236}">
                <a16:creationId xmlns:a16="http://schemas.microsoft.com/office/drawing/2014/main" id="{3B0FFF39-6C0F-0D45-BECD-1E09CDCAB7D4}"/>
              </a:ext>
            </a:extLst>
          </p:cNvPr>
          <p:cNvSpPr txBox="1"/>
          <p:nvPr/>
        </p:nvSpPr>
        <p:spPr>
          <a:xfrm>
            <a:off x="960120" y="1840088"/>
            <a:ext cx="4145280" cy="584775"/>
          </a:xfrm>
          <a:prstGeom prst="rect">
            <a:avLst/>
          </a:prstGeom>
          <a:noFill/>
        </p:spPr>
        <p:txBody>
          <a:bodyPr wrap="square" rtlCol="0">
            <a:spAutoFit/>
          </a:bodyPr>
          <a:lstStyle/>
          <a:p>
            <a:r>
              <a:rPr lang="en-US" sz="3200" dirty="0">
                <a:solidFill>
                  <a:schemeClr val="bg1"/>
                </a:solidFill>
              </a:rPr>
              <a:t>Detect risky clients</a:t>
            </a:r>
          </a:p>
        </p:txBody>
      </p:sp>
      <p:sp>
        <p:nvSpPr>
          <p:cNvPr id="21" name="TextBox 20">
            <a:extLst>
              <a:ext uri="{FF2B5EF4-FFF2-40B4-BE49-F238E27FC236}">
                <a16:creationId xmlns:a16="http://schemas.microsoft.com/office/drawing/2014/main" id="{E8E5BEE8-69FD-2041-8877-093CE126858C}"/>
              </a:ext>
            </a:extLst>
          </p:cNvPr>
          <p:cNvSpPr txBox="1"/>
          <p:nvPr/>
        </p:nvSpPr>
        <p:spPr>
          <a:xfrm>
            <a:off x="5212080" y="1835878"/>
            <a:ext cx="3175861" cy="584775"/>
          </a:xfrm>
          <a:prstGeom prst="rect">
            <a:avLst/>
          </a:prstGeom>
          <a:noFill/>
        </p:spPr>
        <p:txBody>
          <a:bodyPr wrap="square" rtlCol="0">
            <a:spAutoFit/>
          </a:bodyPr>
          <a:lstStyle/>
          <a:p>
            <a:r>
              <a:rPr lang="en-US" sz="3200" dirty="0">
                <a:solidFill>
                  <a:schemeClr val="bg1"/>
                </a:solidFill>
              </a:rPr>
              <a:t>Improve policies</a:t>
            </a:r>
          </a:p>
        </p:txBody>
      </p:sp>
    </p:spTree>
    <p:extLst>
      <p:ext uri="{BB962C8B-B14F-4D97-AF65-F5344CB8AC3E}">
        <p14:creationId xmlns:p14="http://schemas.microsoft.com/office/powerpoint/2010/main" val="423932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474026"/>
            <a:ext cx="4754880" cy="799306"/>
          </a:xfrm>
        </p:spPr>
        <p:txBody>
          <a:bodyPr/>
          <a:lstStyle/>
          <a:p>
            <a:r>
              <a:rPr lang="en-US" dirty="0"/>
              <a:t>Data Source</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3</a:t>
            </a:fld>
            <a:endParaRPr lang="en-US"/>
          </a:p>
        </p:txBody>
      </p:sp>
      <p:pic>
        <p:nvPicPr>
          <p:cNvPr id="4" name="Picture 3" descr="35+ Social Lending Platforms Around the World | emergent ...">
            <a:extLst>
              <a:ext uri="{FF2B5EF4-FFF2-40B4-BE49-F238E27FC236}">
                <a16:creationId xmlns:a16="http://schemas.microsoft.com/office/drawing/2014/main" id="{7CD062E6-8418-E74C-9618-8156E5A917F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352431" y="4572000"/>
            <a:ext cx="4754880" cy="1695218"/>
          </a:xfrm>
          <a:prstGeom prst="rect">
            <a:avLst/>
          </a:prstGeom>
        </p:spPr>
      </p:pic>
      <p:sp>
        <p:nvSpPr>
          <p:cNvPr id="9" name="TextBox 8">
            <a:extLst>
              <a:ext uri="{FF2B5EF4-FFF2-40B4-BE49-F238E27FC236}">
                <a16:creationId xmlns:a16="http://schemas.microsoft.com/office/drawing/2014/main" id="{6E3DC5AD-B25A-8347-95D4-34DBC638962D}"/>
              </a:ext>
            </a:extLst>
          </p:cNvPr>
          <p:cNvSpPr txBox="1"/>
          <p:nvPr/>
        </p:nvSpPr>
        <p:spPr>
          <a:xfrm>
            <a:off x="914400" y="1894344"/>
            <a:ext cx="3810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rPr>
              <a:t>Website: </a:t>
            </a:r>
            <a:r>
              <a:rPr lang="en-US" sz="2000" dirty="0">
                <a:solidFill>
                  <a:schemeClr val="bg1"/>
                </a:solidFill>
                <a:hlinkClick r:id="rId5"/>
              </a:rPr>
              <a:t>Kaggle.com</a:t>
            </a:r>
            <a:endParaRPr lang="en-US" sz="2000" dirty="0">
              <a:solidFill>
                <a:schemeClr val="bg1"/>
              </a:solidFill>
            </a:endParaRPr>
          </a:p>
          <a:p>
            <a:pPr marL="342900" indent="-342900">
              <a:buFont typeface="Arial" panose="020B0604020202020204" pitchFamily="34" charset="0"/>
              <a:buChar char="•"/>
            </a:pPr>
            <a:r>
              <a:rPr lang="en-US" sz="2000" b="1" dirty="0">
                <a:solidFill>
                  <a:schemeClr val="bg1"/>
                </a:solidFill>
              </a:rPr>
              <a:t>Overview: </a:t>
            </a:r>
            <a:r>
              <a:rPr lang="en-US" sz="2000" dirty="0">
                <a:solidFill>
                  <a:schemeClr val="bg1"/>
                </a:solidFill>
              </a:rPr>
              <a:t>Loan data through the 2007-2015</a:t>
            </a:r>
          </a:p>
          <a:p>
            <a:pPr marL="342900" indent="-342900">
              <a:buFont typeface="Arial" panose="020B0604020202020204" pitchFamily="34" charset="0"/>
              <a:buChar char="•"/>
            </a:pPr>
            <a:r>
              <a:rPr lang="en-US" sz="2000" b="1" dirty="0">
                <a:solidFill>
                  <a:schemeClr val="bg1"/>
                </a:solidFill>
              </a:rPr>
              <a:t>Dimensions: </a:t>
            </a:r>
            <a:r>
              <a:rPr lang="en-US" sz="2000" dirty="0">
                <a:solidFill>
                  <a:schemeClr val="bg1"/>
                </a:solidFill>
              </a:rPr>
              <a:t>75 variables, 890k observations</a:t>
            </a:r>
          </a:p>
          <a:p>
            <a:pPr marL="342900" indent="-342900">
              <a:buFont typeface="Arial" panose="020B0604020202020204" pitchFamily="34" charset="0"/>
              <a:buChar char="•"/>
            </a:pPr>
            <a:r>
              <a:rPr lang="en-US" sz="2000" b="1" dirty="0">
                <a:solidFill>
                  <a:schemeClr val="bg1"/>
                </a:solidFill>
              </a:rPr>
              <a:t>Features: </a:t>
            </a:r>
            <a:r>
              <a:rPr lang="en-US" sz="2000" dirty="0">
                <a:solidFill>
                  <a:schemeClr val="bg1"/>
                </a:solidFill>
              </a:rPr>
              <a:t>Employment, Income, Homeownership, Credit Scores, Number of Financial Inquiries, Collection among Others.</a:t>
            </a:r>
          </a:p>
          <a:p>
            <a:pPr marL="342900" indent="-342900">
              <a:buFont typeface="Arial" panose="020B0604020202020204" pitchFamily="34" charset="0"/>
              <a:buChar char="•"/>
            </a:pPr>
            <a:endParaRPr lang="en-US" sz="2000" dirty="0">
              <a:solidFill>
                <a:schemeClr val="bg1"/>
              </a:solidFill>
            </a:endParaRPr>
          </a:p>
        </p:txBody>
      </p:sp>
      <p:pic>
        <p:nvPicPr>
          <p:cNvPr id="5" name="Picture 4">
            <a:extLst>
              <a:ext uri="{FF2B5EF4-FFF2-40B4-BE49-F238E27FC236}">
                <a16:creationId xmlns:a16="http://schemas.microsoft.com/office/drawing/2014/main" id="{20846F6A-1FED-C743-BBA6-00FA0D9FB0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7635" y="1676400"/>
            <a:ext cx="3404931" cy="30690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5" y="474947"/>
            <a:ext cx="4638674" cy="675926"/>
          </a:xfrm>
        </p:spPr>
        <p:txBody>
          <a:bodyPr/>
          <a:lstStyle/>
          <a:p>
            <a:r>
              <a:rPr lang="en-US" dirty="0"/>
              <a:t>Model</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a:p>
        </p:txBody>
      </p:sp>
      <p:sp>
        <p:nvSpPr>
          <p:cNvPr id="3" name="Rectangle 2"/>
          <p:cNvSpPr>
            <a:spLocks noGrp="1"/>
          </p:cNvSpPr>
          <p:nvPr>
            <p:ph idx="1"/>
          </p:nvPr>
        </p:nvSpPr>
        <p:spPr>
          <a:xfrm>
            <a:off x="1064946" y="1304515"/>
            <a:ext cx="6696075" cy="628801"/>
          </a:xfrm>
        </p:spPr>
        <p:txBody>
          <a:bodyPr>
            <a:noAutofit/>
          </a:bodyPr>
          <a:lstStyle/>
          <a:p>
            <a:pPr marL="64008" indent="0">
              <a:spcBef>
                <a:spcPts val="0"/>
              </a:spcBef>
              <a:buNone/>
            </a:pPr>
            <a:endParaRPr lang="en-US" sz="1600" dirty="0"/>
          </a:p>
          <a:p>
            <a:pPr marL="64008" indent="0">
              <a:spcBef>
                <a:spcPts val="0"/>
              </a:spcBef>
              <a:buNone/>
            </a:pPr>
            <a:endParaRPr lang="en-US" sz="1600" dirty="0"/>
          </a:p>
        </p:txBody>
      </p:sp>
      <p:sp>
        <p:nvSpPr>
          <p:cNvPr id="4" name="TextBox 3">
            <a:extLst>
              <a:ext uri="{FF2B5EF4-FFF2-40B4-BE49-F238E27FC236}">
                <a16:creationId xmlns:a16="http://schemas.microsoft.com/office/drawing/2014/main" id="{ADDD1728-39E1-0B42-AF82-0C239610C241}"/>
              </a:ext>
            </a:extLst>
          </p:cNvPr>
          <p:cNvSpPr txBox="1"/>
          <p:nvPr/>
        </p:nvSpPr>
        <p:spPr>
          <a:xfrm>
            <a:off x="609600" y="1295400"/>
            <a:ext cx="7468079" cy="461665"/>
          </a:xfrm>
          <a:prstGeom prst="rect">
            <a:avLst/>
          </a:prstGeom>
          <a:noFill/>
        </p:spPr>
        <p:txBody>
          <a:bodyPr wrap="square" rtlCol="0">
            <a:spAutoFit/>
          </a:bodyPr>
          <a:lstStyle/>
          <a:p>
            <a:r>
              <a:rPr lang="en-US" sz="2400" b="1" dirty="0">
                <a:ln w="6350">
                  <a:noFill/>
                </a:ln>
                <a:solidFill>
                  <a:schemeClr val="accent1"/>
                </a:solidFill>
              </a:rPr>
              <a:t>Gradient Boosting Classifier</a:t>
            </a:r>
          </a:p>
        </p:txBody>
      </p:sp>
      <p:pic>
        <p:nvPicPr>
          <p:cNvPr id="7" name="Picture 6">
            <a:extLst>
              <a:ext uri="{FF2B5EF4-FFF2-40B4-BE49-F238E27FC236}">
                <a16:creationId xmlns:a16="http://schemas.microsoft.com/office/drawing/2014/main" id="{B39665CD-F3A6-BB41-84A0-AC5ECECA5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833" y="1940915"/>
            <a:ext cx="4714863" cy="4678314"/>
          </a:xfrm>
          <a:prstGeom prst="rect">
            <a:avLst/>
          </a:prstGeom>
        </p:spPr>
      </p:pic>
      <p:sp>
        <p:nvSpPr>
          <p:cNvPr id="6" name="TextBox 5">
            <a:extLst>
              <a:ext uri="{FF2B5EF4-FFF2-40B4-BE49-F238E27FC236}">
                <a16:creationId xmlns:a16="http://schemas.microsoft.com/office/drawing/2014/main" id="{F644823A-967B-454A-BEB2-A1F0AA2B5E71}"/>
              </a:ext>
            </a:extLst>
          </p:cNvPr>
          <p:cNvSpPr txBox="1"/>
          <p:nvPr/>
        </p:nvSpPr>
        <p:spPr>
          <a:xfrm>
            <a:off x="609600" y="2209800"/>
            <a:ext cx="5562600" cy="2523768"/>
          </a:xfrm>
          <a:prstGeom prst="rect">
            <a:avLst/>
          </a:prstGeom>
          <a:noFill/>
        </p:spPr>
        <p:txBody>
          <a:bodyPr wrap="square" rtlCol="0">
            <a:spAutoFit/>
          </a:bodyPr>
          <a:lstStyle/>
          <a:p>
            <a:r>
              <a:rPr lang="en-US" sz="2800" dirty="0">
                <a:solidFill>
                  <a:schemeClr val="bg1"/>
                </a:solidFill>
              </a:rPr>
              <a:t>Classification Report: </a:t>
            </a:r>
          </a:p>
          <a:p>
            <a:r>
              <a:rPr lang="en-US" sz="2800" dirty="0">
                <a:solidFill>
                  <a:schemeClr val="bg1"/>
                </a:solidFill>
              </a:rPr>
              <a:t>Precision: 0.37</a:t>
            </a:r>
          </a:p>
          <a:p>
            <a:r>
              <a:rPr lang="en-US" sz="2800" dirty="0">
                <a:solidFill>
                  <a:schemeClr val="bg1"/>
                </a:solidFill>
              </a:rPr>
              <a:t>Recall: 0.86</a:t>
            </a:r>
          </a:p>
          <a:p>
            <a:r>
              <a:rPr lang="en-US" sz="2800" dirty="0">
                <a:solidFill>
                  <a:schemeClr val="bg1"/>
                </a:solidFill>
              </a:rPr>
              <a:t>f1-score: 0.51</a:t>
            </a:r>
          </a:p>
          <a:p>
            <a:r>
              <a:rPr lang="en-US" sz="2800" dirty="0">
                <a:solidFill>
                  <a:schemeClr val="bg1"/>
                </a:solidFill>
              </a:rPr>
              <a:t>ROC_AUC: 0.79</a:t>
            </a:r>
          </a:p>
          <a:p>
            <a:endParaRPr lang="en-US" dirty="0">
              <a:solidFill>
                <a:schemeClr val="bg1"/>
              </a:solidFill>
            </a:endParaRPr>
          </a:p>
        </p:txBody>
      </p:sp>
    </p:spTree>
    <p:extLst>
      <p:ext uri="{BB962C8B-B14F-4D97-AF65-F5344CB8AC3E}">
        <p14:creationId xmlns:p14="http://schemas.microsoft.com/office/powerpoint/2010/main" val="363825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5" y="474947"/>
            <a:ext cx="4638674" cy="675926"/>
          </a:xfrm>
        </p:spPr>
        <p:txBody>
          <a:bodyPr/>
          <a:lstStyle/>
          <a:p>
            <a:r>
              <a:rPr lang="en-US" dirty="0"/>
              <a:t>Model</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5</a:t>
            </a:fld>
            <a:endParaRPr lang="en-US"/>
          </a:p>
        </p:txBody>
      </p:sp>
      <p:sp>
        <p:nvSpPr>
          <p:cNvPr id="3" name="Rectangle 2"/>
          <p:cNvSpPr>
            <a:spLocks noGrp="1"/>
          </p:cNvSpPr>
          <p:nvPr>
            <p:ph idx="1"/>
          </p:nvPr>
        </p:nvSpPr>
        <p:spPr>
          <a:xfrm>
            <a:off x="1064946" y="1304515"/>
            <a:ext cx="6696075" cy="628801"/>
          </a:xfrm>
        </p:spPr>
        <p:txBody>
          <a:bodyPr>
            <a:noAutofit/>
          </a:bodyPr>
          <a:lstStyle/>
          <a:p>
            <a:pPr marL="64008" indent="0">
              <a:spcBef>
                <a:spcPts val="0"/>
              </a:spcBef>
              <a:buNone/>
            </a:pPr>
            <a:endParaRPr lang="en-US" sz="1600" dirty="0"/>
          </a:p>
          <a:p>
            <a:pPr marL="64008" indent="0">
              <a:spcBef>
                <a:spcPts val="0"/>
              </a:spcBef>
              <a:buNone/>
            </a:pPr>
            <a:endParaRPr lang="en-US" sz="1600" dirty="0"/>
          </a:p>
        </p:txBody>
      </p:sp>
      <p:sp>
        <p:nvSpPr>
          <p:cNvPr id="4" name="TextBox 3">
            <a:extLst>
              <a:ext uri="{FF2B5EF4-FFF2-40B4-BE49-F238E27FC236}">
                <a16:creationId xmlns:a16="http://schemas.microsoft.com/office/drawing/2014/main" id="{ADDD1728-39E1-0B42-AF82-0C239610C241}"/>
              </a:ext>
            </a:extLst>
          </p:cNvPr>
          <p:cNvSpPr txBox="1"/>
          <p:nvPr/>
        </p:nvSpPr>
        <p:spPr>
          <a:xfrm>
            <a:off x="609600" y="1295400"/>
            <a:ext cx="7468079" cy="461665"/>
          </a:xfrm>
          <a:prstGeom prst="rect">
            <a:avLst/>
          </a:prstGeom>
          <a:noFill/>
        </p:spPr>
        <p:txBody>
          <a:bodyPr wrap="square" rtlCol="0">
            <a:spAutoFit/>
          </a:bodyPr>
          <a:lstStyle/>
          <a:p>
            <a:r>
              <a:rPr lang="en-US" sz="2400" b="1" dirty="0">
                <a:ln w="6350">
                  <a:noFill/>
                </a:ln>
                <a:solidFill>
                  <a:schemeClr val="accent1"/>
                </a:solidFill>
              </a:rPr>
              <a:t>Cost Benefit Analysis</a:t>
            </a:r>
          </a:p>
        </p:txBody>
      </p:sp>
      <p:pic>
        <p:nvPicPr>
          <p:cNvPr id="7" name="Picture 6">
            <a:extLst>
              <a:ext uri="{FF2B5EF4-FFF2-40B4-BE49-F238E27FC236}">
                <a16:creationId xmlns:a16="http://schemas.microsoft.com/office/drawing/2014/main" id="{B39665CD-F3A6-BB41-84A0-AC5ECECA5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521" y="2438400"/>
            <a:ext cx="5096279" cy="3341207"/>
          </a:xfrm>
          <a:prstGeom prst="rect">
            <a:avLst/>
          </a:prstGeom>
        </p:spPr>
      </p:pic>
      <p:sp>
        <p:nvSpPr>
          <p:cNvPr id="8" name="TextBox 7">
            <a:extLst>
              <a:ext uri="{FF2B5EF4-FFF2-40B4-BE49-F238E27FC236}">
                <a16:creationId xmlns:a16="http://schemas.microsoft.com/office/drawing/2014/main" id="{AAEBDBFD-DDE1-9F4D-944A-AC33D458C8A7}"/>
              </a:ext>
            </a:extLst>
          </p:cNvPr>
          <p:cNvSpPr txBox="1"/>
          <p:nvPr/>
        </p:nvSpPr>
        <p:spPr>
          <a:xfrm>
            <a:off x="609600" y="1942431"/>
            <a:ext cx="3124200" cy="4524315"/>
          </a:xfrm>
          <a:prstGeom prst="rect">
            <a:avLst/>
          </a:prstGeom>
          <a:noFill/>
        </p:spPr>
        <p:txBody>
          <a:bodyPr wrap="square" rtlCol="0">
            <a:spAutoFit/>
          </a:bodyPr>
          <a:lstStyle/>
          <a:p>
            <a:r>
              <a:rPr lang="en-US" sz="2400" dirty="0">
                <a:solidFill>
                  <a:schemeClr val="bg1"/>
                </a:solidFill>
              </a:rPr>
              <a:t>Best Cutoff: </a:t>
            </a:r>
          </a:p>
          <a:p>
            <a:r>
              <a:rPr lang="en-US" sz="2400" dirty="0">
                <a:solidFill>
                  <a:schemeClr val="bg1"/>
                </a:solidFill>
              </a:rPr>
              <a:t>	  0.38</a:t>
            </a:r>
          </a:p>
          <a:p>
            <a:r>
              <a:rPr lang="en-US" sz="2400" dirty="0">
                <a:solidFill>
                  <a:schemeClr val="bg1"/>
                </a:solidFill>
              </a:rPr>
              <a:t>False Positive Loss: 	$1,902</a:t>
            </a:r>
          </a:p>
          <a:p>
            <a:r>
              <a:rPr lang="en-US" sz="2400" dirty="0">
                <a:solidFill>
                  <a:schemeClr val="bg1"/>
                </a:solidFill>
              </a:rPr>
              <a:t>False Negative Loss:	$0</a:t>
            </a:r>
          </a:p>
          <a:p>
            <a:r>
              <a:rPr lang="en-US" sz="2400" dirty="0">
                <a:solidFill>
                  <a:schemeClr val="bg1"/>
                </a:solidFill>
              </a:rPr>
              <a:t>True Positive Gain: 		$8,509</a:t>
            </a:r>
          </a:p>
          <a:p>
            <a:r>
              <a:rPr lang="en-US" sz="2400" dirty="0">
                <a:solidFill>
                  <a:schemeClr val="bg1"/>
                </a:solidFill>
              </a:rPr>
              <a:t>Total Savings:</a:t>
            </a:r>
          </a:p>
          <a:p>
            <a:r>
              <a:rPr lang="en-US" sz="2400" dirty="0">
                <a:solidFill>
                  <a:schemeClr val="bg1"/>
                </a:solidFill>
              </a:rPr>
              <a:t>	$1082/case</a:t>
            </a:r>
          </a:p>
          <a:p>
            <a:r>
              <a:rPr lang="en-US" sz="2400" dirty="0">
                <a:solidFill>
                  <a:schemeClr val="bg1"/>
                </a:solidFill>
              </a:rPr>
              <a:t>	</a:t>
            </a:r>
            <a:r>
              <a:rPr lang="en-US" sz="2400">
                <a:solidFill>
                  <a:schemeClr val="bg1"/>
                </a:solidFill>
              </a:rPr>
              <a:t>$24M </a:t>
            </a:r>
            <a:r>
              <a:rPr lang="en-US" sz="2400" dirty="0">
                <a:solidFill>
                  <a:schemeClr val="bg1"/>
                </a:solidFill>
              </a:rPr>
              <a:t>annually</a:t>
            </a:r>
          </a:p>
          <a:p>
            <a:endParaRPr lang="en-US" sz="2400" dirty="0">
              <a:solidFill>
                <a:schemeClr val="bg1"/>
              </a:solidFill>
            </a:endParaRPr>
          </a:p>
        </p:txBody>
      </p:sp>
    </p:spTree>
    <p:extLst>
      <p:ext uri="{BB962C8B-B14F-4D97-AF65-F5344CB8AC3E}">
        <p14:creationId xmlns:p14="http://schemas.microsoft.com/office/powerpoint/2010/main" val="143588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5" y="474947"/>
            <a:ext cx="4638674" cy="675926"/>
          </a:xfrm>
        </p:spPr>
        <p:txBody>
          <a:bodyPr/>
          <a:lstStyle/>
          <a:p>
            <a:r>
              <a:rPr lang="en-US" dirty="0"/>
              <a:t>Model</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6</a:t>
            </a:fld>
            <a:endParaRPr lang="en-US"/>
          </a:p>
        </p:txBody>
      </p:sp>
      <p:sp>
        <p:nvSpPr>
          <p:cNvPr id="3" name="Rectangle 2"/>
          <p:cNvSpPr>
            <a:spLocks noGrp="1"/>
          </p:cNvSpPr>
          <p:nvPr>
            <p:ph idx="1"/>
          </p:nvPr>
        </p:nvSpPr>
        <p:spPr>
          <a:xfrm>
            <a:off x="1064946" y="1304515"/>
            <a:ext cx="6696075" cy="628801"/>
          </a:xfrm>
        </p:spPr>
        <p:txBody>
          <a:bodyPr>
            <a:noAutofit/>
          </a:bodyPr>
          <a:lstStyle/>
          <a:p>
            <a:pPr marL="64008" indent="0">
              <a:spcBef>
                <a:spcPts val="0"/>
              </a:spcBef>
              <a:buNone/>
            </a:pPr>
            <a:endParaRPr lang="en-US" sz="1600" dirty="0"/>
          </a:p>
          <a:p>
            <a:pPr marL="64008" indent="0">
              <a:spcBef>
                <a:spcPts val="0"/>
              </a:spcBef>
              <a:buNone/>
            </a:pPr>
            <a:endParaRPr lang="en-US" sz="1600" dirty="0"/>
          </a:p>
        </p:txBody>
      </p:sp>
      <p:sp>
        <p:nvSpPr>
          <p:cNvPr id="4" name="TextBox 3">
            <a:extLst>
              <a:ext uri="{FF2B5EF4-FFF2-40B4-BE49-F238E27FC236}">
                <a16:creationId xmlns:a16="http://schemas.microsoft.com/office/drawing/2014/main" id="{ADDD1728-39E1-0B42-AF82-0C239610C241}"/>
              </a:ext>
            </a:extLst>
          </p:cNvPr>
          <p:cNvSpPr txBox="1"/>
          <p:nvPr/>
        </p:nvSpPr>
        <p:spPr>
          <a:xfrm>
            <a:off x="609600" y="1295400"/>
            <a:ext cx="7468079" cy="461665"/>
          </a:xfrm>
          <a:prstGeom prst="rect">
            <a:avLst/>
          </a:prstGeom>
          <a:noFill/>
        </p:spPr>
        <p:txBody>
          <a:bodyPr wrap="square" rtlCol="0">
            <a:spAutoFit/>
          </a:bodyPr>
          <a:lstStyle/>
          <a:p>
            <a:r>
              <a:rPr lang="en-US" sz="2400" b="1" dirty="0">
                <a:ln w="6350">
                  <a:noFill/>
                </a:ln>
                <a:solidFill>
                  <a:schemeClr val="accent1"/>
                </a:solidFill>
              </a:rPr>
              <a:t>Feature Importance Analysis</a:t>
            </a:r>
          </a:p>
        </p:txBody>
      </p:sp>
      <p:pic>
        <p:nvPicPr>
          <p:cNvPr id="9" name="Picture 8">
            <a:extLst>
              <a:ext uri="{FF2B5EF4-FFF2-40B4-BE49-F238E27FC236}">
                <a16:creationId xmlns:a16="http://schemas.microsoft.com/office/drawing/2014/main" id="{F3F2D9E4-44EB-174B-BC74-4D68D36AC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52" y="2109909"/>
            <a:ext cx="8168079" cy="3909891"/>
          </a:xfrm>
          <a:prstGeom prst="rect">
            <a:avLst/>
          </a:prstGeom>
        </p:spPr>
      </p:pic>
    </p:spTree>
    <p:extLst>
      <p:ext uri="{BB962C8B-B14F-4D97-AF65-F5344CB8AC3E}">
        <p14:creationId xmlns:p14="http://schemas.microsoft.com/office/powerpoint/2010/main" val="424587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Future Work</a:t>
            </a:r>
          </a:p>
        </p:txBody>
      </p:sp>
      <p:sp>
        <p:nvSpPr>
          <p:cNvPr id="3" name="Rectangle 2"/>
          <p:cNvSpPr>
            <a:spLocks noGrp="1"/>
          </p:cNvSpPr>
          <p:nvPr>
            <p:ph idx="1"/>
          </p:nvPr>
        </p:nvSpPr>
        <p:spPr>
          <a:xfrm>
            <a:off x="685800" y="1877291"/>
            <a:ext cx="7010400" cy="3505200"/>
          </a:xfrm>
        </p:spPr>
        <p:txBody>
          <a:bodyPr>
            <a:normAutofit/>
          </a:bodyPr>
          <a:lstStyle/>
          <a:p>
            <a:r>
              <a:rPr lang="en-US" sz="2400" b="1" dirty="0">
                <a:solidFill>
                  <a:schemeClr val="accent1"/>
                </a:solidFill>
              </a:rPr>
              <a:t>Make use of unlabeled rows</a:t>
            </a:r>
          </a:p>
          <a:p>
            <a:r>
              <a:rPr lang="en-US" sz="2400" b="1" dirty="0">
                <a:solidFill>
                  <a:schemeClr val="accent1"/>
                </a:solidFill>
              </a:rPr>
              <a:t>Design an application with flask</a:t>
            </a:r>
          </a:p>
          <a:p>
            <a:r>
              <a:rPr lang="en-US" sz="2400" b="1" dirty="0">
                <a:solidFill>
                  <a:schemeClr val="accent1"/>
                </a:solidFill>
              </a:rPr>
              <a:t>Analyze bad loan data time wisely </a:t>
            </a:r>
          </a:p>
          <a:p>
            <a:r>
              <a:rPr lang="en-US" sz="2400" b="1" dirty="0">
                <a:solidFill>
                  <a:schemeClr val="accent1"/>
                </a:solidFill>
              </a:rPr>
              <a:t>Incorporate more features if available</a:t>
            </a:r>
          </a:p>
          <a:p>
            <a:r>
              <a:rPr lang="en-US" sz="2400" b="1" dirty="0">
                <a:solidFill>
                  <a:schemeClr val="accent1"/>
                </a:solidFill>
              </a:rPr>
              <a:t>Run larger scale dataset on AWS machines</a:t>
            </a:r>
            <a:endParaRPr lang="en-US" sz="2400" b="1" dirty="0">
              <a:solidFill>
                <a:schemeClr val="accent1"/>
              </a:solidFill>
              <a:latin typeface="+mj-lt"/>
            </a:endParaRPr>
          </a:p>
          <a:p>
            <a:pPr marL="64008" indent="0">
              <a:buNone/>
            </a:pPr>
            <a:endParaRPr lang="en-US" sz="2400" b="1" dirty="0">
              <a:solidFill>
                <a:schemeClr val="accent1"/>
              </a:solidFill>
              <a:latin typeface="+mj-lt"/>
            </a:endParaRPr>
          </a:p>
          <a:p>
            <a:pPr marL="64008" indent="0">
              <a:buNone/>
            </a:pPr>
            <a:endParaRPr lang="en-US" sz="2000" b="1" dirty="0">
              <a:solidFill>
                <a:schemeClr val="accent1"/>
              </a:solidFill>
              <a:latin typeface="+mj-lt"/>
            </a:endParaRPr>
          </a:p>
          <a:p>
            <a:pPr marL="64008" indent="0">
              <a:buNone/>
            </a:pPr>
            <a:endParaRPr lang="en-US" sz="2000" b="1" dirty="0">
              <a:solidFill>
                <a:schemeClr val="accent1"/>
              </a:solidFill>
              <a:latin typeface="+mj-lt"/>
            </a:endParaRPr>
          </a:p>
          <a:p>
            <a:endParaRPr lang="en-US" sz="2000" b="1" dirty="0">
              <a:solidFill>
                <a:schemeClr val="accent1"/>
              </a:solidFill>
              <a:latin typeface="+mj-lt"/>
            </a:endParaRPr>
          </a:p>
          <a:p>
            <a:pPr marL="64008" indent="0">
              <a:buNone/>
            </a:pPr>
            <a:endParaRPr lang="en-US" sz="2000" b="1" dirty="0">
              <a:solidFill>
                <a:schemeClr val="accent1"/>
              </a:solidFill>
              <a:latin typeface="+mj-lt"/>
            </a:endParaRP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endParaRPr lang="en-US" dirty="0"/>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7</a:t>
            </a:fld>
            <a:endParaRPr lang="en-US"/>
          </a:p>
        </p:txBody>
      </p:sp>
      <p:sp>
        <p:nvSpPr>
          <p:cNvPr id="6" name="TextBox 5">
            <a:extLst>
              <a:ext uri="{FF2B5EF4-FFF2-40B4-BE49-F238E27FC236}">
                <a16:creationId xmlns:a16="http://schemas.microsoft.com/office/drawing/2014/main" id="{FCD25A97-9986-2945-B167-E737EDC57C0D}"/>
              </a:ext>
            </a:extLst>
          </p:cNvPr>
          <p:cNvSpPr txBox="1"/>
          <p:nvPr/>
        </p:nvSpPr>
        <p:spPr>
          <a:xfrm>
            <a:off x="3103418" y="3629891"/>
            <a:ext cx="184731" cy="369332"/>
          </a:xfrm>
          <a:prstGeom prst="rect">
            <a:avLst/>
          </a:prstGeom>
          <a:noFill/>
        </p:spPr>
        <p:txBody>
          <a:bodyPr wrap="none" rtlCol="0">
            <a:spAutoFit/>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0" y="3086894"/>
            <a:ext cx="6019800" cy="799306"/>
          </a:xfrm>
        </p:spPr>
        <p:txBody>
          <a:bodyPr/>
          <a:lstStyle/>
          <a:p>
            <a:pPr algn="ctr"/>
            <a:r>
              <a:rPr lang="en-US" sz="9600" dirty="0"/>
              <a:t>Thank You!</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67568"/>
            <a:ext cx="4876800" cy="799306"/>
          </a:xfrm>
        </p:spPr>
        <p:txBody>
          <a:bodyPr/>
          <a:lstStyle/>
          <a:p>
            <a:r>
              <a:rPr lang="en-US" dirty="0"/>
              <a:t>Appendix</a:t>
            </a:r>
          </a:p>
        </p:txBody>
      </p:sp>
      <p:pic>
        <p:nvPicPr>
          <p:cNvPr id="6" name="Content Placeholder 5">
            <a:extLst>
              <a:ext uri="{FF2B5EF4-FFF2-40B4-BE49-F238E27FC236}">
                <a16:creationId xmlns:a16="http://schemas.microsoft.com/office/drawing/2014/main" id="{F75CCC3A-1B4F-0441-B1D2-AF76ED690B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0" y="1920605"/>
            <a:ext cx="5133054" cy="4572000"/>
          </a:xfrm>
        </p:spPr>
      </p:pic>
      <p:sp>
        <p:nvSpPr>
          <p:cNvPr id="4" name="Footer Placeholder 4">
            <a:extLst>
              <a:ext uri="{FF2B5EF4-FFF2-40B4-BE49-F238E27FC236}">
                <a16:creationId xmlns:a16="http://schemas.microsoft.com/office/drawing/2014/main" id="{5BC5789F-7017-44D1-94D9-F925BFFC815A}"/>
              </a:ext>
            </a:extLst>
          </p:cNvPr>
          <p:cNvSpPr>
            <a:spLocks noGrp="1"/>
          </p:cNvSpPr>
          <p:nvPr>
            <p:ph type="ftr" sz="quarter" idx="11"/>
          </p:nvPr>
        </p:nvSpPr>
        <p:spPr/>
        <p:txBody>
          <a:bodyPr/>
          <a:lstStyle>
            <a:lvl1pPr>
              <a:defRPr/>
            </a:lvl1pPr>
          </a:lstStyle>
          <a:p>
            <a:endParaRPr lang="en-US" dirty="0"/>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9</a:t>
            </a:fld>
            <a:endParaRPr lang="en-US"/>
          </a:p>
        </p:txBody>
      </p:sp>
      <p:sp>
        <p:nvSpPr>
          <p:cNvPr id="7" name="TextBox 6">
            <a:extLst>
              <a:ext uri="{FF2B5EF4-FFF2-40B4-BE49-F238E27FC236}">
                <a16:creationId xmlns:a16="http://schemas.microsoft.com/office/drawing/2014/main" id="{8E2B6F78-348D-AB4E-9631-D5FDAA453795}"/>
              </a:ext>
            </a:extLst>
          </p:cNvPr>
          <p:cNvSpPr txBox="1"/>
          <p:nvPr/>
        </p:nvSpPr>
        <p:spPr>
          <a:xfrm>
            <a:off x="457200" y="1181931"/>
            <a:ext cx="6705600" cy="1323439"/>
          </a:xfrm>
          <a:prstGeom prst="rect">
            <a:avLst/>
          </a:prstGeom>
          <a:noFill/>
        </p:spPr>
        <p:txBody>
          <a:bodyPr wrap="square" rtlCol="0">
            <a:spAutoFit/>
          </a:bodyPr>
          <a:lstStyle/>
          <a:p>
            <a:r>
              <a:rPr lang="en-US" sz="4000" b="1" dirty="0">
                <a:ln w="6350">
                  <a:noFill/>
                </a:ln>
                <a:solidFill>
                  <a:schemeClr val="accent1"/>
                </a:solidFill>
                <a:latin typeface="+mj-lt"/>
                <a:ea typeface="+mj-ea"/>
                <a:cs typeface="+mj-cs"/>
              </a:rPr>
              <a:t>Normalized Confusion Matrix(GB)</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1544</TotalTime>
  <Words>441</Words>
  <Application>Microsoft Macintosh PowerPoint</Application>
  <PresentationFormat>On-screen Show (4:3)</PresentationFormat>
  <Paragraphs>68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Segoe UI</vt:lpstr>
      <vt:lpstr>Arial</vt:lpstr>
      <vt:lpstr>Calibri</vt:lpstr>
      <vt:lpstr>Wingdings 2</vt:lpstr>
      <vt:lpstr>Verve</vt:lpstr>
      <vt:lpstr>Project 3 Good or Bad Loan?</vt:lpstr>
      <vt:lpstr>Objective</vt:lpstr>
      <vt:lpstr>Data Source</vt:lpstr>
      <vt:lpstr>Model</vt:lpstr>
      <vt:lpstr>Model</vt:lpstr>
      <vt:lpstr>Model</vt:lpstr>
      <vt:lpstr>Future Work</vt:lpstr>
      <vt:lpstr>Thank You!</vt:lpstr>
      <vt:lpstr>Appendix</vt:lpstr>
      <vt:lpstr>Appendix</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Rental Home Prediction</dc:title>
  <dc:subject/>
  <dc:creator>刘日光 leo</dc:creator>
  <cp:keywords/>
  <dc:description/>
  <cp:lastModifiedBy>刘日光 leo</cp:lastModifiedBy>
  <cp:revision>52</cp:revision>
  <dcterms:created xsi:type="dcterms:W3CDTF">2018-10-11T20:18:13Z</dcterms:created>
  <dcterms:modified xsi:type="dcterms:W3CDTF">2018-10-31T21:48:35Z</dcterms:modified>
  <cp:category/>
</cp:coreProperties>
</file>