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1" r:id="rId3"/>
    <p:sldId id="393" r:id="rId4"/>
    <p:sldId id="422" r:id="rId5"/>
    <p:sldId id="407" r:id="rId6"/>
    <p:sldId id="425" r:id="rId7"/>
    <p:sldId id="426" r:id="rId8"/>
    <p:sldId id="427" r:id="rId9"/>
    <p:sldId id="428" r:id="rId10"/>
    <p:sldId id="420" r:id="rId11"/>
    <p:sldId id="421" r:id="rId12"/>
    <p:sldId id="429" r:id="rId13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8137668-E4AA-4FF2-8BC2-29B731FE8941}">
          <p14:sldIdLst>
            <p14:sldId id="256"/>
            <p14:sldId id="371"/>
            <p14:sldId id="393"/>
            <p14:sldId id="422"/>
            <p14:sldId id="407"/>
            <p14:sldId id="425"/>
            <p14:sldId id="426"/>
            <p14:sldId id="427"/>
            <p14:sldId id="428"/>
            <p14:sldId id="420"/>
            <p14:sldId id="421"/>
            <p14:sldId id="429"/>
          </p14:sldIdLst>
        </p14:section>
        <p14:section name="未命名的章節" id="{BD8170B2-8EF1-46F2-9CC2-04E1FABA06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4660"/>
  </p:normalViewPr>
  <p:slideViewPr>
    <p:cSldViewPr>
      <p:cViewPr varScale="1">
        <p:scale>
          <a:sx n="110" d="100"/>
          <a:sy n="110" d="100"/>
        </p:scale>
        <p:origin x="193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26T01:43:26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4802 9664,'0'0,"-40"0,-59 0,20 0,0 0,-41 0,-18 0,38 0,-39 0,-19-20,58 0,1 0,60 20,-1-20,0 0,40 20,0 0,-40-39,21 19,-21-20,0-39,-19 19,-21-39,1 0,39 0,-39-1,39 1,1 0,-1-20,0 0,20 0,20 39,0 21,-19-1,19 21,0-21,0 20,0 1,0-21,19 1,-19-1,20 20,0 1,0-1,0 20,0 0,-20 1,39-1,1-20,0 20,19-19,21-1,-21 40,1-20,-1 0,40-20,-19 21,19-1,20 0,-20 0,20 0,-19 20,-21-20,0 1,20-1,-39 0,0 20,-21-20,21 20,-40 0,-1 0,21 0,20 0,19 0,-19 0,-21 20,1-20,19 20,-19-20,-20 20,20-20,-40 19,20-19,-1 0,21 20,0 0,-1 0,21 0,0 0,-21-1,21 1,-21 20,1-20,20 0,-1 19,-19-19,0 0,39 0,-39 20,19-21,-19 1,-1 20,-19-40,0 20,-20 0,20-20,-20 19,0-19,20 40,0-40,0 40,-20-20,19 0,-19 19,20-39,0 40,-20-20,20 0,0-1,-20 1,0 20,20-20,-1 20,-19-1,0 21,20-40,-20 39,0-19,0 0,0-1,20 1,-20-20,0 19,0-39,0 20,0-20,0 40,0-40,0 20,0 19,-20-19,20 20,0 0,-20-20,1 19,19 1,-20 0,0-21,0 41,0-20,0-1,1 21,-1-40,-20 0,40 19,-40-19,40-20,-20 20,1-20,-21 40,20-21,0-19,-59 40,39-20,-19 20,-41-1,61-19,-41 20,1 0,39-21,-19 1,-1 0,1 0,39-20,-20 0,1 0,19 0,0 0,0 0,20 0,-20 0,20 0,-20 20,0-20,20 0,-39 20,19-20,0 0,0 0,20 20,-20-20</inkml:trace>
  <inkml:trace contextRef="#ctx0" brushRef="#br0" timeOffset="4632.2649">9862 7878,'0'0,"0"0,20 0,0 0,0 0,0 0,0-20,-1 20,1 0,0 0,-20 0,20 0,0 0,-20 0,0 0,20 0,39 0,21 0,-21 0,-19 0,-20 0,19 0,1 0,0 0,-20 0,-1 0,21 0,-20 0,0 0,-20 0,39 0,61 0,-21 0,60 0,-20 0,-20 0,20 20,-39-20,-21 20,-19-20,0 0,-40 0,19 0,-19 0,20 0,0 0,0 0,0 0,19 0,41 19,-40-19,-1 0,1 0,-20 20,39-20,-39 0,0 0,20 0,19 0,-19 0,-20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91784-569A-4563-B137-4EC37C51C6C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9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91784-569A-4563-B137-4EC37C51C6C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23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9808B-BF78-4C57-B122-DC7089FA13EF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3377-2235-4E4F-9748-C18C26DAFF8B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F70A-3748-4298-977F-7E9C74694C44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4E-A0DB-45BE-AA88-846D0F8AC711}" type="datetime1">
              <a:rPr lang="zh-TW" altLang="en-US" smtClean="0"/>
              <a:t>2023/5/24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DE8-270C-4164-9C0F-930E706EA2D4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DCDA-DD82-45CF-968E-DC39FADB73E2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DDE-B884-4BD8-BF39-D15DE22D3A3D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B492-8690-4B32-8D89-3E1C2E2D195C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4864-2CFE-4FDB-9B4E-45E4A3258ED7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621-B13C-45A0-A4A9-BC5B2A97FCD4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BFA-6B6E-4B94-9F07-640E3BC43304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80728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6EE57A2-1381-485A-937F-CC474A314F31}" type="datetime1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614864" y="6525344"/>
            <a:ext cx="2133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12-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0" y="652534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0" y="6551200"/>
            <a:ext cx="18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i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Logic_Design_Lab</a:t>
            </a:r>
            <a:endParaRPr lang="zh-TW" altLang="en-US" sz="1400" b="1" i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988840"/>
          </a:xfrm>
        </p:spPr>
        <p:txBody>
          <a:bodyPr anchor="ctr" anchorCtr="1">
            <a:normAutofit/>
          </a:bodyPr>
          <a:lstStyle/>
          <a:p>
            <a:r>
              <a:rPr lang="en-US" altLang="zh-TW" sz="4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&amp; Signal Tap</a:t>
            </a:r>
            <a:endParaRPr lang="en-US" altLang="zh-TW" sz="4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83568" y="3096344"/>
            <a:ext cx="7704856" cy="126876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Song-Nien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29200"/>
            <a:ext cx="1409611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0" y="5013176"/>
            <a:ext cx="9144000" cy="144016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Information &amp; Computer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</a:t>
            </a:r>
          </a:p>
          <a:p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Chung Yuan Christian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</a:p>
          <a:p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sntang@ice.cycu.edu.tw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3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97" y="1255916"/>
            <a:ext cx="8559405" cy="4994240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Starting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Signal-Tap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[4]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86564" y="4653136"/>
            <a:ext cx="248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小</a:t>
            </a:r>
            <a:r>
              <a:rPr lang="zh-TW" altLang="en-US" dirty="0" smtClean="0">
                <a:solidFill>
                  <a:srgbClr val="0000FF"/>
                </a:solidFill>
              </a:rPr>
              <a:t>技巧</a:t>
            </a:r>
            <a:r>
              <a:rPr lang="en-US" altLang="zh-TW" dirty="0" smtClean="0">
                <a:solidFill>
                  <a:srgbClr val="0000FF"/>
                </a:solidFill>
              </a:rPr>
              <a:t>:</a:t>
            </a:r>
          </a:p>
          <a:p>
            <a:r>
              <a:rPr lang="zh-TW" altLang="en-US" dirty="0">
                <a:solidFill>
                  <a:srgbClr val="0000FF"/>
                </a:solidFill>
              </a:rPr>
              <a:t>如果前</a:t>
            </a:r>
            <a:r>
              <a:rPr lang="zh-TW" altLang="en-US" dirty="0" smtClean="0">
                <a:solidFill>
                  <a:srgbClr val="0000FF"/>
                </a:solidFill>
              </a:rPr>
              <a:t>續步驟有誤，可以選取</a:t>
            </a:r>
            <a:r>
              <a:rPr lang="en-US" altLang="zh-TW" dirty="0" smtClean="0">
                <a:solidFill>
                  <a:srgbClr val="0000FF"/>
                </a:solidFill>
              </a:rPr>
              <a:t>”Edit”&gt;&gt;”redo”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 flipV="1">
            <a:off x="697396" y="1628801"/>
            <a:ext cx="3689168" cy="348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5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054" y="3302110"/>
            <a:ext cx="4426966" cy="296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Starting</a:t>
            </a:r>
            <a:r>
              <a:rPr lang="zh-TW" altLang="en-US" dirty="0"/>
              <a:t> </a:t>
            </a:r>
            <a:r>
              <a:rPr lang="en-US" altLang="zh-TW" dirty="0"/>
              <a:t>Signal-Tap</a:t>
            </a:r>
            <a:r>
              <a:rPr lang="zh-TW" altLang="en-US" dirty="0"/>
              <a:t> </a:t>
            </a:r>
            <a:r>
              <a:rPr lang="en-US" altLang="zh-TW" dirty="0" smtClean="0"/>
              <a:t>Measurement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41559" y="4409033"/>
            <a:ext cx="512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00CC"/>
                </a:solidFill>
              </a:rPr>
              <a:t>2. 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接著按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reset </a:t>
            </a:r>
            <a:r>
              <a:rPr lang="en-US" altLang="zh-TW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Counter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輸出設為初始值</a:t>
            </a:r>
            <a:r>
              <a:rPr lang="en-US" altLang="zh-TW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”0”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!</a:t>
            </a:r>
            <a:endParaRPr lang="zh-TW" altLang="en-US" sz="2000" b="1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9936" y="3860623"/>
            <a:ext cx="475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0000CC"/>
                </a:solidFill>
              </a:rPr>
              <a:t>1. 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測試</a:t>
            </a:r>
            <a:r>
              <a:rPr lang="zh-TW" altLang="en-US" sz="2000" b="1" dirty="0">
                <a:solidFill>
                  <a:srgbClr val="0000CC"/>
                </a:solidFill>
              </a:rPr>
              <a:t>一開始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，</a:t>
            </a:r>
            <a:r>
              <a:rPr lang="en-US" altLang="zh-TW" sz="2000" b="1" dirty="0" err="1" smtClean="0">
                <a:solidFill>
                  <a:srgbClr val="0000CC"/>
                </a:solidFill>
              </a:rPr>
              <a:t>en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先設為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0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，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up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設為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6" name="矩形 15"/>
          <p:cNvSpPr/>
          <p:nvPr/>
        </p:nvSpPr>
        <p:spPr>
          <a:xfrm>
            <a:off x="3962141" y="4855487"/>
            <a:ext cx="5027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CC"/>
                </a:solidFill>
              </a:rPr>
              <a:t>3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. 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啟動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signal tap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測試，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waiting for trigger </a:t>
            </a:r>
          </a:p>
          <a:p>
            <a:r>
              <a:rPr lang="zh-TW" alt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   </a:t>
            </a:r>
            <a:r>
              <a:rPr lang="en-US" altLang="zh-TW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之後才</a:t>
            </a:r>
            <a:r>
              <a:rPr lang="en-US" altLang="zh-TW" sz="2000" b="1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en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設為</a:t>
            </a:r>
            <a:r>
              <a:rPr lang="en-US" altLang="zh-TW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1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&gt;&gt;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 啟動</a:t>
            </a:r>
            <a:r>
              <a:rPr lang="en-US" altLang="zh-TW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trigger</a:t>
            </a:r>
            <a:endParaRPr lang="en-US" altLang="zh-TW" sz="2000" b="1" dirty="0" smtClean="0">
              <a:solidFill>
                <a:srgbClr val="0000CC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56731"/>
            <a:ext cx="9144000" cy="1888370"/>
          </a:xfrm>
          <a:prstGeom prst="rect">
            <a:avLst/>
          </a:prstGeom>
        </p:spPr>
      </p:pic>
      <p:cxnSp>
        <p:nvCxnSpPr>
          <p:cNvPr id="22" name="直線接點 21"/>
          <p:cNvCxnSpPr>
            <a:endCxn id="23" idx="0"/>
          </p:cNvCxnSpPr>
          <p:nvPr/>
        </p:nvCxnSpPr>
        <p:spPr>
          <a:xfrm flipH="1">
            <a:off x="1313638" y="5976207"/>
            <a:ext cx="158661" cy="232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007604" y="6209091"/>
            <a:ext cx="6120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up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723934" y="6198790"/>
            <a:ext cx="6120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</a:rPr>
              <a:t>en</a:t>
            </a:r>
            <a:endParaRPr lang="en-US" altLang="zh-TW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1672307" y="6073171"/>
            <a:ext cx="123040" cy="2512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55855" y="6109776"/>
            <a:ext cx="680193" cy="2890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507911" y="5787217"/>
            <a:ext cx="111761" cy="348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1672307" y="5796777"/>
            <a:ext cx="103255" cy="3588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827188" y="5844284"/>
            <a:ext cx="168167" cy="31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567923" y="6198790"/>
            <a:ext cx="6120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</a:rPr>
              <a:t>rst</a:t>
            </a:r>
            <a:endParaRPr lang="en-US" altLang="zh-TW" sz="2000" b="1" dirty="0" smtClean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924333" y="2952611"/>
            <a:ext cx="481694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將測試</a:t>
            </a:r>
            <a:r>
              <a:rPr lang="en-US" altLang="zh-TW" sz="2000" dirty="0" smtClean="0"/>
              <a:t>waveform</a:t>
            </a:r>
            <a:r>
              <a:rPr lang="zh-TW" altLang="en-US" sz="2000" dirty="0" smtClean="0"/>
              <a:t>放大後可看到計數結果。</a:t>
            </a:r>
            <a:endParaRPr lang="zh-TW" altLang="en-US" sz="2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956538" y="5766602"/>
            <a:ext cx="482903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以上測試步驟可參考</a:t>
            </a:r>
            <a:r>
              <a:rPr lang="en-US" altLang="zh-TW" sz="2000" dirty="0" smtClean="0"/>
              <a:t>Lab_</a:t>
            </a:r>
            <a:r>
              <a:rPr lang="zh-TW" altLang="en-US" sz="2000" dirty="0" smtClean="0"/>
              <a:t>測試</a:t>
            </a:r>
            <a:r>
              <a:rPr lang="en-US" altLang="zh-TW" sz="2000" dirty="0" smtClean="0"/>
              <a:t>demo</a:t>
            </a:r>
            <a:r>
              <a:rPr lang="zh-TW" altLang="en-US" sz="2000" dirty="0" smtClean="0"/>
              <a:t>影片</a:t>
            </a:r>
            <a:r>
              <a:rPr lang="en-US" altLang="zh-TW" sz="2000" dirty="0" smtClean="0"/>
              <a:t>!</a:t>
            </a:r>
            <a:endParaRPr lang="zh-TW" altLang="en-US" sz="2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956" y="3403733"/>
            <a:ext cx="4875516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往後拉可看到最終計數至</a:t>
            </a:r>
            <a:r>
              <a:rPr lang="en-US" altLang="zh-TW" sz="2000" dirty="0" smtClean="0"/>
              <a:t>255</a:t>
            </a:r>
            <a:r>
              <a:rPr lang="zh-TW" altLang="en-US" sz="2000" dirty="0" smtClean="0"/>
              <a:t>，之後維持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22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144771" y="1411783"/>
            <a:ext cx="8229600" cy="47853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FPGA Design Flow</a:t>
            </a:r>
          </a:p>
          <a:p>
            <a:pPr lvl="0"/>
            <a:r>
              <a:rPr lang="en-US" altLang="zh-TW" b="1" dirty="0">
                <a:solidFill>
                  <a:prstClr val="black"/>
                </a:solidFill>
              </a:rPr>
              <a:t>FPGA Design Flow</a:t>
            </a:r>
          </a:p>
          <a:p>
            <a:pPr lvl="1"/>
            <a:r>
              <a:rPr lang="en-US" altLang="zh-TW" b="1" dirty="0">
                <a:solidFill>
                  <a:prstClr val="black"/>
                </a:solidFill>
              </a:rPr>
              <a:t>Synthesis</a:t>
            </a:r>
          </a:p>
          <a:p>
            <a:pPr lvl="1"/>
            <a:r>
              <a:rPr lang="en-US" altLang="zh-TW" b="1" dirty="0">
                <a:solidFill>
                  <a:prstClr val="black"/>
                </a:solidFill>
              </a:rPr>
              <a:t>Implement Design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b="1" dirty="0">
                <a:solidFill>
                  <a:prstClr val="black"/>
                </a:solidFill>
              </a:rPr>
              <a:t>Synthesis &amp; </a:t>
            </a:r>
            <a:r>
              <a:rPr lang="en-US" altLang="zh-TW" b="1" dirty="0" err="1">
                <a:solidFill>
                  <a:prstClr val="black"/>
                </a:solidFill>
              </a:rPr>
              <a:t>Fittering</a:t>
            </a:r>
            <a:endParaRPr lang="en-US" altLang="zh-TW" b="1" dirty="0">
              <a:solidFill>
                <a:prstClr val="black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b="1" dirty="0">
                <a:solidFill>
                  <a:prstClr val="black"/>
                </a:solidFill>
              </a:rPr>
              <a:t>Constraints &amp; pin assignment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b="1" dirty="0">
                <a:solidFill>
                  <a:prstClr val="black"/>
                </a:solidFill>
              </a:rPr>
              <a:t>IO setting (correct pin assignment)</a:t>
            </a:r>
          </a:p>
          <a:p>
            <a:pPr lvl="1"/>
            <a:r>
              <a:rPr lang="en-US" altLang="zh-TW" b="1" dirty="0">
                <a:solidFill>
                  <a:prstClr val="white">
                    <a:lumMod val="75000"/>
                  </a:prstClr>
                </a:solidFill>
              </a:rPr>
              <a:t>Post-Simulation (</a:t>
            </a:r>
            <a:r>
              <a:rPr lang="en-US" altLang="zh-TW" b="1" dirty="0" err="1">
                <a:solidFill>
                  <a:prstClr val="white">
                    <a:lumMod val="75000"/>
                  </a:prstClr>
                </a:solidFill>
              </a:rPr>
              <a:t>ModelSim</a:t>
            </a:r>
            <a:r>
              <a:rPr lang="en-US" altLang="zh-TW" b="1" dirty="0">
                <a:solidFill>
                  <a:prstClr val="white">
                    <a:lumMod val="75000"/>
                  </a:prstClr>
                </a:solidFill>
              </a:rPr>
              <a:t>-Altera)</a:t>
            </a:r>
          </a:p>
          <a:p>
            <a:pPr lvl="1"/>
            <a:r>
              <a:rPr lang="en-US" altLang="zh-TW" b="1" dirty="0">
                <a:solidFill>
                  <a:prstClr val="black"/>
                </a:solidFill>
              </a:rPr>
              <a:t>Generate bit-stream</a:t>
            </a:r>
          </a:p>
          <a:p>
            <a:pPr lvl="1"/>
            <a:r>
              <a:rPr lang="en-US" altLang="zh-TW" b="1" dirty="0">
                <a:solidFill>
                  <a:prstClr val="black"/>
                </a:solidFill>
              </a:rPr>
              <a:t>Configure Target Device </a:t>
            </a:r>
          </a:p>
          <a:p>
            <a:pPr lvl="1"/>
            <a:r>
              <a:rPr lang="en-US" altLang="zh-TW" b="1" dirty="0">
                <a:solidFill>
                  <a:prstClr val="black"/>
                </a:solidFill>
              </a:rPr>
              <a:t>Signal Tap Probing (It is not simulation!!)</a:t>
            </a:r>
          </a:p>
          <a:p>
            <a:endParaRPr lang="en-US" altLang="zh-TW" sz="800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3707904" y="1070837"/>
            <a:ext cx="529981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1.  Signal-Tap</a:t>
            </a:r>
            <a:r>
              <a:rPr lang="zh-TW" altLang="en-US" sz="2400" dirty="0" smtClean="0"/>
              <a:t>的測試結果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(p.p.11) </a:t>
            </a:r>
            <a:r>
              <a:rPr lang="en-US" altLang="zh-TW" sz="2400" dirty="0" smtClean="0">
                <a:solidFill>
                  <a:srgbClr val="FF0000"/>
                </a:solidFill>
              </a:rPr>
              <a:t>(60%)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&gt;&gt; </a:t>
            </a:r>
            <a:r>
              <a:rPr lang="zh-TW" altLang="en-US" sz="2400" dirty="0" smtClean="0"/>
              <a:t>有</a:t>
            </a:r>
            <a:r>
              <a:rPr lang="zh-TW" altLang="en-US" sz="2400" dirty="0"/>
              <a:t>計數</a:t>
            </a:r>
            <a:r>
              <a:rPr lang="zh-TW" altLang="en-US" sz="2400" dirty="0" smtClean="0"/>
              <a:t>值出來但結果不完全正確 </a:t>
            </a:r>
            <a:endParaRPr lang="en-US" altLang="zh-TW" sz="2400" dirty="0" smtClean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正確值為</a:t>
            </a:r>
            <a:r>
              <a:rPr lang="en-US" altLang="zh-TW" sz="2400" dirty="0" smtClean="0"/>
              <a:t>0,1,…,255,</a:t>
            </a:r>
            <a:r>
              <a:rPr lang="zh-TW" altLang="en-US" sz="2400" dirty="0" smtClean="0"/>
              <a:t>之後維持</a:t>
            </a:r>
            <a:r>
              <a:rPr lang="en-US" altLang="zh-TW" sz="2400" dirty="0" smtClean="0"/>
              <a:t>0)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(40%)</a:t>
            </a:r>
          </a:p>
          <a:p>
            <a:r>
              <a:rPr lang="zh-TW" altLang="en-US" sz="2400" dirty="0">
                <a:solidFill>
                  <a:srgbClr val="0000FF"/>
                </a:solidFill>
              </a:rPr>
              <a:t> </a:t>
            </a:r>
            <a:r>
              <a:rPr lang="zh-TW" altLang="en-US" sz="2400" dirty="0" smtClean="0">
                <a:solidFill>
                  <a:srgbClr val="0000FF"/>
                </a:solidFill>
              </a:rPr>
              <a:t>     </a:t>
            </a:r>
            <a:r>
              <a:rPr lang="en-US" altLang="zh-TW" sz="2400" dirty="0" smtClean="0">
                <a:solidFill>
                  <a:srgbClr val="0000FF"/>
                </a:solidFill>
              </a:rPr>
              <a:t>PS</a:t>
            </a:r>
            <a:r>
              <a:rPr lang="zh-TW" altLang="en-US" sz="2400" dirty="0" smtClean="0">
                <a:solidFill>
                  <a:srgbClr val="0000FF"/>
                </a:solidFill>
              </a:rPr>
              <a:t> 計數值有暫態變化可以</a:t>
            </a:r>
            <a:r>
              <a:rPr lang="en-US" altLang="zh-TW" sz="2400" dirty="0" smtClean="0">
                <a:solidFill>
                  <a:srgbClr val="0000FF"/>
                </a:solidFill>
              </a:rPr>
              <a:t>OK</a:t>
            </a:r>
            <a:r>
              <a:rPr lang="zh-TW" altLang="en-US" sz="2400" dirty="0" smtClean="0">
                <a:solidFill>
                  <a:srgbClr val="0000FF"/>
                </a:solidFill>
              </a:rPr>
              <a:t>。 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r>
              <a:rPr lang="en-US" altLang="zh-TW" sz="2400" dirty="0" smtClean="0"/>
              <a:t>&gt;&gt;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有做實驗</a:t>
            </a:r>
            <a:r>
              <a:rPr lang="zh-TW" altLang="en-US" sz="2400" dirty="0" smtClean="0"/>
              <a:t>但完全測不出值來 </a:t>
            </a:r>
            <a:r>
              <a:rPr lang="en-US" altLang="zh-TW" sz="2400" dirty="0" smtClean="0">
                <a:solidFill>
                  <a:srgbClr val="FF0000"/>
                </a:solidFill>
              </a:rPr>
              <a:t>(30</a:t>
            </a:r>
            <a:r>
              <a:rPr lang="en-US" altLang="zh-TW" sz="2400" dirty="0" smtClean="0">
                <a:solidFill>
                  <a:srgbClr val="FF0000"/>
                </a:solidFill>
              </a:rPr>
              <a:t>%)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2. </a:t>
            </a:r>
            <a:r>
              <a:rPr lang="zh-TW" altLang="en-US" sz="2400" dirty="0" smtClean="0"/>
              <a:t>執行</a:t>
            </a:r>
            <a:r>
              <a:rPr lang="zh-TW" altLang="en-US" sz="2400" dirty="0" smtClean="0"/>
              <a:t>狀況說明或心得 </a:t>
            </a:r>
            <a:r>
              <a:rPr lang="en-US" altLang="zh-TW" sz="2400" dirty="0" smtClean="0">
                <a:solidFill>
                  <a:srgbClr val="FF0000"/>
                </a:solidFill>
              </a:rPr>
              <a:t>(10%)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400" dirty="0" smtClean="0">
                <a:solidFill>
                  <a:srgbClr val="0000FF"/>
                </a:solidFill>
              </a:rPr>
              <a:t>&gt;&gt;</a:t>
            </a:r>
            <a:r>
              <a:rPr lang="zh-TW" altLang="en-US" sz="2400" dirty="0" smtClean="0">
                <a:solidFill>
                  <a:srgbClr val="0000FF"/>
                </a:solidFill>
              </a:rPr>
              <a:t> </a:t>
            </a:r>
            <a:r>
              <a:rPr lang="zh-TW" altLang="en-US" sz="2400" dirty="0">
                <a:solidFill>
                  <a:srgbClr val="0000FF"/>
                </a:solidFill>
              </a:rPr>
              <a:t>此即為</a:t>
            </a:r>
            <a:r>
              <a:rPr lang="zh-TW" altLang="en-US" sz="2400" dirty="0" smtClean="0">
                <a:solidFill>
                  <a:srgbClr val="0000FF"/>
                </a:solidFill>
              </a:rPr>
              <a:t>報告內容 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en-US" altLang="zh-TW" sz="2400" dirty="0" smtClean="0">
                <a:solidFill>
                  <a:srgbClr val="0000FF"/>
                </a:solidFill>
              </a:rPr>
              <a:t>5/31 </a:t>
            </a:r>
            <a:r>
              <a:rPr lang="zh-TW" altLang="en-US" sz="2400" dirty="0" smtClean="0">
                <a:solidFill>
                  <a:srgbClr val="0000FF"/>
                </a:solidFill>
              </a:rPr>
              <a:t>午夜前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177142" y="281006"/>
            <a:ext cx="56865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檢查與報告</a:t>
            </a:r>
            <a:r>
              <a:rPr lang="en-US" altLang="zh-TW" sz="2400" dirty="0" smtClean="0">
                <a:solidFill>
                  <a:srgbClr val="FF0000"/>
                </a:solidFill>
              </a:rPr>
              <a:t>(70%)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5/24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31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四</a:t>
            </a:r>
            <a:r>
              <a:rPr lang="en-US" altLang="zh-TW" sz="2400" dirty="0" smtClean="0"/>
              <a:t>)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一</a:t>
            </a:r>
            <a:r>
              <a:rPr lang="zh-TW" altLang="en-US" sz="2400" dirty="0" smtClean="0"/>
              <a:t>周</a:t>
            </a:r>
            <a:r>
              <a:rPr lang="zh-TW" altLang="en-US" sz="2400" dirty="0" smtClean="0"/>
              <a:t>緩衝</a:t>
            </a:r>
            <a:r>
              <a:rPr lang="en-US" altLang="zh-TW" sz="2400" dirty="0" smtClean="0"/>
              <a:t>)</a:t>
            </a:r>
          </a:p>
        </p:txBody>
      </p:sp>
      <p:sp>
        <p:nvSpPr>
          <p:cNvPr id="16" name="文字方塊 4"/>
          <p:cNvSpPr txBox="1"/>
          <p:nvPr/>
        </p:nvSpPr>
        <p:spPr>
          <a:xfrm>
            <a:off x="4224581" y="4941168"/>
            <a:ext cx="46419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(</a:t>
            </a:r>
            <a:r>
              <a:rPr lang="en-US" altLang="zh-TW" sz="2000" dirty="0" smtClean="0"/>
              <a:t>5/25) </a:t>
            </a:r>
            <a:r>
              <a:rPr lang="zh-TW" altLang="en-US" sz="2000" dirty="0" smtClean="0"/>
              <a:t>課程出席 </a:t>
            </a:r>
            <a:r>
              <a:rPr lang="en-US" altLang="zh-TW" sz="2000" dirty="0" smtClean="0"/>
              <a:t>: </a:t>
            </a:r>
            <a:r>
              <a:rPr lang="en-US" altLang="zh-TW" sz="2000" dirty="0" smtClean="0">
                <a:solidFill>
                  <a:srgbClr val="FF0000"/>
                </a:solidFill>
              </a:rPr>
              <a:t>(30%)</a:t>
            </a:r>
          </a:p>
          <a:p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zh-TW" altLang="en-US" sz="2000" dirty="0" smtClean="0">
                <a:solidFill>
                  <a:srgbClr val="0000FF"/>
                </a:solidFill>
              </a:rPr>
              <a:t>每位同學做紀錄，分數以</a:t>
            </a:r>
            <a:r>
              <a:rPr lang="zh-TW" altLang="en-US" sz="2000" dirty="0">
                <a:solidFill>
                  <a:srgbClr val="0000FF"/>
                </a:solidFill>
              </a:rPr>
              <a:t>個人</a:t>
            </a:r>
            <a:r>
              <a:rPr lang="zh-TW" altLang="en-US" sz="2000" dirty="0" smtClean="0">
                <a:solidFill>
                  <a:srgbClr val="0000FF"/>
                </a:solidFill>
              </a:rPr>
              <a:t>為</a:t>
            </a:r>
            <a:r>
              <a:rPr lang="zh-TW" altLang="en-US" sz="2000" dirty="0">
                <a:solidFill>
                  <a:srgbClr val="0000FF"/>
                </a:solidFill>
              </a:rPr>
              <a:t>單位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endParaRPr lang="en-US" altLang="zh-TW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Altera FPGA</a:t>
            </a:r>
            <a:r>
              <a:rPr lang="zh-TW" altLang="en-US" dirty="0" smtClean="0"/>
              <a:t> </a:t>
            </a:r>
            <a:r>
              <a:rPr lang="en-US" altLang="zh-TW" dirty="0" smtClean="0"/>
              <a:t>Evaluation Board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4166536" y="5499185"/>
            <a:ext cx="2133600" cy="288032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77" y="16728"/>
            <a:ext cx="1164627" cy="9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10" y="1150133"/>
            <a:ext cx="7414790" cy="496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>
          <a:xfrm flipH="1">
            <a:off x="4749031" y="5704969"/>
            <a:ext cx="432048" cy="3873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569011" y="5998931"/>
            <a:ext cx="6120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up</a:t>
            </a:r>
          </a:p>
        </p:txBody>
      </p:sp>
      <p:sp>
        <p:nvSpPr>
          <p:cNvPr id="8" name="矩形 7"/>
          <p:cNvSpPr/>
          <p:nvPr/>
        </p:nvSpPr>
        <p:spPr>
          <a:xfrm>
            <a:off x="395536" y="1326594"/>
            <a:ext cx="1800200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module Counter ( </a:t>
            </a:r>
          </a:p>
          <a:p>
            <a:r>
              <a:rPr lang="en-US" altLang="zh-TW" dirty="0" err="1"/>
              <a:t>dout</a:t>
            </a:r>
            <a:r>
              <a:rPr lang="en-US" altLang="zh-TW" dirty="0" smtClean="0"/>
              <a:t>,</a:t>
            </a:r>
            <a:endParaRPr lang="en-US" altLang="zh-TW" dirty="0"/>
          </a:p>
          <a:p>
            <a:r>
              <a:rPr lang="en-US" altLang="zh-TW" dirty="0" err="1"/>
              <a:t>clk</a:t>
            </a:r>
            <a:r>
              <a:rPr lang="en-US" altLang="zh-TW" dirty="0"/>
              <a:t>,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rst</a:t>
            </a:r>
            <a:r>
              <a:rPr lang="en-US" altLang="zh-TW" dirty="0"/>
              <a:t>,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en</a:t>
            </a:r>
            <a:r>
              <a:rPr lang="en-US" altLang="zh-TW" dirty="0"/>
              <a:t>,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up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65055" y="5998931"/>
            <a:ext cx="6120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</a:rPr>
              <a:t>en</a:t>
            </a:r>
            <a:endParaRPr lang="en-US" altLang="zh-TW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5163077" y="5683383"/>
            <a:ext cx="324036" cy="3823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868653" y="5691669"/>
            <a:ext cx="287523" cy="507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73167" y="6089054"/>
            <a:ext cx="6120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</a:rPr>
              <a:t>rst</a:t>
            </a:r>
            <a:endParaRPr lang="en-US" altLang="zh-TW" sz="2000" b="1" dirty="0" smtClean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105573" y="5356569"/>
            <a:ext cx="255526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379101" y="5356569"/>
            <a:ext cx="216024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738749" y="5394580"/>
            <a:ext cx="216024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2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Clock Sources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8" y="1340767"/>
            <a:ext cx="6921772" cy="329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5748185" cy="97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/>
              <p14:cNvContentPartPr/>
              <p14:nvPr/>
            </p14:nvContentPartPr>
            <p14:xfrm>
              <a:off x="1028880" y="2593080"/>
              <a:ext cx="3336480" cy="89352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520" y="2583720"/>
                <a:ext cx="3355200" cy="9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8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Lab. Contents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9639" y="2348880"/>
            <a:ext cx="1483703" cy="2541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90558" y="336829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Arial" pitchFamily="34" charset="0"/>
                <a:cs typeface="Arial" pitchFamily="34" charset="0"/>
              </a:rPr>
              <a:t>Counter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913025" y="4158372"/>
            <a:ext cx="914400" cy="5516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9" idx="6"/>
          </p:cNvCxnSpPr>
          <p:nvPr/>
        </p:nvCxnSpPr>
        <p:spPr>
          <a:xfrm>
            <a:off x="1827425" y="4434186"/>
            <a:ext cx="3222213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26154" y="3789040"/>
            <a:ext cx="105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Arial" pitchFamily="34" charset="0"/>
                <a:cs typeface="Arial" pitchFamily="34" charset="0"/>
              </a:rPr>
              <a:t>50 MHz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82058" y="42495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Arial" pitchFamily="34" charset="0"/>
                <a:cs typeface="Arial" pitchFamily="34" charset="0"/>
              </a:rPr>
              <a:t>Osc.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707904" y="5161051"/>
            <a:ext cx="3824107" cy="13811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532011" y="4091595"/>
            <a:ext cx="1152128" cy="1282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784039" y="440957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Arial" pitchFamily="34" charset="0"/>
                <a:cs typeface="Arial" pitchFamily="34" charset="0"/>
              </a:rPr>
              <a:t>Signal Tap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978188" y="2636912"/>
            <a:ext cx="3071450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443247" y="2406008"/>
            <a:ext cx="5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Arial" pitchFamily="34" charset="0"/>
                <a:cs typeface="Arial" pitchFamily="34" charset="0"/>
              </a:rPr>
              <a:t>en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010130" y="3347729"/>
            <a:ext cx="3071450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477142" y="2812286"/>
            <a:ext cx="5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Arial" pitchFamily="34" charset="0"/>
                <a:cs typeface="Arial" pitchFamily="34" charset="0"/>
              </a:rPr>
              <a:t>up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003159" y="2996952"/>
            <a:ext cx="3071450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444018" y="3183631"/>
            <a:ext cx="5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Arial" pitchFamily="34" charset="0"/>
                <a:cs typeface="Arial" pitchFamily="34" charset="0"/>
              </a:rPr>
              <a:t>rst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上彎箭號 38"/>
          <p:cNvSpPr/>
          <p:nvPr/>
        </p:nvSpPr>
        <p:spPr>
          <a:xfrm rot="10800000" flipH="1">
            <a:off x="6586702" y="3242186"/>
            <a:ext cx="1458162" cy="834886"/>
          </a:xfrm>
          <a:prstGeom prst="bent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789764" y="2775340"/>
            <a:ext cx="125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altLang="zh-TW" b="1" dirty="0" smtClean="0">
                <a:latin typeface="Arial" pitchFamily="34" charset="0"/>
                <a:cs typeface="Arial" pitchFamily="34" charset="0"/>
              </a:rPr>
              <a:t>out[7:0]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直線接點 40"/>
          <p:cNvCxnSpPr/>
          <p:nvPr/>
        </p:nvCxnSpPr>
        <p:spPr>
          <a:xfrm flipV="1">
            <a:off x="3365104" y="1772817"/>
            <a:ext cx="4614" cy="576063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3367580" y="1772816"/>
            <a:ext cx="5100535" cy="4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8468115" y="1787339"/>
            <a:ext cx="0" cy="2304256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/>
          <p:cNvGrpSpPr/>
          <p:nvPr/>
        </p:nvGrpSpPr>
        <p:grpSpPr>
          <a:xfrm rot="10800000">
            <a:off x="395536" y="3224038"/>
            <a:ext cx="1087012" cy="247382"/>
            <a:chOff x="692621" y="1484785"/>
            <a:chExt cx="1087012" cy="247382"/>
          </a:xfrm>
        </p:grpSpPr>
        <p:cxnSp>
          <p:nvCxnSpPr>
            <p:cNvPr id="66" name="直線接點 65"/>
            <p:cNvCxnSpPr/>
            <p:nvPr/>
          </p:nvCxnSpPr>
          <p:spPr>
            <a:xfrm>
              <a:off x="692621" y="1732167"/>
              <a:ext cx="29378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V="1">
              <a:off x="986403" y="1484785"/>
              <a:ext cx="0" cy="247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986403" y="1484785"/>
              <a:ext cx="3932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1379638" y="1484785"/>
              <a:ext cx="0" cy="247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1379638" y="1732167"/>
              <a:ext cx="39999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橢圓 46"/>
          <p:cNvSpPr/>
          <p:nvPr/>
        </p:nvSpPr>
        <p:spPr>
          <a:xfrm>
            <a:off x="3094313" y="2361098"/>
            <a:ext cx="541583" cy="11103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3707904" y="4434186"/>
            <a:ext cx="0" cy="744166"/>
          </a:xfrm>
          <a:prstGeom prst="line">
            <a:avLst/>
          </a:prstGeom>
          <a:ln w="19050">
            <a:solidFill>
              <a:srgbClr val="0000C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9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11560" y="1186914"/>
            <a:ext cx="777686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請沿用</a:t>
            </a:r>
            <a:r>
              <a:rPr lang="en-US" altLang="zh-TW" sz="2400" dirty="0" smtClean="0"/>
              <a:t>Lab05(Counter)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Quartus</a:t>
            </a:r>
            <a:r>
              <a:rPr lang="en-US" altLang="zh-TW" sz="2400" dirty="0" smtClean="0"/>
              <a:t> Project</a:t>
            </a:r>
            <a:r>
              <a:rPr lang="zh-TW" altLang="en-US" sz="2400" dirty="0" smtClean="0"/>
              <a:t>進行今天的</a:t>
            </a:r>
            <a:r>
              <a:rPr lang="en-US" altLang="zh-TW" sz="2400" dirty="0" smtClean="0"/>
              <a:t>Lab08 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7861" y="1739355"/>
            <a:ext cx="568863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請參考</a:t>
            </a:r>
            <a:r>
              <a:rPr lang="en-US" altLang="zh-TW" sz="2400" dirty="0" smtClean="0"/>
              <a:t>Lab05</a:t>
            </a:r>
            <a:r>
              <a:rPr lang="zh-TW" altLang="en-US" sz="2400" dirty="0" smtClean="0"/>
              <a:t>的投影片，但調整以下內容</a:t>
            </a:r>
            <a:r>
              <a:rPr lang="en-US" altLang="zh-TW" sz="2400" dirty="0" smtClean="0"/>
              <a:t>: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3" y="2404950"/>
            <a:ext cx="3656007" cy="194075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39552" y="3045150"/>
            <a:ext cx="403244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1. </a:t>
            </a:r>
            <a:r>
              <a:rPr lang="zh-TW" altLang="en-US" sz="2000" dirty="0" smtClean="0"/>
              <a:t>重新設置</a:t>
            </a:r>
            <a:r>
              <a:rPr lang="en-US" altLang="zh-TW" sz="2000" dirty="0" smtClean="0"/>
              <a:t>Clock</a:t>
            </a:r>
            <a:r>
              <a:rPr lang="zh-TW" altLang="en-US" sz="2000" dirty="0" smtClean="0"/>
              <a:t>速度</a:t>
            </a:r>
            <a:r>
              <a:rPr lang="en-US" altLang="zh-TW" sz="2000" dirty="0" smtClean="0"/>
              <a:t>(constraint)</a:t>
            </a:r>
          </a:p>
          <a:p>
            <a:r>
              <a:rPr lang="en-US" altLang="zh-TW" sz="2000" dirty="0" smtClean="0"/>
              <a:t>&gt;&gt; </a:t>
            </a:r>
            <a:r>
              <a:rPr lang="zh-TW" altLang="en-US" sz="2000" dirty="0" smtClean="0"/>
              <a:t>執行</a:t>
            </a:r>
            <a:r>
              <a:rPr lang="en-US" altLang="zh-TW" sz="2000" dirty="0" smtClean="0"/>
              <a:t>Lab05</a:t>
            </a:r>
            <a:r>
              <a:rPr lang="zh-TW" altLang="en-US" sz="2000" dirty="0" smtClean="0"/>
              <a:t>投影片</a:t>
            </a:r>
            <a:r>
              <a:rPr lang="en-US" altLang="zh-TW" sz="2000" dirty="0" smtClean="0"/>
              <a:t>(p.p. 20~24)</a:t>
            </a:r>
          </a:p>
          <a:p>
            <a:r>
              <a:rPr lang="en-US" altLang="zh-TW" sz="2000" dirty="0" smtClean="0"/>
              <a:t>&gt;&gt; Period</a:t>
            </a:r>
            <a:r>
              <a:rPr lang="zh-TW" altLang="en-US" sz="2000" dirty="0" smtClean="0"/>
              <a:t>改為</a:t>
            </a:r>
            <a:r>
              <a:rPr lang="en-US" altLang="zh-TW" sz="2000" dirty="0" smtClean="0"/>
              <a:t>20 ns (p.p. 22)</a:t>
            </a:r>
          </a:p>
          <a:p>
            <a:r>
              <a:rPr lang="en-US" altLang="zh-TW" sz="2000" dirty="0" smtClean="0"/>
              <a:t>&gt;&gt;</a:t>
            </a:r>
            <a:r>
              <a:rPr lang="zh-TW" altLang="en-US" sz="2000" dirty="0" smtClean="0"/>
              <a:t> 記得再</a:t>
            </a:r>
            <a:r>
              <a:rPr lang="en-US" altLang="zh-TW" sz="2000" dirty="0" smtClean="0"/>
              <a:t>write SDC (p.p. 24)</a:t>
            </a:r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3635896" y="3137124"/>
            <a:ext cx="244827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115616" y="4690198"/>
            <a:ext cx="648072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r>
              <a:rPr lang="en-US" altLang="zh-TW" sz="2000" dirty="0" smtClean="0"/>
              <a:t>. </a:t>
            </a:r>
            <a:r>
              <a:rPr lang="zh-TW" altLang="en-US" sz="2000" dirty="0" smtClean="0"/>
              <a:t>重新設置</a:t>
            </a:r>
            <a:r>
              <a:rPr lang="en-US" altLang="zh-TW" sz="2000" dirty="0" smtClean="0"/>
              <a:t>Pin Assignment</a:t>
            </a:r>
          </a:p>
          <a:p>
            <a:r>
              <a:rPr lang="en-US" altLang="zh-TW" sz="2000" dirty="0" smtClean="0"/>
              <a:t>&gt;&gt; </a:t>
            </a:r>
            <a:r>
              <a:rPr lang="zh-TW" altLang="en-US" sz="2000" dirty="0" smtClean="0"/>
              <a:t>執行</a:t>
            </a:r>
            <a:r>
              <a:rPr lang="en-US" altLang="zh-TW" sz="2000" dirty="0" smtClean="0"/>
              <a:t>Lab05</a:t>
            </a:r>
            <a:r>
              <a:rPr lang="zh-TW" altLang="en-US" sz="2000" dirty="0" smtClean="0"/>
              <a:t>投影片</a:t>
            </a:r>
            <a:r>
              <a:rPr lang="en-US" altLang="zh-TW" sz="2000" dirty="0" smtClean="0"/>
              <a:t>(p.p. 25, 26)</a:t>
            </a:r>
          </a:p>
          <a:p>
            <a:r>
              <a:rPr lang="en-US" altLang="zh-TW" sz="2000" dirty="0" smtClean="0"/>
              <a:t>&gt;&gt; </a:t>
            </a:r>
            <a:r>
              <a:rPr lang="zh-TW" altLang="en-US" sz="2000" dirty="0" smtClean="0"/>
              <a:t>此時的</a:t>
            </a:r>
            <a:r>
              <a:rPr lang="en-US" altLang="zh-TW" sz="2000" dirty="0" err="1" smtClean="0"/>
              <a:t>clk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rst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en</a:t>
            </a:r>
            <a:r>
              <a:rPr lang="en-US" altLang="zh-TW" sz="2000" dirty="0" smtClean="0"/>
              <a:t>, up</a:t>
            </a:r>
            <a:r>
              <a:rPr lang="zh-TW" altLang="en-US" sz="2000" dirty="0" smtClean="0"/>
              <a:t>四個訊號不可以隨便指定。</a:t>
            </a:r>
            <a:endParaRPr lang="en-US" altLang="zh-TW" sz="2000" dirty="0" smtClean="0"/>
          </a:p>
          <a:p>
            <a:r>
              <a:rPr lang="en-US" altLang="zh-TW" sz="2000" dirty="0" smtClean="0"/>
              <a:t>&gt;&gt;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dout</a:t>
            </a:r>
            <a:r>
              <a:rPr lang="en-US" altLang="zh-TW" sz="2000" dirty="0" smtClean="0"/>
              <a:t>[7:0]</a:t>
            </a:r>
            <a:r>
              <a:rPr lang="zh-TW" altLang="en-US" sz="2000" dirty="0" smtClean="0"/>
              <a:t>仍可隨意指定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可保留你原本在</a:t>
            </a:r>
            <a:r>
              <a:rPr lang="en-US" altLang="zh-TW" sz="2000" dirty="0" smtClean="0"/>
              <a:t>Lab05</a:t>
            </a:r>
            <a:r>
              <a:rPr lang="zh-TW" altLang="en-US" sz="2000" dirty="0" smtClean="0"/>
              <a:t>的內容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&gt;&gt;</a:t>
            </a:r>
            <a:r>
              <a:rPr lang="zh-TW" altLang="en-US" sz="2000" dirty="0" smtClean="0"/>
              <a:t> 請看下頁新的</a:t>
            </a:r>
            <a:r>
              <a:rPr lang="en-US" altLang="zh-TW" sz="2000" dirty="0" smtClean="0"/>
              <a:t>Pin</a:t>
            </a:r>
            <a:r>
              <a:rPr lang="zh-TW" altLang="en-US" sz="2000" dirty="0"/>
              <a:t>設定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6886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</a:t>
            </a:r>
            <a:r>
              <a:rPr lang="zh-TW" altLang="en-US" dirty="0" smtClean="0"/>
              <a:t> </a:t>
            </a:r>
            <a:r>
              <a:rPr lang="en-US" altLang="zh-TW" dirty="0" smtClean="0"/>
              <a:t>Assignment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4" y="1268760"/>
            <a:ext cx="8991991" cy="471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611560" y="4365104"/>
            <a:ext cx="684076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11560" y="4437112"/>
            <a:ext cx="684076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83568" y="5733256"/>
            <a:ext cx="684076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3568" y="5517232"/>
            <a:ext cx="684076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267744" y="1640703"/>
            <a:ext cx="27363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00FF"/>
                </a:solidFill>
              </a:rPr>
              <a:t>即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clk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接</a:t>
            </a:r>
            <a:r>
              <a:rPr lang="en-US" altLang="zh-TW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”PIN_G21”</a:t>
            </a:r>
            <a:endParaRPr lang="en-US" altLang="zh-TW" sz="2000" dirty="0" smtClean="0">
              <a:solidFill>
                <a:srgbClr val="0000FF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 flipV="1">
            <a:off x="755576" y="2040813"/>
            <a:ext cx="1800200" cy="246830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55576" y="2436305"/>
            <a:ext cx="2013971" cy="301519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69547" y="2145308"/>
            <a:ext cx="21242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0000FF"/>
                </a:solidFill>
              </a:rPr>
              <a:t>en</a:t>
            </a:r>
            <a:r>
              <a:rPr lang="en-US" altLang="zh-TW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接</a:t>
            </a:r>
            <a:r>
              <a:rPr lang="en-US" altLang="zh-TW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”PIN_J6”</a:t>
            </a:r>
            <a:endParaRPr lang="en-US" altLang="zh-TW" sz="2000" dirty="0" smtClean="0">
              <a:solidFill>
                <a:srgbClr val="0000FF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782786" y="2833450"/>
            <a:ext cx="2202785" cy="28340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985571" y="2654530"/>
            <a:ext cx="20162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0000FF"/>
                </a:solidFill>
              </a:rPr>
              <a:t>rst</a:t>
            </a:r>
            <a:r>
              <a:rPr lang="en-US" altLang="zh-TW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接</a:t>
            </a:r>
            <a:r>
              <a:rPr lang="en-US" altLang="zh-TW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”PIN_F1”</a:t>
            </a:r>
            <a:endParaRPr lang="en-US" altLang="zh-TW" sz="2000" dirty="0" smtClean="0">
              <a:solidFill>
                <a:srgbClr val="0000FF"/>
              </a:solidFill>
            </a:endParaRPr>
          </a:p>
        </p:txBody>
      </p:sp>
      <p:cxnSp>
        <p:nvCxnSpPr>
          <p:cNvPr id="20" name="直線接點 19"/>
          <p:cNvCxnSpPr>
            <a:endCxn id="22" idx="1"/>
          </p:cNvCxnSpPr>
          <p:nvPr/>
        </p:nvCxnSpPr>
        <p:spPr>
          <a:xfrm flipV="1">
            <a:off x="782786" y="3385965"/>
            <a:ext cx="2216262" cy="245364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999048" y="3185910"/>
            <a:ext cx="20162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00FF"/>
                </a:solidFill>
              </a:rPr>
              <a:t>up</a:t>
            </a:r>
            <a:r>
              <a:rPr lang="en-US" altLang="zh-TW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接</a:t>
            </a:r>
            <a:r>
              <a:rPr lang="en-US" altLang="zh-TW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”PIN_H5”</a:t>
            </a:r>
            <a:endParaRPr lang="en-US" altLang="zh-TW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33862"/>
            <a:ext cx="7784105" cy="46716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760524"/>
            <a:ext cx="6719916" cy="4504888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Starting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Signal-Tap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[1]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65220" y="3208380"/>
            <a:ext cx="1238428" cy="2206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8" idx="3"/>
          </p:cNvCxnSpPr>
          <p:nvPr/>
        </p:nvCxnSpPr>
        <p:spPr>
          <a:xfrm>
            <a:off x="1403648" y="3318690"/>
            <a:ext cx="1008112" cy="2543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40152" y="4149080"/>
            <a:ext cx="274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選定觀察的訊號</a:t>
            </a:r>
            <a:r>
              <a:rPr lang="en-US" altLang="zh-TW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&gt;&gt;</a:t>
            </a:r>
            <a:r>
              <a:rPr lang="zh-TW" altLang="en-US" dirty="0" smtClean="0">
                <a:solidFill>
                  <a:srgbClr val="0000FF"/>
                </a:solidFill>
              </a:rPr>
              <a:t> 可直接選</a:t>
            </a:r>
            <a:r>
              <a:rPr lang="en-US" altLang="zh-TW" dirty="0" err="1" smtClean="0">
                <a:solidFill>
                  <a:srgbClr val="0000FF"/>
                </a:solidFill>
              </a:rPr>
              <a:t>dout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(8</a:t>
            </a:r>
            <a:r>
              <a:rPr lang="zh-TW" altLang="en-US" dirty="0" smtClean="0">
                <a:solidFill>
                  <a:srgbClr val="0000FF"/>
                </a:solidFill>
              </a:rPr>
              <a:t>位元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r>
              <a:rPr lang="zh-TW" altLang="en-US" dirty="0" smtClean="0">
                <a:solidFill>
                  <a:srgbClr val="0000FF"/>
                </a:solidFill>
              </a:rPr>
              <a:t>，不用選個別的</a:t>
            </a:r>
            <a:r>
              <a:rPr lang="en-US" altLang="zh-TW" dirty="0" err="1" smtClean="0">
                <a:solidFill>
                  <a:srgbClr val="0000FF"/>
                </a:solidFill>
              </a:rPr>
              <a:t>dount</a:t>
            </a:r>
            <a:r>
              <a:rPr lang="en-US" altLang="zh-TW" dirty="0" smtClean="0">
                <a:solidFill>
                  <a:srgbClr val="0000FF"/>
                </a:solidFill>
              </a:rPr>
              <a:t>[x] bit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21574"/>
            <a:ext cx="6051773" cy="472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04864"/>
            <a:ext cx="6336704" cy="424566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Starting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Signal-Tap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[2]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8145160" y="2852936"/>
            <a:ext cx="518348" cy="2206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3923928" y="2948006"/>
            <a:ext cx="4208696" cy="6970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8559405" cy="4994240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Starting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Signal-Tap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[3]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75856" y="3501008"/>
            <a:ext cx="518348" cy="2206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940152" y="3068960"/>
            <a:ext cx="518348" cy="2206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614864" y="3496412"/>
            <a:ext cx="518348" cy="2206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386564" y="4653136"/>
            <a:ext cx="248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加大</a:t>
            </a:r>
            <a:r>
              <a:rPr lang="en-US" altLang="zh-TW" dirty="0" smtClean="0">
                <a:solidFill>
                  <a:srgbClr val="0000FF"/>
                </a:solidFill>
              </a:rPr>
              <a:t>data</a:t>
            </a:r>
            <a:r>
              <a:rPr lang="zh-TW" altLang="en-US" dirty="0" smtClean="0">
                <a:solidFill>
                  <a:srgbClr val="0000FF"/>
                </a:solidFill>
              </a:rPr>
              <a:t>的儲存量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5220072" y="3649620"/>
            <a:ext cx="1394792" cy="1025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10605</TotalTime>
  <Words>545</Words>
  <Application>Microsoft Office PowerPoint</Application>
  <PresentationFormat>如螢幕大小 (4:3)</PresentationFormat>
  <Paragraphs>97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Cambria</vt:lpstr>
      <vt:lpstr>Centaur</vt:lpstr>
      <vt:lpstr>Wingdings</vt:lpstr>
      <vt:lpstr>Office 佈景主題</vt:lpstr>
      <vt:lpstr>PowerPoint 簡報</vt:lpstr>
      <vt:lpstr>Altera FPGA Evaluation Board</vt:lpstr>
      <vt:lpstr>Clock Sources</vt:lpstr>
      <vt:lpstr>Lab. Contents</vt:lpstr>
      <vt:lpstr>Starting a Project</vt:lpstr>
      <vt:lpstr>Pin Assignment</vt:lpstr>
      <vt:lpstr>PowerPoint 簡報</vt:lpstr>
      <vt:lpstr>PowerPoint 簡報</vt:lpstr>
      <vt:lpstr>PowerPoint 簡報</vt:lpstr>
      <vt:lpstr>PowerPoint 簡報</vt:lpstr>
      <vt:lpstr>Starting Signal-Tap Measurement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Microsoft 帳戶</cp:lastModifiedBy>
  <cp:revision>850</cp:revision>
  <cp:lastPrinted>2013-11-27T09:41:24Z</cp:lastPrinted>
  <dcterms:created xsi:type="dcterms:W3CDTF">2012-06-14T09:28:24Z</dcterms:created>
  <dcterms:modified xsi:type="dcterms:W3CDTF">2023-05-24T07:38:00Z</dcterms:modified>
</cp:coreProperties>
</file>