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2" r:id="rId3"/>
    <p:sldId id="371" r:id="rId4"/>
    <p:sldId id="393" r:id="rId5"/>
    <p:sldId id="407" r:id="rId6"/>
    <p:sldId id="436" r:id="rId7"/>
    <p:sldId id="427" r:id="rId8"/>
    <p:sldId id="428" r:id="rId9"/>
    <p:sldId id="429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6" r:id="rId23"/>
    <p:sldId id="430" r:id="rId24"/>
    <p:sldId id="425" r:id="rId25"/>
    <p:sldId id="431" r:id="rId26"/>
    <p:sldId id="432" r:id="rId27"/>
    <p:sldId id="420" r:id="rId28"/>
    <p:sldId id="433" r:id="rId29"/>
    <p:sldId id="435" r:id="rId30"/>
    <p:sldId id="421" r:id="rId31"/>
    <p:sldId id="437" r:id="rId32"/>
  </p:sldIdLst>
  <p:sldSz cx="9144000" cy="6858000" type="screen4x3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8137668-E4AA-4FF2-8BC2-29B731FE8941}">
          <p14:sldIdLst>
            <p14:sldId id="256"/>
            <p14:sldId id="422"/>
            <p14:sldId id="371"/>
            <p14:sldId id="393"/>
            <p14:sldId id="407"/>
            <p14:sldId id="436"/>
            <p14:sldId id="427"/>
            <p14:sldId id="428"/>
            <p14:sldId id="429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6"/>
            <p14:sldId id="430"/>
            <p14:sldId id="425"/>
            <p14:sldId id="431"/>
            <p14:sldId id="432"/>
            <p14:sldId id="420"/>
            <p14:sldId id="433"/>
            <p14:sldId id="435"/>
            <p14:sldId id="421"/>
            <p14:sldId id="437"/>
          </p14:sldIdLst>
        </p14:section>
        <p14:section name="未命名的章節" id="{BD8170B2-8EF1-46F2-9CC2-04E1FABA068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5" autoAdjust="0"/>
    <p:restoredTop sz="94660"/>
  </p:normalViewPr>
  <p:slideViewPr>
    <p:cSldViewPr>
      <p:cViewPr varScale="1">
        <p:scale>
          <a:sx n="116" d="100"/>
          <a:sy n="116" d="100"/>
        </p:scale>
        <p:origin x="17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E92FF96-B655-413A-93CE-FA1E2FB84619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CC74F42-E49F-4115-BE05-DEB60BF6F9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3:26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4802 9664,'0'0,"-40"0,-59 0,20 0,0 0,-41 0,-18 0,38 0,-39 0,-19-20,58 0,1 0,60 20,-1-20,0 0,40 20,0 0,-40-39,21 19,-21-20,0-39,-19 19,-21-39,1 0,39 0,-39-1,39 1,1 0,-1-20,0 0,20 0,20 39,0 21,-19-1,19 21,0-21,0 20,0 1,0-21,19 1,-19-1,20 20,0 1,0-1,0 20,0 0,-20 1,39-1,1-20,0 20,19-19,21-1,-21 40,1-20,-1 0,40-20,-19 21,19-1,20 0,-20 0,20 0,-19 20,-21-20,0 1,20-1,-39 0,0 20,-21-20,21 20,-40 0,-1 0,21 0,20 0,19 0,-19 0,-21 20,1-20,19 20,-19-20,-20 20,20-20,-40 19,20-19,-1 0,21 20,0 0,-1 0,21 0,0 0,-21-1,21 1,-21 20,1-20,20 0,-1 19,-19-19,0 0,39 0,-39 20,19-21,-19 1,-1 20,-19-40,0 20,-20 0,20-20,-20 19,0-19,20 40,0-40,0 40,-20-20,19 0,-19 19,20-39,0 40,-20-20,20 0,0-1,-20 1,0 20,20-20,-1 20,-19-1,0 21,20-40,-20 39,0-19,0 0,0-1,20 1,-20-20,0 19,0-39,0 20,0-20,0 40,0-40,0 20,0 19,-20-19,20 20,0 0,-20-20,1 19,19 1,-20 0,0-21,0 41,0-20,0-1,1 21,-1-40,-20 0,40 19,-40-19,40-20,-20 20,1-20,-21 40,20-21,0-19,-59 40,39-20,-19 20,-41-1,61-19,-41 20,1 0,39-21,-19 1,-1 0,1 0,39-20,-20 0,1 0,19 0,0 0,0 0,20 0,-20 0,20 0,-20 20,0-20,20 0,-39 20,19-20,0 0,0 0,20 20,-20-20</inkml:trace>
  <inkml:trace contextRef="#ctx0" brushRef="#br0" timeOffset="4632.264">9862 7878,'0'0,"0"0,20 0,0 0,0 0,0 0,0-20,-1 20,1 0,0 0,-20 0,20 0,0 0,-20 0,0 0,20 0,39 0,21 0,-21 0,-19 0,-20 0,19 0,1 0,0 0,-20 0,-1 0,21 0,-20 0,0 0,-20 0,39 0,61 0,-21 0,60 0,-20 0,-20 0,20 20,-39-20,-21 20,-19-20,0 0,-40 0,19 0,-19 0,20 0,0 0,0 0,0 0,19 0,41 19,-40-19,-1 0,1 0,-20 20,39-20,-39 0,0 0,20 0,19 0,-19 0,-20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56:22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2844106B-1B3A-417F-9365-D83A0756EA77}" emma:medium="tactile" emma:mode="ink">
          <msink:context xmlns:msink="http://schemas.microsoft.com/ink/2010/main" type="inkDrawing" rotatedBoundingBox="5509,16137 5597,12717 6449,12739 6360,16159" shapeName="Other"/>
        </emma:interpretation>
      </emma:emma>
    </inkml:annotationXML>
    <inkml:trace contextRef="#ctx0" brushRef="#br0">5616 16133,'0'0,"0"0,39 0,-19 0,0 0,-20 0,20 0,0 0,0 0,-20 0,20 0,-20 0,79 0,-20 0,-19 0,0 0,-1 0,-19 0,0 0,-20 0,40 0,0 0,19 0,-39 0,0 0</inkml:trace>
    <inkml:trace contextRef="#ctx0" brushRef="#br0" timeOffset="15920.91">5596 12779,'0'0,"0"0,20 0,-20 0,20 0,-1 0,-19 0,20 0,0 0,0 0,0 0,0 0,0 0,-1 0,-19 0,40 0,-40 0,20 0,0 0,0 0,-20 0,19 0,-19 0,20 0,0 0,-20 0,20 0,0 0,0 0,-20 0,19 0,1 0,0 0,-20 0,20 0,0 0,-20 0,40 0,-21-20,1 20,0 0,0 0,-20 0,40 0,-1 0,1 0,-20 0,0-20,0 20,-1 0,-19 0,20 0,-20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26T01:39:01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12259 12171 0,'-18'0'172,"1"0"-172,-1 0 31,-17 0-15,35 17-1,-18-17-15,1 0 16,-1 18 15,0-18-15,1 0 31,-1 0-32,0 0 32,1 0-31,17 18-16,-18-18 15,0 0 1,-17 0 0,18 0-1,-1 0 1,0 0 15,1 0-15,-1 0-1,0 0 1,1 0-16,-1 0 16,0 0 15,1 0-16,-1 0-15,1 0 16,-1 0 0,0 0-1,1 0 1,-1 0 15,0 0-15,18-18-1,-17 18 1,-1-18-16,0 18 16,1 0 15,17-17-31,-18 17 16,18-18-16,-18 18 15,18-17 1,-17 17-16,17-18 15,-18 0 1,18 1 0,-17 17-1,17-18 1,0 0 15,-18 1 0,18-19-15,0 19 0,0-1-1,0 1-15,-18-1 16,18 0-16,0 1 16,0-1-16,0 0 15,0 1 1,0-1-1,0 0 1,0-17-16,0 18 16,18-19-16,-18 19 15,18-1-15,-18 0 16,17 1-16,-17-1 16,0 0-1,0 1 1,18 17-16,-18-18 15,0 0-15,17 1 16,-17-1 15,18 18-15,0 0-16,-18-17 16,17 17-16,1 0 15,-18-18 1,18 18-1,-18-18 1,17 18 0,1 0-16,0 0 15,-1 0 1,1 0-16,0 0 16,-1 0-16,18 0 15,18 0 1,-35-17-16,0 17 15,-1 0-15,1 0 16,0 0-16,-1-18 16,1 18-16,-1 0 15,19 0 1,-19 0 0,1 0-1,0 0 1,-1 0-1,1 0 1,0 0-16,-1 0 16,1 0-1,-1 0 17,19 0-17,-19 18 1,1-18-16,0 17 15,-18 1-15,17-18 16,-17 18-16,53-18 16,-35 17-1,-1-17-15,1 18 16,0-18-16,-1 0 16,-17 17-1,18-17-15,0 0 31,-18 18 1,0 0 15,17-18-32,-17 17 1,0 1-1,18 0 1,-18-1 0,0 1-16,18 0 15,-18-1-15,0 1 16,0 0 0,17 17-16,-17-18 0,18 1 15,-18 0 1,0-1-1,0 1 1,0 0 15,0-1-31,0 1 16,0 0 15,0-1-15,0 1-1,0-1 1,0 1 0,-18 0-1,1-1 1,-1 1 0,0 0 15,18-1-16,-17-17 1,17 18 31,-18-18-31,0 18-1,18-1 32,-17-17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39:48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6449 8949,'0'0,"-39"0,-1 20,20-20,-20 0,-19 0,-1 20,21-20,-1 0,20 20,-20-20,40 0,-20 0,1 0,19 0,-20 0,20 0,-40 0,20 0,-19 0,19 0,-20 0,20 0,0 0,-19 0,19 0,-20 0,-19-20,19 20,20 0,0-20,-39 0,39 20,0-20,-20 20,21 0,-1 0,-20 0,40 0,-40 0,40 0,-20 0,20 0,-19 0,-1 0,0 0,0 0,0 0,-19-19,19 19,0-20,-20 20,20-20,-19 0,19 20,0-20,0 20,20 0,-20-20,0 20,20 0,-19-19,-21-1,40 20,-40-20,20 0,-19-20,39 40,-20 0,20-20,0 20,0-39,0 19,0 0,0 0,0 20,20-39,-1 39,-19-40,20 40,-20-20,20 0,0 0,-20 20,20-19,-20 19,0 0,40-20,-40 20,39-20,-19 20,0-20,0 0,0 20,19-20,1 20,-40-20,40 20,-20 0,-1-19,21 19,-20 0,0-20,19 20,-19 0,0 0,20 0,0-20,-21 20,1 0,20 0,-20 0,0 0,19 0,-19 0,40 0,-41 0,41 0,-20 0,-20 0,-1 0,21 0,-20 0,0 0,19 0,1 0,0 0,19 20,1-20,-1 0,1 0,-1 0,21 0,-40 0,19 0,1 0,-1 0,21 0,-21 0,20 0,-19 0,-20 0,19 20,-39-20,0 0,0 0,0 0,-1 0,21 19,0-19,-1 0,21 20,-20-20,-21 0,21 0,0 0,-20 0,0 0,19 0,21 0,-40 0,19 0,-19 0,0 0,0 0,-20 0,20 0,-20 20,0-20,39 0,1 20,0 0,-1 0,1-20,40 39,-21-19,1 20,19-20,-20 0,-19 19,0-39,-40 0,20 20,-20-20,0 20,20-20,-20 20,0 0,0-20,0 19,0 1,0-20,0 20,0-20,0 20,0-20,0 20,0 0,0-20,0 20,0-20,0 19,0 1,-20-20,20 0,0 20,-20-20,0 0,20 0,-20 20,20-20,0 0,-20 0,0 20,20-20,-19 20,19-20,-20 0,20 19,0-19,-20 0,0 0,20 20,-20-20,20 0,-20 20,1-20,19 0,-20 20,0-20,0 20,0-20,20 20,-39-20,39 19,-40-19,40 0,-20 0,20 0,-20 0,20 20,-20-20,0 20,1-20,-1 20,-20-20,20 20,0-20,20 20,-19-20,-1 0,0 0,20 0,-20 0,20 0,-20 20,20-20,-20 0,0 0,1 19,-1-19,-20 0,20 0,0 0,1 0,-21 0,20 0,0 0,0 0,0 0,-19 0,-21 0,40 0,-19-19,-1 19,0 0,-19-20,19 20,-19-20,-1 20,20 0,-19 0,39 0,0 0,0 0,20 0,0 0,-19 0,-1 0,20 0,-20 0,0 0,-20 0,20 0,-39 0,39 0,-20-20,21 20,-1 0,-20 0,20-20,-20 20,1 0,19 0,-20 0,40-20,-20 20</inkml:trace>
  <inkml:trace contextRef="#ctx0" brushRef="#br0" timeOffset="3863.221">8354 8850,'40'0,"19"20,-19 0,0-20,19 39,-19-19,20 0,-21-20,-19 40,20-20,19 19,-19-19,20 20,-1-20,-19 19,-20-19,59 40,-39-21,-1 1,41 0,-41-20,21 39,-1-39,-19 20,0-20,-20 19,19-19,21 20,-20-20,19 19,-19-19,39 20,-19 19,-1-39,1 40,-1-40,-19-1,20 21,-41-20,21 0,0-20,-1 40,1-1,0-39,0 20,-1 0,1-20,-20 20,19 19,1-39,-20 0,0 20,0 0,-1-20,1 0,0 0,0 20,0 0,20-20,-21 20,1-20,-20 19,20-19,0 0,0 0,0 20,-1-20,21 20,20 0,-41 0,41 0,-20 19,-1-39,1 20,0 20,-20-40,39 40,-39-21,0-19,20 20,-1 0,-19 0,0-20,0 20,0-20,-20 20,39 0,-19-1,0 1,0-20,0 40,19-20,1 0,0-1,-20 1,19 20,-19-40,0 40,0-40,0 0,-20 20</inkml:trace>
  <inkml:trace contextRef="#ctx0" brushRef="#br0" timeOffset="9327.533">14407 11033,'0'0,"39"0,-19 20,20-20,19 20,1-20,-1 0,-19 0,0 0,-20 0,19 0,1 0,-40 0,40 0,-1 0,-39 0,40 0,0-20,-1 20,-19 0,20 0,-20 0,0 0,19 0,-19 0,20-20,-20 20,39 0,-39 0,-20 0,20 0,0 0,19-20,-19 20,20 0,0 0,-20-20,-1 20,1 0,-20 0,20 0,0 0,0 0,-20 0,39 0,-39 0,20 0,0 0,0 0,-20 0,20 0,0 0,-1-20,21 20,-20 0,0 0,20 0,-1 0,1 0,-20 0,19 0,21 0,-40 0,19 0,-19 0,20 0,-20 0,0 0,19 0,-39 0,40 0,-20 0,0 0,19 20,41-20,-40 0,19 0,1 0,-1 0,-39 0,20 0,-20 0,-1 0,21 0,0 0,-20 0,-1 0,21 20,-40-20,20 0,-20 0,20 0,0 0,19 0,21 0,-1 0,1 0,-1 0,1 20,-20-20,19 0,1 20,-1-20,1 0,-1 0,-39 0,0 0,40 0,-41 0,1 0,20 0,-20 0,0 0,-1 0,21 0,-40 0,40 0,-40 0,20 0,-20 0,20 0,-20 20,19-20,1 0,20 0,-20 19,19-19,1 0,20 0,-21 0,-19 0,0 0,20 0,-40 0,39 0,-39 0,20 0,20 0,0 20,-1-20,-19 0,40 0,-41 0,1 20,-20-20,20 0,-20 0,40 0,0 0,19 0,-19 0,-1 0,-19 0,20 0,-20 0,0 0,0 0,-1 0,1 0,20 0,-40 0,20 0,0 0,-20 20,19-20,21 0,20 0,-21 0,1 0,20 0,-41 0,1 0,20 0,0 0,-21 0,1 0,20 0,0 0,-20 0,-1 0,21 0,-20 0,20 0,-1 0,1 0,0 0,-1 0,1 0,0 0,-1 0,-19 0,0 0,20 0,-20 0,-1 0,21 0,-40 0,40 0,-20 0,0 0,19 0,-39 0,20 0,20 0,-40 0,39-20,-19 20,0 0,-20 0,20 0,-20-20,20 20,-20 0,40 0,-40 0,19 0,-19 0,40 0,0 0,-1 0,1 0,0 0,19 0,-39 0,-20 0,20 0</inkml:trace>
  <inkml:trace contextRef="#ctx0" brushRef="#br0" timeOffset="15367.878">20201 14525,'-20'0,"0"0,-19 0,-1 0,0 0,20 0,0 0,1 0,-1 0,0 0,0-19,0 19,0 0,20 0,-19 0,19-20,-20 20,0-20,0 0,-20 0,21-20,-21 1,20-1,-20 20,1-19,-1 19,20 0,0 0,20-20,-20 40,1-20,19 20,0-19,0-1,-20 20,20-20,0 20,-20-20,20 0,0 20,0-20,0 20,0 0,0-19,0 19,0-40,0 0,0 20,20-39,-20 39,20-20,-1 1,1 19,-20 0,20-20,0 20,0-19,19 19,21-20,-20 1,-1-1,61 0,-61-19,41 39,-1-20,0 0,1 21,-21-21,21 40,-41-20,1 0,-20 0,20 20,-21 0,1 0,-20 0,0-20,20 20,-20 0,20 0,0 0,0 0,-20 0,20 0,-1 0,21 0,-20 0,20 0,-1 20,1-20,-20 0,19 20,1 0,0 0,-20-20,19 20,-19 0,0-20,-20 0,20 19,0-19,-20 20,20 0,-1-20,1 0,-20 20,20 0,-20 0,20-20,0 19,-20 1,20 0,-20 0,39 0,-19 20,-20-21,20 1,0 0,-20 0,0 0,0 0,0-1,20-19,-20 20,0 0,20 20,-1-20,-19-1,0 21,0-40,20 40,-20-40,0 20,0-20,0 20,0-1,0 1,0-20,0 40,0-20,0-20,0 20,0-1,0-19,0 20,0 0,0 0,0-20,0 20,-20 0,1-1,19 21,-20-20,0 20,20-40,-20 39,20-39,-20 20,0 20,20-40,-20 40,1-21,-1 1,0 0,20 0,-20-20,20 0,0 0,-40 20,-19 0,-1-20,1 20,19-1,-19-19,19 20,20-20,-20 0,21 0,19 20,-20-20,0 0,20 0,-20 0,20 0,-40 0,40 0,-19 0,-1 0,0 0,20 0,-20 0,20 0,-20 0,20 0,-20 0,0 0,-19 0,19 0,0 0,-20 0,21 0,-1 0,0 0,0 0,0 0,20 0,-20 0,20 0,-20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26T01:38:21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22243 9084 0,'-18'0'313,"0"0"-282,1 0-16,-1 0 1,0 0 0,1 0 15,-1 0-31,1 0 31,-1 0-15,0 0-16,1 0 15,-1 0 17,0 0-32,1 0 31,-1 0 16,0 0-32,1 0 1,-1 0-16,18-18 16,-17 18-1,-1 0 1,0 0 0,1 0-1,-1 0 1,0 0-1,18-17-15,-17 17 16,-1 0 0,0 0-1,1-18 1,-1 18 0,0 0-1,1 0 1,-1-18-1,1 18 1,-1 0 31,0 0-31,18-17 15,-17 17 16,-1 0 0,18-18-32,-18 18-15,18-17 31,-17 17 1,17-18-17,0 0 1,-18 18 0,18-17-16,0-1 46,-18 0-30,18 1 0,0-1 15,0 0-15,0 1-1,-17 17-15,17-18 31,0 1 16,0-1-31,-18 0 15,18 1-15,0-1-1,0 0 17,0 1-17,0-1-15,0-17 16,0 17 15,0 0-15,0 1-1,0-1-15,0-17 16,0 17 0,18 18-1,-18-17 1,17 17 0,-17-18-16,18 0 15,0 18 1,-18-17-16,17-1 15,1 18-15,-18-18 16,18 18-16,-1 0 16,-17-17-1,36 17-15,-19-18 0,1 18 16,-1-17 0,1 17-16,0 0 15,-1 0-15,-17-18 16,18 18-16,-18-18 15,18 18 1,-1 0 15,1 0-15,0-17 0,-1 17-16,1 0 15,0 0 1,-1-18-16,18 18 31,-17 0-15,0 0-16,-1 0 31,1 0-15,0 0-16,-1 0 15,1 0-15,0 0 16,-1 0-1,1 0 1,-1 0 15,1 0-15,0 0-16,-1 0 16,1 0 15,0 0-16,-18 18 1,17-18 15,1 0 1,-18 17-17,18-17 1,-18 18-1,17-18 1,-17 18 15,18-18-31,-1 17 47,1-17-47,-18 18 16,0-1-1,18 1-15,-18 0 16,17-18-16,-17 17 16,18-17-1,-18 18-15,18-18 32,-18 18-17,0-1 48,0 1-48,0 0 17,17-1-1,-17 1-16,0-1 1,0 1 0,0 17-16,0-17 15,0 0-15,0-1 16,0 1-16,0 0 16,0-1-16,0 1 15,0 0 1,0-1-1,-17-17-15,17 18 16,0-1 0,0 1-1,-18 0 1,18-1 31,-18-17-32,18 18 1,-17-18 31,17 18-47,0-1 31,-18-17 47,0 0-46,18 18-17,-17 0 32,-1-1-16,1-17 1,17 18-17,-18-18-15,18 17 16,-18-17-1,1 18 1,17 0 15,-18-18-31,0 0 157,18 17-157,-17-17 0,-19 18 46,19-18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2:56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18038 7858,'0'0,"0"0,-20 0,20 0,-20 0,0 0,20 0,-19 0,-21 0,40 0,-20 0,0 0,0 0,1 0,19 0,-20 0,0 0,0-20,0 20,0 0,0 0,-19-20,-21 20,40 0,1-20,-21 0,20 20,0-19,0-1,0 20,20-40,-19 40,19 0,-20-20,0-19,20-1,-20 0,0-19,20 19,-20 20,20-20,0 1,0 19,0 0,0 0,0 20,0 0,20-39,40 19,-40 0,39-20,-19 20,19 1,-19-1,-20 20,0-20,0 0,19 20,-19 0,0 0,0 0,0 0,0 0,-20 0,19-20,-19 20,40 0,0 0,-20 0,19 0,1 0,-20 0,0 0,-20 0,20 0,-20 0,19 0,-19 0,20 0,0 0,0 0,-20 0,40 20,-40-20,19 20,-19-20,20 20,0-20,-20 20,20-20,-20 19,0-19,0 0,0 20,20 0,0 0,-20 0,0 0,0 19,0-39,19 20,-19 0,0 0,0 0,0-20,0 19,0 1,0-20,0 20,0-20,0 20,0 0,0 0,0 0,0-1,-19 1,-1 0,20 0,0-20,-20 20,20 0,0-1,-20 1,0 0,20-20,0 0,0 20,-20 0,-19 19,19-19,-20 0,20-20,1 20,19-20,-20 0</inkml:trace>
  <inkml:trace contextRef="#ctx0" brushRef="#br0" timeOffset="5087.291">18177 8791,'0'0,"-40"0,20 19,1-19,-1 0,0 20,20-20,-20 0,0 0,20 0,-20 0,0 0,1 0,-21 0,20 0,0 0,0 0,1 0,-1 0,20 0,-20 0,20 0,-40 0,20 0,0 0,-39-20,19 20,20 0,-19-39,-1 19,20 20,-20-20,40 20,-19-20,19 20,-20 0,20 0,0-20,-20 20,20 0,-20-20,-20 1,21-1,-21-20,40 20,-40 0,20-19,20 19,-19 0,19 20,0-20,0 0,19 20,1-19,-20 19,0 0,20-20,-20 0,0 20,20 0,0-20,0 20,-1-40,1 40,0-20,0 20,-20 0,0-19,20 19,0 0,19-20,1 20,20-20,-1 0,1 0,-21 0,21 20,-20-19,-21-1,21 20,-20 0,0-20,0 20,-1 0,21 0,20 0,-21 0,1 0,0 0,-1 0,1 0,-40 0,20 0,0 0,0 0,-1 0,1 0,0 0,40 0,-21 0,-19 0,0 0,0 0,0 0,-20 0,20 20,19 0,-19-20,20 19,-20 1,-1 0,1-20,0 20,-20-20,20 0,-20 20,0-20,0 20,0-1,0 21,20-40,-20 40,0-20,0 19,0-19,0 0,0 20,0-40,0 20,0-20,0 19,0-19,-20 0,0 20,0-20,20 20,-20-20,1 0,-1 20,20 0,-40-20,40 0,-20 39,0-39,1 0,19 20,-20-20,20 0,-20 0,20 20,-20-20,0 0,0 0,-19 20,-1 0,0 0,1-20,-1 0,0 20,1-1,19 1,0-20,20 0</inkml:trace>
  <inkml:trace contextRef="#ctx0" brushRef="#br0" timeOffset="52719.015">18990 17661,'-19'0,"-41"0,20 0,1 0,-41 0,41-20,-41 20,21-20,19 0,-19 0,39 20,0 0,0-20,0 1,0 19,0-60,-19 20,19 21,0-1,20 0,-20 0,20-20,0 1,-20 19,20-40,0 40,-19 1,19 19,0-20,0 20,0-40,19 0,1 21,0-41,0 60,0-40,0 40,-20 0,19-20,21 20,0-19,0-1,19 0,1 20,-21 0,21 0,-21-20,1 20,0-20,-20 20,0 0,-20 0,19 0,1 0,0 0,20 0,-1 0,-19 0,0 0,0 20,0-20,20 0,-1 20,21 0,-1 0,1-1,-20-19,-1 20,1 0,-40-20,20 0,-20 0,20 20,-1-20,-19 0,20 20,-20 0,20-20,-20 0,0 20,0-20,20 19,-20 1,20 0,-20 0,0 0,20 19,-1-39,-19 40,0-40,0 20,0 0,0-20,0 20,0 0,0-20,0 19,0-19,0 0,-19 20,19-20,0 20,-20-20,20 0,-20 0,0 0,0 20,20-20,-39 0,19 0,20 20,-20-20,0 20,0-20,0 0,20 0,0 19,-19-19,19 0,0 0,-20 0,0 0,20 20,-20-20,0 20,0-20,20 0,-20 20,20-20,-19 0,19 0,-20 0,0 20,20-20,-20 0,-20 20,21-1,-1-19,0 0,0 20,20-20,-20 0,20 20,-20-20,0 0,20 0,0 0,-19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4:05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11351 6012,'19'-39,"-19"39,0-20,20 20,-20-20,20 20,-20 0,0 0,20-20,20 0,-20 1,19 19,-19 0,-20-20,20 20,0 0,19 0,-39-20,20 20,-20 0,20 0,0 0,-20 0,0-20,20 20,0 0,0 0,-1 0,-19 0,20 0,0 0,0 0,0 0,0 0,-20 0,19 0,-19 0,20 0,-20 20,40-20,-40 0,20 0,-20 20,0-20,0 0,20 0,-20 20,19-1,1 1,0 0,-20-20,0 20,20-20,-20 20,0 19,0-19,20 20,0-40,-20 20,0 0,0-1,0-19,0 20,0 20,-20-20,-20 0,20 0,0 19,1-39,-1 20,0 0,20-20,-20 0,20 0,-40 0,21 20,-1-20,-20 0,20 0,0 20,-19-20,39 0,-20 0,20 0,-20 0,0 0,0 0,-39 0,-1 0,1 0,19 0,0 0,1-20,19 20,0 0,20 0,-20-40,20 20,-20-19,0 19,1 0,19 0,0 0,-20-20,0 1,20-1,0 20,0-19,0 19,0 0,0 20,0 0,0-20,0 20</inkml:trace>
  <inkml:trace contextRef="#ctx0" brushRef="#br0" timeOffset="8975.513">11847 7957,'0'0,"-60"0,21 0,-21 0,20 0,1 0,-1 20,20-20,20 0,0 0,-20 0,20 0,-39 0,-21 0,40-20,-20 20,1-20,39 20,-20-20,20 20,-20 0,20 0,-20-19,0-1,1-20,-1 20,0 0,20 0,0 1,0 19,0-20,0 20,0-20,0 20,0-20,0 0,0 0,0 20,0-39,0 19,0 0,0 20,0-20,0 20,0-20,0 1,0 19,0-20,20 0,-20 0,20 0,-1 0,1 0,-20 1,40-1,-40 20,20-20,-20 0,20 0,-1 0,1 20,0-19,0 19,0-20,0 0,-20 20,20 0,-1 0,-19 0,20 0,-20-20,40 20,-40 0,40 0,-21-20,1 0,0 20,0 0,-20 0,20 0,0 0,-20 0,20 0,-1-19,1 19,0 0,0 0,0 0,19 0,-19 0,0 0,-20 0,20 0,0 0,0 0,-20 0,19 0,-19 0,20 0,0 19,-20-19,20 20,-20-20,20 0,-20 0,0 20,20-20,0 0,-20 20,0-20,19 20,-19 0,0-20,0 19,0-19,0 40,20-40,-20 20,0 0,0 0,0-1,0-19,0 20,20 0,-20 0,0-20,0 40,0-20,0-1,0 1,0 0,0 0,0-20,0 20,0-20,0 20,0-1,0-19,0 0,-20 20,20 20,-39-20,39 0,-20-1,0 1,20-20,-20 0,20 20,0-20,-20 0,20 20,-20-20,20 20,-20-20,20 0,0 20,-19-20,19 0,0 20,-20-20,0 19,20-19,0 20,-20-20,20 0,0 20,-20-20,0 0,20 20</inkml:trace>
  <inkml:trace contextRef="#ctx0" brushRef="#br0" timeOffset="12664.724">18911 17641,'20'0,"20"20,-1 0,-19-20,20 19,0-19,19 0,1 0,19 0,-19 0,-21 0,1 0,-40 0,0 0,20 0,-20-19,39-1,-39 20,20 0,-20-20,20 20,-20 0,20 0,-20-20,0 0,0 0,20-19,0-1,-20 20,39-20,-19 1,0-21,20 40,-20-39,-1 39,1-20,-20 20,0-19,0 19,0 0,0-39,0 19,0 20,0 0,0 0,-20 0,20 1,0 19,-19 0,19 0,-40 0,-20 0,1-20,-21 0,21 20,-40-20,39 0,1 20,-1 0,20 0,1-20,19 20,20 0,-20 0,0 20,0 20,0 0,1-1,-41 1,40 0,-39-1,39 1,0-20,-20 20,20-21,1 21,-1-20,0 20,20-20,-20-1,20-19,0 20,0-20,0 20,0-20,0 20,0 0,0 0,0-20,0 39,0-39,0 20,0 20,0-20,0-1,0 21,0-40,20 20,-20 0,20 0,0 0,39-1,-19 21,0-40,-21 0,1 20,0-20,-40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4:24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1845 11033,'20'0,"0"0,-20 0,40 0,-20 0,19 0,-19 0,0 0,-20 0,20 0,-20 0,40 0,19 0,-19 0,-1 0,1 0,0 0,19 0,-39-20,20 20,0 0,-1-20,-39 20,20 0,0 0,-20 0,20 0,-20 0,20 0,0 0,-1 0,1 0,0 0,0 0,0 0,0 0,19 0,-39 0,20 0,40 0,-21 0,-19 0,0 0,20 0,-40 0,39 0,-39 0,20 0,-20 0,20 0,0 0,0 0,-20 0,20 0,-1 0,21 0,-40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28.31858" units="1/cm"/>
          <inkml:channelProperty channel="Y" name="resolution" value="28.36565" units="1/cm"/>
        </inkml:channelProperties>
      </inkml:inkSource>
      <inkml:timestamp xml:id="ts0" timeString="2016-05-26T01:46:42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18494 12442,'0'0,"20"0,-20 0,20 0,0 0,20 0,19 0,-19 0,-1 0,1 0,0 0,19 0,-59 0,20 0,-20 0,20 0,-20 0,40 0,19 0,1 0,-1 0,1 0,19 0,-19 0,-1 0,-19 0,0 0,-20 0,-1 0,-19 0,20 0,0 0,40 0,-1 0,1 20,39-1,-40 1,21-20,-21 0,-19 20,20-20,-41 0,1 0,-20 0,0 0,20 0,-20 0,20 0</inkml:trace>
  <inkml:trace contextRef="#ctx0" brushRef="#br0" timeOffset="2120.121">595 11708,'0'0,"0"0,60 0,39 0,40 0,-20 0,-20 0,40 0,-20 0,-39 0,-1 0,-39 0,-1 0,-19 0,0 0,-20 0,0 0,20 0,20 0,59 0,-20 0,40 0,-59 0,39 19,20 1,-20 0,20-20,0 0,-39 20,-1-20,-39 0,0 0,-40 0,19 0,-19 20,20-20,0 0,-20 0</inkml:trace>
  <inkml:trace contextRef="#ctx0" brushRef="#br0" timeOffset="4567.261">2441 11906,'0'0,"0"20,20 39,59-19,-39 39,19-39,1 20,39 39,60 40,-20-20,79 20,-20 19,21 1,19-20,-20 0,80 0,-40 0,39 0,21 0,39 0,40-1,59 61,-39-20,-20-41,-40 1,-20-20,80 40,-40-79,-119-21,20-39,-60 20,20-1,-19-19,-21-20,-39 0,-20 0,0 0,0-40,-40 1,-40 19,1-20,19 20,-19 1,19-1,0-20,1 20,19 0,0 0,60 1,-20-1,0 0,20 0,-40-20,20 1,-1 19,-18-20,18-19,21 19,-60 0,20 1,1-1,18 20,-19-20,1 21,-1-41,-20 20,-40 20,1-19,-1 19,-19 0,20 20,-21-20,1 0,39 20,-19-19,-1 19,21-40,19 0,20 0,-40 1,41-1,-1 0,-20 21,-20-1,20 0,-59-20,20 20,19-19,-19-1,19 20,20 0,-19-39,19 19,-20 0,-19 1,39 19,-40-20,41 1,-21 39,60-20,-40 0,-19 0,-21 20,1-20,-1 0,-19 0,19 1,1-1,-1 0,-19 0,0 0,-1 20,-19 0,0-20,20 1,-20 19,-1 0,21-40,0 20,0 20,19-20,1-20,-1 40,-19-19,0-1,19 0,-39 20,20-40,19 20,-39 1,40-21,-21 40,-19-40,20 20,-40 20,20-20,-1 20,1-19,0-1,-20 20,20-20,0 20,0-20,19-20,1 21,-20-1,0 20,-20-20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2-05-26T01:39:34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2346 4833 0,'0'0'0,"-18"-18"0,18 1 15,-17 17 1,-1 0-16,0-18 16,1 0 31,17 1-16,-18 17-31,18-18 31,-18 18-15,18-17-1,0-1-15,0 0 16,-17 1 0,-1-1-1,18 0 1,0 1-16,-17 17 15,17-18-15,0 0 16,0 1 0,0-1-1,0 1-15,0-1 16,0 0 0,0 1-1,0-1 1,0 0-1,0 1 1,0-1-16,0 0 31,0 1-31,0-1 32,0 1-32,0-1 15,0 0 1,0 1-1,17 17-15,-17-18 16,18 0-16,-18 1 16,0-1-1,17 18 1,-17-18-16,18 18 31,-18-17-15,18-1 15,-18 1 0,17 17-15,-17-18 0,18 18-16,0-18 15,-1 18 1,-17-17-1,18 17 1,0 0 15,-1 0-15,1-18-16,0 18 16,-1 0 15,1 0-16,-1 0 1,1 0 0,0 0-1,-1 0 17,-17-18-17,18 18-15,0 0 31,-1 0 1,1 0 61,-18 18-77,18-18 47,-18 18-48,0-1 32,0 1-31,0 0 31,0-1-32,0 1-15,0-1 16,0 1-1,0 0-15,0-1 32,0 1 171,0 0-156,0-1-16,0 1-31,17-18 16,-17 18-16,0-1 15,0 1 1,0-1 15,0 1-15,0 0-16,0-1 15,0 1 1,0 0-16,0-1 31,0 1-15,0 0-1,0-1 17,0 1 30,-17-1-46,17 1-1,0 0-15,-18-18 32,18 17-32,0 1 31,0 0 0,-18-1-15,1 1-1,17 0 1,-18-18-16,0 17 16,1 1-1,-1-18-15,18 17 16,-18 1-16,1 0 16,17-1-16,-18-17 15,1 18-15,-1 0 16,0-18-1,18 17 1,-17-17 0,-1 0 124</inkml:trace>
  <inkml:trace contextRef="#ctx0" brushRef="#br0" timeOffset="6781.1292">10460 12365 0,'-18'0'78,"1"0"-62,-1 0-16,0 17 16,1-17-16,-1 0 15,-17 0-15,-1 0 16,19 18-1,-1-18-15,-35 0 16,18 0 0,17 0-16,1 0 15,-1 0-15,0 0 16,1 0 15,-1 0-15,1 0-1,-1-18 1,-17 1 0,17-1-16,0 1 15,-17 17-15,17-18 16,1 0-16,-1 18 16,0-17-16,1 17 15,-1 0 1,1-18 15,-1 0-15,0 18-1,1 0 1,17-17 15,-18 17-15,18-18 15,-18 18-15,18-18-1,0 1 17,0-1-17,0 1-15,0-1 16,0 0-1,0 1-15,18-1 16,0-17 0,17-1-16,-17 36 15,-1-17-15,1-1 16,-1 1 0,1 17-1,0-18-15,17 0 16,-17 18-1,-1-17-15,1 17 16,17 0-16,1 0 0,-1-18 16,0 18-1,0 0-15,1 0 0,-19 0 16,19 0 0,-1 0-16,-18 0 0,1 0 15,0 0-15,-1 0 31,1 0-15,0 0-16,-1 0 16,19 0-1,-1 0-15,0 18 16,0-18-16,1 0 16,-1 0-16,0 17 15,-17-17 1,-18 18 15,18 0-15,-18-1-1,0 1 1,0-1-16,0 1 16,0 0-1,17-18-15,-17 17 16,0 1-1,0 0 1,0-1 0,0 19-1,0-19 1,0 1 0,0-1-1,-17 1-15,17 17 0,-18-17 16,0 0 31,18-1-16,-17-17-15,-1 18-16,18 0 15,-18-18 1,18 17-16,-17-17 15,17 18 1,-36-1-16,36 1 16,-35-18-16,35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4A14182-CC5F-47EE-971A-16B50E587D74}" type="datetimeFigureOut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3591784-569A-4563-B137-4EC37C51C6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7536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591784-569A-4563-B137-4EC37C51C6C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97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9808B-BF78-4C57-B122-DC7089FA13EF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98884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3377-2235-4E4F-9748-C18C26DAFF8B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7F70A-3748-4298-977F-7E9C74694C44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BC4E-A0DB-45BE-AA88-846D0F8AC711}" type="datetime1">
              <a:rPr lang="zh-TW" altLang="en-US" smtClean="0"/>
              <a:t>2023/6/1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0DE8-270C-4164-9C0F-930E706EA2D4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DCDA-DD82-45CF-968E-DC39FADB73E2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BBDDE-B884-4BD8-BF39-D15DE22D3A3D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B492-8690-4B32-8D89-3E1C2E2D195C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4864-2CFE-4FDB-9B4E-45E4A3258ED7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621-B13C-45A0-A4A9-BC5B2A97FCD4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0BFA-6B6E-4B94-9F07-640E3BC43304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80728"/>
            <a:ext cx="9144000" cy="72008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6EE57A2-1381-485A-937F-CC474A314F31}" type="datetime1">
              <a:rPr lang="zh-TW" altLang="en-US" smtClean="0"/>
              <a:t>2023/6/1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614864" y="6525344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altLang="zh-TW" dirty="0"/>
              <a:t>12-</a:t>
            </a:r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0" y="6525344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Song-Nien</a:t>
            </a:r>
            <a:r>
              <a:rPr lang="en-US" altLang="zh-TW" sz="1400" b="1" baseline="0" dirty="0">
                <a:solidFill>
                  <a:schemeClr val="bg1">
                    <a:lumMod val="75000"/>
                  </a:schemeClr>
                </a:solidFill>
                <a:latin typeface="Centaur" pitchFamily="18" charset="0"/>
              </a:rPr>
              <a:t> Tang</a:t>
            </a:r>
            <a:endParaRPr lang="zh-TW" altLang="en-US" sz="1400" b="1" dirty="0">
              <a:solidFill>
                <a:schemeClr val="bg1">
                  <a:lumMod val="75000"/>
                </a:schemeClr>
              </a:solidFill>
              <a:latin typeface="Centaur" pitchFamily="18" charset="0"/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0" y="6551200"/>
            <a:ext cx="1835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i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Logic_Design_Lab</a:t>
            </a:r>
            <a:endParaRPr lang="zh-TW" altLang="en-US" sz="1400" b="1" i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988840"/>
          </a:xfrm>
        </p:spPr>
        <p:txBody>
          <a:bodyPr anchor="ctr" anchorCtr="1">
            <a:normAutofit/>
          </a:bodyPr>
          <a:lstStyle/>
          <a:p>
            <a:r>
              <a:rPr lang="en-US" altLang="zh-TW" sz="4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Counter_PLL &amp; Signal Tap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683568" y="3096344"/>
            <a:ext cx="7704856" cy="12687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Song-Nien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29200"/>
            <a:ext cx="1409611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0" y="5013176"/>
            <a:ext cx="9144000" cy="144016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Information &amp; Computer Engineering</a:t>
            </a:r>
          </a:p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Chung Yuan Christian University</a:t>
            </a:r>
          </a:p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sntang@ice.cycu.edu.tw</a:t>
            </a:r>
          </a:p>
        </p:txBody>
      </p:sp>
    </p:spTree>
    <p:extLst>
      <p:ext uri="{BB962C8B-B14F-4D97-AF65-F5344CB8AC3E}">
        <p14:creationId xmlns:p14="http://schemas.microsoft.com/office/powerpoint/2010/main" val="275136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PLL</a:t>
            </a:r>
            <a:r>
              <a:rPr lang="zh-TW" altLang="en-US" dirty="0"/>
              <a:t> </a:t>
            </a:r>
            <a:r>
              <a:rPr lang="en-US" altLang="zh-TW" dirty="0"/>
              <a:t>(DCM)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  <a:r>
              <a:rPr lang="zh-TW" altLang="en-US" dirty="0"/>
              <a:t> </a:t>
            </a:r>
            <a:r>
              <a:rPr lang="en-US" altLang="zh-TW" dirty="0"/>
              <a:t>generator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56984" cy="498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852936"/>
            <a:ext cx="41243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1700280" y="2964600"/>
              <a:ext cx="6015240" cy="227916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0920" y="2955240"/>
                <a:ext cx="6033960" cy="22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90117"/>
            <a:ext cx="5036656" cy="454191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flow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PLL</a:t>
            </a:r>
            <a:r>
              <a:rPr lang="zh-TW" altLang="en-US" dirty="0"/>
              <a:t> </a:t>
            </a:r>
            <a:r>
              <a:rPr lang="en-US" altLang="zh-TW" dirty="0"/>
              <a:t>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170399"/>
            <a:ext cx="5905500" cy="5343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筆跡 2"/>
              <p14:cNvContentPartPr/>
              <p14:nvPr/>
            </p14:nvContentPartPr>
            <p14:xfrm>
              <a:off x="7734240" y="2971800"/>
              <a:ext cx="349560" cy="29880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24880" y="2962440"/>
                <a:ext cx="36828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4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06" y="260648"/>
            <a:ext cx="6198143" cy="608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6193800" y="2543040"/>
              <a:ext cx="871560" cy="381528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4440" y="2533680"/>
                <a:ext cx="890280" cy="38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639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4692"/>
            <a:ext cx="6192688" cy="6108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4029120" y="2093040"/>
              <a:ext cx="3093480" cy="430092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760" y="2083680"/>
                <a:ext cx="3112200" cy="43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31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6480720" cy="6367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11560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跳過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664200" y="3957480"/>
              <a:ext cx="471960" cy="1476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840" y="3948120"/>
                <a:ext cx="49068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640"/>
            <a:ext cx="6447334" cy="6319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跳過</a:t>
            </a:r>
          </a:p>
        </p:txBody>
      </p:sp>
    </p:spTree>
    <p:extLst>
      <p:ext uri="{BB962C8B-B14F-4D97-AF65-F5344CB8AC3E}">
        <p14:creationId xmlns:p14="http://schemas.microsoft.com/office/powerpoint/2010/main" val="7529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8640"/>
            <a:ext cx="6270618" cy="6391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611560" y="364502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跳過</a:t>
            </a:r>
          </a:p>
        </p:txBody>
      </p:sp>
    </p:spTree>
    <p:extLst>
      <p:ext uri="{BB962C8B-B14F-4D97-AF65-F5344CB8AC3E}">
        <p14:creationId xmlns:p14="http://schemas.microsoft.com/office/powerpoint/2010/main" val="42454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68" y="620688"/>
            <a:ext cx="6937462" cy="570701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580112" y="2780928"/>
            <a:ext cx="720080" cy="5760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092280" y="2564904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40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89" y="404664"/>
            <a:ext cx="7193021" cy="593256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5508104" y="2708920"/>
            <a:ext cx="720080" cy="57606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164288" y="2404282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22" y="260648"/>
            <a:ext cx="6528716" cy="604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504" y="382969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跳過</a:t>
            </a:r>
            <a:r>
              <a:rPr lang="en-US" altLang="zh-TW" dirty="0"/>
              <a:t>c2~c4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筆跡 2"/>
              <p14:cNvContentPartPr/>
              <p14:nvPr/>
            </p14:nvContentPartPr>
            <p14:xfrm>
              <a:off x="214200" y="4214880"/>
              <a:ext cx="7058520" cy="130032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40" y="4205520"/>
                <a:ext cx="7077240" cy="13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28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2491452" y="1484785"/>
            <a:ext cx="4752528" cy="41047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Lab. Contents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49639" y="2348880"/>
            <a:ext cx="1483703" cy="2541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90558" y="3368297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Counter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2286" y="4077072"/>
            <a:ext cx="1152128" cy="12823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094314" y="452123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PLL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913025" y="4158372"/>
            <a:ext cx="914400" cy="55162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6"/>
          </p:cNvCxnSpPr>
          <p:nvPr/>
        </p:nvCxnSpPr>
        <p:spPr>
          <a:xfrm>
            <a:off x="1827425" y="4434186"/>
            <a:ext cx="1014861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26154" y="3789040"/>
            <a:ext cx="105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50 MHz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2058" y="42495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Osc.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994414" y="4325092"/>
            <a:ext cx="1055225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029545" y="3892406"/>
            <a:ext cx="105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40 MHz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994413" y="5161049"/>
            <a:ext cx="3537598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32011" y="4091595"/>
            <a:ext cx="1152128" cy="12823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7784039" y="44095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Signal Tap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066422" y="4787037"/>
            <a:ext cx="105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80 MHz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3490358" y="5805264"/>
            <a:ext cx="155928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V="1">
            <a:off x="3490358" y="5373895"/>
            <a:ext cx="0" cy="431369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13763" y="5620598"/>
            <a:ext cx="105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locked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978188" y="2636912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1443247" y="2406008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en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2010130" y="3347729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477142" y="2812286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up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2003159" y="2996952"/>
            <a:ext cx="307145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35267" y="5220247"/>
            <a:ext cx="114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rst_clk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306260" y="5156369"/>
            <a:ext cx="1559280" cy="0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444018" y="3183631"/>
            <a:ext cx="52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rst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上彎箭號 38"/>
          <p:cNvSpPr/>
          <p:nvPr/>
        </p:nvSpPr>
        <p:spPr>
          <a:xfrm rot="10800000" flipH="1">
            <a:off x="6586702" y="3242186"/>
            <a:ext cx="1458162" cy="834886"/>
          </a:xfrm>
          <a:prstGeom prst="bent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6789764" y="2775340"/>
            <a:ext cx="12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dout[7:0]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直線接點 40"/>
          <p:cNvCxnSpPr/>
          <p:nvPr/>
        </p:nvCxnSpPr>
        <p:spPr>
          <a:xfrm flipV="1">
            <a:off x="3365104" y="1772817"/>
            <a:ext cx="4614" cy="576063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3367580" y="1772816"/>
            <a:ext cx="5100535" cy="4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8468115" y="1787339"/>
            <a:ext cx="0" cy="2304256"/>
          </a:xfrm>
          <a:prstGeom prst="straightConnector1">
            <a:avLst/>
          </a:prstGeom>
          <a:ln w="1905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2581641" y="15881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Arial" pitchFamily="34" charset="0"/>
                <a:cs typeface="Arial" pitchFamily="34" charset="0"/>
              </a:rPr>
              <a:t>Top</a:t>
            </a:r>
            <a:endParaRPr lang="zh-TW" alt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882252" y="5989930"/>
            <a:ext cx="2937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1176034" y="5742548"/>
            <a:ext cx="0" cy="247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1176034" y="5742548"/>
            <a:ext cx="3932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1569269" y="5742548"/>
            <a:ext cx="0" cy="247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1569269" y="5989930"/>
            <a:ext cx="3999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群組 70"/>
          <p:cNvGrpSpPr/>
          <p:nvPr/>
        </p:nvGrpSpPr>
        <p:grpSpPr>
          <a:xfrm rot="10800000">
            <a:off x="395536" y="3224038"/>
            <a:ext cx="1087012" cy="247382"/>
            <a:chOff x="692621" y="1484785"/>
            <a:chExt cx="1087012" cy="247382"/>
          </a:xfrm>
        </p:grpSpPr>
        <p:cxnSp>
          <p:nvCxnSpPr>
            <p:cNvPr id="66" name="直線接點 65"/>
            <p:cNvCxnSpPr/>
            <p:nvPr/>
          </p:nvCxnSpPr>
          <p:spPr>
            <a:xfrm>
              <a:off x="692621" y="1732167"/>
              <a:ext cx="29378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/>
            <p:cNvCxnSpPr/>
            <p:nvPr/>
          </p:nvCxnSpPr>
          <p:spPr>
            <a:xfrm flipV="1">
              <a:off x="986403" y="1484785"/>
              <a:ext cx="0" cy="247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986403" y="1484785"/>
              <a:ext cx="3932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1379638" y="1484785"/>
              <a:ext cx="0" cy="247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1379638" y="1732167"/>
              <a:ext cx="39999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橢圓 46"/>
          <p:cNvSpPr/>
          <p:nvPr/>
        </p:nvSpPr>
        <p:spPr>
          <a:xfrm>
            <a:off x="3094313" y="2361098"/>
            <a:ext cx="541583" cy="111032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234179" y="1139370"/>
            <a:ext cx="3138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PLL</a:t>
            </a:r>
            <a:r>
              <a:rPr lang="zh-TW" alt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(Phase Lock Loop)</a:t>
            </a:r>
          </a:p>
          <a:p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(Clock Generator)</a:t>
            </a:r>
            <a:endParaRPr lang="zh-TW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99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77" y="530580"/>
            <a:ext cx="8162925" cy="59340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7524328" y="6093296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4624"/>
            <a:ext cx="8496300" cy="63150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006" y="4365104"/>
            <a:ext cx="4176464" cy="175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橢圓 8"/>
          <p:cNvSpPr/>
          <p:nvPr/>
        </p:nvSpPr>
        <p:spPr>
          <a:xfrm>
            <a:off x="7785666" y="4365104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860032" y="5692722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19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93" y="188640"/>
            <a:ext cx="6950240" cy="6303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39552" y="1412776"/>
            <a:ext cx="72008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7" idx="5"/>
          </p:cNvCxnSpPr>
          <p:nvPr/>
        </p:nvCxnSpPr>
        <p:spPr>
          <a:xfrm>
            <a:off x="1154179" y="1658627"/>
            <a:ext cx="2697741" cy="25819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275856" y="4240593"/>
            <a:ext cx="1872208" cy="151216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筆跡 1"/>
              <p14:cNvContentPartPr/>
              <p14:nvPr/>
            </p14:nvContentPartPr>
            <p14:xfrm>
              <a:off x="781200" y="1454040"/>
              <a:ext cx="3067200" cy="3016800"/>
            </p14:xfrm>
          </p:contentPart>
        </mc:Choice>
        <mc:Fallback xmlns="">
          <p:pic>
            <p:nvPicPr>
              <p:cNvPr id="2" name="筆跡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840" y="1444680"/>
                <a:ext cx="308592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9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57808" y="2556451"/>
            <a:ext cx="8028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Processing &gt;&gt; Start &gt;&gt; Start Analysis &amp; Elaboration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57808" y="3120861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Processing &gt;&gt; Start &gt;&gt; Start Analysis Synthesis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57808" y="44899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Processing &gt;&gt; Start &gt;&gt; Start Fitter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57808" y="3842579"/>
            <a:ext cx="833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Tools &gt;&gt; </a:t>
            </a:r>
            <a:r>
              <a:rPr lang="en-US" altLang="zh-TW" sz="2800" dirty="0" err="1" smtClean="0"/>
              <a:t>Netlistviewer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&gt;&gt; RTL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view (optional,</a:t>
            </a:r>
            <a:r>
              <a:rPr lang="zh-TW" altLang="en-US" sz="2800" dirty="0" smtClean="0"/>
              <a:t> 觀察用途</a:t>
            </a:r>
            <a:r>
              <a:rPr lang="en-US" altLang="zh-TW" sz="2800" dirty="0" smtClean="0"/>
              <a:t>) </a:t>
            </a:r>
            <a:endParaRPr lang="en-US" altLang="zh-TW" sz="2800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還是要執行的程序</a:t>
            </a:r>
            <a:r>
              <a:rPr lang="en-US" altLang="zh-TW" dirty="0"/>
              <a:t>!!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54360" y="1505979"/>
            <a:ext cx="861012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還是需</a:t>
            </a:r>
            <a:r>
              <a:rPr lang="en-US" altLang="zh-TW" sz="2400" dirty="0" smtClean="0"/>
              <a:t>Review Lab05</a:t>
            </a:r>
            <a:r>
              <a:rPr lang="zh-TW" altLang="en-US" sz="2400" dirty="0" smtClean="0"/>
              <a:t>的</a:t>
            </a:r>
            <a:r>
              <a:rPr lang="zh-TW" altLang="en-US" sz="2400" dirty="0"/>
              <a:t>步驟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或是</a:t>
            </a:r>
            <a:r>
              <a:rPr lang="en-US" altLang="zh-TW" sz="2400" dirty="0" smtClean="0"/>
              <a:t>review Phase-II</a:t>
            </a:r>
            <a:r>
              <a:rPr lang="zh-TW" altLang="en-US" sz="2400" dirty="0" smtClean="0"/>
              <a:t>的遠距教學影片</a:t>
            </a:r>
            <a:r>
              <a:rPr lang="en-US" altLang="zh-TW" sz="2400" dirty="0" smtClean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8005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Pin</a:t>
            </a:r>
            <a:r>
              <a:rPr lang="zh-TW" altLang="en-US" dirty="0"/>
              <a:t> </a:t>
            </a:r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筆跡 7"/>
              <p14:cNvContentPartPr/>
              <p14:nvPr/>
            </p14:nvContentPartPr>
            <p14:xfrm>
              <a:off x="2014560" y="4586040"/>
              <a:ext cx="307440" cy="1222200"/>
            </p14:xfrm>
          </p:contentPart>
        </mc:Choice>
        <mc:Fallback xmlns="">
          <p:pic>
            <p:nvPicPr>
              <p:cNvPr id="8" name="筆跡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5200" y="4576680"/>
                <a:ext cx="326160" cy="12409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1196752"/>
            <a:ext cx="8565633" cy="52440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47664" y="1718683"/>
            <a:ext cx="27363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</a:rPr>
              <a:t>clk_src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”PIN_G21”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049467" y="2223288"/>
            <a:ext cx="212423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</a:rPr>
              <a:t>en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”PIN_J6”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265491" y="2732510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00FF"/>
                </a:solidFill>
              </a:rPr>
              <a:t>rst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”PIN_F1”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168280" y="3618701"/>
            <a:ext cx="20162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00FF"/>
                </a:solidFill>
              </a:rPr>
              <a:t>up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>
                <a:solidFill>
                  <a:srgbClr val="0000FF"/>
                </a:solidFill>
                <a:sym typeface="Wingdings" panose="05000000000000000000" pitchFamily="2" charset="2"/>
              </a:rPr>
              <a:t>”PIN_H5”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49467" y="3163577"/>
            <a:ext cx="23748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</a:rPr>
              <a:t>rst_clk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接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”PIN_G3”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33862"/>
            <a:ext cx="7784105" cy="46716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68" y="1469776"/>
            <a:ext cx="7488832" cy="5022796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</a:t>
            </a:r>
            <a:r>
              <a:rPr lang="zh-TW" altLang="en-US" dirty="0"/>
              <a:t> </a:t>
            </a:r>
            <a:r>
              <a:rPr lang="en-US" altLang="zh-TW" dirty="0"/>
              <a:t>Setting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61256" y="3140968"/>
            <a:ext cx="1170384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1043608" y="3356992"/>
            <a:ext cx="792088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396674"/>
            <a:ext cx="6051773" cy="472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980"/>
            <a:ext cx="6395772" cy="4599364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</a:t>
            </a:r>
            <a:r>
              <a:rPr lang="zh-TW" altLang="en-US" dirty="0"/>
              <a:t> </a:t>
            </a:r>
            <a:r>
              <a:rPr lang="en-US" altLang="zh-TW" dirty="0"/>
              <a:t>Setting</a:t>
            </a:r>
            <a:r>
              <a:rPr lang="zh-TW" altLang="en-US" dirty="0"/>
              <a:t> </a:t>
            </a:r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8028384" y="2780928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H="1">
            <a:off x="5796136" y="3007599"/>
            <a:ext cx="2451373" cy="925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435053" y="5229200"/>
            <a:ext cx="17130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用</a:t>
            </a:r>
            <a:r>
              <a:rPr lang="en-US" altLang="zh-TW" sz="2000" dirty="0" smtClean="0">
                <a:solidFill>
                  <a:srgbClr val="FF0000"/>
                </a:solidFill>
              </a:rPr>
              <a:t>clk_80MHz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0" y="1094243"/>
            <a:ext cx="9144000" cy="509791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</a:t>
            </a:r>
            <a:r>
              <a:rPr lang="zh-TW" altLang="en-US" dirty="0"/>
              <a:t> </a:t>
            </a:r>
            <a:r>
              <a:rPr lang="en-US" altLang="zh-TW" dirty="0"/>
              <a:t>Measurement</a:t>
            </a:r>
            <a:r>
              <a:rPr lang="zh-TW" altLang="en-US" dirty="0"/>
              <a:t> </a:t>
            </a:r>
            <a:r>
              <a:rPr lang="en-US" altLang="zh-TW" dirty="0"/>
              <a:t>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059832" y="3212976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79895" y="3212976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6421925" y="2817883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05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988840"/>
            <a:ext cx="4312018" cy="410262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84784"/>
            <a:ext cx="5181600" cy="4695825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0" y="1700808"/>
            <a:ext cx="720080" cy="33833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 </a:t>
            </a:r>
            <a:r>
              <a:rPr lang="zh-TW" altLang="en-US" dirty="0"/>
              <a:t>設定記得存檔</a:t>
            </a:r>
          </a:p>
        </p:txBody>
      </p:sp>
      <p:cxnSp>
        <p:nvCxnSpPr>
          <p:cNvPr id="8" name="直線接點 7"/>
          <p:cNvCxnSpPr/>
          <p:nvPr/>
        </p:nvCxnSpPr>
        <p:spPr>
          <a:xfrm>
            <a:off x="539552" y="1988840"/>
            <a:ext cx="100811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47664" y="2724889"/>
            <a:ext cx="93610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save</a:t>
            </a:r>
            <a:endParaRPr lang="en-US" altLang="zh-TW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90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99715"/>
            <a:ext cx="7636287" cy="592189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283968" y="350100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Processing &gt;&gt; Start Compilation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還是要執行</a:t>
            </a:r>
            <a:r>
              <a:rPr lang="en-US" altLang="zh-TW" dirty="0"/>
              <a:t>Compilation 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9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Altera FPGA</a:t>
            </a:r>
            <a:r>
              <a:rPr lang="zh-TW" altLang="en-US" dirty="0"/>
              <a:t> </a:t>
            </a:r>
            <a:r>
              <a:rPr lang="en-US" altLang="zh-TW" dirty="0"/>
              <a:t>Evaluation Board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77" y="16728"/>
            <a:ext cx="1164627" cy="9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2"/>
          <p:cNvSpPr txBox="1">
            <a:spLocks/>
          </p:cNvSpPr>
          <p:nvPr/>
        </p:nvSpPr>
        <p:spPr>
          <a:xfrm>
            <a:off x="4166536" y="5499185"/>
            <a:ext cx="21336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i="1" kern="1200">
                <a:solidFill>
                  <a:schemeClr val="bg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10" y="1150133"/>
            <a:ext cx="7414790" cy="496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接點 8"/>
          <p:cNvCxnSpPr/>
          <p:nvPr/>
        </p:nvCxnSpPr>
        <p:spPr>
          <a:xfrm flipH="1">
            <a:off x="4749031" y="5704969"/>
            <a:ext cx="432048" cy="38733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569011" y="5998931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1326594"/>
            <a:ext cx="1800200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module Top (</a:t>
            </a:r>
          </a:p>
          <a:p>
            <a:r>
              <a:rPr lang="en-US" altLang="zh-TW" dirty="0" err="1"/>
              <a:t>dout</a:t>
            </a:r>
            <a:r>
              <a:rPr lang="en-US" altLang="zh-TW" dirty="0"/>
              <a:t>,</a:t>
            </a:r>
          </a:p>
          <a:p>
            <a:r>
              <a:rPr lang="en-US" altLang="zh-TW" dirty="0" err="1"/>
              <a:t>clk_src</a:t>
            </a:r>
            <a:r>
              <a:rPr lang="en-US" altLang="zh-TW" dirty="0"/>
              <a:t>,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rst_clk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rst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en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up,</a:t>
            </a:r>
          </a:p>
          <a:p>
            <a:r>
              <a:rPr lang="en-US" altLang="zh-TW" dirty="0"/>
              <a:t>locked</a:t>
            </a:r>
          </a:p>
          <a:p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65055" y="5998931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en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 flipH="1">
            <a:off x="5163077" y="5683383"/>
            <a:ext cx="324036" cy="3823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868653" y="5691669"/>
            <a:ext cx="287523" cy="507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73167" y="6089054"/>
            <a:ext cx="61206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rst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5105573" y="5356569"/>
            <a:ext cx="255526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79101" y="5356569"/>
            <a:ext cx="21602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738749" y="5394580"/>
            <a:ext cx="21602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6511014" y="5764024"/>
            <a:ext cx="287523" cy="5073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6230133" y="5391173"/>
            <a:ext cx="216024" cy="50405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791382" y="6059318"/>
            <a:ext cx="8769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err="1">
                <a:solidFill>
                  <a:srgbClr val="FF0000"/>
                </a:solidFill>
              </a:rPr>
              <a:t>rst_clk</a:t>
            </a:r>
            <a:endParaRPr lang="en-US" altLang="zh-TW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Signal-Tap</a:t>
            </a:r>
            <a:r>
              <a:rPr lang="zh-TW" altLang="en-US" dirty="0"/>
              <a:t> </a:t>
            </a:r>
            <a:r>
              <a:rPr lang="en-US" altLang="zh-TW" dirty="0"/>
              <a:t>Measurement</a:t>
            </a:r>
            <a:r>
              <a:rPr lang="zh-TW" altLang="en-US" dirty="0"/>
              <a:t> </a:t>
            </a:r>
            <a:r>
              <a:rPr lang="en-US" altLang="zh-TW" dirty="0"/>
              <a:t>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054" y="3302110"/>
            <a:ext cx="4426966" cy="296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文字方塊 24"/>
          <p:cNvSpPr txBox="1"/>
          <p:nvPr/>
        </p:nvSpPr>
        <p:spPr>
          <a:xfrm>
            <a:off x="3995936" y="4600973"/>
            <a:ext cx="496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CC"/>
                </a:solidFill>
              </a:rPr>
              <a:t>2. </a:t>
            </a:r>
            <a:r>
              <a:rPr lang="zh-TW" altLang="en-US" b="1" dirty="0">
                <a:solidFill>
                  <a:srgbClr val="0000CC"/>
                </a:solidFill>
              </a:rPr>
              <a:t>接著按</a:t>
            </a:r>
            <a:r>
              <a:rPr lang="en-US" altLang="zh-TW" b="1" dirty="0">
                <a:solidFill>
                  <a:srgbClr val="0000CC"/>
                </a:solidFill>
              </a:rPr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兩次</a:t>
            </a:r>
            <a:r>
              <a:rPr lang="en-US" altLang="zh-TW" b="1" dirty="0">
                <a:solidFill>
                  <a:srgbClr val="0000CC"/>
                </a:solidFill>
              </a:rPr>
              <a:t>”reset </a:t>
            </a:r>
            <a:r>
              <a:rPr lang="en-US" altLang="zh-TW" b="1" dirty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zh-TW" altLang="en-US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先按</a:t>
            </a:r>
            <a:r>
              <a:rPr lang="en-US" altLang="zh-TW" b="1" dirty="0" err="1">
                <a:solidFill>
                  <a:srgbClr val="0000CC"/>
                </a:solidFill>
                <a:sym typeface="Wingdings" panose="05000000000000000000" pitchFamily="2" charset="2"/>
              </a:rPr>
              <a:t>rst_clk</a:t>
            </a:r>
            <a:r>
              <a:rPr lang="zh-TW" altLang="en-US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，</a:t>
            </a:r>
            <a:r>
              <a:rPr lang="zh-TW" altLang="en-US" b="1" dirty="0">
                <a:solidFill>
                  <a:srgbClr val="0000CC"/>
                </a:solidFill>
                <a:sym typeface="Wingdings" panose="05000000000000000000" pitchFamily="2" charset="2"/>
              </a:rPr>
              <a:t>然後</a:t>
            </a:r>
            <a:r>
              <a:rPr lang="zh-TW" altLang="en-US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按</a:t>
            </a:r>
            <a:r>
              <a:rPr lang="en-US" altLang="zh-TW" b="1" dirty="0" err="1">
                <a:solidFill>
                  <a:srgbClr val="0000CC"/>
                </a:solidFill>
                <a:sym typeface="Wingdings" panose="05000000000000000000" pitchFamily="2" charset="2"/>
              </a:rPr>
              <a:t>rst</a:t>
            </a:r>
            <a:r>
              <a:rPr lang="en-US" altLang="zh-TW" b="1" dirty="0">
                <a:solidFill>
                  <a:srgbClr val="0000CC"/>
                </a:solidFill>
                <a:sym typeface="Wingdings" panose="05000000000000000000" pitchFamily="2" charset="2"/>
              </a:rPr>
              <a:t>!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95936" y="4111232"/>
            <a:ext cx="40384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CC"/>
                </a:solidFill>
              </a:rPr>
              <a:t>1. </a:t>
            </a:r>
            <a:r>
              <a:rPr lang="zh-TW" altLang="en-US" b="1" dirty="0">
                <a:solidFill>
                  <a:srgbClr val="0000CC"/>
                </a:solidFill>
              </a:rPr>
              <a:t>測試一開始，</a:t>
            </a:r>
            <a:r>
              <a:rPr lang="en-US" altLang="zh-TW" b="1" dirty="0" err="1">
                <a:solidFill>
                  <a:srgbClr val="0000CC"/>
                </a:solidFill>
              </a:rPr>
              <a:t>en</a:t>
            </a:r>
            <a:r>
              <a:rPr lang="zh-TW" altLang="en-US" b="1" dirty="0">
                <a:solidFill>
                  <a:srgbClr val="0000CC"/>
                </a:solidFill>
              </a:rPr>
              <a:t>先設為</a:t>
            </a:r>
            <a:r>
              <a:rPr lang="en-US" altLang="zh-TW" b="1" dirty="0">
                <a:solidFill>
                  <a:srgbClr val="0000CC"/>
                </a:solidFill>
              </a:rPr>
              <a:t>0</a:t>
            </a:r>
            <a:r>
              <a:rPr lang="zh-TW" altLang="en-US" b="1" dirty="0">
                <a:solidFill>
                  <a:srgbClr val="0000CC"/>
                </a:solidFill>
              </a:rPr>
              <a:t>，</a:t>
            </a:r>
            <a:r>
              <a:rPr lang="en-US" altLang="zh-TW" b="1" dirty="0">
                <a:solidFill>
                  <a:srgbClr val="0000CC"/>
                </a:solidFill>
              </a:rPr>
              <a:t>up</a:t>
            </a:r>
            <a:r>
              <a:rPr lang="zh-TW" altLang="en-US" b="1" dirty="0">
                <a:solidFill>
                  <a:srgbClr val="0000CC"/>
                </a:solidFill>
              </a:rPr>
              <a:t>設為</a:t>
            </a:r>
            <a:r>
              <a:rPr lang="en-US" altLang="zh-TW" b="1" dirty="0">
                <a:solidFill>
                  <a:srgbClr val="0000CC"/>
                </a:solidFill>
              </a:rPr>
              <a:t>1</a:t>
            </a:r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1284916" y="6043671"/>
            <a:ext cx="158662" cy="2328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007604" y="6209091"/>
            <a:ext cx="612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up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1521154" y="6208971"/>
            <a:ext cx="612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en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cxnSp>
        <p:nvCxnSpPr>
          <p:cNvPr id="31" name="直線接點 30"/>
          <p:cNvCxnSpPr/>
          <p:nvPr/>
        </p:nvCxnSpPr>
        <p:spPr>
          <a:xfrm>
            <a:off x="1672307" y="6073171"/>
            <a:ext cx="19122" cy="2693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endCxn id="30" idx="3"/>
          </p:cNvCxnSpPr>
          <p:nvPr/>
        </p:nvCxnSpPr>
        <p:spPr>
          <a:xfrm>
            <a:off x="1955855" y="6109776"/>
            <a:ext cx="177367" cy="28386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1507911" y="5787217"/>
            <a:ext cx="111761" cy="348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1672307" y="5796777"/>
            <a:ext cx="103255" cy="35886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1827188" y="5844284"/>
            <a:ext cx="168167" cy="31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33222" y="6239070"/>
            <a:ext cx="6120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rst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133221" y="5829717"/>
            <a:ext cx="168167" cy="31135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接點 42"/>
          <p:cNvCxnSpPr/>
          <p:nvPr/>
        </p:nvCxnSpPr>
        <p:spPr>
          <a:xfrm>
            <a:off x="2292038" y="6087476"/>
            <a:ext cx="377220" cy="2550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588756" y="6236097"/>
            <a:ext cx="9250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rst_clk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="" xmlns:a16="http://schemas.microsoft.com/office/drawing/2014/main" id="{7F9CB5FC-0445-46D3-BB42-89C8EC4B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" y="1196541"/>
            <a:ext cx="9144000" cy="1899803"/>
          </a:xfrm>
          <a:prstGeom prst="rect">
            <a:avLst/>
          </a:prstGeom>
        </p:spPr>
      </p:pic>
      <p:sp>
        <p:nvSpPr>
          <p:cNvPr id="38" name="文字方塊 37"/>
          <p:cNvSpPr txBox="1"/>
          <p:nvPr/>
        </p:nvSpPr>
        <p:spPr>
          <a:xfrm>
            <a:off x="3924333" y="2952611"/>
            <a:ext cx="481694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將測試</a:t>
            </a:r>
            <a:r>
              <a:rPr lang="en-US" altLang="zh-TW" sz="2000" dirty="0" smtClean="0"/>
              <a:t>waveform</a:t>
            </a:r>
            <a:r>
              <a:rPr lang="zh-TW" altLang="en-US" sz="2000" dirty="0" smtClean="0"/>
              <a:t>放大後可看到計數結果。</a:t>
            </a:r>
            <a:endParaRPr lang="zh-TW" altLang="en-US" sz="2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817724" y="3448051"/>
            <a:ext cx="5179856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往後拉可看到最終計數至</a:t>
            </a:r>
            <a:r>
              <a:rPr lang="en-US" altLang="zh-TW" sz="2000" dirty="0" smtClean="0"/>
              <a:t>255</a:t>
            </a:r>
            <a:r>
              <a:rPr lang="zh-TW" altLang="en-US" sz="2000" dirty="0" smtClean="0"/>
              <a:t>，之後</a:t>
            </a:r>
            <a:r>
              <a:rPr lang="zh-TW" altLang="en-US" sz="2000" dirty="0" smtClean="0"/>
              <a:t>維持</a:t>
            </a:r>
            <a:r>
              <a:rPr lang="zh-TW" altLang="en-US" sz="2000" dirty="0"/>
              <a:t>不變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  <p:sp>
        <p:nvSpPr>
          <p:cNvPr id="40" name="矩形 39"/>
          <p:cNvSpPr/>
          <p:nvPr/>
        </p:nvSpPr>
        <p:spPr>
          <a:xfrm>
            <a:off x="3952185" y="5121831"/>
            <a:ext cx="5027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CC"/>
                </a:solidFill>
              </a:rPr>
              <a:t>3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. 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啟動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signal tap</a:t>
            </a:r>
            <a:r>
              <a:rPr lang="zh-TW" altLang="en-US" sz="2000" b="1" dirty="0" smtClean="0">
                <a:solidFill>
                  <a:srgbClr val="0000CC"/>
                </a:solidFill>
              </a:rPr>
              <a:t>測試，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waiting for trigger </a:t>
            </a:r>
          </a:p>
          <a:p>
            <a:r>
              <a:rPr lang="zh-TW" alt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 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之後才</a:t>
            </a:r>
            <a:r>
              <a:rPr lang="en-US" altLang="zh-TW" sz="2000" b="1" dirty="0" err="1" smtClean="0">
                <a:solidFill>
                  <a:srgbClr val="0000CC"/>
                </a:solidFill>
                <a:sym typeface="Wingdings" panose="05000000000000000000" pitchFamily="2" charset="2"/>
              </a:rPr>
              <a:t>en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設為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1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&gt;&gt;</a:t>
            </a:r>
            <a:r>
              <a:rPr lang="zh-TW" altLang="en-US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 啟動</a:t>
            </a:r>
            <a:r>
              <a:rPr lang="en-US" altLang="zh-TW" sz="2000" b="1" dirty="0" smtClean="0">
                <a:solidFill>
                  <a:srgbClr val="0000CC"/>
                </a:solidFill>
                <a:sym typeface="Wingdings" panose="05000000000000000000" pitchFamily="2" charset="2"/>
              </a:rPr>
              <a:t>trigger</a:t>
            </a:r>
            <a:endParaRPr lang="en-US" altLang="zh-TW" sz="20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72166" y="1985075"/>
            <a:ext cx="763284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1.  Signal-Tap</a:t>
            </a:r>
            <a:r>
              <a:rPr lang="zh-TW" altLang="en-US" sz="2400" dirty="0" smtClean="0"/>
              <a:t>的測試結果 </a:t>
            </a:r>
            <a:r>
              <a:rPr lang="en-US" altLang="zh-TW" sz="2400" dirty="0" smtClean="0"/>
              <a:t>(p.p.30) </a:t>
            </a:r>
            <a:r>
              <a:rPr lang="en-US" altLang="zh-TW" sz="2400" dirty="0" smtClean="0">
                <a:solidFill>
                  <a:srgbClr val="FF0000"/>
                </a:solidFill>
              </a:rPr>
              <a:t>(60%)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&gt;&gt; </a:t>
            </a:r>
            <a:r>
              <a:rPr lang="zh-TW" altLang="en-US" sz="2400" dirty="0" smtClean="0"/>
              <a:t>有</a:t>
            </a:r>
            <a:r>
              <a:rPr lang="zh-TW" altLang="en-US" sz="2400" dirty="0"/>
              <a:t>計數</a:t>
            </a:r>
            <a:r>
              <a:rPr lang="zh-TW" altLang="en-US" sz="2400" dirty="0" smtClean="0"/>
              <a:t>值出來但結果不完全正確 </a:t>
            </a:r>
            <a:endParaRPr lang="en-US" altLang="zh-TW" sz="2400" dirty="0" smtClean="0"/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(</a:t>
            </a:r>
            <a:r>
              <a:rPr lang="zh-TW" altLang="en-US" sz="2400" dirty="0" smtClean="0"/>
              <a:t>正確值為</a:t>
            </a:r>
            <a:r>
              <a:rPr lang="en-US" altLang="zh-TW" sz="2400" dirty="0" smtClean="0"/>
              <a:t>0,1,…,255,</a:t>
            </a:r>
            <a:r>
              <a:rPr lang="zh-TW" altLang="en-US" sz="2400" dirty="0" smtClean="0"/>
              <a:t>之後維持</a:t>
            </a:r>
            <a:r>
              <a:rPr lang="en-US" altLang="zh-TW" sz="2400" dirty="0" smtClean="0"/>
              <a:t>0)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(40%)</a:t>
            </a:r>
          </a:p>
          <a:p>
            <a:r>
              <a:rPr lang="zh-TW" altLang="en-US" sz="2400" dirty="0">
                <a:solidFill>
                  <a:srgbClr val="0000FF"/>
                </a:solidFill>
              </a:rPr>
              <a:t> </a:t>
            </a:r>
            <a:r>
              <a:rPr lang="zh-TW" altLang="en-US" sz="2400" dirty="0" smtClean="0">
                <a:solidFill>
                  <a:srgbClr val="0000FF"/>
                </a:solidFill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PS</a:t>
            </a:r>
            <a:r>
              <a:rPr lang="zh-TW" altLang="en-US" sz="2400" dirty="0" smtClean="0">
                <a:solidFill>
                  <a:srgbClr val="0000FF"/>
                </a:solidFill>
              </a:rPr>
              <a:t> 計數值有暫態變化可以</a:t>
            </a:r>
            <a:r>
              <a:rPr lang="en-US" altLang="zh-TW" sz="2400" dirty="0" smtClean="0">
                <a:solidFill>
                  <a:srgbClr val="0000FF"/>
                </a:solidFill>
              </a:rPr>
              <a:t>OK</a:t>
            </a:r>
            <a:r>
              <a:rPr lang="zh-TW" altLang="en-US" sz="2400" dirty="0" smtClean="0">
                <a:solidFill>
                  <a:srgbClr val="0000FF"/>
                </a:solidFill>
              </a:rPr>
              <a:t>。 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r>
              <a:rPr lang="en-US" altLang="zh-TW" sz="2400" dirty="0" smtClean="0"/>
              <a:t>&gt;&gt;</a:t>
            </a:r>
            <a:r>
              <a:rPr lang="zh-TW" altLang="en-US" sz="2400" dirty="0" smtClean="0"/>
              <a:t> 有做實驗但完全測不出值來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2. </a:t>
            </a:r>
            <a:r>
              <a:rPr lang="zh-TW" altLang="en-US" sz="2400" dirty="0" smtClean="0"/>
              <a:t>執行狀況說明或心得 </a:t>
            </a:r>
            <a:r>
              <a:rPr lang="en-US" altLang="zh-TW" sz="2400" dirty="0" smtClean="0">
                <a:solidFill>
                  <a:srgbClr val="FF0000"/>
                </a:solidFill>
              </a:rPr>
              <a:t>(10%)</a:t>
            </a:r>
          </a:p>
          <a:p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zh-TW" altLang="en-US" sz="24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400" dirty="0" smtClean="0">
                <a:solidFill>
                  <a:srgbClr val="0000FF"/>
                </a:solidFill>
              </a:rPr>
              <a:t>&gt;&gt;</a:t>
            </a:r>
            <a:r>
              <a:rPr lang="zh-TW" altLang="en-US" sz="2400" dirty="0" smtClean="0">
                <a:solidFill>
                  <a:srgbClr val="0000FF"/>
                </a:solidFill>
              </a:rPr>
              <a:t> </a:t>
            </a:r>
            <a:r>
              <a:rPr lang="zh-TW" altLang="en-US" sz="2400" dirty="0">
                <a:solidFill>
                  <a:srgbClr val="0000FF"/>
                </a:solidFill>
              </a:rPr>
              <a:t>此即為</a:t>
            </a:r>
            <a:r>
              <a:rPr lang="zh-TW" altLang="en-US" sz="2400" dirty="0" smtClean="0">
                <a:solidFill>
                  <a:srgbClr val="0000FF"/>
                </a:solidFill>
              </a:rPr>
              <a:t>報告內容 </a:t>
            </a:r>
            <a:r>
              <a:rPr lang="en-US" altLang="zh-TW" sz="2400" dirty="0" smtClean="0">
                <a:solidFill>
                  <a:srgbClr val="0000FF"/>
                </a:solidFill>
              </a:rPr>
              <a:t>(6/8 </a:t>
            </a:r>
            <a:r>
              <a:rPr lang="zh-TW" altLang="en-US" sz="2400" dirty="0" smtClean="0">
                <a:solidFill>
                  <a:srgbClr val="0000FF"/>
                </a:solidFill>
              </a:rPr>
              <a:t>午夜前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872075" y="1205528"/>
            <a:ext cx="56865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 smtClean="0"/>
              <a:t>檢查與報告</a:t>
            </a:r>
            <a:r>
              <a:rPr lang="en-US" altLang="zh-TW" sz="2400" dirty="0" smtClean="0">
                <a:solidFill>
                  <a:srgbClr val="FF0000"/>
                </a:solidFill>
              </a:rPr>
              <a:t>(70%)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6/1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6/8(</a:t>
            </a:r>
            <a:r>
              <a:rPr lang="zh-TW" altLang="en-US" sz="2400" dirty="0"/>
              <a:t>四</a:t>
            </a:r>
            <a:r>
              <a:rPr lang="en-US" altLang="zh-TW" sz="2400" dirty="0" smtClean="0"/>
              <a:t>)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周緩衝</a:t>
            </a:r>
            <a:r>
              <a:rPr lang="en-US" altLang="zh-TW" sz="2400" dirty="0" smtClean="0"/>
              <a:t>)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99798" y="5178539"/>
            <a:ext cx="57152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/>
              <a:t>(6/1) </a:t>
            </a:r>
            <a:r>
              <a:rPr lang="zh-TW" altLang="en-US" sz="2400" dirty="0" smtClean="0"/>
              <a:t>課程出席 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(30%)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每位同學做紀錄，分數以</a:t>
            </a:r>
            <a:r>
              <a:rPr lang="zh-TW" altLang="en-US" sz="2400" dirty="0">
                <a:solidFill>
                  <a:srgbClr val="0000FF"/>
                </a:solidFill>
              </a:rPr>
              <a:t>個人</a:t>
            </a:r>
            <a:r>
              <a:rPr lang="zh-TW" altLang="en-US" sz="2400" dirty="0" smtClean="0">
                <a:solidFill>
                  <a:srgbClr val="0000FF"/>
                </a:solidFill>
              </a:rPr>
              <a:t>為</a:t>
            </a:r>
            <a:r>
              <a:rPr lang="zh-TW" altLang="en-US" sz="2400" dirty="0">
                <a:solidFill>
                  <a:srgbClr val="0000FF"/>
                </a:solidFill>
              </a:rPr>
              <a:t>單位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en-US" altLang="zh-TW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1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 Sources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78" y="1340767"/>
            <a:ext cx="6921772" cy="3295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5748185" cy="97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筆跡 2"/>
              <p14:cNvContentPartPr/>
              <p14:nvPr/>
            </p14:nvContentPartPr>
            <p14:xfrm>
              <a:off x="1028880" y="2593080"/>
              <a:ext cx="3336480" cy="893520"/>
            </p14:xfrm>
          </p:contentPart>
        </mc:Choice>
        <mc:Fallback xmlns="">
          <p:pic>
            <p:nvPicPr>
              <p:cNvPr id="3" name="筆跡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520" y="2583720"/>
                <a:ext cx="3355200" cy="91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8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Project [1]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9730" y="1196752"/>
            <a:ext cx="5872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TW" altLang="en-US" b="1" dirty="0">
                <a:solidFill>
                  <a:srgbClr val="FF0000"/>
                </a:solidFill>
              </a:rPr>
              <a:t>請開工作目錄</a:t>
            </a:r>
            <a:r>
              <a:rPr lang="en-US" altLang="zh-TW" b="1" dirty="0" smtClean="0">
                <a:solidFill>
                  <a:srgbClr val="FF0000"/>
                </a:solidFill>
              </a:rPr>
              <a:t>”…./Lab_09/” (</a:t>
            </a:r>
            <a:r>
              <a:rPr lang="zh-TW" altLang="en-US" b="1" dirty="0" smtClean="0">
                <a:solidFill>
                  <a:srgbClr val="FF0000"/>
                </a:solidFill>
              </a:rPr>
              <a:t>或其他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非中文</a:t>
            </a:r>
            <a:r>
              <a:rPr lang="en-US" altLang="zh-TW" b="1" dirty="0" smtClean="0">
                <a:solidFill>
                  <a:srgbClr val="FF0000"/>
                </a:solidFill>
              </a:rPr>
              <a:t>”</a:t>
            </a:r>
            <a:r>
              <a:rPr lang="zh-TW" altLang="en-US" b="1" dirty="0" smtClean="0">
                <a:solidFill>
                  <a:srgbClr val="FF0000"/>
                </a:solidFill>
              </a:rPr>
              <a:t>目錄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730" y="1533818"/>
            <a:ext cx="5224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</a:rPr>
              <a:t>Your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Design: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Counter.v,</a:t>
            </a:r>
            <a:r>
              <a:rPr lang="zh-TW" altLang="en-US" b="1" dirty="0">
                <a:solidFill>
                  <a:srgbClr val="FF0000"/>
                </a:solidFill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Top.v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(top-level module)</a:t>
            </a:r>
            <a:endParaRPr lang="en-US" altLang="zh-TW" b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60" y="1955569"/>
            <a:ext cx="5616624" cy="4405605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1259632" y="3245532"/>
            <a:ext cx="720080" cy="18346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6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457200" y="44624"/>
            <a:ext cx="8229600" cy="93610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Starting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[2]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66" y="664071"/>
            <a:ext cx="7522274" cy="5891049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1331640" y="2276872"/>
            <a:ext cx="504056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7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419100"/>
            <a:ext cx="76771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1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28625"/>
            <a:ext cx="7658100" cy="600075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979712" y="1988840"/>
            <a:ext cx="1080120" cy="28803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19872" y="1988840"/>
            <a:ext cx="792088" cy="23575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3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00" y="116632"/>
            <a:ext cx="6640633" cy="631788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橢圓 3"/>
          <p:cNvSpPr/>
          <p:nvPr/>
        </p:nvSpPr>
        <p:spPr>
          <a:xfrm>
            <a:off x="1187624" y="1052736"/>
            <a:ext cx="720080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907704" y="1196752"/>
            <a:ext cx="2544212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067944" y="4149080"/>
            <a:ext cx="1872208" cy="151216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/>
              <p14:cNvContentPartPr/>
              <p14:nvPr/>
            </p14:nvContentPartPr>
            <p14:xfrm>
              <a:off x="4127400" y="4114800"/>
              <a:ext cx="394200" cy="286200"/>
            </p14:xfrm>
          </p:contentPart>
        </mc:Choice>
        <mc:Fallback xmlns="">
          <p:pic>
            <p:nvPicPr>
              <p:cNvPr id="5" name="筆跡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040" y="4105440"/>
                <a:ext cx="4129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8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10648</TotalTime>
  <Words>504</Words>
  <Application>Microsoft Office PowerPoint</Application>
  <PresentationFormat>如螢幕大小 (4:3)</PresentationFormat>
  <Paragraphs>120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新細明體</vt:lpstr>
      <vt:lpstr>Arial</vt:lpstr>
      <vt:lpstr>Calibri</vt:lpstr>
      <vt:lpstr>Cambria</vt:lpstr>
      <vt:lpstr>Centaur</vt:lpstr>
      <vt:lpstr>Wingdings</vt:lpstr>
      <vt:lpstr>Office 佈景主題</vt:lpstr>
      <vt:lpstr>PowerPoint 簡報</vt:lpstr>
      <vt:lpstr>Lab. Contents</vt:lpstr>
      <vt:lpstr>Altera FPGA Evaluation Board</vt:lpstr>
      <vt:lpstr>Clock Sources</vt:lpstr>
      <vt:lpstr>Starting a Project [1]</vt:lpstr>
      <vt:lpstr>PowerPoint 簡報</vt:lpstr>
      <vt:lpstr>PowerPoint 簡報</vt:lpstr>
      <vt:lpstr>PowerPoint 簡報</vt:lpstr>
      <vt:lpstr>PowerPoint 簡報</vt:lpstr>
      <vt:lpstr>Using PLL (DCM) – clock generator</vt:lpstr>
      <vt:lpstr>Starting the flow for using PLL IP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Pin Assignment</vt:lpstr>
      <vt:lpstr>PowerPoint 簡報</vt:lpstr>
      <vt:lpstr>PowerPoint 簡報</vt:lpstr>
      <vt:lpstr>Starting Signal-Tap Measurement [1]</vt:lpstr>
      <vt:lpstr>PowerPoint 簡報</vt:lpstr>
      <vt:lpstr>PowerPoint 簡報</vt:lpstr>
      <vt:lpstr>Starting Signal-Tap Measurement [2]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yhchen</dc:creator>
  <cp:lastModifiedBy>Microsoft 帳戶</cp:lastModifiedBy>
  <cp:revision>855</cp:revision>
  <cp:lastPrinted>2013-11-27T09:41:24Z</cp:lastPrinted>
  <dcterms:created xsi:type="dcterms:W3CDTF">2012-06-14T09:28:24Z</dcterms:created>
  <dcterms:modified xsi:type="dcterms:W3CDTF">2023-06-01T03:31:24Z</dcterms:modified>
</cp:coreProperties>
</file>