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1" r:id="rId2"/>
    <p:sldId id="402" r:id="rId3"/>
    <p:sldId id="396" r:id="rId4"/>
    <p:sldId id="363" r:id="rId5"/>
    <p:sldId id="397" r:id="rId6"/>
    <p:sldId id="399" r:id="rId7"/>
    <p:sldId id="326" r:id="rId8"/>
    <p:sldId id="403" r:id="rId9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8137668-E4AA-4FF2-8BC2-29B731FE8941}">
          <p14:sldIdLst/>
        </p14:section>
        <p14:section name="未命名的章節" id="{F9B4F2A0-EA1D-4CF0-94BE-AE3DA158F8DB}">
          <p14:sldIdLst/>
        </p14:section>
        <p14:section name="未命名的章節" id="{CFC968B2-036F-4780-BD1F-0A52B5BCC674}">
          <p14:sldIdLst>
            <p14:sldId id="361"/>
            <p14:sldId id="402"/>
            <p14:sldId id="396"/>
            <p14:sldId id="363"/>
            <p14:sldId id="397"/>
            <p14:sldId id="399"/>
            <p14:sldId id="326"/>
            <p14:sldId id="403"/>
          </p14:sldIdLst>
        </p14:section>
        <p14:section name="未命名的章節" id="{BD8170B2-8EF1-46F2-9CC2-04E1FABA06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4660"/>
  </p:normalViewPr>
  <p:slideViewPr>
    <p:cSldViewPr>
      <p:cViewPr>
        <p:scale>
          <a:sx n="150" d="100"/>
          <a:sy n="150" d="100"/>
        </p:scale>
        <p:origin x="79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91784-569A-4563-B137-4EC37C51C6C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7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9808B-BF78-4C57-B122-DC7089FA13EF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3377-2235-4E4F-9748-C18C26DAFF8B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F70A-3748-4298-977F-7E9C74694C44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4E-A0DB-45BE-AA88-846D0F8AC711}" type="datetime1">
              <a:rPr lang="zh-TW" altLang="en-US" smtClean="0"/>
              <a:t>2023/4/25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DE8-270C-4164-9C0F-930E706EA2D4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DCDA-DD82-45CF-968E-DC39FADB73E2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DDE-B884-4BD8-BF39-D15DE22D3A3D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B492-8690-4B32-8D89-3E1C2E2D195C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4864-2CFE-4FDB-9B4E-45E4A3258ED7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621-B13C-45A0-A4A9-BC5B2A97FCD4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BFA-6B6E-4B94-9F07-640E3BC43304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80728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6EE57A2-1381-485A-937F-CC474A314F31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14864" y="6525344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12-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0" y="652534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0" y="6551200"/>
            <a:ext cx="18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i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Logic_Design_Lab</a:t>
            </a:r>
            <a:endParaRPr lang="zh-TW" altLang="en-US" sz="1400" b="1" i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Altera FPGA Design Flow</a:t>
            </a:r>
            <a:r>
              <a:rPr lang="zh-TW" altLang="en-US" dirty="0" smtClean="0"/>
              <a:t>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</a:rPr>
              <a:t>Design RTL code (.v)</a:t>
            </a:r>
          </a:p>
          <a:p>
            <a:pPr>
              <a:defRPr/>
            </a:pP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</a:rPr>
              <a:t>Find device type</a:t>
            </a:r>
          </a:p>
          <a:p>
            <a:pPr>
              <a:defRPr/>
            </a:pPr>
            <a:r>
              <a:rPr lang="en-US" altLang="zh-TW" sz="2200" dirty="0"/>
              <a:t>Use Quartus-II tools</a:t>
            </a:r>
          </a:p>
          <a:p>
            <a:pPr lvl="1"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Synthesize</a:t>
            </a:r>
          </a:p>
          <a:p>
            <a:pPr lvl="1"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Implement Design</a:t>
            </a:r>
          </a:p>
          <a:p>
            <a:pPr lvl="2"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Constraint assignment</a:t>
            </a:r>
          </a:p>
          <a:p>
            <a:pPr lvl="2"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Pin assignment</a:t>
            </a:r>
          </a:p>
          <a:p>
            <a:pPr lvl="1"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Generate bit-stream</a:t>
            </a:r>
          </a:p>
          <a:p>
            <a:pPr lvl="1"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Configure Target Device </a:t>
            </a:r>
          </a:p>
          <a:p>
            <a:pPr>
              <a:defRPr/>
            </a:pPr>
            <a:r>
              <a:rPr lang="en-US" altLang="zh-TW" sz="2000" dirty="0">
                <a:solidFill>
                  <a:srgbClr val="C00000"/>
                </a:solidFill>
              </a:rPr>
              <a:t>Use ModelSim-Altera</a:t>
            </a:r>
          </a:p>
          <a:p>
            <a:pPr lvl="1"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Post-Simulation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73DA0BB7-265A-403C-9275-D587AB510EDC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48528" y="1268760"/>
            <a:ext cx="3851864" cy="224676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CC"/>
                </a:solidFill>
              </a:rPr>
              <a:t>延續上一次的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Lab (FPGA_I)</a:t>
            </a:r>
          </a:p>
          <a:p>
            <a:r>
              <a:rPr lang="zh-TW" altLang="en-US" sz="2000" b="1" dirty="0">
                <a:solidFill>
                  <a:srgbClr val="0000CC"/>
                </a:solidFill>
              </a:rPr>
              <a:t>當你正確執行完畢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後，會在你的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Project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工作目錄下出現一個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simulation/modelsim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子目錄，</a:t>
            </a:r>
            <a:r>
              <a:rPr lang="zh-TW" altLang="en-US" sz="2000" b="1" dirty="0">
                <a:solidFill>
                  <a:srgbClr val="0000CC"/>
                </a:solidFill>
              </a:rPr>
              <a:t>期中應該會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有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Counter.vo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以及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Counter_v.sdo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兩個檔案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(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倘若你的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top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 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module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名稱為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Counter)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。</a:t>
            </a:r>
            <a:endParaRPr lang="zh-TW" alt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28" y="3779548"/>
            <a:ext cx="4320520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00CC"/>
                </a:solidFill>
              </a:rPr>
              <a:t>你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自行建立一個目錄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(e.g.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 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“Lab06”)</a:t>
            </a:r>
          </a:p>
          <a:p>
            <a:r>
              <a:rPr lang="zh-TW" altLang="en-US" sz="2000" b="1" dirty="0" smtClean="0">
                <a:solidFill>
                  <a:srgbClr val="0000CC"/>
                </a:solidFill>
              </a:rPr>
              <a:t>將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Counter.vo</a:t>
            </a:r>
            <a:r>
              <a:rPr lang="zh-TW" altLang="en-US" sz="2000" b="1" dirty="0">
                <a:solidFill>
                  <a:srgbClr val="0000CC"/>
                </a:solidFill>
              </a:rPr>
              <a:t>以及</a:t>
            </a:r>
            <a:r>
              <a:rPr lang="en-US" altLang="zh-TW" sz="2000" b="1" dirty="0">
                <a:solidFill>
                  <a:srgbClr val="0000CC"/>
                </a:solidFill>
              </a:rPr>
              <a:t>Counter_v.sdo</a:t>
            </a:r>
            <a:r>
              <a:rPr lang="zh-TW" altLang="en-US" sz="2000" b="1" dirty="0">
                <a:solidFill>
                  <a:srgbClr val="0000CC"/>
                </a:solidFill>
              </a:rPr>
              <a:t>兩個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檔案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Copy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於其中；並將先前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Lab03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或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Lab04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使用的 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Counter_TM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也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copy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過來。</a:t>
            </a:r>
            <a:endParaRPr lang="en-US" altLang="zh-TW" sz="20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77457"/>
            <a:ext cx="7848872" cy="53211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Post-simulation </a:t>
            </a:r>
            <a:r>
              <a:rPr lang="en-US" altLang="zh-TW" dirty="0" smtClean="0"/>
              <a:t>(File Directory)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-</a:t>
            </a:r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3808" y="407707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rgbClr val="FF0000"/>
                </a:solidFill>
              </a:rPr>
              <a:t>請到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‟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你前一個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的工作目錄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”…</a:t>
            </a:r>
            <a:r>
              <a:rPr lang="en-US" altLang="zh-TW" b="1" dirty="0" smtClean="0">
                <a:solidFill>
                  <a:srgbClr val="FF0000"/>
                </a:solidFill>
              </a:rPr>
              <a:t>\simulation\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modelsim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找到 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vo</a:t>
            </a:r>
            <a:r>
              <a:rPr lang="zh-TW" altLang="en-US" b="1" dirty="0" smtClean="0">
                <a:solidFill>
                  <a:srgbClr val="FF0000"/>
                </a:solidFill>
              </a:rPr>
              <a:t>檔及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sdo</a:t>
            </a:r>
            <a:r>
              <a:rPr lang="zh-TW" altLang="en-US" b="1" dirty="0" smtClean="0">
                <a:solidFill>
                  <a:srgbClr val="FF0000"/>
                </a:solidFill>
              </a:rPr>
              <a:t>檔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954344"/>
            <a:ext cx="4536504" cy="92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00FF"/>
                </a:solidFill>
              </a:rPr>
              <a:t>同學請</a:t>
            </a:r>
            <a:r>
              <a:rPr lang="zh-TW" altLang="en-US" dirty="0" smtClean="0">
                <a:solidFill>
                  <a:srgbClr val="0000FF"/>
                </a:solidFill>
              </a:rPr>
              <a:t>記得將</a:t>
            </a:r>
            <a:r>
              <a:rPr lang="en-US" altLang="zh-TW" dirty="0" smtClean="0">
                <a:solidFill>
                  <a:srgbClr val="0000FF"/>
                </a:solidFill>
              </a:rPr>
              <a:t>”xxx.vo”</a:t>
            </a:r>
            <a:r>
              <a:rPr lang="zh-TW" altLang="en-US" dirty="0" smtClean="0">
                <a:solidFill>
                  <a:srgbClr val="0000FF"/>
                </a:solidFill>
              </a:rPr>
              <a:t>檔、</a:t>
            </a:r>
            <a:r>
              <a:rPr lang="en-US" altLang="zh-TW" dirty="0" smtClean="0">
                <a:solidFill>
                  <a:srgbClr val="0000FF"/>
                </a:solidFill>
              </a:rPr>
              <a:t> “</a:t>
            </a:r>
            <a:r>
              <a:rPr lang="en-US" altLang="zh-TW" dirty="0" err="1" smtClean="0">
                <a:solidFill>
                  <a:srgbClr val="0000FF"/>
                </a:solidFill>
              </a:rPr>
              <a:t>xxx.sdo</a:t>
            </a:r>
            <a:r>
              <a:rPr lang="en-US" altLang="zh-TW" dirty="0" smtClean="0">
                <a:solidFill>
                  <a:srgbClr val="0000FF"/>
                </a:solidFill>
              </a:rPr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檔、以及</a:t>
            </a:r>
            <a:r>
              <a:rPr lang="en-US" altLang="zh-TW" dirty="0" smtClean="0">
                <a:solidFill>
                  <a:srgbClr val="0000FF"/>
                </a:solidFill>
              </a:rPr>
              <a:t>”</a:t>
            </a:r>
            <a:r>
              <a:rPr lang="en-US" altLang="zh-TW" dirty="0" err="1">
                <a:solidFill>
                  <a:srgbClr val="0000FF"/>
                </a:solidFill>
              </a:rPr>
              <a:t>C</a:t>
            </a:r>
            <a:r>
              <a:rPr lang="en-US" altLang="zh-TW" dirty="0" err="1" smtClean="0">
                <a:solidFill>
                  <a:srgbClr val="0000FF"/>
                </a:solidFill>
              </a:rPr>
              <a:t>ounter_TM.v</a:t>
            </a:r>
            <a:r>
              <a:rPr lang="en-US" altLang="zh-TW" dirty="0" smtClean="0">
                <a:solidFill>
                  <a:srgbClr val="0000FF"/>
                </a:solidFill>
              </a:rPr>
              <a:t>”(Lab03/Lab04</a:t>
            </a:r>
            <a:r>
              <a:rPr lang="zh-TW" altLang="en-US" dirty="0" smtClean="0">
                <a:solidFill>
                  <a:srgbClr val="0000FF"/>
                </a:solidFill>
              </a:rPr>
              <a:t>所使用的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zh-TW" altLang="en-US" dirty="0">
                <a:solidFill>
                  <a:srgbClr val="0000FF"/>
                </a:solidFill>
              </a:rPr>
              <a:t>一起</a:t>
            </a:r>
            <a:r>
              <a:rPr lang="zh-TW" altLang="en-US" dirty="0" smtClean="0">
                <a:solidFill>
                  <a:srgbClr val="0000FF"/>
                </a:solidFill>
              </a:rPr>
              <a:t>放在另外一個目錄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自己建立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zh-TW" altLang="en-US" dirty="0" smtClean="0">
                <a:solidFill>
                  <a:srgbClr val="0000FF"/>
                </a:solidFill>
              </a:rPr>
              <a:t>做模擬</a:t>
            </a:r>
            <a:r>
              <a:rPr lang="en-US" altLang="zh-TW" dirty="0" smtClean="0">
                <a:solidFill>
                  <a:srgbClr val="0000FF"/>
                </a:solidFill>
              </a:rPr>
              <a:t>!!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8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Post-simulation </a:t>
            </a:r>
            <a:r>
              <a:rPr lang="en-US" altLang="zh-TW" dirty="0" smtClean="0"/>
              <a:t>(SDF annotation)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3493" y="2060848"/>
            <a:ext cx="4208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Counter.vo</a:t>
            </a:r>
            <a:r>
              <a:rPr lang="zh-TW" altLang="en-US" dirty="0" smtClean="0">
                <a:solidFill>
                  <a:srgbClr val="0000FF"/>
                </a:solidFill>
              </a:rPr>
              <a:t>的內容，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Counter_v.sdo</a:t>
            </a:r>
            <a:r>
              <a:rPr lang="zh-TW" altLang="en-US" dirty="0" smtClean="0">
                <a:solidFill>
                  <a:srgbClr val="0000FF"/>
                </a:solidFill>
              </a:rPr>
              <a:t>的內容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會於此被引進</a:t>
            </a:r>
            <a:r>
              <a:rPr lang="en-US" altLang="zh-TW" dirty="0" smtClean="0">
                <a:solidFill>
                  <a:srgbClr val="0000FF"/>
                </a:solidFill>
              </a:rPr>
              <a:t>(tool</a:t>
            </a:r>
            <a:r>
              <a:rPr lang="zh-TW" altLang="en-US" dirty="0" smtClean="0">
                <a:solidFill>
                  <a:srgbClr val="0000FF"/>
                </a:solidFill>
              </a:rPr>
              <a:t>已自動做好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initial </a:t>
            </a:r>
            <a:r>
              <a:rPr lang="en-US" altLang="zh-TW" dirty="0">
                <a:solidFill>
                  <a:srgbClr val="0000FF"/>
                </a:solidFill>
              </a:rPr>
              <a:t>$sdf_annotate("Counter_v.sdo");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0" y="1262826"/>
            <a:ext cx="8786859" cy="53149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07904" y="3072939"/>
            <a:ext cx="453650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00FF"/>
                </a:solidFill>
              </a:rPr>
              <a:t>同學請</a:t>
            </a:r>
            <a:r>
              <a:rPr lang="zh-TW" altLang="en-US" dirty="0" smtClean="0">
                <a:solidFill>
                  <a:srgbClr val="0000FF"/>
                </a:solidFill>
              </a:rPr>
              <a:t>記得開頭時就</a:t>
            </a:r>
            <a:r>
              <a:rPr lang="en-US" altLang="zh-TW" dirty="0" smtClean="0">
                <a:solidFill>
                  <a:srgbClr val="0000FF"/>
                </a:solidFill>
              </a:rPr>
              <a:t>change directory</a:t>
            </a:r>
            <a:r>
              <a:rPr lang="zh-TW" altLang="en-US" dirty="0" smtClean="0">
                <a:solidFill>
                  <a:srgbClr val="0000FF"/>
                </a:solidFill>
              </a:rPr>
              <a:t>到</a:t>
            </a:r>
            <a:r>
              <a:rPr lang="en-US" altLang="zh-TW" dirty="0" smtClean="0">
                <a:solidFill>
                  <a:srgbClr val="0000FF"/>
                </a:solidFill>
              </a:rPr>
              <a:t>run</a:t>
            </a:r>
            <a:r>
              <a:rPr lang="zh-TW" altLang="en-US" dirty="0" smtClean="0">
                <a:solidFill>
                  <a:srgbClr val="0000FF"/>
                </a:solidFill>
              </a:rPr>
              <a:t>模擬的目錄</a:t>
            </a:r>
            <a:r>
              <a:rPr lang="en-US" altLang="zh-TW" dirty="0" smtClean="0">
                <a:solidFill>
                  <a:srgbClr val="0000FF"/>
                </a:solidFill>
              </a:rPr>
              <a:t>!!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187624" y="2852936"/>
            <a:ext cx="25202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Post-simulation </a:t>
            </a:r>
            <a:r>
              <a:rPr lang="en-US" altLang="zh-TW" dirty="0" smtClean="0"/>
              <a:t>(test </a:t>
            </a:r>
            <a:r>
              <a:rPr lang="en-US" altLang="zh-TW" dirty="0" err="1" smtClean="0"/>
              <a:t>banch</a:t>
            </a:r>
            <a:r>
              <a:rPr lang="en-US" altLang="zh-TW" dirty="0" smtClean="0"/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3" y="1318577"/>
            <a:ext cx="8784976" cy="494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3203848" y="2204864"/>
            <a:ext cx="1872208" cy="36004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20071" y="2384884"/>
            <a:ext cx="3736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重要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記得更改</a:t>
            </a:r>
            <a:r>
              <a:rPr lang="en-US" altLang="zh-TW" dirty="0" smtClean="0">
                <a:solidFill>
                  <a:srgbClr val="FF0000"/>
                </a:solidFill>
              </a:rPr>
              <a:t>test </a:t>
            </a:r>
            <a:r>
              <a:rPr lang="en-US" altLang="zh-TW" dirty="0" err="1" smtClean="0">
                <a:solidFill>
                  <a:srgbClr val="FF0000"/>
                </a:solidFill>
              </a:rPr>
              <a:t>banch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en-US" altLang="zh-TW" dirty="0" err="1" smtClean="0">
                <a:solidFill>
                  <a:srgbClr val="FF0000"/>
                </a:solidFill>
              </a:rPr>
              <a:t>Counter_TM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中的</a:t>
            </a:r>
            <a:r>
              <a:rPr lang="en-US" altLang="zh-TW" dirty="0" smtClean="0">
                <a:solidFill>
                  <a:srgbClr val="FF0000"/>
                </a:solidFill>
              </a:rPr>
              <a:t>clock</a:t>
            </a:r>
            <a:r>
              <a:rPr lang="zh-TW" altLang="en-US" dirty="0" smtClean="0">
                <a:solidFill>
                  <a:srgbClr val="FF0000"/>
                </a:solidFill>
              </a:rPr>
              <a:t>頻率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即更改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zh-TW" altLang="en-US" dirty="0" smtClean="0">
                <a:solidFill>
                  <a:srgbClr val="FF0000"/>
                </a:solidFill>
              </a:rPr>
              <a:t> 參數的值為</a:t>
            </a:r>
            <a:r>
              <a:rPr lang="en-US" altLang="zh-TW" dirty="0" smtClean="0">
                <a:solidFill>
                  <a:srgbClr val="FF0000"/>
                </a:solidFill>
              </a:rPr>
              <a:t>50)</a:t>
            </a:r>
          </a:p>
        </p:txBody>
      </p:sp>
      <p:cxnSp>
        <p:nvCxnSpPr>
          <p:cNvPr id="5" name="直線接點 4"/>
          <p:cNvCxnSpPr>
            <a:endCxn id="6" idx="1"/>
          </p:cNvCxnSpPr>
          <p:nvPr/>
        </p:nvCxnSpPr>
        <p:spPr>
          <a:xfrm>
            <a:off x="4788024" y="2564904"/>
            <a:ext cx="432047" cy="2816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Post-simulation (issues)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12776"/>
            <a:ext cx="8783167" cy="494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923928" y="4437112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重要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但</a:t>
            </a:r>
            <a:r>
              <a:rPr lang="en-US" altLang="zh-TW" dirty="0" smtClean="0">
                <a:solidFill>
                  <a:srgbClr val="FF0000"/>
                </a:solidFill>
              </a:rPr>
              <a:t>Compile</a:t>
            </a:r>
            <a:r>
              <a:rPr lang="zh-TW" altLang="en-US" dirty="0" smtClean="0">
                <a:solidFill>
                  <a:srgbClr val="FF0000"/>
                </a:solidFill>
              </a:rPr>
              <a:t>完後，你若直接用習慣的</a:t>
            </a:r>
            <a:r>
              <a:rPr lang="en-US" altLang="zh-TW" dirty="0" err="1" smtClean="0">
                <a:solidFill>
                  <a:srgbClr val="FF0000"/>
                </a:solidFill>
              </a:rPr>
              <a:t>ModelSim</a:t>
            </a:r>
            <a:r>
              <a:rPr lang="zh-TW" altLang="en-US" dirty="0" smtClean="0">
                <a:solidFill>
                  <a:srgbClr val="FF0000"/>
                </a:solidFill>
              </a:rPr>
              <a:t>視窗操作來執行模擬，</a:t>
            </a:r>
            <a:r>
              <a:rPr lang="zh-TW" altLang="en-US" dirty="0">
                <a:solidFill>
                  <a:srgbClr val="FF0000"/>
                </a:solidFill>
              </a:rPr>
              <a:t>會</a:t>
            </a:r>
            <a:r>
              <a:rPr lang="zh-TW" altLang="en-US" dirty="0" smtClean="0">
                <a:solidFill>
                  <a:srgbClr val="FF0000"/>
                </a:solidFill>
              </a:rPr>
              <a:t>出現一堆</a:t>
            </a:r>
            <a:r>
              <a:rPr lang="en-US" altLang="zh-TW" dirty="0" smtClean="0">
                <a:solidFill>
                  <a:srgbClr val="FF0000"/>
                </a:solidFill>
              </a:rPr>
              <a:t>Error !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(PS </a:t>
            </a:r>
            <a:r>
              <a:rPr lang="zh-TW" altLang="en-US" dirty="0" smtClean="0">
                <a:solidFill>
                  <a:srgbClr val="FF0000"/>
                </a:solidFill>
              </a:rPr>
              <a:t>因為要引進實際的</a:t>
            </a:r>
            <a:r>
              <a:rPr lang="en-US" altLang="zh-TW" dirty="0" smtClean="0">
                <a:solidFill>
                  <a:srgbClr val="FF0000"/>
                </a:solidFill>
              </a:rPr>
              <a:t>FPGA</a:t>
            </a:r>
            <a:r>
              <a:rPr lang="zh-TW" altLang="en-US" dirty="0" smtClean="0">
                <a:solidFill>
                  <a:srgbClr val="FF0000"/>
                </a:solidFill>
              </a:rPr>
              <a:t>元件來模擬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584391" y="2420888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重要</a:t>
            </a:r>
            <a:r>
              <a:rPr lang="en-US" altLang="zh-TW" dirty="0" smtClean="0">
                <a:solidFill>
                  <a:srgbClr val="FF0000"/>
                </a:solidFill>
              </a:rPr>
              <a:t>1):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執行模擬前，你仍然要先在</a:t>
            </a:r>
            <a:r>
              <a:rPr lang="en-US" altLang="zh-TW" dirty="0" err="1" smtClean="0">
                <a:solidFill>
                  <a:srgbClr val="FF0000"/>
                </a:solidFill>
              </a:rPr>
              <a:t>Modelsim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</a:rPr>
              <a:t>Compile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Counter.vo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與</a:t>
            </a:r>
            <a:r>
              <a:rPr lang="en-US" altLang="zh-TW" dirty="0" err="1" smtClean="0">
                <a:solidFill>
                  <a:srgbClr val="FF0000"/>
                </a:solidFill>
              </a:rPr>
              <a:t>Counter_TM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可照你先前模擬</a:t>
            </a:r>
            <a:r>
              <a:rPr lang="en-US" altLang="zh-TW" dirty="0" smtClean="0">
                <a:solidFill>
                  <a:srgbClr val="FF0000"/>
                </a:solidFill>
              </a:rPr>
              <a:t>Verilog</a:t>
            </a:r>
            <a:r>
              <a:rPr lang="zh-TW" altLang="en-US" dirty="0" smtClean="0">
                <a:solidFill>
                  <a:srgbClr val="FF0000"/>
                </a:solidFill>
              </a:rPr>
              <a:t>的習慣來操作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直線接點 6"/>
          <p:cNvCxnSpPr/>
          <p:nvPr/>
        </p:nvCxnSpPr>
        <p:spPr>
          <a:xfrm flipV="1">
            <a:off x="2843808" y="4941168"/>
            <a:ext cx="1008112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9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Post-simulation (issues)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3019"/>
            <a:ext cx="8644959" cy="48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55576" y="5225115"/>
            <a:ext cx="82849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vsim  -L altera_ver -L cycloneiii_ver -lib </a:t>
            </a:r>
            <a:r>
              <a:rPr lang="en-US" altLang="zh-TW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 -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voptargs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=\"+acc\" -t 1ps work.Counter_TM</a:t>
            </a:r>
            <a:endParaRPr lang="zh-TW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716" y="2924944"/>
            <a:ext cx="4482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重要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請</a:t>
            </a:r>
            <a:r>
              <a:rPr lang="zh-TW" altLang="en-US" dirty="0" smtClean="0">
                <a:solidFill>
                  <a:srgbClr val="FF0000"/>
                </a:solidFill>
              </a:rPr>
              <a:t>直接於命令欄</a:t>
            </a:r>
            <a:r>
              <a:rPr lang="en-US" altLang="zh-TW" dirty="0" smtClean="0">
                <a:solidFill>
                  <a:srgbClr val="FF0000"/>
                </a:solidFill>
              </a:rPr>
              <a:t>key in</a:t>
            </a:r>
            <a:r>
              <a:rPr lang="zh-TW" altLang="en-US" dirty="0" smtClean="0">
                <a:solidFill>
                  <a:srgbClr val="FF0000"/>
                </a:solidFill>
              </a:rPr>
              <a:t>下方指令來執行模擬。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確認你有</a:t>
            </a:r>
            <a:r>
              <a:rPr lang="en-US" altLang="zh-TW" dirty="0" smtClean="0">
                <a:solidFill>
                  <a:srgbClr val="FF0000"/>
                </a:solidFill>
              </a:rPr>
              <a:t>compile</a:t>
            </a:r>
            <a:r>
              <a:rPr lang="zh-TW" altLang="en-US" dirty="0" smtClean="0">
                <a:solidFill>
                  <a:srgbClr val="FF0000"/>
                </a:solidFill>
              </a:rPr>
              <a:t>，且有</a:t>
            </a:r>
            <a:r>
              <a:rPr lang="en-US" altLang="zh-TW" dirty="0" smtClean="0">
                <a:solidFill>
                  <a:srgbClr val="FF0000"/>
                </a:solidFill>
              </a:rPr>
              <a:t>”work”</a:t>
            </a:r>
            <a:r>
              <a:rPr lang="zh-TW" altLang="en-US" dirty="0" smtClean="0">
                <a:solidFill>
                  <a:srgbClr val="FF0000"/>
                </a:solidFill>
              </a:rPr>
              <a:t>目錄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確認你的</a:t>
            </a:r>
            <a:r>
              <a:rPr lang="en-US" altLang="zh-TW" dirty="0" smtClean="0">
                <a:solidFill>
                  <a:srgbClr val="FF0000"/>
                </a:solidFill>
              </a:rPr>
              <a:t>test module</a:t>
            </a:r>
            <a:r>
              <a:rPr lang="zh-TW" altLang="en-US" dirty="0" smtClean="0">
                <a:solidFill>
                  <a:srgbClr val="FF0000"/>
                </a:solidFill>
              </a:rPr>
              <a:t>名稱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Counter_TM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該指令不要斷行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539552" y="3501008"/>
            <a:ext cx="108012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987824" y="3501008"/>
            <a:ext cx="1512168" cy="17241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Post-simulation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0" y="1340768"/>
            <a:ext cx="8970064" cy="5002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43998" y="5359149"/>
            <a:ext cx="5688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check</a:t>
            </a:r>
            <a:r>
              <a:rPr lang="zh-TW" altLang="en-US" dirty="0" smtClean="0">
                <a:solidFill>
                  <a:srgbClr val="FF0000"/>
                </a:solidFill>
              </a:rPr>
              <a:t>是否</a:t>
            </a:r>
            <a:r>
              <a:rPr lang="en-US" altLang="zh-TW" dirty="0" smtClean="0">
                <a:solidFill>
                  <a:srgbClr val="FF0000"/>
                </a:solidFill>
              </a:rPr>
              <a:t>pass(</a:t>
            </a:r>
            <a:r>
              <a:rPr lang="zh-TW" altLang="en-US" dirty="0" smtClean="0">
                <a:solidFill>
                  <a:srgbClr val="FF0000"/>
                </a:solidFill>
              </a:rPr>
              <a:t>與</a:t>
            </a:r>
            <a:r>
              <a:rPr lang="en-US" altLang="zh-TW" dirty="0" smtClean="0">
                <a:solidFill>
                  <a:srgbClr val="FF0000"/>
                </a:solidFill>
              </a:rPr>
              <a:t>Lab03/Lab04</a:t>
            </a:r>
            <a:r>
              <a:rPr lang="zh-TW" altLang="en-US" dirty="0" smtClean="0">
                <a:solidFill>
                  <a:srgbClr val="FF0000"/>
                </a:solidFill>
              </a:rPr>
              <a:t>相同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7" name="直線接點 6"/>
          <p:cNvCxnSpPr>
            <a:endCxn id="6" idx="1"/>
          </p:cNvCxnSpPr>
          <p:nvPr/>
        </p:nvCxnSpPr>
        <p:spPr>
          <a:xfrm>
            <a:off x="1482675" y="5426390"/>
            <a:ext cx="961323" cy="11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07904" y="2888940"/>
            <a:ext cx="439248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執行上頁的指令後，繼續執行</a:t>
            </a:r>
            <a:r>
              <a:rPr lang="en-US" altLang="zh-TW" dirty="0" smtClean="0">
                <a:solidFill>
                  <a:srgbClr val="0000FF"/>
                </a:solidFill>
              </a:rPr>
              <a:t>”add wave, run –all”</a:t>
            </a:r>
            <a:r>
              <a:rPr lang="zh-TW" altLang="en-US" dirty="0" smtClean="0">
                <a:solidFill>
                  <a:srgbClr val="0000FF"/>
                </a:solidFill>
              </a:rPr>
              <a:t>做模擬結果觀察</a:t>
            </a:r>
            <a:r>
              <a:rPr lang="en-US" altLang="zh-TW" dirty="0" smtClean="0">
                <a:solidFill>
                  <a:srgbClr val="0000FF"/>
                </a:solidFill>
              </a:rPr>
              <a:t>!!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93913" y="350100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截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圖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59644" y="499446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(Lab06</a:t>
            </a:r>
            <a:r>
              <a:rPr lang="zh-TW" altLang="en-US" b="1" dirty="0" smtClean="0">
                <a:solidFill>
                  <a:srgbClr val="FF0000"/>
                </a:solidFill>
              </a:rPr>
              <a:t>繳交的截圖</a:t>
            </a:r>
            <a:r>
              <a:rPr lang="en-US" altLang="zh-TW" b="1" dirty="0" smtClean="0">
                <a:solidFill>
                  <a:srgbClr val="FF0000"/>
                </a:solidFill>
              </a:rPr>
              <a:t>)(</a:t>
            </a:r>
            <a:r>
              <a:rPr lang="zh-TW" altLang="en-US" b="1" dirty="0" smtClean="0">
                <a:solidFill>
                  <a:srgbClr val="FF0000"/>
                </a:solidFill>
              </a:rPr>
              <a:t>請移動波形位置並</a:t>
            </a:r>
            <a:r>
              <a:rPr lang="zh-TW" altLang="en-US" b="1" dirty="0" smtClean="0">
                <a:solidFill>
                  <a:srgbClr val="FF0000"/>
                </a:solidFill>
              </a:rPr>
              <a:t>放大到可觀察</a:t>
            </a:r>
            <a:r>
              <a:rPr lang="zh-TW" altLang="en-US" b="1" dirty="0">
                <a:solidFill>
                  <a:srgbClr val="FF0000"/>
                </a:solidFill>
              </a:rPr>
              <a:t>到</a:t>
            </a:r>
            <a:r>
              <a:rPr lang="zh-TW" altLang="en-US" b="1" dirty="0" smtClean="0">
                <a:solidFill>
                  <a:srgbClr val="FF0000"/>
                </a:solidFill>
              </a:rPr>
              <a:t>暫態</a:t>
            </a:r>
            <a:r>
              <a:rPr lang="zh-TW" altLang="en-US" b="1" dirty="0">
                <a:solidFill>
                  <a:srgbClr val="FF0000"/>
                </a:solidFill>
              </a:rPr>
              <a:t>現象</a:t>
            </a:r>
            <a:r>
              <a:rPr lang="en-US" altLang="zh-TW" b="1" dirty="0" smtClean="0">
                <a:solidFill>
                  <a:srgbClr val="FF0000"/>
                </a:solidFill>
              </a:rPr>
              <a:t>!)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Design RTL code (.v)</a:t>
            </a:r>
          </a:p>
          <a:p>
            <a:pPr>
              <a:defRPr/>
            </a:pP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</a:rPr>
              <a:t>Find device type</a:t>
            </a:r>
          </a:p>
          <a:p>
            <a:pPr>
              <a:defRPr/>
            </a:pPr>
            <a:r>
              <a:rPr lang="en-US" altLang="zh-TW" sz="2200" dirty="0" smtClean="0"/>
              <a:t>Use </a:t>
            </a:r>
            <a:r>
              <a:rPr lang="en-US" altLang="zh-TW" sz="2200" dirty="0" err="1" smtClean="0"/>
              <a:t>Quartus</a:t>
            </a:r>
            <a:r>
              <a:rPr lang="en-US" altLang="zh-TW" sz="2200" dirty="0" smtClean="0"/>
              <a:t>-II tools</a:t>
            </a:r>
          </a:p>
          <a:p>
            <a:pPr lvl="1">
              <a:defRPr/>
            </a:pP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Synthesize</a:t>
            </a:r>
          </a:p>
          <a:p>
            <a:pPr lvl="1">
              <a:defRPr/>
            </a:pP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Implement Design</a:t>
            </a:r>
          </a:p>
          <a:p>
            <a:pPr lvl="2">
              <a:defRPr/>
            </a:pP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Constraint assignment</a:t>
            </a:r>
          </a:p>
          <a:p>
            <a:pPr lvl="2">
              <a:defRPr/>
            </a:pP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Pin assignment</a:t>
            </a:r>
          </a:p>
          <a:p>
            <a:pPr lvl="1">
              <a:defRPr/>
            </a:pP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Generate bit-stream</a:t>
            </a:r>
          </a:p>
          <a:p>
            <a:pPr lvl="1">
              <a:defRPr/>
            </a:pP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Configure Target Device </a:t>
            </a:r>
          </a:p>
          <a:p>
            <a:pPr>
              <a:defRPr/>
            </a:pPr>
            <a:r>
              <a:rPr lang="en-US" altLang="zh-TW" sz="2000" dirty="0" smtClean="0">
                <a:solidFill>
                  <a:srgbClr val="C00000"/>
                </a:solidFill>
              </a:rPr>
              <a:t>Use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ModelSim</a:t>
            </a:r>
            <a:r>
              <a:rPr lang="en-US" altLang="zh-TW" sz="2000" dirty="0" smtClean="0">
                <a:solidFill>
                  <a:srgbClr val="C00000"/>
                </a:solidFill>
              </a:rPr>
              <a:t>-Altera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rgbClr val="C00000"/>
                </a:solidFill>
              </a:rPr>
              <a:t>Post-Simulation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3199" y="1989375"/>
            <a:ext cx="51845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完成</a:t>
            </a:r>
            <a:r>
              <a:rPr lang="en-US" altLang="zh-TW" sz="2400" dirty="0" smtClean="0"/>
              <a:t>Post</a:t>
            </a:r>
            <a:r>
              <a:rPr lang="zh-TW" altLang="en-US" sz="2400" dirty="0" smtClean="0"/>
              <a:t>模擬的截圖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(70%)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無法模擬，跑不出波形，</a:t>
            </a:r>
            <a:r>
              <a:rPr lang="zh-TW" altLang="en-US" sz="2400" dirty="0">
                <a:solidFill>
                  <a:srgbClr val="0000FF"/>
                </a:solidFill>
              </a:rPr>
              <a:t>只截</a:t>
            </a:r>
            <a:r>
              <a:rPr lang="zh-TW" altLang="en-US" sz="2400" dirty="0" smtClean="0">
                <a:solidFill>
                  <a:srgbClr val="0000FF"/>
                </a:solidFill>
              </a:rPr>
              <a:t>一個有錯誤訊息的空視窗圖</a:t>
            </a:r>
            <a:r>
              <a:rPr lang="en-US" altLang="zh-TW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olidFill>
                  <a:srgbClr val="0000FF"/>
                </a:solidFill>
              </a:rPr>
              <a:t>扣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r>
              <a:rPr lang="en-US" altLang="zh-TW" sz="2400" smtClean="0">
                <a:solidFill>
                  <a:srgbClr val="FF0000"/>
                </a:solidFill>
              </a:rPr>
              <a:t>0</a:t>
            </a:r>
            <a:r>
              <a:rPr lang="zh-TW" altLang="en-US" sz="2400" dirty="0" smtClean="0">
                <a:solidFill>
                  <a:srgbClr val="FF0000"/>
                </a:solidFill>
              </a:rPr>
              <a:t>分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可模擬但不是</a:t>
            </a:r>
            <a:r>
              <a:rPr lang="en-US" altLang="zh-TW" sz="2400" dirty="0" smtClean="0">
                <a:solidFill>
                  <a:srgbClr val="0000FF"/>
                </a:solidFill>
              </a:rPr>
              <a:t>Pass, …</a:t>
            </a:r>
            <a:r>
              <a:rPr lang="en-US" altLang="zh-TW" sz="2400" dirty="0" smtClean="0">
                <a:solidFill>
                  <a:srgbClr val="0000FF"/>
                </a:solidFill>
              </a:rPr>
              <a:t>Pass</a:t>
            </a:r>
            <a:r>
              <a:rPr lang="en-US" altLang="zh-TW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olidFill>
                  <a:srgbClr val="0000FF"/>
                </a:solidFill>
              </a:rPr>
              <a:t>扣</a:t>
            </a:r>
            <a:r>
              <a:rPr lang="en-US" altLang="zh-TW" sz="2400" dirty="0" smtClean="0">
                <a:solidFill>
                  <a:srgbClr val="FF0000"/>
                </a:solidFill>
              </a:rPr>
              <a:t>20</a:t>
            </a:r>
            <a:r>
              <a:rPr lang="zh-TW" altLang="en-US" sz="2400" dirty="0" smtClean="0">
                <a:solidFill>
                  <a:srgbClr val="FF0000"/>
                </a:solidFill>
              </a:rPr>
              <a:t>分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可模擬且顯示</a:t>
            </a:r>
            <a:r>
              <a:rPr lang="en-US" altLang="zh-TW" sz="2400" dirty="0" smtClean="0">
                <a:solidFill>
                  <a:srgbClr val="0000FF"/>
                </a:solidFill>
              </a:rPr>
              <a:t>Pass, …Pass</a:t>
            </a:r>
            <a:r>
              <a:rPr lang="zh-TW" altLang="en-US" sz="2400" dirty="0" smtClean="0">
                <a:solidFill>
                  <a:srgbClr val="0000FF"/>
                </a:solidFill>
              </a:rPr>
              <a:t>；但若所</a:t>
            </a:r>
            <a:r>
              <a:rPr lang="zh-TW" altLang="en-US" sz="2400" dirty="0" smtClean="0">
                <a:solidFill>
                  <a:srgbClr val="0000FF"/>
                </a:solidFill>
              </a:rPr>
              <a:t>截波形看不到暫態現象則扣</a:t>
            </a:r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r>
              <a:rPr lang="zh-TW" altLang="en-US" sz="2400" dirty="0">
                <a:solidFill>
                  <a:srgbClr val="FF0000"/>
                </a:solidFill>
              </a:rPr>
              <a:t>分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en-US" altLang="zh-TW" sz="2400" dirty="0">
              <a:solidFill>
                <a:srgbClr val="0000FF"/>
              </a:solidFill>
            </a:endParaRPr>
          </a:p>
        </p:txBody>
      </p:sp>
      <p:sp>
        <p:nvSpPr>
          <p:cNvPr id="6" name="文字方塊 4"/>
          <p:cNvSpPr txBox="1"/>
          <p:nvPr/>
        </p:nvSpPr>
        <p:spPr>
          <a:xfrm>
            <a:off x="3450717" y="1134817"/>
            <a:ext cx="5585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報告繳交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5/10(</a:t>
            </a:r>
            <a:r>
              <a:rPr lang="zh-TW" altLang="en-US" sz="2400" dirty="0"/>
              <a:t>三</a:t>
            </a:r>
            <a:r>
              <a:rPr lang="en-US" altLang="zh-TW" sz="2400" dirty="0" smtClean="0"/>
              <a:t>)11:59pm</a:t>
            </a:r>
            <a:r>
              <a:rPr lang="zh-TW" altLang="en-US" sz="2400" dirty="0" smtClean="0"/>
              <a:t>前 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周緩衝</a:t>
            </a:r>
            <a:r>
              <a:rPr lang="en-US" altLang="zh-TW" sz="2400" dirty="0" smtClean="0"/>
              <a:t>)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059832" y="3573016"/>
            <a:ext cx="935883" cy="120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4"/>
          <p:cNvSpPr txBox="1"/>
          <p:nvPr/>
        </p:nvSpPr>
        <p:spPr>
          <a:xfrm>
            <a:off x="4499992" y="4546725"/>
            <a:ext cx="30514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課堂出席</a:t>
            </a:r>
            <a:r>
              <a:rPr lang="en-US" altLang="zh-TW" sz="2400" dirty="0" smtClean="0"/>
              <a:t>(4/27)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FF0000"/>
                </a:solidFill>
              </a:rPr>
              <a:t>(30%)</a:t>
            </a:r>
          </a:p>
        </p:txBody>
      </p:sp>
    </p:spTree>
    <p:extLst>
      <p:ext uri="{BB962C8B-B14F-4D97-AF65-F5344CB8AC3E}">
        <p14:creationId xmlns:p14="http://schemas.microsoft.com/office/powerpoint/2010/main" val="17752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10101</TotalTime>
  <Words>585</Words>
  <Application>Microsoft Office PowerPoint</Application>
  <PresentationFormat>如螢幕大小 (4:3)</PresentationFormat>
  <Paragraphs>73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Arial</vt:lpstr>
      <vt:lpstr>Calibri</vt:lpstr>
      <vt:lpstr>Cambria</vt:lpstr>
      <vt:lpstr>Centaur</vt:lpstr>
      <vt:lpstr>Times New Roman</vt:lpstr>
      <vt:lpstr>Wingdings</vt:lpstr>
      <vt:lpstr>Office 佈景主題</vt:lpstr>
      <vt:lpstr>Altera FPGA Design Flow (II)</vt:lpstr>
      <vt:lpstr>Post-simulation (File Directory)</vt:lpstr>
      <vt:lpstr>Post-simulation (SDF annotation)</vt:lpstr>
      <vt:lpstr>Post-simulation (test banch)</vt:lpstr>
      <vt:lpstr>Post-simulation (issues)</vt:lpstr>
      <vt:lpstr>Post-simulation (issues)</vt:lpstr>
      <vt:lpstr>Post-simulation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user</cp:lastModifiedBy>
  <cp:revision>788</cp:revision>
  <cp:lastPrinted>2013-11-27T09:41:24Z</cp:lastPrinted>
  <dcterms:created xsi:type="dcterms:W3CDTF">2012-06-14T09:28:24Z</dcterms:created>
  <dcterms:modified xsi:type="dcterms:W3CDTF">2023-04-25T12:53:13Z</dcterms:modified>
</cp:coreProperties>
</file>