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c5da6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c5da6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079c3b1e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079c3b1e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079c3b1e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079c3b1e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079c3b1e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079c3b1e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079c3b1e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079c3b1e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1a9c4fe4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1a9c4fe4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79c3b1e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79c3b1e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1c9f04c7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1c9f04c7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1c9f04c7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1c9f04c7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79c3b1e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79c3b1e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79c3b1e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79c3b1e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079c3b1e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079c3b1e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079c3b1e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079c3b1e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79c3b1e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79c3b1e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079c3b1e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079c3b1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79c3b1e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79c3b1e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079c3b1e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079c3b1e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079c3b1e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079c3b1e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079c3b1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079c3b1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79c3b1e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079c3b1e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Addressing Function Approximation Error in Actor-Critic Methods</a:t>
            </a:r>
            <a:endParaRPr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組員: 鄭適其、林冠中、劉宗翰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Target Networks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11300" y="1926475"/>
            <a:ext cx="85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highlight>
                  <a:srgbClr val="FFFFFF"/>
                </a:highlight>
              </a:rPr>
              <a:t>A 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t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arget network</a:t>
            </a:r>
            <a:r>
              <a:rPr lang="zh-TW">
                <a:highlight>
                  <a:srgbClr val="FFFFFF"/>
                </a:highlight>
              </a:rPr>
              <a:t> is a copy of the action-value function that is held constant to serve as a </a:t>
            </a:r>
            <a:r>
              <a:rPr lang="zh-TW">
                <a:solidFill>
                  <a:srgbClr val="FF0000"/>
                </a:solidFill>
                <a:highlight>
                  <a:srgbClr val="FFFFFF"/>
                </a:highlight>
              </a:rPr>
              <a:t>stable target</a:t>
            </a:r>
            <a:r>
              <a:rPr lang="zh-TW">
                <a:highlight>
                  <a:srgbClr val="FFFFFF"/>
                </a:highlight>
              </a:rPr>
              <a:t> for learning for some fixed number of timesteps</a:t>
            </a:r>
            <a:endParaRPr sz="14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Target networks can a</a:t>
            </a:r>
            <a:r>
              <a:rPr lang="zh-TW"/>
              <a:t>void </a:t>
            </a:r>
            <a:r>
              <a:rPr lang="zh-TW">
                <a:solidFill>
                  <a:srgbClr val="FF0000"/>
                </a:solidFill>
              </a:rPr>
              <a:t>catastrophic forgetting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Soft update: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θ' ← τθ + (1 − τ )θ'</a:t>
            </a:r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150" y="2978550"/>
            <a:ext cx="4768200" cy="1971325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3180000" dist="38100">
              <a:srgbClr val="000000">
                <a:alpha val="49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Delayed Policy Updates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272250" y="1926475"/>
            <a:ext cx="422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</a:t>
            </a:r>
            <a:r>
              <a:rPr lang="zh-TW"/>
              <a:t>he </a:t>
            </a:r>
            <a:r>
              <a:rPr lang="zh-TW">
                <a:solidFill>
                  <a:srgbClr val="FF0000"/>
                </a:solidFill>
              </a:rPr>
              <a:t>policy network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updated</a:t>
            </a:r>
            <a:r>
              <a:rPr lang="zh-TW"/>
              <a:t> at a </a:t>
            </a:r>
            <a:r>
              <a:rPr lang="zh-TW">
                <a:solidFill>
                  <a:srgbClr val="FF0000"/>
                </a:solidFill>
              </a:rPr>
              <a:t>lower frequency</a:t>
            </a:r>
            <a:r>
              <a:rPr lang="zh-TW"/>
              <a:t> than the value network, to first  minimize error before introducing a policy update.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To ensure the TD-error remains small, we </a:t>
            </a:r>
            <a:r>
              <a:rPr lang="zh-TW">
                <a:solidFill>
                  <a:srgbClr val="FF0000"/>
                </a:solidFill>
              </a:rPr>
              <a:t>update</a:t>
            </a:r>
            <a:r>
              <a:rPr lang="zh-TW"/>
              <a:t> the </a:t>
            </a:r>
            <a:r>
              <a:rPr lang="zh-TW">
                <a:solidFill>
                  <a:srgbClr val="FF0000"/>
                </a:solidFill>
              </a:rPr>
              <a:t>target networks slowly</a:t>
            </a:r>
            <a:r>
              <a:rPr lang="zh-TW"/>
              <a:t> θ'← τθ + (1 − τ )θ'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This creates a </a:t>
            </a:r>
            <a:r>
              <a:rPr lang="zh-TW">
                <a:solidFill>
                  <a:srgbClr val="FF0000"/>
                </a:solidFill>
              </a:rPr>
              <a:t>two-timescale</a:t>
            </a:r>
            <a:r>
              <a:rPr lang="zh-TW"/>
              <a:t> algorithm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550" y="2075050"/>
            <a:ext cx="4369575" cy="26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Target Policy Smoothing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424650" y="1926475"/>
            <a:ext cx="85197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zh-TW">
                <a:solidFill>
                  <a:srgbClr val="EA4335"/>
                </a:solidFill>
                <a:highlight>
                  <a:srgbClr val="FFFFFF"/>
                </a:highlight>
              </a:rPr>
              <a:t>Target Policy Smoothing</a:t>
            </a: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</a:rPr>
              <a:t> is a </a:t>
            </a:r>
            <a:r>
              <a:rPr lang="zh-TW">
                <a:solidFill>
                  <a:srgbClr val="EA4335"/>
                </a:solidFill>
                <a:highlight>
                  <a:srgbClr val="FFFFFF"/>
                </a:highlight>
              </a:rPr>
              <a:t>regularization</a:t>
            </a: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</a:rPr>
              <a:t> strategy for the Q target network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zh-TW">
                <a:solidFill>
                  <a:srgbClr val="202124"/>
                </a:solidFill>
                <a:highlight>
                  <a:srgbClr val="FFFFFF"/>
                </a:highlight>
              </a:rPr>
              <a:t>Idea: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200"/>
              <a:buChar char="○"/>
            </a:pPr>
            <a:r>
              <a:rPr lang="zh-TW" sz="1200">
                <a:solidFill>
                  <a:srgbClr val="EA4335"/>
                </a:solidFill>
                <a:highlight>
                  <a:srgbClr val="FFFFFF"/>
                </a:highlight>
              </a:rPr>
              <a:t>similar actions should have similar value</a:t>
            </a:r>
            <a:endParaRPr sz="1200">
              <a:solidFill>
                <a:srgbClr val="EA4335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Target policy smoothing adds a small amount of random noise to the target policy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modified target update is: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 similar idea was introduced concurrently by Nachum et al. (2018), smoothing over Qθ, rather than Qθ' .</a:t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25" y="3545100"/>
            <a:ext cx="3763999" cy="8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947400" y="875500"/>
            <a:ext cx="7249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Ablation Studies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Detailed Implementation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432300" y="2571750"/>
            <a:ext cx="6111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500"/>
              <a:t>We use</a:t>
            </a:r>
            <a:r>
              <a:rPr b="1" lang="zh-TW" sz="1500" u="sng"/>
              <a:t> Mujoco Ant-v2</a:t>
            </a:r>
            <a:r>
              <a:rPr lang="zh-TW" sz="1500"/>
              <a:t> as the enviroment for testing TD3 algorithm.</a:t>
            </a:r>
            <a:endParaRPr sz="1500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8000" y="787225"/>
            <a:ext cx="2404925" cy="2404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432300" y="2131200"/>
            <a:ext cx="61119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500"/>
              <a:t>We use </a:t>
            </a:r>
            <a:r>
              <a:rPr b="1" lang="zh-TW" sz="1500" u="sng"/>
              <a:t>Pytorch</a:t>
            </a:r>
            <a:r>
              <a:rPr lang="zh-TW" sz="1500"/>
              <a:t> to implement our deep learning model</a:t>
            </a:r>
            <a:r>
              <a:rPr lang="zh-TW" sz="1500"/>
              <a:t>.</a:t>
            </a:r>
            <a:endParaRPr sz="1500"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32300" y="3257150"/>
            <a:ext cx="6111900" cy="16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500"/>
              <a:t>        The goal of Mujoco Ant-v2 is to make the robot which has four legs run as fast as possible. The faster we make the robot run, the higher score we will get in this enviroment.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TD3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489750" y="1789975"/>
            <a:ext cx="851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(1)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Initialize actor(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), target actor(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At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), two critics(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), two target critics(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), reply buffer(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(2) if we don’t have enough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transition experience in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       Randomly sample action(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 for the state(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   else: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       S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ample action(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a =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(s)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 </a:t>
            </a:r>
            <a:r>
              <a:rPr b="1"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with exploration noise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(~N(0, 0.1)) for the state(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(3) Observe reward(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), new state(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), time steps += 1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(4) Store transition tuple (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 r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 d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 into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(</a:t>
            </a:r>
            <a:r>
              <a:rPr b="1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means whether we finish this episode)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(5) IF </a:t>
            </a:r>
            <a:r>
              <a:rPr b="1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 == True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b="1" lang="zh-TW" u="sng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Train TD3 model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(&lt;= detail in next page)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(6) IF </a:t>
            </a:r>
            <a:r>
              <a:rPr b="1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 steps == 1e7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b="1"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ELSE: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      Back to (2)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</a:t>
            </a:r>
            <a:r>
              <a:rPr lang="zh-TW"/>
              <a:t>TD3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489750" y="1789975"/>
            <a:ext cx="851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(1) Sample mini-batch of 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 transitions tuples (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 r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 d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(2) Select action :  </a:t>
            </a:r>
            <a:r>
              <a:rPr b="1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a’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At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(3) Do </a:t>
            </a:r>
            <a:r>
              <a:rPr b="1"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 policy smoothing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on </a:t>
            </a:r>
            <a:r>
              <a:rPr b="1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a’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(4) Get TD-target with </a:t>
            </a:r>
            <a:r>
              <a:rPr b="1"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clipped double Q-learning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:  </a:t>
            </a:r>
            <a:r>
              <a:rPr b="1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b="1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 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+ γ (1 - </a:t>
            </a:r>
            <a:r>
              <a:rPr b="1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 min</a:t>
            </a:r>
            <a:r>
              <a:rPr baseline="-25000"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i=1,2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 a’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(5) Update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 with gradient of the loss function :   ▽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loss</a:t>
            </a:r>
            <a:r>
              <a:rPr b="1" baseline="-25000" lang="zh-TW"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= ▽Σ(y - 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))</a:t>
            </a:r>
            <a:r>
              <a:rPr baseline="30000" lang="zh-TW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/ N , for i=1, 2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(6) IF training step 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 and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actor update frequency 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satisfy </a:t>
            </a:r>
            <a:r>
              <a:rPr b="1" lang="zh-TW">
                <a:latin typeface="Lato"/>
                <a:ea typeface="Lato"/>
                <a:cs typeface="Lato"/>
                <a:sym typeface="Lato"/>
              </a:rPr>
              <a:t>t mod 2 == 0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delayed policy update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)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       Update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 with gradient of the loss function :  ▽loss = - Σ ( ▽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(s,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(s)) ) / N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       Update parameters of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Qt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 :  W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Qti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= 0.005 * W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Qi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 + (1 - 0.005) * W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Qti 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for i=1, 2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           Update parameters of </a:t>
            </a:r>
            <a:r>
              <a:rPr b="1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At           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  :  W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At  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= 0.005 * W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zh-TW">
                <a:latin typeface="Lato"/>
                <a:ea typeface="Lato"/>
                <a:cs typeface="Lato"/>
                <a:sym typeface="Lato"/>
              </a:rPr>
              <a:t>  + (1 - 0.005) * W</a:t>
            </a:r>
            <a:r>
              <a:rPr b="1" baseline="-25000" lang="zh-TW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(7) Back to (1) until </a:t>
            </a:r>
            <a:r>
              <a:rPr b="1"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r>
              <a:rPr lang="zh-TW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TD3 - DP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</a:t>
            </a:r>
            <a:r>
              <a:rPr lang="zh-TW"/>
              <a:t>riginal</a:t>
            </a:r>
            <a:r>
              <a:rPr lang="zh-TW"/>
              <a:t>: 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 = 2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=&gt; </a:t>
            </a:r>
            <a:r>
              <a:rPr lang="zh-TW">
                <a:solidFill>
                  <a:srgbClr val="FF0000"/>
                </a:solidFill>
              </a:rPr>
              <a:t>d = 1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025" y="482675"/>
            <a:ext cx="4106626" cy="46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/>
          <p:nvPr/>
        </p:nvSpPr>
        <p:spPr>
          <a:xfrm>
            <a:off x="3636525" y="3242950"/>
            <a:ext cx="6084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TD3 - TPS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025" y="482675"/>
            <a:ext cx="4106626" cy="46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>
            <a:off x="3594075" y="2641575"/>
            <a:ext cx="608400" cy="5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Original: 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zh-TW"/>
              <a:t> ~ clip(N(0, </a:t>
            </a:r>
            <a:r>
              <a:rPr lang="zh-TW" sz="1150">
                <a:solidFill>
                  <a:srgbClr val="2021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zh-TW"/>
              <a:t>), -c, c),  c=0.5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=&gt; </a:t>
            </a:r>
            <a:r>
              <a:rPr lang="zh-TW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zh-TW"/>
              <a:t> ~ clip(N(0, </a:t>
            </a:r>
            <a:r>
              <a:rPr lang="zh-TW" sz="1150">
                <a:solidFill>
                  <a:srgbClr val="2021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σ</a:t>
            </a:r>
            <a:r>
              <a:rPr lang="zh-TW"/>
              <a:t>), -c, c),  </a:t>
            </a:r>
            <a:r>
              <a:rPr lang="zh-TW">
                <a:solidFill>
                  <a:srgbClr val="FF0000"/>
                </a:solidFill>
              </a:rPr>
              <a:t>c=0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TD3 - CDQ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900"/>
            <a:ext cx="4993500" cy="3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379750"/>
            <a:ext cx="4711798" cy="2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/>
          <p:nvPr/>
        </p:nvSpPr>
        <p:spPr>
          <a:xfrm>
            <a:off x="3082050" y="2571750"/>
            <a:ext cx="210600" cy="68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Introduction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Background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Overestimation Bias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Accumulating Error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Addressing Overestimation Bias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Addressing High Variance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Ablation Studies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2530375"/>
            <a:ext cx="3649300" cy="25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289" y="2898488"/>
            <a:ext cx="3076575" cy="11715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7" name="Google Shape;247;p32"/>
          <p:cNvSpPr txBox="1"/>
          <p:nvPr/>
        </p:nvSpPr>
        <p:spPr>
          <a:xfrm>
            <a:off x="1451575" y="1945625"/>
            <a:ext cx="197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Paper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5409650" y="1992013"/>
            <a:ext cx="1974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Ours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Overestimation bias and the accumulation of error in temperal difference methods are presented in an actor-critic setting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Overestimation bias is a property of Q-Learning in which the maximization of noisy value estimate induces a consistent overestimation. And it is solved by the proposed </a:t>
            </a:r>
            <a:r>
              <a:rPr lang="zh-TW">
                <a:solidFill>
                  <a:srgbClr val="E06666"/>
                </a:solidFill>
              </a:rPr>
              <a:t>clipped Double Q-Learning</a:t>
            </a:r>
            <a:r>
              <a:rPr lang="zh-TW"/>
              <a:t>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/>
              <a:t>Given the connection of noise to overestimation bias, this paper contains two method that address variance reduction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100"/>
              <a:buChar char="○"/>
            </a:pPr>
            <a:r>
              <a:rPr lang="zh-TW">
                <a:solidFill>
                  <a:srgbClr val="E06666"/>
                </a:solidFill>
              </a:rPr>
              <a:t>delayed policy updates</a:t>
            </a:r>
            <a:endParaRPr>
              <a:solidFill>
                <a:srgbClr val="E06666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100"/>
              <a:buChar char="○"/>
            </a:pPr>
            <a:r>
              <a:rPr lang="zh-TW">
                <a:solidFill>
                  <a:srgbClr val="E06666"/>
                </a:solidFill>
              </a:rPr>
              <a:t>target policy smoothing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/>
              <a:t>Twin Delayed Deep Deterministic policy gradient algorithm (TD3)</a:t>
            </a:r>
            <a:br>
              <a:rPr lang="zh-TW"/>
            </a:br>
            <a:r>
              <a:rPr lang="zh-TW"/>
              <a:t> is based on </a:t>
            </a:r>
            <a:r>
              <a:rPr lang="zh-TW"/>
              <a:t>Deep Deterministic policy gradient algorithm (DDPG)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buNone/>
            </a:pPr>
            <a:br>
              <a:rPr lang="zh-TW"/>
            </a:br>
            <a:r>
              <a:rPr lang="zh-TW"/>
              <a:t>DDPG applied several techniques:</a:t>
            </a:r>
            <a:br>
              <a:rPr lang="zh-TW"/>
            </a:br>
            <a:r>
              <a:rPr lang="zh-TW"/>
              <a:t>(1) Target networks</a:t>
            </a:r>
            <a:br>
              <a:rPr lang="zh-TW"/>
            </a:br>
            <a:r>
              <a:rPr lang="zh-TW"/>
              <a:t>(2) Experience replay</a:t>
            </a:r>
            <a:br>
              <a:rPr lang="zh-TW"/>
            </a:br>
            <a:r>
              <a:rPr lang="zh-TW"/>
              <a:t>(3) Ornstein-Uhlenbeck process for exploration (optional)</a:t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5592588" y="1246325"/>
            <a:ext cx="3551424" cy="3897175"/>
            <a:chOff x="5592588" y="1246325"/>
            <a:chExt cx="3551424" cy="3897175"/>
          </a:xfrm>
        </p:grpSpPr>
        <p:pic>
          <p:nvPicPr>
            <p:cNvPr id="107" name="Google Shape;10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92588" y="1518375"/>
              <a:ext cx="3551424" cy="362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6"/>
            <p:cNvSpPr txBox="1"/>
            <p:nvPr/>
          </p:nvSpPr>
          <p:spPr>
            <a:xfrm>
              <a:off x="6492589" y="1246325"/>
              <a:ext cx="175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B45F06"/>
                  </a:solidFill>
                  <a:latin typeface="Lato"/>
                  <a:ea typeface="Lato"/>
                  <a:cs typeface="Lato"/>
                  <a:sym typeface="Lato"/>
                </a:rPr>
                <a:t>DDPG architecture</a:t>
              </a:r>
              <a:endParaRPr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9" name="Google Shape;109;p16"/>
          <p:cNvSpPr txBox="1"/>
          <p:nvPr/>
        </p:nvSpPr>
        <p:spPr>
          <a:xfrm>
            <a:off x="5469300" y="0"/>
            <a:ext cx="367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Figure Credit : https://www.katnoria.com/ddpg-reacher/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4565000"/>
            <a:ext cx="4711798" cy="2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Overestimation Bias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5538"/>
            <a:ext cx="4981799" cy="10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599" y="0"/>
            <a:ext cx="4248401" cy="18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0" y="0"/>
            <a:ext cx="489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Figure Credit</a:t>
            </a:r>
            <a:r>
              <a:rPr lang="zh-TW" sz="1100"/>
              <a:t>:</a:t>
            </a:r>
            <a:r>
              <a:rPr lang="zh-TW" sz="1100"/>
              <a:t> </a:t>
            </a:r>
            <a:r>
              <a:rPr lang="zh-TW" sz="1100">
                <a:solidFill>
                  <a:schemeClr val="dk2"/>
                </a:solidFill>
              </a:rPr>
              <a:t>http://proceedings.mlr.press/v80/fujimoto18a/fujimoto18a.pdf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450" y="3101313"/>
            <a:ext cx="4042401" cy="3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2113" y="4116100"/>
            <a:ext cx="4013066" cy="35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7"/>
          <p:cNvGrpSpPr/>
          <p:nvPr/>
        </p:nvGrpSpPr>
        <p:grpSpPr>
          <a:xfrm>
            <a:off x="1082125" y="3615175"/>
            <a:ext cx="4013050" cy="344450"/>
            <a:chOff x="729450" y="3506775"/>
            <a:chExt cx="4013050" cy="344450"/>
          </a:xfrm>
        </p:grpSpPr>
        <p:pic>
          <p:nvPicPr>
            <p:cNvPr id="122" name="Google Shape;122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9450" y="3506775"/>
              <a:ext cx="2151410" cy="34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928900" y="3526963"/>
              <a:ext cx="1813600" cy="304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" name="Google Shape;12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3900" y="4625725"/>
            <a:ext cx="4333446" cy="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741950" y="3164150"/>
            <a:ext cx="325500" cy="1246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599275" y="3077775"/>
            <a:ext cx="22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if 𝛂 is small enough</a:t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5599275" y="4092575"/>
            <a:ext cx="22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if 𝛂 is small enough</a:t>
            </a:r>
            <a:endParaRPr b="1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605000" y="3587300"/>
            <a:ext cx="22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? ? ?</a:t>
            </a:r>
            <a:endParaRPr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067450" y="4701925"/>
            <a:ext cx="7068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653250" y="2022750"/>
            <a:ext cx="768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Bellman equation is never exactly satisfied, and each update leaves some amount of residual TD-error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Accumulating Error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525" y="2395600"/>
            <a:ext cx="3726150" cy="35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8"/>
          <p:cNvGrpSpPr/>
          <p:nvPr/>
        </p:nvGrpSpPr>
        <p:grpSpPr>
          <a:xfrm>
            <a:off x="2634525" y="3249650"/>
            <a:ext cx="6079162" cy="1404150"/>
            <a:chOff x="729450" y="2526625"/>
            <a:chExt cx="6079162" cy="140415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9450" y="2526625"/>
              <a:ext cx="3976900" cy="3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29873" y="2889450"/>
              <a:ext cx="5078739" cy="3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76375" y="3202175"/>
              <a:ext cx="3263650" cy="728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/>
          <p:cNvSpPr/>
          <p:nvPr/>
        </p:nvSpPr>
        <p:spPr>
          <a:xfrm>
            <a:off x="5729475" y="2408975"/>
            <a:ext cx="631200" cy="3522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6445650" y="2371650"/>
            <a:ext cx="15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residual TD-error</a:t>
            </a:r>
            <a:endParaRPr>
              <a:solidFill>
                <a:srgbClr val="E0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53250" y="2864750"/>
            <a:ext cx="794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value estimate approximates the expected return minus the expected discounted sum of future TD-errors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53250" y="4650900"/>
            <a:ext cx="84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zh-TW" sz="1300">
                <a:solidFill>
                  <a:srgbClr val="E69138"/>
                </a:solidFill>
              </a:rPr>
              <a:t>Thus, the variance of the estimate will be proportional to the variance of future reward and estimation error</a:t>
            </a:r>
            <a:endParaRPr b="1" sz="13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947400" y="875500"/>
            <a:ext cx="7249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Addressing Overestimation Bias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662550" y="1892525"/>
            <a:ext cx="7688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zh-TW" sz="1300">
                <a:solidFill>
                  <a:schemeClr val="accent1"/>
                </a:solidFill>
              </a:rPr>
              <a:t>because of the slow-changing policy in actor-critic, the current and target networks were too similar to make an independent estimation, and offered little improvement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Clipped Double Q-Learning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00" y="2546200"/>
            <a:ext cx="4711798" cy="2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175" y="3282600"/>
            <a:ext cx="2665451" cy="67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7050" y="4452975"/>
            <a:ext cx="4993500" cy="3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662550" y="2935575"/>
            <a:ext cx="768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original Double Q-Learning formulation can be used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662550" y="4093500"/>
            <a:ext cx="768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However the critics are not entirely independent, because they share the same replay buffer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367" y="0"/>
            <a:ext cx="4170632" cy="17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0" y="0"/>
            <a:ext cx="489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Figure Credit: </a:t>
            </a:r>
            <a:r>
              <a:rPr lang="zh-TW" sz="1100">
                <a:solidFill>
                  <a:schemeClr val="dk2"/>
                </a:solidFill>
              </a:rPr>
              <a:t>http://proceedings.mlr.press/v80/fujimoto18a/fujimoto18a.pdf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947400" y="875500"/>
            <a:ext cx="7249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Addressing High Variance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