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333" r:id="rId2"/>
    <p:sldId id="334" r:id="rId3"/>
    <p:sldId id="366" r:id="rId4"/>
    <p:sldId id="367" r:id="rId5"/>
    <p:sldId id="368" r:id="rId6"/>
    <p:sldId id="369" r:id="rId7"/>
    <p:sldId id="370" r:id="rId8"/>
    <p:sldId id="371" r:id="rId9"/>
    <p:sldId id="364" r:id="rId10"/>
  </p:sldIdLst>
  <p:sldSz cx="9144000" cy="5143500" type="screen16x9"/>
  <p:notesSz cx="6858000" cy="9296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E267"/>
    <a:srgbClr val="5A7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94660"/>
  </p:normalViewPr>
  <p:slideViewPr>
    <p:cSldViewPr>
      <p:cViewPr varScale="1">
        <p:scale>
          <a:sx n="108" d="100"/>
          <a:sy n="108" d="100"/>
        </p:scale>
        <p:origin x="811" y="82"/>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CO"/>
          </a:p>
        </p:txBody>
      </p:sp>
      <p:sp>
        <p:nvSpPr>
          <p:cNvPr id="3" name="2 Marcador de fecha"/>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C9927BDA-034C-4590-BBBC-12B84F382288}" type="datetimeFigureOut">
              <a:rPr lang="es-CO"/>
              <a:pPr>
                <a:defRPr/>
              </a:pPr>
              <a:t>22/02/2022</a:t>
            </a:fld>
            <a:endParaRPr lang="es-CO"/>
          </a:p>
        </p:txBody>
      </p:sp>
      <p:sp>
        <p:nvSpPr>
          <p:cNvPr id="4" name="3 Marcador de pie de página"/>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CO"/>
          </a:p>
        </p:txBody>
      </p:sp>
      <p:sp>
        <p:nvSpPr>
          <p:cNvPr id="5" name="4 Marcador de número de diapositiva"/>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2F63BFA-8C65-495C-B835-953E67FC47FB}" type="slidenum">
              <a:rPr lang="es-CO"/>
              <a:pPr/>
              <a:t>‹Nº›</a:t>
            </a:fld>
            <a:endParaRPr lang="es-CO"/>
          </a:p>
        </p:txBody>
      </p:sp>
    </p:spTree>
    <p:extLst>
      <p:ext uri="{BB962C8B-B14F-4D97-AF65-F5344CB8AC3E}">
        <p14:creationId xmlns:p14="http://schemas.microsoft.com/office/powerpoint/2010/main" val="3842277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CO"/>
          </a:p>
        </p:txBody>
      </p:sp>
      <p:sp>
        <p:nvSpPr>
          <p:cNvPr id="3" name="2 Marcador de fecha"/>
          <p:cNvSpPr>
            <a:spLocks noGrp="1"/>
          </p:cNvSpPr>
          <p:nvPr>
            <p:ph type="dt" idx="1"/>
          </p:nvPr>
        </p:nvSpPr>
        <p:spPr>
          <a:xfrm>
            <a:off x="3884613" y="0"/>
            <a:ext cx="2971800"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7B34A54-294D-471C-9BC8-8C6DEF1115E3}" type="datetimeFigureOut">
              <a:rPr lang="es-CO"/>
              <a:pPr>
                <a:defRPr/>
              </a:pPr>
              <a:t>22/02/2022</a:t>
            </a:fld>
            <a:endParaRPr lang="es-CO"/>
          </a:p>
        </p:txBody>
      </p:sp>
      <p:sp>
        <p:nvSpPr>
          <p:cNvPr id="4" name="3 Marcador de imagen de diapositiva"/>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CO"/>
          </a:p>
        </p:txBody>
      </p:sp>
      <p:sp>
        <p:nvSpPr>
          <p:cNvPr id="7" name="6 Marcador de número de diapositiva"/>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C6B546A-D757-4FFA-995E-69E3BFFEC7B5}" type="slidenum">
              <a:rPr lang="es-CO"/>
              <a:pPr/>
              <a:t>‹Nº›</a:t>
            </a:fld>
            <a:endParaRPr lang="es-CO"/>
          </a:p>
        </p:txBody>
      </p:sp>
    </p:spTree>
    <p:extLst>
      <p:ext uri="{BB962C8B-B14F-4D97-AF65-F5344CB8AC3E}">
        <p14:creationId xmlns:p14="http://schemas.microsoft.com/office/powerpoint/2010/main" val="39148734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pPr>
              <a:defRPr/>
            </a:pPr>
            <a:fld id="{648526A5-681D-4048-A391-4F39178FC638}" type="datetimeFigureOut">
              <a:rPr lang="es-CO" smtClean="0"/>
              <a:pPr>
                <a:defRPr/>
              </a:pPr>
              <a:t>22/02/2022</a:t>
            </a:fld>
            <a:endParaRPr lang="es-CO"/>
          </a:p>
        </p:txBody>
      </p:sp>
      <p:sp>
        <p:nvSpPr>
          <p:cNvPr id="5" name="Marcador de pie de página 4"/>
          <p:cNvSpPr>
            <a:spLocks noGrp="1"/>
          </p:cNvSpPr>
          <p:nvPr>
            <p:ph type="ftr" sz="quarter" idx="11"/>
          </p:nvPr>
        </p:nvSpPr>
        <p:spPr/>
        <p:txBody>
          <a:bodyPr/>
          <a:lstStyle/>
          <a:p>
            <a:pPr>
              <a:defRPr/>
            </a:pPr>
            <a:endParaRPr lang="es-CO"/>
          </a:p>
        </p:txBody>
      </p:sp>
      <p:sp>
        <p:nvSpPr>
          <p:cNvPr id="6" name="Marcador de número de diapositiva 5"/>
          <p:cNvSpPr>
            <a:spLocks noGrp="1"/>
          </p:cNvSpPr>
          <p:nvPr>
            <p:ph type="sldNum" sz="quarter" idx="12"/>
          </p:nvPr>
        </p:nvSpPr>
        <p:spPr/>
        <p:txBody>
          <a:bodyPr/>
          <a:lstStyle/>
          <a:p>
            <a:fld id="{2464090E-6233-48BF-A474-F58B6909897A}" type="slidenum">
              <a:rPr lang="es-CO" smtClean="0"/>
              <a:pPr/>
              <a:t>‹Nº›</a:t>
            </a:fld>
            <a:endParaRPr lang="es-CO"/>
          </a:p>
        </p:txBody>
      </p:sp>
    </p:spTree>
    <p:extLst>
      <p:ext uri="{BB962C8B-B14F-4D97-AF65-F5344CB8AC3E}">
        <p14:creationId xmlns:p14="http://schemas.microsoft.com/office/powerpoint/2010/main" val="161509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pPr>
              <a:defRPr/>
            </a:pPr>
            <a:fld id="{05B8D644-B65B-4946-97FB-AD55925014FB}" type="datetimeFigureOut">
              <a:rPr lang="es-CO" smtClean="0"/>
              <a:pPr>
                <a:defRPr/>
              </a:pPr>
              <a:t>22/02/2022</a:t>
            </a:fld>
            <a:endParaRPr lang="es-CO"/>
          </a:p>
        </p:txBody>
      </p:sp>
      <p:sp>
        <p:nvSpPr>
          <p:cNvPr id="5" name="Marcador de pie de página 4"/>
          <p:cNvSpPr>
            <a:spLocks noGrp="1"/>
          </p:cNvSpPr>
          <p:nvPr>
            <p:ph type="ftr" sz="quarter" idx="11"/>
          </p:nvPr>
        </p:nvSpPr>
        <p:spPr/>
        <p:txBody>
          <a:bodyPr/>
          <a:lstStyle/>
          <a:p>
            <a:pPr>
              <a:defRPr/>
            </a:pPr>
            <a:endParaRPr lang="es-CO"/>
          </a:p>
        </p:txBody>
      </p:sp>
      <p:sp>
        <p:nvSpPr>
          <p:cNvPr id="6" name="Marcador de número de diapositiva 5"/>
          <p:cNvSpPr>
            <a:spLocks noGrp="1"/>
          </p:cNvSpPr>
          <p:nvPr>
            <p:ph type="sldNum" sz="quarter" idx="12"/>
          </p:nvPr>
        </p:nvSpPr>
        <p:spPr/>
        <p:txBody>
          <a:bodyPr/>
          <a:lstStyle/>
          <a:p>
            <a:fld id="{FEF63C30-131C-402A-886F-49EA9DE802A9}" type="slidenum">
              <a:rPr lang="es-CO" smtClean="0"/>
              <a:pPr/>
              <a:t>‹Nº›</a:t>
            </a:fld>
            <a:endParaRPr lang="es-CO"/>
          </a:p>
        </p:txBody>
      </p:sp>
    </p:spTree>
    <p:extLst>
      <p:ext uri="{BB962C8B-B14F-4D97-AF65-F5344CB8AC3E}">
        <p14:creationId xmlns:p14="http://schemas.microsoft.com/office/powerpoint/2010/main" val="297611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28650" y="273844"/>
            <a:ext cx="5800725" cy="435887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pPr>
              <a:defRPr/>
            </a:pPr>
            <a:fld id="{2D48AED7-C31F-423E-A605-29E317C4797B}" type="datetimeFigureOut">
              <a:rPr lang="es-CO" smtClean="0"/>
              <a:pPr>
                <a:defRPr/>
              </a:pPr>
              <a:t>22/02/2022</a:t>
            </a:fld>
            <a:endParaRPr lang="es-CO"/>
          </a:p>
        </p:txBody>
      </p:sp>
      <p:sp>
        <p:nvSpPr>
          <p:cNvPr id="5" name="Marcador de pie de página 4"/>
          <p:cNvSpPr>
            <a:spLocks noGrp="1"/>
          </p:cNvSpPr>
          <p:nvPr>
            <p:ph type="ftr" sz="quarter" idx="11"/>
          </p:nvPr>
        </p:nvSpPr>
        <p:spPr/>
        <p:txBody>
          <a:bodyPr/>
          <a:lstStyle/>
          <a:p>
            <a:pPr>
              <a:defRPr/>
            </a:pPr>
            <a:endParaRPr lang="es-CO"/>
          </a:p>
        </p:txBody>
      </p:sp>
      <p:sp>
        <p:nvSpPr>
          <p:cNvPr id="6" name="Marcador de número de diapositiva 5"/>
          <p:cNvSpPr>
            <a:spLocks noGrp="1"/>
          </p:cNvSpPr>
          <p:nvPr>
            <p:ph type="sldNum" sz="quarter" idx="12"/>
          </p:nvPr>
        </p:nvSpPr>
        <p:spPr/>
        <p:txBody>
          <a:bodyPr/>
          <a:lstStyle/>
          <a:p>
            <a:fld id="{245B7352-E17A-4948-87BB-EAABEB06E9A4}" type="slidenum">
              <a:rPr lang="es-CO" smtClean="0"/>
              <a:pPr/>
              <a:t>‹Nº›</a:t>
            </a:fld>
            <a:endParaRPr lang="es-CO"/>
          </a:p>
        </p:txBody>
      </p:sp>
    </p:spTree>
    <p:extLst>
      <p:ext uri="{BB962C8B-B14F-4D97-AF65-F5344CB8AC3E}">
        <p14:creationId xmlns:p14="http://schemas.microsoft.com/office/powerpoint/2010/main" val="38375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pPr>
              <a:defRPr/>
            </a:pPr>
            <a:fld id="{DB451E70-CBDE-4DD7-9D45-F9ED8C8FEB3C}" type="datetimeFigureOut">
              <a:rPr lang="es-CO" smtClean="0"/>
              <a:pPr>
                <a:defRPr/>
              </a:pPr>
              <a:t>22/02/2022</a:t>
            </a:fld>
            <a:endParaRPr lang="es-CO"/>
          </a:p>
        </p:txBody>
      </p:sp>
      <p:sp>
        <p:nvSpPr>
          <p:cNvPr id="5" name="Marcador de pie de página 4"/>
          <p:cNvSpPr>
            <a:spLocks noGrp="1"/>
          </p:cNvSpPr>
          <p:nvPr>
            <p:ph type="ftr" sz="quarter" idx="11"/>
          </p:nvPr>
        </p:nvSpPr>
        <p:spPr/>
        <p:txBody>
          <a:bodyPr/>
          <a:lstStyle/>
          <a:p>
            <a:pPr>
              <a:defRPr/>
            </a:pPr>
            <a:endParaRPr lang="es-CO"/>
          </a:p>
        </p:txBody>
      </p:sp>
      <p:sp>
        <p:nvSpPr>
          <p:cNvPr id="6" name="Marcador de número de diapositiva 5"/>
          <p:cNvSpPr>
            <a:spLocks noGrp="1"/>
          </p:cNvSpPr>
          <p:nvPr>
            <p:ph type="sldNum" sz="quarter" idx="12"/>
          </p:nvPr>
        </p:nvSpPr>
        <p:spPr/>
        <p:txBody>
          <a:bodyPr/>
          <a:lstStyle/>
          <a:p>
            <a:fld id="{C24CC6BF-6B20-4689-9B66-6D96E281FDC3}" type="slidenum">
              <a:rPr lang="es-CO" smtClean="0"/>
              <a:pPr/>
              <a:t>‹Nº›</a:t>
            </a:fld>
            <a:endParaRPr lang="es-CO"/>
          </a:p>
        </p:txBody>
      </p:sp>
    </p:spTree>
    <p:extLst>
      <p:ext uri="{BB962C8B-B14F-4D97-AF65-F5344CB8AC3E}">
        <p14:creationId xmlns:p14="http://schemas.microsoft.com/office/powerpoint/2010/main" val="217936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pPr>
              <a:defRPr/>
            </a:pPr>
            <a:fld id="{D51A6847-DAED-42C8-B0F8-14A8C6115D9D}" type="datetimeFigureOut">
              <a:rPr lang="es-CO" smtClean="0"/>
              <a:pPr>
                <a:defRPr/>
              </a:pPr>
              <a:t>22/02/2022</a:t>
            </a:fld>
            <a:endParaRPr lang="es-CO"/>
          </a:p>
        </p:txBody>
      </p:sp>
      <p:sp>
        <p:nvSpPr>
          <p:cNvPr id="5" name="Marcador de pie de página 4"/>
          <p:cNvSpPr>
            <a:spLocks noGrp="1"/>
          </p:cNvSpPr>
          <p:nvPr>
            <p:ph type="ftr" sz="quarter" idx="11"/>
          </p:nvPr>
        </p:nvSpPr>
        <p:spPr/>
        <p:txBody>
          <a:bodyPr/>
          <a:lstStyle/>
          <a:p>
            <a:pPr>
              <a:defRPr/>
            </a:pPr>
            <a:endParaRPr lang="es-CO"/>
          </a:p>
        </p:txBody>
      </p:sp>
      <p:sp>
        <p:nvSpPr>
          <p:cNvPr id="6" name="Marcador de número de diapositiva 5"/>
          <p:cNvSpPr>
            <a:spLocks noGrp="1"/>
          </p:cNvSpPr>
          <p:nvPr>
            <p:ph type="sldNum" sz="quarter" idx="12"/>
          </p:nvPr>
        </p:nvSpPr>
        <p:spPr/>
        <p:txBody>
          <a:bodyPr/>
          <a:lstStyle/>
          <a:p>
            <a:fld id="{DE3BDD4F-7662-4F38-B952-48851BC7B1A5}" type="slidenum">
              <a:rPr lang="es-CO" smtClean="0"/>
              <a:pPr/>
              <a:t>‹Nº›</a:t>
            </a:fld>
            <a:endParaRPr lang="es-CO"/>
          </a:p>
        </p:txBody>
      </p:sp>
    </p:spTree>
    <p:extLst>
      <p:ext uri="{BB962C8B-B14F-4D97-AF65-F5344CB8AC3E}">
        <p14:creationId xmlns:p14="http://schemas.microsoft.com/office/powerpoint/2010/main" val="94096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28650" y="1369219"/>
            <a:ext cx="3886200" cy="326350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29150" y="1369219"/>
            <a:ext cx="3886200" cy="326350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pPr>
              <a:defRPr/>
            </a:pPr>
            <a:fld id="{CEEDC446-C4BB-4890-A75B-1BB7593DCC47}" type="datetimeFigureOut">
              <a:rPr lang="es-CO" smtClean="0"/>
              <a:pPr>
                <a:defRPr/>
              </a:pPr>
              <a:t>22/02/2022</a:t>
            </a:fld>
            <a:endParaRPr lang="es-CO"/>
          </a:p>
        </p:txBody>
      </p:sp>
      <p:sp>
        <p:nvSpPr>
          <p:cNvPr id="6" name="Marcador de pie de página 5"/>
          <p:cNvSpPr>
            <a:spLocks noGrp="1"/>
          </p:cNvSpPr>
          <p:nvPr>
            <p:ph type="ftr" sz="quarter" idx="11"/>
          </p:nvPr>
        </p:nvSpPr>
        <p:spPr/>
        <p:txBody>
          <a:bodyPr/>
          <a:lstStyle/>
          <a:p>
            <a:pPr>
              <a:defRPr/>
            </a:pPr>
            <a:endParaRPr lang="es-CO"/>
          </a:p>
        </p:txBody>
      </p:sp>
      <p:sp>
        <p:nvSpPr>
          <p:cNvPr id="7" name="Marcador de número de diapositiva 6"/>
          <p:cNvSpPr>
            <a:spLocks noGrp="1"/>
          </p:cNvSpPr>
          <p:nvPr>
            <p:ph type="sldNum" sz="quarter" idx="12"/>
          </p:nvPr>
        </p:nvSpPr>
        <p:spPr/>
        <p:txBody>
          <a:bodyPr/>
          <a:lstStyle/>
          <a:p>
            <a:fld id="{ADB19FAF-E47C-49E2-9F45-83931869DEA5}" type="slidenum">
              <a:rPr lang="es-CO" smtClean="0"/>
              <a:pPr/>
              <a:t>‹Nº›</a:t>
            </a:fld>
            <a:endParaRPr lang="es-CO"/>
          </a:p>
        </p:txBody>
      </p:sp>
    </p:spTree>
    <p:extLst>
      <p:ext uri="{BB962C8B-B14F-4D97-AF65-F5344CB8AC3E}">
        <p14:creationId xmlns:p14="http://schemas.microsoft.com/office/powerpoint/2010/main" val="231610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t>Haga clic para modificar el estilo de título del patrón</a:t>
            </a:r>
          </a:p>
        </p:txBody>
      </p:sp>
      <p:sp>
        <p:nvSpPr>
          <p:cNvPr id="3" name="Marcador de texto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Marcador de contenido 3"/>
          <p:cNvSpPr>
            <a:spLocks noGrp="1"/>
          </p:cNvSpPr>
          <p:nvPr>
            <p:ph sz="half" idx="2"/>
          </p:nvPr>
        </p:nvSpPr>
        <p:spPr>
          <a:xfrm>
            <a:off x="629842" y="1878806"/>
            <a:ext cx="3868340" cy="276344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Marcador de contenido 5"/>
          <p:cNvSpPr>
            <a:spLocks noGrp="1"/>
          </p:cNvSpPr>
          <p:nvPr>
            <p:ph sz="quarter" idx="4"/>
          </p:nvPr>
        </p:nvSpPr>
        <p:spPr>
          <a:xfrm>
            <a:off x="4629150" y="1878806"/>
            <a:ext cx="3887391" cy="276344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pPr>
              <a:defRPr/>
            </a:pPr>
            <a:fld id="{C4DF8DD7-945E-42FE-BDA1-226C9322CF10}" type="datetimeFigureOut">
              <a:rPr lang="es-CO" smtClean="0"/>
              <a:pPr>
                <a:defRPr/>
              </a:pPr>
              <a:t>22/02/2022</a:t>
            </a:fld>
            <a:endParaRPr lang="es-CO"/>
          </a:p>
        </p:txBody>
      </p:sp>
      <p:sp>
        <p:nvSpPr>
          <p:cNvPr id="8" name="Marcador de pie de página 7"/>
          <p:cNvSpPr>
            <a:spLocks noGrp="1"/>
          </p:cNvSpPr>
          <p:nvPr>
            <p:ph type="ftr" sz="quarter" idx="11"/>
          </p:nvPr>
        </p:nvSpPr>
        <p:spPr/>
        <p:txBody>
          <a:bodyPr/>
          <a:lstStyle/>
          <a:p>
            <a:pPr>
              <a:defRPr/>
            </a:pPr>
            <a:endParaRPr lang="es-CO"/>
          </a:p>
        </p:txBody>
      </p:sp>
      <p:sp>
        <p:nvSpPr>
          <p:cNvPr id="9" name="Marcador de número de diapositiva 8"/>
          <p:cNvSpPr>
            <a:spLocks noGrp="1"/>
          </p:cNvSpPr>
          <p:nvPr>
            <p:ph type="sldNum" sz="quarter" idx="12"/>
          </p:nvPr>
        </p:nvSpPr>
        <p:spPr/>
        <p:txBody>
          <a:bodyPr/>
          <a:lstStyle/>
          <a:p>
            <a:fld id="{C17AF152-6A9D-45E4-90C7-70AB4C7A6AA5}" type="slidenum">
              <a:rPr lang="es-CO" smtClean="0"/>
              <a:pPr/>
              <a:t>‹Nº›</a:t>
            </a:fld>
            <a:endParaRPr lang="es-CO"/>
          </a:p>
        </p:txBody>
      </p:sp>
    </p:spTree>
    <p:extLst>
      <p:ext uri="{BB962C8B-B14F-4D97-AF65-F5344CB8AC3E}">
        <p14:creationId xmlns:p14="http://schemas.microsoft.com/office/powerpoint/2010/main" val="152057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pPr>
              <a:defRPr/>
            </a:pPr>
            <a:fld id="{7272D427-9EF0-4383-BA07-3804A066E4BA}" type="datetimeFigureOut">
              <a:rPr lang="es-CO" smtClean="0"/>
              <a:pPr>
                <a:defRPr/>
              </a:pPr>
              <a:t>22/02/2022</a:t>
            </a:fld>
            <a:endParaRPr lang="es-CO"/>
          </a:p>
        </p:txBody>
      </p:sp>
      <p:sp>
        <p:nvSpPr>
          <p:cNvPr id="4" name="Marcador de pie de página 3"/>
          <p:cNvSpPr>
            <a:spLocks noGrp="1"/>
          </p:cNvSpPr>
          <p:nvPr>
            <p:ph type="ftr" sz="quarter" idx="11"/>
          </p:nvPr>
        </p:nvSpPr>
        <p:spPr/>
        <p:txBody>
          <a:bodyPr/>
          <a:lstStyle/>
          <a:p>
            <a:pPr>
              <a:defRPr/>
            </a:pPr>
            <a:endParaRPr lang="es-CO"/>
          </a:p>
        </p:txBody>
      </p:sp>
      <p:sp>
        <p:nvSpPr>
          <p:cNvPr id="5" name="Marcador de número de diapositiva 4"/>
          <p:cNvSpPr>
            <a:spLocks noGrp="1"/>
          </p:cNvSpPr>
          <p:nvPr>
            <p:ph type="sldNum" sz="quarter" idx="12"/>
          </p:nvPr>
        </p:nvSpPr>
        <p:spPr/>
        <p:txBody>
          <a:bodyPr/>
          <a:lstStyle/>
          <a:p>
            <a:fld id="{BFE6625F-C730-4FF4-A9E6-7422D38596D3}" type="slidenum">
              <a:rPr lang="es-CO" smtClean="0"/>
              <a:pPr/>
              <a:t>‹Nº›</a:t>
            </a:fld>
            <a:endParaRPr lang="es-CO"/>
          </a:p>
        </p:txBody>
      </p:sp>
    </p:spTree>
    <p:extLst>
      <p:ext uri="{BB962C8B-B14F-4D97-AF65-F5344CB8AC3E}">
        <p14:creationId xmlns:p14="http://schemas.microsoft.com/office/powerpoint/2010/main" val="4029005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a:defRPr/>
            </a:pPr>
            <a:fld id="{BD0A5795-4E61-4CCA-AEC6-6737B47868A2}" type="datetimeFigureOut">
              <a:rPr lang="es-CO" smtClean="0"/>
              <a:pPr>
                <a:defRPr/>
              </a:pPr>
              <a:t>22/02/2022</a:t>
            </a:fld>
            <a:endParaRPr lang="es-CO"/>
          </a:p>
        </p:txBody>
      </p:sp>
      <p:sp>
        <p:nvSpPr>
          <p:cNvPr id="3" name="Marcador de pie de página 2"/>
          <p:cNvSpPr>
            <a:spLocks noGrp="1"/>
          </p:cNvSpPr>
          <p:nvPr>
            <p:ph type="ftr" sz="quarter" idx="11"/>
          </p:nvPr>
        </p:nvSpPr>
        <p:spPr/>
        <p:txBody>
          <a:bodyPr/>
          <a:lstStyle/>
          <a:p>
            <a:pPr>
              <a:defRPr/>
            </a:pPr>
            <a:endParaRPr lang="es-CO"/>
          </a:p>
        </p:txBody>
      </p:sp>
      <p:sp>
        <p:nvSpPr>
          <p:cNvPr id="4" name="Marcador de número de diapositiva 3"/>
          <p:cNvSpPr>
            <a:spLocks noGrp="1"/>
          </p:cNvSpPr>
          <p:nvPr>
            <p:ph type="sldNum" sz="quarter" idx="12"/>
          </p:nvPr>
        </p:nvSpPr>
        <p:spPr/>
        <p:txBody>
          <a:bodyPr/>
          <a:lstStyle/>
          <a:p>
            <a:fld id="{0F223B53-2BB1-4089-BD96-2ECE9678218C}" type="slidenum">
              <a:rPr lang="es-CO" smtClean="0"/>
              <a:pPr/>
              <a:t>‹Nº›</a:t>
            </a:fld>
            <a:endParaRPr lang="es-CO"/>
          </a:p>
        </p:txBody>
      </p:sp>
    </p:spTree>
    <p:extLst>
      <p:ext uri="{BB962C8B-B14F-4D97-AF65-F5344CB8AC3E}">
        <p14:creationId xmlns:p14="http://schemas.microsoft.com/office/powerpoint/2010/main" val="177817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Marcador de fecha 4"/>
          <p:cNvSpPr>
            <a:spLocks noGrp="1"/>
          </p:cNvSpPr>
          <p:nvPr>
            <p:ph type="dt" sz="half" idx="10"/>
          </p:nvPr>
        </p:nvSpPr>
        <p:spPr/>
        <p:txBody>
          <a:bodyPr/>
          <a:lstStyle/>
          <a:p>
            <a:pPr>
              <a:defRPr/>
            </a:pPr>
            <a:fld id="{3C9D9126-39FC-4282-80EB-32574B4C888C}" type="datetimeFigureOut">
              <a:rPr lang="es-CO" smtClean="0"/>
              <a:pPr>
                <a:defRPr/>
              </a:pPr>
              <a:t>22/02/2022</a:t>
            </a:fld>
            <a:endParaRPr lang="es-CO"/>
          </a:p>
        </p:txBody>
      </p:sp>
      <p:sp>
        <p:nvSpPr>
          <p:cNvPr id="6" name="Marcador de pie de página 5"/>
          <p:cNvSpPr>
            <a:spLocks noGrp="1"/>
          </p:cNvSpPr>
          <p:nvPr>
            <p:ph type="ftr" sz="quarter" idx="11"/>
          </p:nvPr>
        </p:nvSpPr>
        <p:spPr/>
        <p:txBody>
          <a:bodyPr/>
          <a:lstStyle/>
          <a:p>
            <a:pPr>
              <a:defRPr/>
            </a:pPr>
            <a:endParaRPr lang="es-CO"/>
          </a:p>
        </p:txBody>
      </p:sp>
      <p:sp>
        <p:nvSpPr>
          <p:cNvPr id="7" name="Marcador de número de diapositiva 6"/>
          <p:cNvSpPr>
            <a:spLocks noGrp="1"/>
          </p:cNvSpPr>
          <p:nvPr>
            <p:ph type="sldNum" sz="quarter" idx="12"/>
          </p:nvPr>
        </p:nvSpPr>
        <p:spPr/>
        <p:txBody>
          <a:bodyPr/>
          <a:lstStyle/>
          <a:p>
            <a:fld id="{47F6D0C2-E10B-4FA1-87A5-D16BC025FE2D}" type="slidenum">
              <a:rPr lang="es-CO" smtClean="0"/>
              <a:pPr/>
              <a:t>‹Nº›</a:t>
            </a:fld>
            <a:endParaRPr lang="es-CO"/>
          </a:p>
        </p:txBody>
      </p:sp>
    </p:spTree>
    <p:extLst>
      <p:ext uri="{BB962C8B-B14F-4D97-AF65-F5344CB8AC3E}">
        <p14:creationId xmlns:p14="http://schemas.microsoft.com/office/powerpoint/2010/main" val="423420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Marcador de fecha 4"/>
          <p:cNvSpPr>
            <a:spLocks noGrp="1"/>
          </p:cNvSpPr>
          <p:nvPr>
            <p:ph type="dt" sz="half" idx="10"/>
          </p:nvPr>
        </p:nvSpPr>
        <p:spPr/>
        <p:txBody>
          <a:bodyPr/>
          <a:lstStyle/>
          <a:p>
            <a:pPr>
              <a:defRPr/>
            </a:pPr>
            <a:fld id="{5ABE60F8-5E58-4A9A-930D-7ED88537221A}" type="datetimeFigureOut">
              <a:rPr lang="es-CO" smtClean="0"/>
              <a:pPr>
                <a:defRPr/>
              </a:pPr>
              <a:t>22/02/2022</a:t>
            </a:fld>
            <a:endParaRPr lang="es-CO"/>
          </a:p>
        </p:txBody>
      </p:sp>
      <p:sp>
        <p:nvSpPr>
          <p:cNvPr id="6" name="Marcador de pie de página 5"/>
          <p:cNvSpPr>
            <a:spLocks noGrp="1"/>
          </p:cNvSpPr>
          <p:nvPr>
            <p:ph type="ftr" sz="quarter" idx="11"/>
          </p:nvPr>
        </p:nvSpPr>
        <p:spPr/>
        <p:txBody>
          <a:bodyPr/>
          <a:lstStyle/>
          <a:p>
            <a:pPr>
              <a:defRPr/>
            </a:pPr>
            <a:endParaRPr lang="es-CO"/>
          </a:p>
        </p:txBody>
      </p:sp>
      <p:sp>
        <p:nvSpPr>
          <p:cNvPr id="7" name="Marcador de número de diapositiva 6"/>
          <p:cNvSpPr>
            <a:spLocks noGrp="1"/>
          </p:cNvSpPr>
          <p:nvPr>
            <p:ph type="sldNum" sz="quarter" idx="12"/>
          </p:nvPr>
        </p:nvSpPr>
        <p:spPr/>
        <p:txBody>
          <a:bodyPr/>
          <a:lstStyle/>
          <a:p>
            <a:fld id="{6A2EF9E2-33F5-4BD3-8332-002F09FCA716}" type="slidenum">
              <a:rPr lang="es-CO" smtClean="0"/>
              <a:pPr/>
              <a:t>‹Nº›</a:t>
            </a:fld>
            <a:endParaRPr lang="es-CO"/>
          </a:p>
        </p:txBody>
      </p:sp>
    </p:spTree>
    <p:extLst>
      <p:ext uri="{BB962C8B-B14F-4D97-AF65-F5344CB8AC3E}">
        <p14:creationId xmlns:p14="http://schemas.microsoft.com/office/powerpoint/2010/main" val="342292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7272D427-9EF0-4383-BA07-3804A066E4BA}" type="datetimeFigureOut">
              <a:rPr lang="es-CO" smtClean="0"/>
              <a:pPr>
                <a:defRPr/>
              </a:pPr>
              <a:t>22/02/2022</a:t>
            </a:fld>
            <a:endParaRPr lang="es-CO"/>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s-CO"/>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FE6625F-C730-4FF4-A9E6-7422D38596D3}" type="slidenum">
              <a:rPr lang="es-CO" smtClean="0"/>
              <a:pPr/>
              <a:t>‹Nº›</a:t>
            </a:fld>
            <a:endParaRPr lang="es-CO"/>
          </a:p>
        </p:txBody>
      </p:sp>
    </p:spTree>
    <p:extLst>
      <p:ext uri="{BB962C8B-B14F-4D97-AF65-F5344CB8AC3E}">
        <p14:creationId xmlns:p14="http://schemas.microsoft.com/office/powerpoint/2010/main" val="17190167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uadroTexto 2"/>
          <p:cNvSpPr txBox="1">
            <a:spLocks noChangeArrowheads="1"/>
          </p:cNvSpPr>
          <p:nvPr/>
        </p:nvSpPr>
        <p:spPr bwMode="auto">
          <a:xfrm>
            <a:off x="3635375" y="788988"/>
            <a:ext cx="184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s-CO" altLang="es-CO" sz="3600" b="1" i="1"/>
          </a:p>
        </p:txBody>
      </p:sp>
      <p:sp>
        <p:nvSpPr>
          <p:cNvPr id="2051" name="CuadroTexto 3"/>
          <p:cNvSpPr txBox="1">
            <a:spLocks noChangeArrowheads="1"/>
          </p:cNvSpPr>
          <p:nvPr/>
        </p:nvSpPr>
        <p:spPr bwMode="auto">
          <a:xfrm>
            <a:off x="4211638" y="1260475"/>
            <a:ext cx="1857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s-CO" altLang="es-CO" sz="3200" b="1" i="1"/>
          </a:p>
        </p:txBody>
      </p:sp>
      <p:sp>
        <p:nvSpPr>
          <p:cNvPr id="2052" name="CuadroTexto 4"/>
          <p:cNvSpPr txBox="1">
            <a:spLocks noChangeArrowheads="1"/>
          </p:cNvSpPr>
          <p:nvPr/>
        </p:nvSpPr>
        <p:spPr bwMode="auto">
          <a:xfrm>
            <a:off x="4479925" y="26463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s-CO" altLang="es-CO"/>
          </a:p>
        </p:txBody>
      </p:sp>
      <p:sp>
        <p:nvSpPr>
          <p:cNvPr id="2055" name="1 Rectángulo"/>
          <p:cNvSpPr>
            <a:spLocks noChangeArrowheads="1"/>
          </p:cNvSpPr>
          <p:nvPr/>
        </p:nvSpPr>
        <p:spPr bwMode="auto">
          <a:xfrm>
            <a:off x="413792" y="1260475"/>
            <a:ext cx="83164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s-ES" sz="1800" dirty="0">
                <a:effectLst/>
                <a:latin typeface="Arial" panose="020B0604020202020204" pitchFamily="34" charset="0"/>
                <a:ea typeface="Calibri" panose="020F0502020204030204" pitchFamily="34" charset="0"/>
                <a:cs typeface="Arial" panose="020B0604020202020204" pitchFamily="34" charset="0"/>
              </a:rPr>
              <a:t>Análisis de revista RCT – 77 (Capítulos 14, 27)</a:t>
            </a:r>
            <a:endParaRPr lang="es-CO" dirty="0">
              <a:latin typeface="Arial" panose="020B0604020202020204" pitchFamily="34" charset="0"/>
              <a:cs typeface="Arial" panose="020B0604020202020204" pitchFamily="34" charset="0"/>
            </a:endParaRPr>
          </a:p>
        </p:txBody>
      </p:sp>
      <p:sp>
        <p:nvSpPr>
          <p:cNvPr id="3" name="2 Rectángulo"/>
          <p:cNvSpPr/>
          <p:nvPr/>
        </p:nvSpPr>
        <p:spPr>
          <a:xfrm>
            <a:off x="845306" y="2857361"/>
            <a:ext cx="2974219" cy="1046440"/>
          </a:xfrm>
          <a:prstGeom prst="rect">
            <a:avLst/>
          </a:prstGeom>
        </p:spPr>
        <p:txBody>
          <a:bodyPr wrap="square">
            <a:spAutoFit/>
          </a:bodyPr>
          <a:lstStyle/>
          <a:p>
            <a:pPr>
              <a:defRPr/>
            </a:pPr>
            <a:r>
              <a:rPr lang="es-CO" sz="1400" b="1" dirty="0">
                <a:latin typeface="Arial" pitchFamily="34" charset="0"/>
                <a:cs typeface="Arial" pitchFamily="34" charset="0"/>
              </a:rPr>
              <a:t>PROYECTO PRESENTADO POR:</a:t>
            </a:r>
          </a:p>
          <a:p>
            <a:pPr marL="285750" indent="-285750">
              <a:buFont typeface="Arial" panose="020B0604020202020204" pitchFamily="34" charset="0"/>
              <a:buChar char="•"/>
              <a:defRPr/>
            </a:pPr>
            <a:r>
              <a:rPr lang="es-ES" sz="1600" dirty="0">
                <a:latin typeface="Arial" pitchFamily="34" charset="0"/>
                <a:cs typeface="Arial" pitchFamily="34" charset="0"/>
              </a:rPr>
              <a:t>J</a:t>
            </a:r>
            <a:r>
              <a:rPr lang="es-CO" sz="1600" dirty="0">
                <a:latin typeface="Arial" pitchFamily="34" charset="0"/>
                <a:cs typeface="Arial" pitchFamily="34" charset="0"/>
              </a:rPr>
              <a:t>uan Manuel Perez</a:t>
            </a:r>
          </a:p>
          <a:p>
            <a:pPr marL="285750" indent="-285750">
              <a:buFont typeface="Arial" panose="020B0604020202020204" pitchFamily="34" charset="0"/>
              <a:buChar char="•"/>
              <a:defRPr/>
            </a:pPr>
            <a:r>
              <a:rPr lang="es-ES" sz="1600" dirty="0">
                <a:latin typeface="Arial" pitchFamily="34" charset="0"/>
                <a:cs typeface="Arial" pitchFamily="34" charset="0"/>
              </a:rPr>
              <a:t>Leonardo Heredia</a:t>
            </a:r>
            <a:endParaRPr lang="es-CO" sz="1600" dirty="0">
              <a:latin typeface="Arial" pitchFamily="34" charset="0"/>
              <a:cs typeface="Arial" pitchFamily="34" charset="0"/>
            </a:endParaRPr>
          </a:p>
          <a:p>
            <a:pPr marL="285750" indent="-285750">
              <a:buFont typeface="Arial" panose="020B0604020202020204" pitchFamily="34" charset="0"/>
              <a:buChar char="•"/>
              <a:defRPr/>
            </a:pPr>
            <a:r>
              <a:rPr lang="es-ES" sz="1600" dirty="0">
                <a:latin typeface="Arial" pitchFamily="34" charset="0"/>
                <a:cs typeface="Arial" pitchFamily="34" charset="0"/>
              </a:rPr>
              <a:t>Santiago Cortes Monroy</a:t>
            </a:r>
            <a:endParaRPr lang="es-CO" sz="1600" dirty="0">
              <a:latin typeface="Arial" pitchFamily="34" charset="0"/>
              <a:cs typeface="Arial" pitchFamily="34" charset="0"/>
            </a:endParaRPr>
          </a:p>
        </p:txBody>
      </p:sp>
      <p:sp>
        <p:nvSpPr>
          <p:cNvPr id="2" name="Rectángulo 1"/>
          <p:cNvSpPr/>
          <p:nvPr/>
        </p:nvSpPr>
        <p:spPr>
          <a:xfrm>
            <a:off x="5361624" y="2682051"/>
            <a:ext cx="3180557" cy="523220"/>
          </a:xfrm>
          <a:prstGeom prst="rect">
            <a:avLst/>
          </a:prstGeom>
        </p:spPr>
        <p:txBody>
          <a:bodyPr wrap="square">
            <a:spAutoFit/>
          </a:bodyPr>
          <a:lstStyle/>
          <a:p>
            <a:pPr>
              <a:defRPr/>
            </a:pPr>
            <a:r>
              <a:rPr lang="es-CO" sz="1400" b="1" dirty="0">
                <a:latin typeface="Arial" pitchFamily="34" charset="0"/>
                <a:cs typeface="Arial" pitchFamily="34" charset="0"/>
              </a:rPr>
              <a:t>DOCENTE</a:t>
            </a:r>
          </a:p>
          <a:p>
            <a:pPr>
              <a:defRPr/>
            </a:pPr>
            <a:r>
              <a:rPr lang="es-ES_tradnl" sz="1400" dirty="0">
                <a:latin typeface="Arial" pitchFamily="34" charset="0"/>
                <a:cs typeface="Arial" pitchFamily="34" charset="0"/>
              </a:rPr>
              <a:t>ING. Hames Alonso Vargas Polanco</a:t>
            </a:r>
          </a:p>
        </p:txBody>
      </p:sp>
      <p:sp>
        <p:nvSpPr>
          <p:cNvPr id="4" name="CuadroTexto 3"/>
          <p:cNvSpPr txBox="1"/>
          <p:nvPr/>
        </p:nvSpPr>
        <p:spPr>
          <a:xfrm flipH="1">
            <a:off x="4166611" y="4263134"/>
            <a:ext cx="810777" cy="368300"/>
          </a:xfrm>
          <a:prstGeom prst="rect">
            <a:avLst/>
          </a:prstGeom>
          <a:noFill/>
        </p:spPr>
        <p:txBody>
          <a:bodyPr wrap="square" rtlCol="0">
            <a:spAutoFit/>
          </a:bodyPr>
          <a:lstStyle/>
          <a:p>
            <a:r>
              <a:rPr lang="es-CO" b="1" dirty="0">
                <a:latin typeface="Arial" panose="020B0604020202020204" pitchFamily="34" charset="0"/>
                <a:cs typeface="Arial" panose="020B0604020202020204" pitchFamily="34" charset="0"/>
              </a:rPr>
              <a:t>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2 Rectángulo"/>
          <p:cNvSpPr>
            <a:spLocks noChangeArrowheads="1"/>
          </p:cNvSpPr>
          <p:nvPr/>
        </p:nvSpPr>
        <p:spPr bwMode="auto">
          <a:xfrm>
            <a:off x="1628167" y="1556087"/>
            <a:ext cx="5887665"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s-CO" dirty="0">
                <a:latin typeface="Arial" panose="020B0604020202020204" pitchFamily="34" charset="0"/>
                <a:cs typeface="Arial" panose="020B0604020202020204" pitchFamily="34" charset="0"/>
              </a:rPr>
              <a:t>INTRODUCCIÓN</a:t>
            </a:r>
          </a:p>
          <a:p>
            <a:pPr algn="just"/>
            <a:endParaRPr lang="es-CO" sz="1400" dirty="0">
              <a:latin typeface="Arial" panose="020B0604020202020204" pitchFamily="34" charset="0"/>
              <a:cs typeface="Arial" panose="020B0604020202020204" pitchFamily="34" charset="0"/>
            </a:endParaRPr>
          </a:p>
          <a:p>
            <a:pPr algn="just"/>
            <a:r>
              <a:rPr lang="es-CO" sz="1400" dirty="0">
                <a:latin typeface="Arial" panose="020B0604020202020204" pitchFamily="34" charset="0"/>
                <a:cs typeface="Arial" panose="020B0604020202020204" pitchFamily="34" charset="0"/>
              </a:rPr>
              <a:t>Actualmente entendemos que es necesaria la interacción humana en el entorno laboral, ya sea por necesidad económica o por suplir una necesidad en un área especifica. Al pasar las eras de la tecnología, cada vez vamos descubriendo mas que las maquinas pueden lograr casi cualquier labor humana, de la misma forma que un humano altamente calificado y/o en el peor de los casos para las labores automatizables mejor que cualquier ser humano; con esto es claro que la aparición de la IA (Inteligencia Artificial) es beneficioso para las grandes industrias pero cada ves atemoriza mas a los empleados de labores en su mayoría básicas.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D08B49-7AEC-4F6F-B953-7840803DF886}"/>
              </a:ext>
            </a:extLst>
          </p:cNvPr>
          <p:cNvSpPr>
            <a:spLocks noGrp="1"/>
          </p:cNvSpPr>
          <p:nvPr>
            <p:ph type="ctrTitle"/>
          </p:nvPr>
        </p:nvSpPr>
        <p:spPr>
          <a:xfrm>
            <a:off x="1143000" y="841772"/>
            <a:ext cx="6858000" cy="433834"/>
          </a:xfrm>
        </p:spPr>
        <p:txBody>
          <a:bodyPr>
            <a:noAutofit/>
          </a:bodyPr>
          <a:lstStyle/>
          <a:p>
            <a:r>
              <a:rPr lang="es-ES" sz="2800" dirty="0"/>
              <a:t>Un mundo que apenas conocemos</a:t>
            </a:r>
          </a:p>
        </p:txBody>
      </p:sp>
      <p:sp>
        <p:nvSpPr>
          <p:cNvPr id="3" name="Subtítulo 2">
            <a:extLst>
              <a:ext uri="{FF2B5EF4-FFF2-40B4-BE49-F238E27FC236}">
                <a16:creationId xmlns:a16="http://schemas.microsoft.com/office/drawing/2014/main" id="{4699E9E5-E8E1-47B8-AFB3-75B6CA6A9AC7}"/>
              </a:ext>
            </a:extLst>
          </p:cNvPr>
          <p:cNvSpPr>
            <a:spLocks noGrp="1"/>
          </p:cNvSpPr>
          <p:nvPr>
            <p:ph type="subTitle" idx="1"/>
          </p:nvPr>
        </p:nvSpPr>
        <p:spPr>
          <a:xfrm>
            <a:off x="1143000" y="1419622"/>
            <a:ext cx="6858000" cy="3096344"/>
          </a:xfrm>
        </p:spPr>
        <p:txBody>
          <a:bodyPr>
            <a:normAutofit/>
          </a:bodyPr>
          <a:lstStyle/>
          <a:p>
            <a:pPr algn="just"/>
            <a:r>
              <a:rPr lang="es-ES" dirty="0"/>
              <a:t>En el diario vivir de los años 80s jamás se imagino que la tecnología iba a abarcar tantas áreas como lo esta haciendo actualmente, y es que esta tan involucrada la informática y el machine learning en nuestro diario vivir que sin darnos cuenta están recopilando data de nuestras aplicaciones sociales, elecciones por clic en paginas web, visita de tiendas virtuales, cada vez mas sofisticadamente, en la mayoría de los casos se transmite el entendimiento de esta información mediante aparición de anuncios…. Todo esto con el fin de cada vez tener un acercamiento mas preciso hacia como entender el funcionamiento de el cerebro humano y la capacidad que tienen las emociones para cambiar la lógica que este conlleva. Dando paso a la nueva era (La era de la IA), o mas conocidamente Inteligencia Artificial.</a:t>
            </a:r>
          </a:p>
        </p:txBody>
      </p:sp>
    </p:spTree>
    <p:extLst>
      <p:ext uri="{BB962C8B-B14F-4D97-AF65-F5344CB8AC3E}">
        <p14:creationId xmlns:p14="http://schemas.microsoft.com/office/powerpoint/2010/main" val="91208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D08B49-7AEC-4F6F-B953-7840803DF886}"/>
              </a:ext>
            </a:extLst>
          </p:cNvPr>
          <p:cNvSpPr>
            <a:spLocks noGrp="1"/>
          </p:cNvSpPr>
          <p:nvPr>
            <p:ph type="ctrTitle"/>
          </p:nvPr>
        </p:nvSpPr>
        <p:spPr>
          <a:xfrm>
            <a:off x="1143000" y="841772"/>
            <a:ext cx="6858000" cy="433834"/>
          </a:xfrm>
        </p:spPr>
        <p:txBody>
          <a:bodyPr>
            <a:noAutofit/>
          </a:bodyPr>
          <a:lstStyle/>
          <a:p>
            <a:r>
              <a:rPr lang="es-ES" sz="2800" dirty="0"/>
              <a:t>La ciencia a  servicio de la vida cotidiana</a:t>
            </a:r>
          </a:p>
        </p:txBody>
      </p:sp>
      <p:sp>
        <p:nvSpPr>
          <p:cNvPr id="3" name="Subtítulo 2">
            <a:extLst>
              <a:ext uri="{FF2B5EF4-FFF2-40B4-BE49-F238E27FC236}">
                <a16:creationId xmlns:a16="http://schemas.microsoft.com/office/drawing/2014/main" id="{4699E9E5-E8E1-47B8-AFB3-75B6CA6A9AC7}"/>
              </a:ext>
            </a:extLst>
          </p:cNvPr>
          <p:cNvSpPr>
            <a:spLocks noGrp="1"/>
          </p:cNvSpPr>
          <p:nvPr>
            <p:ph type="subTitle" idx="1"/>
          </p:nvPr>
        </p:nvSpPr>
        <p:spPr>
          <a:xfrm>
            <a:off x="1143000" y="1419622"/>
            <a:ext cx="6858000" cy="3096344"/>
          </a:xfrm>
        </p:spPr>
        <p:txBody>
          <a:bodyPr>
            <a:normAutofit fontScale="85000" lnSpcReduction="10000"/>
          </a:bodyPr>
          <a:lstStyle/>
          <a:p>
            <a:pPr algn="just"/>
            <a:r>
              <a:rPr lang="es-ES" dirty="0"/>
              <a:t>Al paso del tiempo, la revolución de la tecnología en los dispositivos electrónicos ha sido de vital importancia a través de las ultimas décadas. Estos desarrollos se han realizado de manera progresiva: fue necesario, en primer lugar, adaptar la tecnología para que fuese portable y “</a:t>
            </a:r>
            <a:r>
              <a:rPr lang="es-ES" dirty="0" err="1"/>
              <a:t>user-friendly</a:t>
            </a:r>
            <a:r>
              <a:rPr lang="es-ES" dirty="0"/>
              <a:t>”, para luego pasar a esta etapa en la que los dispositivos electrónicos puede analizar las situaciones y ofrecer las mejores soluciones y respuestas al usuario.</a:t>
            </a:r>
          </a:p>
          <a:p>
            <a:pPr algn="just"/>
            <a:endParaRPr lang="es-ES" dirty="0"/>
          </a:p>
          <a:p>
            <a:pPr algn="just"/>
            <a:r>
              <a:rPr lang="es-ES" dirty="0"/>
              <a:t>En la actualidad nos damos cuenta fácilmente de la gran </a:t>
            </a:r>
            <a:r>
              <a:rPr lang="es-ES" dirty="0" err="1"/>
              <a:t>evolucion</a:t>
            </a:r>
            <a:r>
              <a:rPr lang="es-ES" dirty="0"/>
              <a:t> tecnológica que han tenido las maquinas con lo que se consideraba inteligente, la gente paso a ver como el teléfono se fusionaba con el reproductor de música, los mapas, la cámara fotográfica, y a implementar los buscadores de voz y los asistentes de voz. Actualmente  existe una interacción en la vida diaria con la inteligencia artificial y con el aprendizaje automático, como por ejemplo algo sencillo como cuando </a:t>
            </a:r>
            <a:r>
              <a:rPr lang="es-ES" dirty="0" err="1"/>
              <a:t>youtube</a:t>
            </a:r>
            <a:r>
              <a:rPr lang="es-ES" dirty="0"/>
              <a:t> te recomienda videos, las rutas mas factible y rápida que te arroja las aplicaciones de mapas.</a:t>
            </a:r>
          </a:p>
        </p:txBody>
      </p:sp>
    </p:spTree>
    <p:extLst>
      <p:ext uri="{BB962C8B-B14F-4D97-AF65-F5344CB8AC3E}">
        <p14:creationId xmlns:p14="http://schemas.microsoft.com/office/powerpoint/2010/main" val="303445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D08B49-7AEC-4F6F-B953-7840803DF886}"/>
              </a:ext>
            </a:extLst>
          </p:cNvPr>
          <p:cNvSpPr>
            <a:spLocks noGrp="1"/>
          </p:cNvSpPr>
          <p:nvPr>
            <p:ph type="ctrTitle"/>
          </p:nvPr>
        </p:nvSpPr>
        <p:spPr>
          <a:xfrm>
            <a:off x="1143000" y="841772"/>
            <a:ext cx="6858000" cy="433834"/>
          </a:xfrm>
        </p:spPr>
        <p:txBody>
          <a:bodyPr>
            <a:noAutofit/>
          </a:bodyPr>
          <a:lstStyle/>
          <a:p>
            <a:r>
              <a:rPr lang="es-ES" sz="2800" dirty="0"/>
              <a:t>La ciencia a  servicio de la vida cotidiana</a:t>
            </a:r>
          </a:p>
        </p:txBody>
      </p:sp>
      <p:sp>
        <p:nvSpPr>
          <p:cNvPr id="3" name="Subtítulo 2">
            <a:extLst>
              <a:ext uri="{FF2B5EF4-FFF2-40B4-BE49-F238E27FC236}">
                <a16:creationId xmlns:a16="http://schemas.microsoft.com/office/drawing/2014/main" id="{4699E9E5-E8E1-47B8-AFB3-75B6CA6A9AC7}"/>
              </a:ext>
            </a:extLst>
          </p:cNvPr>
          <p:cNvSpPr>
            <a:spLocks noGrp="1"/>
          </p:cNvSpPr>
          <p:nvPr>
            <p:ph type="subTitle" idx="1"/>
          </p:nvPr>
        </p:nvSpPr>
        <p:spPr>
          <a:xfrm>
            <a:off x="1143000" y="1419622"/>
            <a:ext cx="6858000" cy="3096344"/>
          </a:xfrm>
        </p:spPr>
        <p:txBody>
          <a:bodyPr>
            <a:normAutofit/>
          </a:bodyPr>
          <a:lstStyle/>
          <a:p>
            <a:pPr algn="just"/>
            <a:r>
              <a:rPr lang="es-MX" dirty="0"/>
              <a:t>La inteligencia artificial es la habilidad de una máquina de presentar las mismas capacidades que los seres humanos, como el razonamiento, el aprendizaje, la creatividad y la capacidad de planear.</a:t>
            </a:r>
          </a:p>
          <a:p>
            <a:pPr algn="just"/>
            <a:r>
              <a:rPr lang="es-MX" dirty="0"/>
              <a:t>El aprendizaje automático es una subcategoría de la inteligencia artificial, y automatiza eficientemente el proceso de creación de modelos analíticos y permite que las máquinas se adapten a nuevas situaciones de manera independiente.</a:t>
            </a:r>
          </a:p>
          <a:p>
            <a:pPr algn="just"/>
            <a:r>
              <a:rPr lang="es-MX" dirty="0"/>
              <a:t>Este ha tenido un resurgimiento importante en los últimos años debido al mejoramiento de los algoritmos, el incremento de los datos y sobre todo el desarrollo de la computación en la nube que incremento significativamente el acceso a la capacidad de computo.</a:t>
            </a:r>
          </a:p>
          <a:p>
            <a:pPr algn="just"/>
            <a:endParaRPr lang="es-ES" dirty="0"/>
          </a:p>
        </p:txBody>
      </p:sp>
    </p:spTree>
    <p:extLst>
      <p:ext uri="{BB962C8B-B14F-4D97-AF65-F5344CB8AC3E}">
        <p14:creationId xmlns:p14="http://schemas.microsoft.com/office/powerpoint/2010/main" val="270729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699E9E5-E8E1-47B8-AFB3-75B6CA6A9AC7}"/>
              </a:ext>
            </a:extLst>
          </p:cNvPr>
          <p:cNvSpPr>
            <a:spLocks noGrp="1"/>
          </p:cNvSpPr>
          <p:nvPr>
            <p:ph type="subTitle" idx="1"/>
          </p:nvPr>
        </p:nvSpPr>
        <p:spPr>
          <a:xfrm>
            <a:off x="1143000" y="1419622"/>
            <a:ext cx="6858000" cy="3096344"/>
          </a:xfrm>
        </p:spPr>
        <p:txBody>
          <a:bodyPr>
            <a:normAutofit fontScale="85000" lnSpcReduction="10000"/>
          </a:bodyPr>
          <a:lstStyle/>
          <a:p>
            <a:pPr algn="l"/>
            <a:r>
              <a:rPr lang="es-MX" dirty="0">
                <a:solidFill>
                  <a:srgbClr val="000000"/>
                </a:solidFill>
                <a:latin typeface="Metric Light"/>
              </a:rPr>
              <a:t>E</a:t>
            </a:r>
            <a:r>
              <a:rPr lang="es-MX" b="0" i="0" dirty="0">
                <a:solidFill>
                  <a:srgbClr val="000000"/>
                </a:solidFill>
                <a:effectLst/>
                <a:latin typeface="Metric Light"/>
              </a:rPr>
              <a:t>xisten ventajas prácticas innegables para el aprendizaje automático, principalmente:</a:t>
            </a:r>
          </a:p>
          <a:p>
            <a:pPr algn="l">
              <a:buFont typeface="Arial" panose="020B0604020202020204" pitchFamily="34" charset="0"/>
              <a:buChar char="•"/>
            </a:pPr>
            <a:r>
              <a:rPr lang="es-MX" b="1" i="0" dirty="0">
                <a:solidFill>
                  <a:srgbClr val="000000"/>
                </a:solidFill>
                <a:effectLst/>
                <a:latin typeface="Metric Semibold"/>
              </a:rPr>
              <a:t>Gestión inteligente de Big Data:</a:t>
            </a:r>
            <a:r>
              <a:rPr lang="es-MX" b="0" i="0" dirty="0">
                <a:solidFill>
                  <a:srgbClr val="000000"/>
                </a:solidFill>
                <a:effectLst/>
                <a:latin typeface="Metric Light"/>
              </a:rPr>
              <a:t>  sin la velocidad y la sofisticación del aprendizaje automático sería imposible procesar y extraer información del enrome volumen y variedad de datos que se generan a medida que los seres humanos y otras fuerzas ambientales interactúan con la tecnología.</a:t>
            </a:r>
          </a:p>
          <a:p>
            <a:pPr algn="l">
              <a:buFont typeface="Arial" panose="020B0604020202020204" pitchFamily="34" charset="0"/>
              <a:buChar char="•"/>
            </a:pPr>
            <a:r>
              <a:rPr lang="es-MX" b="1" i="0" dirty="0">
                <a:solidFill>
                  <a:srgbClr val="000000"/>
                </a:solidFill>
                <a:effectLst/>
                <a:latin typeface="Metric Semibold"/>
              </a:rPr>
              <a:t>Dispositivos inteligentes:</a:t>
            </a:r>
            <a:r>
              <a:rPr lang="es-MX" b="0" i="0" dirty="0">
                <a:solidFill>
                  <a:srgbClr val="000000"/>
                </a:solidFill>
                <a:effectLst/>
                <a:latin typeface="Metric Light"/>
              </a:rPr>
              <a:t>  desde dispositivos móviles que dan seguimiento a la salud y a los objetivos de bienestar, hasta vehículos de conducción autónoma y "ciudades inteligentes" con infraestructura que puede reducir automáticamente desperdicio de tiempo y energía, el  </a:t>
            </a:r>
            <a:r>
              <a:rPr lang="es-MX" b="0" i="0" u="none" strike="noStrike" dirty="0">
                <a:solidFill>
                  <a:srgbClr val="000000"/>
                </a:solidFill>
                <a:effectLst/>
                <a:latin typeface="Metric Light"/>
              </a:rPr>
              <a:t>Internet de las cosas (</a:t>
            </a:r>
            <a:r>
              <a:rPr lang="es-MX" b="0" i="0" u="none" strike="noStrike" dirty="0" err="1">
                <a:solidFill>
                  <a:srgbClr val="000000"/>
                </a:solidFill>
                <a:effectLst/>
                <a:latin typeface="Metric Light"/>
              </a:rPr>
              <a:t>IoT</a:t>
            </a:r>
            <a:r>
              <a:rPr lang="es-MX" b="0" i="0" u="none" strike="noStrike" dirty="0">
                <a:solidFill>
                  <a:srgbClr val="000000"/>
                </a:solidFill>
                <a:effectLst/>
                <a:latin typeface="Metric Light"/>
              </a:rPr>
              <a:t>)</a:t>
            </a:r>
            <a:r>
              <a:rPr lang="es-MX" b="0" i="0" dirty="0">
                <a:solidFill>
                  <a:srgbClr val="000000"/>
                </a:solidFill>
                <a:effectLst/>
                <a:latin typeface="Metric Light"/>
              </a:rPr>
              <a:t>  es una gran promesa, y el aprendizaje automático puede ayudar a dar sentido a este aumento significativo en los datos.</a:t>
            </a:r>
          </a:p>
          <a:p>
            <a:pPr algn="l">
              <a:buFont typeface="Arial" panose="020B0604020202020204" pitchFamily="34" charset="0"/>
              <a:buChar char="•"/>
            </a:pPr>
            <a:r>
              <a:rPr lang="es-MX" b="1" i="0" dirty="0">
                <a:solidFill>
                  <a:srgbClr val="000000"/>
                </a:solidFill>
                <a:effectLst/>
                <a:latin typeface="Metric Semibold"/>
              </a:rPr>
              <a:t>Experiencia del consumidor mejorada:</a:t>
            </a:r>
            <a:r>
              <a:rPr lang="es-MX" b="0" i="0" dirty="0">
                <a:solidFill>
                  <a:srgbClr val="000000"/>
                </a:solidFill>
                <a:effectLst/>
                <a:latin typeface="Metric Light"/>
              </a:rPr>
              <a:t>  el aprendizaje automático permite que los motores de búsqueda, las aplicaciones web y otras tecnologías adapten los resultados y las recomendaciones para que coincidan con las preferencias de los usuarios, creando experiencias personalizadas agradablemente para los consumidores.</a:t>
            </a:r>
          </a:p>
          <a:p>
            <a:pPr algn="just"/>
            <a:endParaRPr lang="es-ES" dirty="0"/>
          </a:p>
        </p:txBody>
      </p:sp>
    </p:spTree>
    <p:extLst>
      <p:ext uri="{BB962C8B-B14F-4D97-AF65-F5344CB8AC3E}">
        <p14:creationId xmlns:p14="http://schemas.microsoft.com/office/powerpoint/2010/main" val="138704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699E9E5-E8E1-47B8-AFB3-75B6CA6A9AC7}"/>
              </a:ext>
            </a:extLst>
          </p:cNvPr>
          <p:cNvSpPr>
            <a:spLocks noGrp="1"/>
          </p:cNvSpPr>
          <p:nvPr>
            <p:ph type="subTitle" idx="1"/>
          </p:nvPr>
        </p:nvSpPr>
        <p:spPr>
          <a:xfrm>
            <a:off x="1143000" y="1419622"/>
            <a:ext cx="6858000" cy="3096344"/>
          </a:xfrm>
        </p:spPr>
        <p:txBody>
          <a:bodyPr>
            <a:normAutofit/>
          </a:bodyPr>
          <a:lstStyle/>
          <a:p>
            <a:pPr algn="just"/>
            <a:r>
              <a:rPr lang="es-MX" b="0" i="0" dirty="0">
                <a:solidFill>
                  <a:srgbClr val="000000"/>
                </a:solidFill>
                <a:effectLst/>
                <a:latin typeface="Metric Light"/>
              </a:rPr>
              <a:t>El aprendizaje automático es increíblemente complejo y el modo de funcionar varía según la tarea y el algoritmo utilizado para lograrla. Sin embargo, básicamente, un modelo de aprendizaje automático es un PC que analiza datos e identifica patrones, y luego usa esos conocimientos para completar mejor la tarea asignada. Cualquier tarea que se base en un grupo de puntos de datos o normas puede automatizarse con el uso del aprendizaje automático, incluso las tareas más complejas como responder llamadas del servicio de atención al cliente y revisar currículums.</a:t>
            </a:r>
            <a:endParaRPr lang="es-ES" dirty="0"/>
          </a:p>
        </p:txBody>
      </p:sp>
    </p:spTree>
    <p:extLst>
      <p:ext uri="{BB962C8B-B14F-4D97-AF65-F5344CB8AC3E}">
        <p14:creationId xmlns:p14="http://schemas.microsoft.com/office/powerpoint/2010/main" val="368975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6C08F-644B-445A-B6D1-3E9BA15E849C}"/>
              </a:ext>
            </a:extLst>
          </p:cNvPr>
          <p:cNvSpPr>
            <a:spLocks noGrp="1"/>
          </p:cNvSpPr>
          <p:nvPr>
            <p:ph type="title"/>
          </p:nvPr>
        </p:nvSpPr>
        <p:spPr>
          <a:xfrm>
            <a:off x="654166" y="510777"/>
            <a:ext cx="7886700" cy="994172"/>
          </a:xfrm>
        </p:spPr>
        <p:txBody>
          <a:bodyPr/>
          <a:lstStyle/>
          <a:p>
            <a:pPr algn="ctr"/>
            <a:r>
              <a:rPr lang="es-CO" dirty="0"/>
              <a:t>Conclusión</a:t>
            </a:r>
          </a:p>
        </p:txBody>
      </p:sp>
      <p:sp>
        <p:nvSpPr>
          <p:cNvPr id="3" name="Marcador de contenido 2">
            <a:extLst>
              <a:ext uri="{FF2B5EF4-FFF2-40B4-BE49-F238E27FC236}">
                <a16:creationId xmlns:a16="http://schemas.microsoft.com/office/drawing/2014/main" id="{2561BB90-F6EA-4B98-BB54-6352597E89C9}"/>
              </a:ext>
            </a:extLst>
          </p:cNvPr>
          <p:cNvSpPr>
            <a:spLocks noGrp="1"/>
          </p:cNvSpPr>
          <p:nvPr>
            <p:ph idx="1"/>
          </p:nvPr>
        </p:nvSpPr>
        <p:spPr/>
        <p:txBody>
          <a:bodyPr/>
          <a:lstStyle/>
          <a:p>
            <a:pPr marL="0" indent="0" algn="just">
              <a:buNone/>
            </a:pPr>
            <a:r>
              <a:rPr lang="es-CO" dirty="0"/>
              <a:t>Los avances tecnológicos nos ha demostrado de que lo que anteriormente creíamos imposible hoy en día lo es, por eso, la ciencias de la tecnología y de la información son las que actualmente rigen el mundo dado que todo loque conocíamos anteriormente esta siendo automatizado a tal punto de que el ser humano ha adquirido una dependencia total de la tecnología.</a:t>
            </a:r>
          </a:p>
          <a:p>
            <a:pPr marL="0" indent="0" algn="just">
              <a:buNone/>
            </a:pPr>
            <a:r>
              <a:rPr lang="es-CO" dirty="0"/>
              <a:t>La tecnología nos abre muchas puertas por lo que se debe estar en constante aprendizaje de ello y saber usarla de la mejor manera, por qué así como ofrece también puede perjudicar al ser humano ya que no hay forma de medir hasta donde se puede llegar en la </a:t>
            </a:r>
            <a:r>
              <a:rPr lang="es-CO"/>
              <a:t>era digital.</a:t>
            </a:r>
            <a:endParaRPr lang="es-CO" dirty="0"/>
          </a:p>
        </p:txBody>
      </p:sp>
    </p:spTree>
    <p:extLst>
      <p:ext uri="{BB962C8B-B14F-4D97-AF65-F5344CB8AC3E}">
        <p14:creationId xmlns:p14="http://schemas.microsoft.com/office/powerpoint/2010/main" val="81909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3B9D66F1-43F5-4995-BE48-200FE038DDBE}"/>
              </a:ext>
            </a:extLst>
          </p:cNvPr>
          <p:cNvSpPr>
            <a:spLocks noGrp="1"/>
          </p:cNvSpPr>
          <p:nvPr>
            <p:ph idx="1"/>
          </p:nvPr>
        </p:nvSpPr>
        <p:spPr>
          <a:xfrm>
            <a:off x="2512907" y="2109099"/>
            <a:ext cx="4118186" cy="925302"/>
          </a:xfrm>
        </p:spPr>
        <p:txBody>
          <a:bodyPr>
            <a:noAutofit/>
          </a:bodyPr>
          <a:lstStyle/>
          <a:p>
            <a:pPr marL="0" indent="0">
              <a:buNone/>
            </a:pPr>
            <a:r>
              <a:rPr lang="es-ES" sz="8000" dirty="0"/>
              <a:t>GRACIAS.</a:t>
            </a:r>
          </a:p>
        </p:txBody>
      </p:sp>
    </p:spTree>
  </p:cSld>
  <p:clrMapOvr>
    <a:masterClrMapping/>
  </p:clrMapOvr>
</p:sld>
</file>

<file path=ppt/theme/theme1.xml><?xml version="1.0" encoding="utf-8"?>
<a:theme xmlns:a="http://schemas.openxmlformats.org/drawingml/2006/main" name="PlantillaUnicuc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Unicuces" id="{31F2EF54-B4B4-479F-8D6E-C5E345C0E990}" vid="{67652DED-C1D9-4645-BB19-4E57C1E7CC3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PlantillaUnicuces</Template>
  <TotalTime>3177</TotalTime>
  <Words>997</Words>
  <Application>Microsoft Office PowerPoint</Application>
  <PresentationFormat>Presentación en pantalla (16:9)</PresentationFormat>
  <Paragraphs>30</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Calibri Light</vt:lpstr>
      <vt:lpstr>Metric Light</vt:lpstr>
      <vt:lpstr>Metric Semibold</vt:lpstr>
      <vt:lpstr>PlantillaUnicuces</vt:lpstr>
      <vt:lpstr>Presentación de PowerPoint</vt:lpstr>
      <vt:lpstr>Presentación de PowerPoint</vt:lpstr>
      <vt:lpstr>Un mundo que apenas conocemos</vt:lpstr>
      <vt:lpstr>La ciencia a  servicio de la vida cotidiana</vt:lpstr>
      <vt:lpstr>La ciencia a  servicio de la vida cotidiana</vt:lpstr>
      <vt:lpstr>Presentación de PowerPoint</vt:lpstr>
      <vt:lpstr>Presentación de PowerPoint</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Produccion Publicitaria</dc:creator>
  <cp:lastModifiedBy>leonardo heredia</cp:lastModifiedBy>
  <cp:revision>319</cp:revision>
  <cp:lastPrinted>2015-08-10T15:07:11Z</cp:lastPrinted>
  <dcterms:created xsi:type="dcterms:W3CDTF">2014-04-30T14:37:10Z</dcterms:created>
  <dcterms:modified xsi:type="dcterms:W3CDTF">2022-02-23T00:00:16Z</dcterms:modified>
</cp:coreProperties>
</file>