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E1CD-5B83-4AF9-8CD5-21BDEDB88358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117C1-1266-4C68-A45D-C1902ACCFD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E5E07-5C7E-3546-9E90-84F08637D3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5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6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8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1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6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9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7424-3E81-46DC-B8F5-3DA36DA7898D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54E7-9619-42D9-9A19-CA920996D1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2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Teamwork_Agreement%20(1).doc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C25-0BA2-4267-8BF2-B94F6BE5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242" y="1307664"/>
            <a:ext cx="10229515" cy="2387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Gotham Medium" panose="02000604030000020004" pitchFamily="50" charset="0"/>
              </a:rPr>
              <a:t>HOW TO GIVE A MILESTONE PRESENTATION</a:t>
            </a:r>
            <a:endParaRPr lang="en-US" sz="5400" dirty="0">
              <a:latin typeface="Gotham Medium" panose="02000604030000020004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5187"/>
            <a:ext cx="9144000" cy="473561"/>
          </a:xfrm>
        </p:spPr>
        <p:txBody>
          <a:bodyPr/>
          <a:lstStyle/>
          <a:p>
            <a:r>
              <a:rPr lang="en-US" dirty="0">
                <a:latin typeface="Proxima Nova Rg" panose="02000506030000020004" pitchFamily="2" charset="0"/>
              </a:rPr>
              <a:t>EG1003  |  RECITATION </a:t>
            </a:r>
            <a:r>
              <a:rPr lang="en-US" dirty="0" smtClean="0">
                <a:latin typeface="Proxima Nova Rg" panose="02000506030000020004" pitchFamily="2" charset="0"/>
              </a:rPr>
              <a:t>4</a:t>
            </a:r>
            <a:endParaRPr lang="en-US" dirty="0">
              <a:latin typeface="Proxima Nova Rg" panose="0200050603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3FF81A-ABFC-4B49-B288-68646E07F2FD}"/>
              </a:ext>
            </a:extLst>
          </p:cNvPr>
          <p:cNvCxnSpPr>
            <a:cxnSpLocks/>
          </p:cNvCxnSpPr>
          <p:nvPr/>
        </p:nvCxnSpPr>
        <p:spPr>
          <a:xfrm>
            <a:off x="4193177" y="3937099"/>
            <a:ext cx="376210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DA7024F-D248-4EF6-9CD3-DD357A9199C4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1CAF8-DB5A-4A6D-BBB2-4D89C575D2C4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109B66-0296-4DA0-97B5-15803D47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FFE355-92F9-426E-98E2-57E8ED965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1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2734" y="2141737"/>
            <a:ext cx="5849266" cy="3917892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Slide title “Background Information”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Lt" panose="02000506030000020004" pitchFamily="50" charset="0"/>
              </a:rPr>
              <a:t>Why</a:t>
            </a:r>
            <a:r>
              <a:rPr lang="en-US" sz="2800" dirty="0">
                <a:latin typeface="Proxima Nova Rg" panose="02000506030000020004" pitchFamily="2" charset="0"/>
              </a:rPr>
              <a:t> are you completing the project?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Paraphrase project description from student manual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0E341-80F1-4A45-AF1B-AEB4D1151528}"/>
              </a:ext>
            </a:extLst>
          </p:cNvPr>
          <p:cNvSpPr/>
          <p:nvPr/>
        </p:nvSpPr>
        <p:spPr>
          <a:xfrm>
            <a:off x="931155" y="5714008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 Nova Rg" panose="02000506030000020004" pitchFamily="2" charset="0"/>
              </a:rPr>
              <a:t>Figure </a:t>
            </a:r>
            <a:r>
              <a:rPr lang="en-US" dirty="0">
                <a:latin typeface="Proxima Nova Rg" panose="02000506030000020004" pitchFamily="2" charset="0"/>
              </a:rPr>
              <a:t>5</a:t>
            </a:r>
            <a:r>
              <a:rPr lang="en-US" dirty="0" smtClean="0">
                <a:latin typeface="Proxima Nova Rg" panose="02000506030000020004" pitchFamily="2" charset="0"/>
              </a:rPr>
              <a:t>: </a:t>
            </a:r>
            <a:r>
              <a:rPr lang="en-US" dirty="0">
                <a:latin typeface="Proxima Nova Rg" panose="02000506030000020004" pitchFamily="2" charset="0"/>
              </a:rPr>
              <a:t>Background information sample slide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A0FA27D-0BC3-4E06-85A5-3BA29A16E134}"/>
              </a:ext>
            </a:extLst>
          </p:cNvPr>
          <p:cNvSpPr txBox="1">
            <a:spLocks/>
          </p:cNvSpPr>
          <p:nvPr/>
        </p:nvSpPr>
        <p:spPr>
          <a:xfrm>
            <a:off x="564107" y="738295"/>
            <a:ext cx="11063786" cy="1385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latin typeface="Gotham Medium" panose="02000604030000020004" pitchFamily="50" charset="0"/>
              </a:rPr>
              <a:t>BACKGROUND INFORMATION</a:t>
            </a:r>
          </a:p>
          <a:p>
            <a:pPr>
              <a:lnSpc>
                <a:spcPct val="80000"/>
              </a:lnSpc>
            </a:pPr>
            <a:r>
              <a:rPr lang="en-US" sz="5400" dirty="0">
                <a:latin typeface="Gotham Medium" panose="02000604030000020004" pitchFamily="50" charset="0"/>
              </a:rPr>
              <a:t>SLIDE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F7FF0-8A45-0B4A-8EDD-FBA666128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1" y="2300284"/>
            <a:ext cx="5451429" cy="340714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roxima Nova Lt" panose="02000506030000020004" pitchFamily="50" charset="0"/>
              </a:rPr>
              <a:t>9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9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709" y="1957071"/>
            <a:ext cx="5857380" cy="3917892"/>
          </a:xfrm>
        </p:spPr>
        <p:txBody>
          <a:bodyPr anchor="ctr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Slides titled “Technical Design Description”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Lt" panose="02000506030000020004" pitchFamily="50" charset="0"/>
              </a:rPr>
              <a:t>How</a:t>
            </a:r>
            <a:r>
              <a:rPr lang="en-US" sz="2800" dirty="0">
                <a:latin typeface="Proxima Nova Rg" panose="02000506030000020004" pitchFamily="2" charset="0"/>
              </a:rPr>
              <a:t> does your project work?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All required CAD views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Coding snapshot and description </a:t>
            </a:r>
            <a:br>
              <a:rPr lang="en-US" sz="2800" dirty="0">
                <a:latin typeface="Proxima Nova Rg" panose="02000506030000020004" pitchFamily="2" charset="0"/>
              </a:rPr>
            </a:br>
            <a:r>
              <a:rPr lang="en-US" sz="2800" dirty="0">
                <a:latin typeface="Proxima Nova Rg" panose="02000506030000020004" pitchFamily="2" charset="0"/>
              </a:rPr>
              <a:t>(if applicable)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For future Milestones, compare changes in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7FD906D-6EAE-C24D-A1F1-C8B8FBEFB5EB}"/>
              </a:ext>
            </a:extLst>
          </p:cNvPr>
          <p:cNvSpPr txBox="1">
            <a:spLocks/>
          </p:cNvSpPr>
          <p:nvPr/>
        </p:nvSpPr>
        <p:spPr>
          <a:xfrm>
            <a:off x="6622339" y="2337293"/>
            <a:ext cx="5744886" cy="3917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0E341-80F1-4A45-AF1B-AEB4D1151528}"/>
              </a:ext>
            </a:extLst>
          </p:cNvPr>
          <p:cNvSpPr/>
          <p:nvPr/>
        </p:nvSpPr>
        <p:spPr>
          <a:xfrm>
            <a:off x="6205305" y="5494741"/>
            <a:ext cx="5267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 Nova Rg" panose="02000506030000020004" pitchFamily="2" charset="0"/>
              </a:rPr>
              <a:t>Figure </a:t>
            </a:r>
            <a:r>
              <a:rPr lang="en-US" dirty="0">
                <a:latin typeface="Proxima Nova Rg" panose="02000506030000020004" pitchFamily="2" charset="0"/>
              </a:rPr>
              <a:t>6</a:t>
            </a:r>
            <a:r>
              <a:rPr lang="en-US" dirty="0" smtClean="0">
                <a:latin typeface="Proxima Nova Rg" panose="02000506030000020004" pitchFamily="2" charset="0"/>
              </a:rPr>
              <a:t>: </a:t>
            </a:r>
            <a:r>
              <a:rPr lang="en-US" dirty="0">
                <a:latin typeface="Proxima Nova Rg" panose="02000506030000020004" pitchFamily="2" charset="0"/>
              </a:rPr>
              <a:t>Sample CAD design change comparison 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CA5062-6185-6A46-8ACA-D8E35E21AD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5786"/>
            <a:ext cx="5486400" cy="3429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CA00793-36D4-4764-A74E-5911CD9587E1}"/>
              </a:ext>
            </a:extLst>
          </p:cNvPr>
          <p:cNvSpPr txBox="1">
            <a:spLocks/>
          </p:cNvSpPr>
          <p:nvPr/>
        </p:nvSpPr>
        <p:spPr>
          <a:xfrm>
            <a:off x="9470" y="741590"/>
            <a:ext cx="12192000" cy="1385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latin typeface="Gotham Medium" panose="02000604030000020004" pitchFamily="50" charset="0"/>
              </a:rPr>
              <a:t>DESIGN DESCRIPTION SLIDES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Proxima Nova Lt" panose="02000506030000020004" pitchFamily="50" charset="0"/>
              </a:rPr>
              <a:t>10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1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710" y="2003101"/>
            <a:ext cx="5337027" cy="3917892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Slide title “Cost Estimate”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Table should be professional and readable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List major parts individually, group smaller cost items under “miscellaneous”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Include labor cost for projected hours worked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7FD906D-6EAE-C24D-A1F1-C8B8FBEFB5EB}"/>
              </a:ext>
            </a:extLst>
          </p:cNvPr>
          <p:cNvSpPr txBox="1">
            <a:spLocks/>
          </p:cNvSpPr>
          <p:nvPr/>
        </p:nvSpPr>
        <p:spPr>
          <a:xfrm>
            <a:off x="6631809" y="2258587"/>
            <a:ext cx="5569661" cy="3314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0E341-80F1-4A45-AF1B-AEB4D1151528}"/>
              </a:ext>
            </a:extLst>
          </p:cNvPr>
          <p:cNvSpPr/>
          <p:nvPr/>
        </p:nvSpPr>
        <p:spPr>
          <a:xfrm>
            <a:off x="1473320" y="5636187"/>
            <a:ext cx="380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 Nova Rg" panose="02000506030000020004" pitchFamily="2" charset="0"/>
              </a:rPr>
              <a:t>Figure </a:t>
            </a:r>
            <a:r>
              <a:rPr lang="en-US" dirty="0">
                <a:latin typeface="Proxima Nova Rg" panose="02000506030000020004" pitchFamily="2" charset="0"/>
              </a:rPr>
              <a:t>7</a:t>
            </a:r>
            <a:r>
              <a:rPr lang="en-US" dirty="0" smtClean="0">
                <a:latin typeface="Proxima Nova Rg" panose="02000506030000020004" pitchFamily="2" charset="0"/>
              </a:rPr>
              <a:t>: </a:t>
            </a:r>
            <a:r>
              <a:rPr lang="en-US" dirty="0">
                <a:latin typeface="Proxima Nova Rg" panose="02000506030000020004" pitchFamily="2" charset="0"/>
              </a:rPr>
              <a:t>Sample cost estimate slide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FBD81B-F1F6-2342-85A0-2C908FD6C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4" y="2183636"/>
            <a:ext cx="5486400" cy="3429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9075F0A-7D97-46F1-81B1-4766780615F1}"/>
              </a:ext>
            </a:extLst>
          </p:cNvPr>
          <p:cNvSpPr txBox="1">
            <a:spLocks/>
          </p:cNvSpPr>
          <p:nvPr/>
        </p:nvSpPr>
        <p:spPr>
          <a:xfrm>
            <a:off x="564107" y="631669"/>
            <a:ext cx="11063786" cy="965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Gotham Medium" panose="02000604030000020004" pitchFamily="50" charset="0"/>
              </a:rPr>
              <a:t>COST ESTIMATE SLIDE</a:t>
            </a: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Proxima Nova Lt" panose="02000506030000020004" pitchFamily="50" charset="0"/>
              </a:rPr>
              <a:t>11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9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0E341-80F1-4A45-AF1B-AEB4D1151528}"/>
              </a:ext>
            </a:extLst>
          </p:cNvPr>
          <p:cNvSpPr/>
          <p:nvPr/>
        </p:nvSpPr>
        <p:spPr>
          <a:xfrm>
            <a:off x="7023673" y="2119441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 Nova Rg" panose="02000506030000020004" pitchFamily="2" charset="0"/>
              </a:rPr>
              <a:t>Table 1: Sample cost estimate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551FC01-118A-134F-8AEF-E7CDB6D15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979" y="1892016"/>
            <a:ext cx="5151297" cy="4048002"/>
          </a:xfrm>
        </p:spPr>
        <p:txBody>
          <a:bodyPr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Compare changes in cost between Milestones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Full dollar amounts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Highlight total cost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Use online cost resources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Optional 20% slack for unexpected costs</a:t>
            </a: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6CD3D-CCE3-F54D-B685-D5CD1D2C6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57" y="2572651"/>
            <a:ext cx="6387664" cy="300004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CB551F3-ABD1-43AC-B13E-3FCD4E8262DF}"/>
              </a:ext>
            </a:extLst>
          </p:cNvPr>
          <p:cNvSpPr txBox="1">
            <a:spLocks/>
          </p:cNvSpPr>
          <p:nvPr/>
        </p:nvSpPr>
        <p:spPr>
          <a:xfrm>
            <a:off x="564107" y="629782"/>
            <a:ext cx="11063786" cy="965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Gotham Medium" panose="02000604030000020004" pitchFamily="50" charset="0"/>
              </a:rPr>
              <a:t>COST ESTIMATE SLIDE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Proxima Nova Lt" panose="02000506030000020004" pitchFamily="50" charset="0"/>
              </a:rPr>
              <a:t>12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0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C25-0BA2-4267-8BF2-B94F6BE5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07" y="631980"/>
            <a:ext cx="11063786" cy="96514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otham Medium" panose="02000604030000020004" pitchFamily="50" charset="0"/>
              </a:rPr>
              <a:t>PROJECT SCHEDULE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986859"/>
            <a:ext cx="5849266" cy="3858316"/>
          </a:xfrm>
        </p:spPr>
        <p:txBody>
          <a:bodyPr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Slide title “Project Schedule”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Copy picture function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Do </a:t>
            </a:r>
            <a:r>
              <a:rPr lang="en-US" sz="2800" dirty="0">
                <a:solidFill>
                  <a:srgbClr val="57068C"/>
                </a:solidFill>
                <a:latin typeface="Proxima Nova Lt" panose="02000506030000020004" pitchFamily="50" charset="0"/>
              </a:rPr>
              <a:t>not</a:t>
            </a:r>
            <a:r>
              <a:rPr lang="en-US" sz="2800" dirty="0">
                <a:latin typeface="Proxima Nova Rg" panose="02000506030000020004" pitchFamily="2" charset="0"/>
              </a:rPr>
              <a:t> screenshot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Include table, Gantt chart, and progress line in image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Refer to Microsoft Project Student Guide presentation for instructions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VCL copy picture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0E341-80F1-4A45-AF1B-AEB4D1151528}"/>
              </a:ext>
            </a:extLst>
          </p:cNvPr>
          <p:cNvSpPr/>
          <p:nvPr/>
        </p:nvSpPr>
        <p:spPr>
          <a:xfrm>
            <a:off x="1128671" y="5550228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 Nova Rg" panose="02000506030000020004" pitchFamily="2" charset="0"/>
              </a:rPr>
              <a:t>Figure </a:t>
            </a:r>
            <a:r>
              <a:rPr lang="en-US" dirty="0">
                <a:latin typeface="Proxima Nova Rg" panose="02000506030000020004" pitchFamily="2" charset="0"/>
              </a:rPr>
              <a:t>8</a:t>
            </a:r>
            <a:r>
              <a:rPr lang="en-US" dirty="0" smtClean="0">
                <a:latin typeface="Proxima Nova Rg" panose="02000506030000020004" pitchFamily="2" charset="0"/>
              </a:rPr>
              <a:t>: </a:t>
            </a:r>
            <a:r>
              <a:rPr lang="en-US" dirty="0">
                <a:latin typeface="Proxima Nova Rg" panose="02000506030000020004" pitchFamily="2" charset="0"/>
              </a:rPr>
              <a:t>Project schedule sample slide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B145D2-47DD-F848-9ADB-71A1ADAE1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7" y="2101218"/>
            <a:ext cx="5486400" cy="34290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Proxima Nova Lt" panose="02000506030000020004" pitchFamily="50" charset="0"/>
              </a:rPr>
              <a:t>13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9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89" y="1906740"/>
            <a:ext cx="5462950" cy="3917892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Slide title “Teamwork Agreement”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7068C"/>
                </a:solidFill>
                <a:latin typeface="Proxima Nova Rg" panose="02000506030000020004" pitchFamily="2" charset="0"/>
              </a:rPr>
              <a:t>Milestone 1 presentation only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Full instructions for agreement on </a:t>
            </a:r>
            <a:r>
              <a:rPr lang="en-US" sz="2800" dirty="0">
                <a:solidFill>
                  <a:schemeClr val="accent1"/>
                </a:solidFill>
                <a:latin typeface="Proxima Nova Rg" panose="02000506030000020004" pitchFamily="2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student manual </a:t>
            </a:r>
            <a:endParaRPr lang="en-US" sz="2800" dirty="0">
              <a:solidFill>
                <a:schemeClr val="accent1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74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0B8E3C3-E3FF-8042-AD76-30A0BE1B5E7D}"/>
              </a:ext>
            </a:extLst>
          </p:cNvPr>
          <p:cNvSpPr txBox="1">
            <a:spLocks/>
          </p:cNvSpPr>
          <p:nvPr/>
        </p:nvSpPr>
        <p:spPr>
          <a:xfrm>
            <a:off x="6370274" y="1904819"/>
            <a:ext cx="5462950" cy="3917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57068C"/>
                </a:solidFill>
                <a:latin typeface="Proxima Nova Lt" panose="02000506030000020004" pitchFamily="50" charset="0"/>
              </a:rPr>
              <a:t>Summarize agreement: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Communication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Meetings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Differences in opinion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Responsibilities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Workload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14C522-EB5F-439C-9762-1B6B371C77A3}"/>
              </a:ext>
            </a:extLst>
          </p:cNvPr>
          <p:cNvSpPr txBox="1">
            <a:spLocks/>
          </p:cNvSpPr>
          <p:nvPr/>
        </p:nvSpPr>
        <p:spPr>
          <a:xfrm>
            <a:off x="-313509" y="632409"/>
            <a:ext cx="12819018" cy="9651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Gotham Medium" panose="02000604030000020004" pitchFamily="50" charset="0"/>
              </a:rPr>
              <a:t>TEAMWORK AGREEMENT SLIDE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Proxima Nova Lt" panose="02000506030000020004" pitchFamily="50" charset="0"/>
              </a:rPr>
              <a:t>14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4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C25-0BA2-4267-8BF2-B94F6BE5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07" y="621038"/>
            <a:ext cx="11063786" cy="96514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otham Medium" panose="02000604030000020004" pitchFamily="50" charset="0"/>
              </a:rPr>
              <a:t>SUMMARY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6345" y="1863849"/>
            <a:ext cx="5685655" cy="3917892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77"/>
              </a:rPr>
              <a:t>Slide title “Summary”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77"/>
              </a:rPr>
              <a:t>Overall assessment on project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77"/>
              </a:rPr>
              <a:t>Are you on schedule?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77"/>
              </a:rPr>
              <a:t>Are you on budget?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77"/>
              </a:rPr>
              <a:t>Include next steps for the following milestone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20312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0E341-80F1-4A45-AF1B-AEB4D1151528}"/>
              </a:ext>
            </a:extLst>
          </p:cNvPr>
          <p:cNvSpPr/>
          <p:nvPr/>
        </p:nvSpPr>
        <p:spPr>
          <a:xfrm>
            <a:off x="1646130" y="5559471"/>
            <a:ext cx="357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 Nova Rg" panose="02000506030000020004" pitchFamily="2" charset="0"/>
              </a:rPr>
              <a:t>Figure </a:t>
            </a:r>
            <a:r>
              <a:rPr lang="en-US" dirty="0">
                <a:latin typeface="Proxima Nova Rg" panose="02000506030000020004" pitchFamily="2" charset="0"/>
              </a:rPr>
              <a:t>9</a:t>
            </a:r>
            <a:r>
              <a:rPr lang="en-US" dirty="0" smtClean="0">
                <a:latin typeface="Proxima Nova Rg" panose="02000506030000020004" pitchFamily="2" charset="0"/>
              </a:rPr>
              <a:t>: </a:t>
            </a:r>
            <a:r>
              <a:rPr lang="en-US" dirty="0">
                <a:latin typeface="Proxima Nova Rg" panose="02000506030000020004" pitchFamily="2" charset="0"/>
              </a:rPr>
              <a:t>Conclusion sample slide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F6877-03ED-814B-B3A7-533F7C0DA9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0" y="2108295"/>
            <a:ext cx="5486400" cy="34290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Proxima Nova Lt" panose="02000506030000020004" pitchFamily="50" charset="0"/>
              </a:rPr>
              <a:t>15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40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C25-0BA2-4267-8BF2-B94F6BE5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9" y="2834643"/>
            <a:ext cx="10406742" cy="923519"/>
          </a:xfrm>
        </p:spPr>
        <p:txBody>
          <a:bodyPr>
            <a:normAutofit/>
          </a:bodyPr>
          <a:lstStyle/>
          <a:p>
            <a:r>
              <a:rPr lang="en-US" dirty="0">
                <a:latin typeface="Gotham Medium" pitchFamily="50" charset="0"/>
              </a:rPr>
              <a:t>QUESTIONS?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3FF81A-ABFC-4B49-B288-68646E07F2FD}"/>
              </a:ext>
            </a:extLst>
          </p:cNvPr>
          <p:cNvCxnSpPr>
            <a:cxnSpLocks/>
          </p:cNvCxnSpPr>
          <p:nvPr/>
        </p:nvCxnSpPr>
        <p:spPr>
          <a:xfrm>
            <a:off x="4669971" y="3989354"/>
            <a:ext cx="285205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C25-0BA2-4267-8BF2-B94F6BE5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379" y="582980"/>
            <a:ext cx="8889242" cy="96514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otham Medium" panose="02000603030000020004" pitchFamily="2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073" y="2192373"/>
            <a:ext cx="9435151" cy="3556324"/>
          </a:xfrm>
        </p:spPr>
        <p:txBody>
          <a:bodyPr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Proxima Nova Rg" panose="02000506030000020004" pitchFamily="2" charset="0"/>
              </a:rPr>
              <a:t>Milestones &amp; Benchmarks</a:t>
            </a:r>
            <a:endParaRPr lang="en-US" dirty="0">
              <a:latin typeface="Proxima Nova Rg" panose="0200050603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Proxima Nova Rg" panose="02000506030000020004" pitchFamily="2" charset="0"/>
              </a:rPr>
              <a:t>Milestone Presentation Overview</a:t>
            </a:r>
            <a:endParaRPr lang="en-US" dirty="0">
              <a:latin typeface="Proxima Nova Rg" panose="0200050603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Proxima Nova Rg" panose="02000506030000020004" pitchFamily="2" charset="0"/>
              </a:rPr>
              <a:t>Milestone Presentation Format</a:t>
            </a:r>
            <a:endParaRPr lang="en-US" dirty="0">
              <a:latin typeface="Proxima Nova Rg" panose="0200050603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Proxima Nova Rg" panose="02000506030000020004" pitchFamily="2" charset="0"/>
              </a:rPr>
              <a:t>Questions</a:t>
            </a:r>
            <a:endParaRPr lang="en-US" dirty="0">
              <a:latin typeface="Proxima Nova Rg" panose="0200050603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3FF81A-ABFC-4B49-B288-68646E07F2FD}"/>
              </a:ext>
            </a:extLst>
          </p:cNvPr>
          <p:cNvCxnSpPr>
            <a:cxnSpLocks/>
          </p:cNvCxnSpPr>
          <p:nvPr/>
        </p:nvCxnSpPr>
        <p:spPr>
          <a:xfrm flipH="1">
            <a:off x="940071" y="2921241"/>
            <a:ext cx="17871" cy="2098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45B15D-E77C-4394-A1CC-D56B8E5EDE47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roxima Nova Lt" panose="02000506030000020004" pitchFamily="50" charset="0"/>
              </a:rPr>
              <a:t>1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C7CA70-4296-46A3-B32D-45D24705D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9331EC5-D956-4741-BA02-1161F3EEFB86}"/>
              </a:ext>
            </a:extLst>
          </p:cNvPr>
          <p:cNvSpPr txBox="1">
            <a:spLocks/>
          </p:cNvSpPr>
          <p:nvPr/>
        </p:nvSpPr>
        <p:spPr>
          <a:xfrm>
            <a:off x="9474" y="631669"/>
            <a:ext cx="12191996" cy="965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Gotham Medium" panose="02000604030000020004" pitchFamily="50" charset="0"/>
              </a:rPr>
              <a:t>MILESTONES &amp; BENCHMARKS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F3A0921-05AA-F74A-B2EB-4A0CD3DFBCE2}"/>
              </a:ext>
            </a:extLst>
          </p:cNvPr>
          <p:cNvSpPr txBox="1">
            <a:spLocks/>
          </p:cNvSpPr>
          <p:nvPr/>
        </p:nvSpPr>
        <p:spPr>
          <a:xfrm>
            <a:off x="703081" y="2460305"/>
            <a:ext cx="5392919" cy="342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57068C"/>
                </a:solidFill>
                <a:latin typeface="Proxima Nova Lt" panose="02000506030000020004" pitchFamily="50" charset="0"/>
              </a:rPr>
              <a:t>Milestones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roxima Nova Rg" panose="02000506030000020004" pitchFamily="2" charset="0"/>
              </a:rPr>
              <a:t>Three Milestones through semester (1, 2 &amp; 3)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roxima Nova Rg" panose="02000506030000020004" pitchFamily="2" charset="0"/>
              </a:rPr>
              <a:t>Each Milestone has a presentation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roxima Nova Rg" panose="02000506030000020004" pitchFamily="2" charset="0"/>
              </a:rPr>
              <a:t>Update progress on semester-long design project (SLDP)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4210772-B937-48FD-9EAE-41986CCBC363}"/>
              </a:ext>
            </a:extLst>
          </p:cNvPr>
          <p:cNvSpPr txBox="1">
            <a:spLocks/>
          </p:cNvSpPr>
          <p:nvPr/>
        </p:nvSpPr>
        <p:spPr>
          <a:xfrm>
            <a:off x="6095999" y="2483856"/>
            <a:ext cx="5561093" cy="3426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57068C"/>
                </a:solidFill>
                <a:latin typeface="Proxima Nova Lt" panose="02000506030000020004" pitchFamily="50" charset="0"/>
              </a:rPr>
              <a:t>Benchmarks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roxima Nova Rg" panose="02000506030000020004" pitchFamily="2" charset="0"/>
              </a:rPr>
              <a:t>Two Benchmarks during semester (A and B)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roxima Nova Rg" panose="02000506030000020004" pitchFamily="2" charset="0"/>
              </a:rPr>
              <a:t>List of tasks to complete for each Benchmark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roxima Nova Rg" panose="02000506030000020004" pitchFamily="2" charset="0"/>
              </a:rPr>
              <a:t>Tasks are semester-long design project (SLDP) dependent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roxima Nova Lt" panose="02000506030000020004" pitchFamily="50" charset="0"/>
              </a:rPr>
              <a:t>2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4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07" y="2010170"/>
            <a:ext cx="11063785" cy="3917892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Three Milestone presentations through the semester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Timed five-minute presentation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Update on progress of SLDP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Professional sales pitch 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10" name="Explosion 1 9">
            <a:extLst>
              <a:ext uri="{FF2B5EF4-FFF2-40B4-BE49-F238E27FC236}">
                <a16:creationId xmlns:a16="http://schemas.microsoft.com/office/drawing/2014/main" id="{A8F57130-23B1-B04B-AE74-96C1AA01BA5F}"/>
              </a:ext>
            </a:extLst>
          </p:cNvPr>
          <p:cNvSpPr/>
          <p:nvPr/>
        </p:nvSpPr>
        <p:spPr>
          <a:xfrm rot="20911413">
            <a:off x="7464525" y="3266383"/>
            <a:ext cx="4191639" cy="2794113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570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7068C"/>
                </a:solidFill>
                <a:latin typeface="Proxima Nova Lt" panose="02000506030000020004" pitchFamily="50" charset="0"/>
              </a:rPr>
              <a:t>Be a bit more creative with these presentations!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32F5F9-D124-4B11-BA8B-B6323A9B1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07" y="787364"/>
            <a:ext cx="11063786" cy="1385453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5400" dirty="0">
                <a:latin typeface="Gotham Medium" panose="02000604030000020004" pitchFamily="50" charset="0"/>
              </a:rPr>
              <a:t>MILESTONE PRESENTATION</a:t>
            </a:r>
            <a:br>
              <a:rPr lang="en-US" sz="5400" dirty="0">
                <a:latin typeface="Gotham Medium" panose="02000604030000020004" pitchFamily="50" charset="0"/>
              </a:rPr>
            </a:br>
            <a:r>
              <a:rPr lang="en-US" sz="5400" dirty="0">
                <a:latin typeface="Gotham Medium" panose="02000604030000020004" pitchFamily="50" charset="0"/>
              </a:rPr>
              <a:t>OVERVIEW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roxima Nova Lt" panose="02000506030000020004" pitchFamily="50" charset="0"/>
              </a:rPr>
              <a:t>3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4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07" y="1827542"/>
            <a:ext cx="5689419" cy="3917892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57068C"/>
                </a:solidFill>
                <a:latin typeface="Proxima Nova Lt" panose="02000506030000020004" pitchFamily="50" charset="0"/>
              </a:rPr>
              <a:t>Submission: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EG1003 Website at 11:59 PM night before recitation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F7782C-CD11-6F42-BADE-0A10D2BA45C5}"/>
              </a:ext>
            </a:extLst>
          </p:cNvPr>
          <p:cNvSpPr/>
          <p:nvPr/>
        </p:nvSpPr>
        <p:spPr>
          <a:xfrm>
            <a:off x="6276273" y="5745434"/>
            <a:ext cx="5531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roxima Nova Rg" panose="02000506030000020004" pitchFamily="2" charset="0"/>
              </a:rPr>
              <a:t>Figure </a:t>
            </a:r>
            <a:r>
              <a:rPr lang="en-US" dirty="0">
                <a:latin typeface="Proxima Nova Rg" panose="02000506030000020004" pitchFamily="2" charset="0"/>
              </a:rPr>
              <a:t>1</a:t>
            </a:r>
            <a:r>
              <a:rPr lang="en-US" dirty="0" smtClean="0">
                <a:latin typeface="Proxima Nova Rg" panose="02000506030000020004" pitchFamily="2" charset="0"/>
              </a:rPr>
              <a:t>: </a:t>
            </a:r>
            <a:r>
              <a:rPr lang="en-US" dirty="0">
                <a:latin typeface="Proxima Nova Rg" panose="02000506030000020004" pitchFamily="2" charset="0"/>
              </a:rPr>
              <a:t>Multiple slide view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9C5F71-802C-C941-B16B-551FEE5209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20" y="2416070"/>
            <a:ext cx="5486400" cy="325944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35798B0-9004-4201-9CDA-6AE55A790495}"/>
              </a:ext>
            </a:extLst>
          </p:cNvPr>
          <p:cNvSpPr txBox="1">
            <a:spLocks/>
          </p:cNvSpPr>
          <p:nvPr/>
        </p:nvSpPr>
        <p:spPr>
          <a:xfrm>
            <a:off x="564107" y="748493"/>
            <a:ext cx="11063786" cy="1385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latin typeface="Gotham Medium" panose="02000604030000020004" pitchFamily="50" charset="0"/>
              </a:rPr>
              <a:t>MILESTONE PRESENTATION</a:t>
            </a:r>
            <a:br>
              <a:rPr lang="en-US" sz="5400" dirty="0">
                <a:latin typeface="Gotham Medium" panose="02000604030000020004" pitchFamily="50" charset="0"/>
              </a:rPr>
            </a:br>
            <a:r>
              <a:rPr lang="en-US" sz="5400" dirty="0">
                <a:latin typeface="Gotham Medium" panose="02000604030000020004" pitchFamily="50" charset="0"/>
              </a:rPr>
              <a:t>OVERVIEW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roxima Nova Lt" panose="02000506030000020004" pitchFamily="50" charset="0"/>
              </a:rPr>
              <a:t>4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4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536" y="3093339"/>
            <a:ext cx="9108923" cy="2481932"/>
          </a:xfrm>
        </p:spPr>
        <p:txBody>
          <a:bodyPr numCol="2" anchor="ctr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Title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Proxima Nova Rg" panose="02000506030000020004" pitchFamily="2" charset="0"/>
              </a:rPr>
              <a:t>Agenda</a:t>
            </a:r>
            <a:endParaRPr lang="en-US" sz="2800" dirty="0">
              <a:latin typeface="Proxima Nova Rg" panose="02000506030000020004" pitchFamily="2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Project Objective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Technical Design Description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Cost Estimate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Project Schedule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Teamwork Agreement </a:t>
            </a:r>
            <a:br>
              <a:rPr lang="en-US" sz="2800" dirty="0">
                <a:latin typeface="Proxima Nova Rg" panose="02000506030000020004" pitchFamily="2" charset="0"/>
              </a:rPr>
            </a:br>
            <a:r>
              <a:rPr lang="en-US" sz="2800" dirty="0">
                <a:solidFill>
                  <a:srgbClr val="57068C"/>
                </a:solidFill>
                <a:latin typeface="Proxima Nova Rg" panose="02000506030000020004" pitchFamily="2" charset="0"/>
              </a:rPr>
              <a:t>(MS 1 Only)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Summary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F522D9-7A12-BA4A-9849-B4C75C6431E4}"/>
              </a:ext>
            </a:extLst>
          </p:cNvPr>
          <p:cNvSpPr/>
          <p:nvPr/>
        </p:nvSpPr>
        <p:spPr>
          <a:xfrm>
            <a:off x="1353355" y="2194560"/>
            <a:ext cx="9485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Proxima Nova Rg" panose="02000506030000020004" pitchFamily="2" charset="0"/>
              </a:rPr>
              <a:t>Consistent format and order for all Milestone presentations</a:t>
            </a:r>
            <a:r>
              <a:rPr lang="en-US" sz="2400" dirty="0">
                <a:latin typeface="Proxima Nova Rg" panose="02000506030000020004" pitchFamily="2" charset="0"/>
              </a:rPr>
              <a:t>:</a:t>
            </a:r>
          </a:p>
        </p:txBody>
      </p:sp>
      <p:sp>
        <p:nvSpPr>
          <p:cNvPr id="11" name="Explosion 1 10">
            <a:extLst>
              <a:ext uri="{FF2B5EF4-FFF2-40B4-BE49-F238E27FC236}">
                <a16:creationId xmlns:a16="http://schemas.microsoft.com/office/drawing/2014/main" id="{35EB8184-2856-9745-AFE0-A311F7B035CD}"/>
              </a:ext>
            </a:extLst>
          </p:cNvPr>
          <p:cNvSpPr/>
          <p:nvPr/>
        </p:nvSpPr>
        <p:spPr>
          <a:xfrm rot="20911413">
            <a:off x="8155737" y="3780834"/>
            <a:ext cx="3839770" cy="2456203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570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57068C"/>
                </a:solidFill>
                <a:latin typeface="Proxima Nova Lt" panose="02000506030000020004" pitchFamily="50" charset="0"/>
              </a:rPr>
              <a:t>Different format than lab presentations!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EA0DCE9-3494-43BF-9FCF-AEEBC36CB427}"/>
              </a:ext>
            </a:extLst>
          </p:cNvPr>
          <p:cNvSpPr txBox="1">
            <a:spLocks/>
          </p:cNvSpPr>
          <p:nvPr/>
        </p:nvSpPr>
        <p:spPr>
          <a:xfrm>
            <a:off x="564104" y="796216"/>
            <a:ext cx="11063786" cy="13854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dirty="0">
                <a:latin typeface="Gotham Medium" panose="02000604030000020004" pitchFamily="50" charset="0"/>
              </a:rPr>
              <a:t>MILESTONE PRESENTATION</a:t>
            </a:r>
            <a:br>
              <a:rPr lang="en-US" sz="5400" dirty="0">
                <a:latin typeface="Gotham Medium" panose="02000604030000020004" pitchFamily="50" charset="0"/>
              </a:rPr>
            </a:br>
            <a:r>
              <a:rPr lang="en-US" sz="5400" dirty="0">
                <a:latin typeface="Gotham Medium" panose="02000604030000020004" pitchFamily="50" charset="0"/>
              </a:rPr>
              <a:t>FORMAT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roxima Nova Lt" panose="02000506030000020004" pitchFamily="50" charset="0"/>
              </a:rPr>
              <a:t>5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1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C25-0BA2-4267-8BF2-B94F6BE5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07" y="605583"/>
            <a:ext cx="11063786" cy="96514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otham Medium" panose="02000604030000020004" pitchFamily="50" charset="0"/>
              </a:rPr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96" y="2010018"/>
            <a:ext cx="5486400" cy="1791615"/>
          </a:xfrm>
        </p:spPr>
        <p:txBody>
          <a:bodyPr anchor="ctr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Product name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Company name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Group members with company titles</a:t>
            </a:r>
          </a:p>
          <a:p>
            <a:pPr algn="l">
              <a:lnSpc>
                <a:spcPct val="100000"/>
              </a:lnSpc>
            </a:pPr>
            <a:endParaRPr lang="en-US" sz="2800" dirty="0">
              <a:latin typeface="Proxima Nova Rg" panose="0200050603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41147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9C2634-17EE-A14A-A2D6-95395A393010}"/>
              </a:ext>
            </a:extLst>
          </p:cNvPr>
          <p:cNvSpPr/>
          <p:nvPr/>
        </p:nvSpPr>
        <p:spPr>
          <a:xfrm>
            <a:off x="7574040" y="5502688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 Nova Rg" panose="02000506030000020004" pitchFamily="2" charset="0"/>
              </a:rPr>
              <a:t>Figure </a:t>
            </a:r>
            <a:r>
              <a:rPr lang="en-US" dirty="0">
                <a:latin typeface="Proxima Nova Rg" panose="02000506030000020004" pitchFamily="2" charset="0"/>
              </a:rPr>
              <a:t>2</a:t>
            </a:r>
            <a:r>
              <a:rPr lang="en-US" dirty="0" smtClean="0">
                <a:latin typeface="Proxima Nova Rg" panose="02000506030000020004" pitchFamily="2" charset="0"/>
              </a:rPr>
              <a:t>: </a:t>
            </a:r>
            <a:r>
              <a:rPr lang="en-US" dirty="0">
                <a:latin typeface="Proxima Nova Rg" panose="02000506030000020004" pitchFamily="2" charset="0"/>
              </a:rPr>
              <a:t>Title sample slide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03E3E2-77BF-0744-A2D2-5DCE014EC362}"/>
              </a:ext>
            </a:extLst>
          </p:cNvPr>
          <p:cNvSpPr/>
          <p:nvPr/>
        </p:nvSpPr>
        <p:spPr>
          <a:xfrm>
            <a:off x="559896" y="3009189"/>
            <a:ext cx="6096000" cy="16414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endParaRPr lang="en-US" sz="2800" dirty="0">
              <a:latin typeface="Proxima Nova Rg" panose="02000506030000020004" pitchFamily="2" charset="0"/>
            </a:endParaRP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EG1003 section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Date</a:t>
            </a:r>
          </a:p>
        </p:txBody>
      </p:sp>
      <p:sp>
        <p:nvSpPr>
          <p:cNvPr id="18" name="Explosion 1 17">
            <a:extLst>
              <a:ext uri="{FF2B5EF4-FFF2-40B4-BE49-F238E27FC236}">
                <a16:creationId xmlns:a16="http://schemas.microsoft.com/office/drawing/2014/main" id="{59687302-316C-764C-8BFF-55708730F73F}"/>
              </a:ext>
            </a:extLst>
          </p:cNvPr>
          <p:cNvSpPr/>
          <p:nvPr/>
        </p:nvSpPr>
        <p:spPr>
          <a:xfrm>
            <a:off x="2206526" y="3843276"/>
            <a:ext cx="3839770" cy="2456203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570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57068C"/>
                </a:solidFill>
                <a:latin typeface="Proxima Nova Lt" panose="02000506030000020004" pitchFamily="50" charset="0"/>
              </a:rPr>
              <a:t>You create! Remember to be professional!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C3F5F3-4AC5-A043-AC49-A3B8CB6D11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162" y="1959810"/>
            <a:ext cx="5518942" cy="3449339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roxima Nova Lt" panose="02000506030000020004" pitchFamily="50" charset="0"/>
              </a:rPr>
              <a:t>6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6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C25-0BA2-4267-8BF2-B94F6BE5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07" y="653356"/>
            <a:ext cx="11063786" cy="96514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otham Medium" panose="02000604030000020004" pitchFamily="50" charset="0"/>
              </a:rPr>
              <a:t>AGENDA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944" y="1943372"/>
            <a:ext cx="5744886" cy="3917892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Slide title “Agenda”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No need to read slide aloud during presentation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Same agenda slide/order for all Milestone presentations!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BFA0B2-6F89-354D-BC42-BAD4604F35D5}"/>
              </a:ext>
            </a:extLst>
          </p:cNvPr>
          <p:cNvSpPr/>
          <p:nvPr/>
        </p:nvSpPr>
        <p:spPr>
          <a:xfrm>
            <a:off x="1687949" y="5531475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 Nova Rg" panose="02000506030000020004" pitchFamily="2" charset="0"/>
              </a:rPr>
              <a:t>Figure </a:t>
            </a:r>
            <a:r>
              <a:rPr lang="en-US" dirty="0">
                <a:latin typeface="Proxima Nova Rg" panose="02000506030000020004" pitchFamily="2" charset="0"/>
              </a:rPr>
              <a:t>3</a:t>
            </a:r>
            <a:r>
              <a:rPr lang="en-US" dirty="0" smtClean="0">
                <a:latin typeface="Proxima Nova Rg" panose="02000506030000020004" pitchFamily="2" charset="0"/>
              </a:rPr>
              <a:t>: </a:t>
            </a:r>
            <a:r>
              <a:rPr lang="en-US" dirty="0">
                <a:latin typeface="Proxima Nova Rg" panose="02000506030000020004" pitchFamily="2" charset="0"/>
              </a:rPr>
              <a:t>Agenda slide sample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959DF9-F731-4347-8024-18D41E546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4" y="1943372"/>
            <a:ext cx="5572906" cy="348306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roxima Nova Lt" panose="02000506030000020004" pitchFamily="50" charset="0"/>
              </a:rPr>
              <a:t>7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DC25-0BA2-4267-8BF2-B94F6BE58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07" y="631669"/>
            <a:ext cx="11063786" cy="96514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Gotham Medium" panose="02000604030000020004" pitchFamily="50" charset="0"/>
              </a:rPr>
              <a:t>PROJECT OBJECTIVE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E3B30-923C-4344-A43D-814F7C6C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07" y="1884388"/>
            <a:ext cx="5347992" cy="3917892"/>
          </a:xfrm>
        </p:spPr>
        <p:txBody>
          <a:bodyPr anchor="ctr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Slide title “Project Objective”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Lt" panose="02000506030000020004" pitchFamily="50" charset="0"/>
              </a:rPr>
              <a:t>What</a:t>
            </a:r>
            <a:r>
              <a:rPr lang="en-US" sz="2800" dirty="0">
                <a:latin typeface="Proxima Nova Rg" panose="02000506030000020004" pitchFamily="2" charset="0"/>
              </a:rPr>
              <a:t> are you doing in your project?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Include overall approach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Proxima Nova Rg" panose="02000506030000020004" pitchFamily="2" charset="0"/>
              </a:rPr>
              <a:t>Extra credit points you’re aiming to earn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4B0CD-6B70-40D3-BDBA-4CF952B65F63}"/>
              </a:ext>
            </a:extLst>
          </p:cNvPr>
          <p:cNvSpPr/>
          <p:nvPr/>
        </p:nvSpPr>
        <p:spPr>
          <a:xfrm>
            <a:off x="0" y="0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2BACC-BF1A-459A-92B0-AA9D96F3297F}"/>
              </a:ext>
            </a:extLst>
          </p:cNvPr>
          <p:cNvSpPr/>
          <p:nvPr/>
        </p:nvSpPr>
        <p:spPr>
          <a:xfrm>
            <a:off x="0" y="6309681"/>
            <a:ext cx="12192000" cy="548319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0E7BD-4507-4854-831B-737067B9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6393031"/>
            <a:ext cx="2586446" cy="402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5852C-AFDA-5E4A-B372-069C03625DB0}"/>
              </a:ext>
            </a:extLst>
          </p:cNvPr>
          <p:cNvSpPr txBox="1"/>
          <p:nvPr/>
        </p:nvSpPr>
        <p:spPr>
          <a:xfrm>
            <a:off x="9402417" y="3916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0E341-80F1-4A45-AF1B-AEB4D1151528}"/>
              </a:ext>
            </a:extLst>
          </p:cNvPr>
          <p:cNvSpPr/>
          <p:nvPr/>
        </p:nvSpPr>
        <p:spPr>
          <a:xfrm>
            <a:off x="6790519" y="5536661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roxima Nova Rg" panose="02000506030000020004" pitchFamily="2" charset="0"/>
              </a:rPr>
              <a:t>Figure </a:t>
            </a:r>
            <a:r>
              <a:rPr lang="en-US" dirty="0">
                <a:latin typeface="Proxima Nova Rg" panose="02000506030000020004" pitchFamily="2" charset="0"/>
              </a:rPr>
              <a:t>4</a:t>
            </a:r>
            <a:r>
              <a:rPr lang="en-US" dirty="0" smtClean="0">
                <a:latin typeface="Proxima Nova Rg" panose="02000506030000020004" pitchFamily="2" charset="0"/>
              </a:rPr>
              <a:t>: </a:t>
            </a:r>
            <a:r>
              <a:rPr lang="en-US" dirty="0">
                <a:latin typeface="Proxima Nova Rg" panose="02000506030000020004" pitchFamily="2" charset="0"/>
              </a:rPr>
              <a:t>Project objective sample slide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177C61-0631-1041-BE70-8B9A26FAEC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11" y="1957071"/>
            <a:ext cx="5540282" cy="346267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CDBAEB-A26F-41C1-8621-FB3418E556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1" y="6409360"/>
            <a:ext cx="1313093" cy="359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595A49-CD63-4CB4-8F01-FA8768E96924}"/>
              </a:ext>
            </a:extLst>
          </p:cNvPr>
          <p:cNvSpPr txBox="1"/>
          <p:nvPr/>
        </p:nvSpPr>
        <p:spPr>
          <a:xfrm>
            <a:off x="10990890" y="5841242"/>
            <a:ext cx="901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Proxima Nova Lt" panose="02000506030000020004" pitchFamily="50" charset="0"/>
              </a:rPr>
              <a:t>8</a:t>
            </a:r>
            <a:endParaRPr lang="en-US" sz="1600" dirty="0">
              <a:latin typeface="Proxima Nova Lt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2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Gotham Medium</vt:lpstr>
      <vt:lpstr>Proxima Nova Lt</vt:lpstr>
      <vt:lpstr>Proxima Nova Rg</vt:lpstr>
      <vt:lpstr>Office Theme</vt:lpstr>
      <vt:lpstr>HOW TO GIVE A MILESTONE PRESENTATION</vt:lpstr>
      <vt:lpstr>AGENDA</vt:lpstr>
      <vt:lpstr>PowerPoint Presentation</vt:lpstr>
      <vt:lpstr>MILESTONE PRESENTATION OVERVIEW</vt:lpstr>
      <vt:lpstr>PowerPoint Presentation</vt:lpstr>
      <vt:lpstr>PowerPoint Presentation</vt:lpstr>
      <vt:lpstr>TITLE SLIDE</vt:lpstr>
      <vt:lpstr>AGENDA SLIDE</vt:lpstr>
      <vt:lpstr>PROJECT OBJECTIVE SLIDE</vt:lpstr>
      <vt:lpstr>PowerPoint Presentation</vt:lpstr>
      <vt:lpstr>PowerPoint Presentation</vt:lpstr>
      <vt:lpstr>PowerPoint Presentation</vt:lpstr>
      <vt:lpstr>PowerPoint Presentation</vt:lpstr>
      <vt:lpstr>PROJECT SCHEDULE SLIDE</vt:lpstr>
      <vt:lpstr>PowerPoint Presentation</vt:lpstr>
      <vt:lpstr>SUMMARY SLIDE</vt:lpstr>
      <vt:lpstr>QUESTIONS?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GIVE A MILESTONE PRESENTATION</dc:title>
  <dc:creator>Diya Mulay</dc:creator>
  <cp:lastModifiedBy>Diya Mulay</cp:lastModifiedBy>
  <cp:revision>1</cp:revision>
  <dcterms:created xsi:type="dcterms:W3CDTF">2020-08-26T09:30:29Z</dcterms:created>
  <dcterms:modified xsi:type="dcterms:W3CDTF">2020-08-26T09:30:53Z</dcterms:modified>
</cp:coreProperties>
</file>