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62" r:id="rId2"/>
    <p:sldId id="263" r:id="rId3"/>
    <p:sldId id="264" r:id="rId4"/>
    <p:sldId id="296" r:id="rId5"/>
    <p:sldId id="268" r:id="rId6"/>
    <p:sldId id="269" r:id="rId7"/>
    <p:sldId id="266" r:id="rId8"/>
    <p:sldId id="267" r:id="rId9"/>
    <p:sldId id="272" r:id="rId10"/>
    <p:sldId id="304" r:id="rId11"/>
    <p:sldId id="305" r:id="rId12"/>
    <p:sldId id="306" r:id="rId13"/>
    <p:sldId id="307" r:id="rId14"/>
    <p:sldId id="297" r:id="rId15"/>
    <p:sldId id="290" r:id="rId16"/>
    <p:sldId id="289" r:id="rId17"/>
    <p:sldId id="291" r:id="rId18"/>
    <p:sldId id="292" r:id="rId19"/>
    <p:sldId id="293" r:id="rId20"/>
    <p:sldId id="294" r:id="rId21"/>
    <p:sldId id="298" r:id="rId22"/>
    <p:sldId id="258" r:id="rId23"/>
    <p:sldId id="299" r:id="rId24"/>
    <p:sldId id="259" r:id="rId25"/>
    <p:sldId id="273" r:id="rId26"/>
    <p:sldId id="261" r:id="rId27"/>
    <p:sldId id="274" r:id="rId28"/>
    <p:sldId id="260" r:id="rId29"/>
    <p:sldId id="275" r:id="rId30"/>
    <p:sldId id="276" r:id="rId31"/>
    <p:sldId id="303" r:id="rId32"/>
    <p:sldId id="277" r:id="rId33"/>
    <p:sldId id="301" r:id="rId34"/>
    <p:sldId id="278" r:id="rId35"/>
    <p:sldId id="285" r:id="rId36"/>
    <p:sldId id="286" r:id="rId37"/>
    <p:sldId id="302" r:id="rId38"/>
    <p:sldId id="287" r:id="rId39"/>
    <p:sldId id="288"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D7E5"/>
    <a:srgbClr val="94B6D2"/>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2" d="100"/>
          <a:sy n="72" d="100"/>
        </p:scale>
        <p:origin x="-438" y="-102"/>
      </p:cViewPr>
      <p:guideLst>
        <p:guide orient="horz" pos="2364"/>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TW"/>
              <a:t>重新訓練的結果</a:t>
            </a:r>
          </a:p>
        </c:rich>
      </c:tx>
      <c:layout/>
      <c:overlay val="0"/>
      <c:spPr>
        <a:noFill/>
        <a:ln>
          <a:noFill/>
        </a:ln>
        <a:effectLst/>
      </c:spPr>
    </c:title>
    <c:autoTitleDeleted val="0"/>
    <c:plotArea>
      <c:layout/>
      <c:barChart>
        <c:barDir val="col"/>
        <c:grouping val="clustered"/>
        <c:varyColors val="0"/>
        <c:ser>
          <c:idx val="0"/>
          <c:order val="0"/>
          <c:tx>
            <c:strRef>
              <c:f>工作表1!$B$1</c:f>
              <c:strCache>
                <c:ptCount val="1"/>
                <c:pt idx="0">
                  <c:v>Machine mistake</c:v>
                </c:pt>
              </c:strCache>
            </c:strRef>
          </c:tx>
          <c:spPr>
            <a:solidFill>
              <a:schemeClr val="accent1"/>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rgbClr r="0" g="0" b="0"/>
              </a:contourClr>
            </a:sp3d>
          </c:spPr>
          <c:invertIfNegative val="0"/>
          <c:cat>
            <c:strRef>
              <c:f>工作表1!$A$2:$A$4</c:f>
              <c:strCache>
                <c:ptCount val="3"/>
                <c:pt idx="0">
                  <c:v>原始結果</c:v>
                </c:pt>
                <c:pt idx="1">
                  <c:v>第一次訓練</c:v>
                </c:pt>
                <c:pt idx="2">
                  <c:v>第二次訓練</c:v>
                </c:pt>
              </c:strCache>
            </c:strRef>
          </c:cat>
          <c:val>
            <c:numRef>
              <c:f>工作表1!$B$2:$B$4</c:f>
              <c:numCache>
                <c:formatCode>General</c:formatCode>
                <c:ptCount val="3"/>
                <c:pt idx="0">
                  <c:v>86</c:v>
                </c:pt>
                <c:pt idx="1">
                  <c:v>67</c:v>
                </c:pt>
                <c:pt idx="2">
                  <c:v>55</c:v>
                </c:pt>
              </c:numCache>
            </c:numRef>
          </c:val>
        </c:ser>
        <c:ser>
          <c:idx val="1"/>
          <c:order val="1"/>
          <c:tx>
            <c:strRef>
              <c:f>工作表1!$C$1</c:f>
              <c:strCache>
                <c:ptCount val="1"/>
                <c:pt idx="0">
                  <c:v>Not machine mistake</c:v>
                </c:pt>
              </c:strCache>
            </c:strRef>
          </c:tx>
          <c:spPr>
            <a:solidFill>
              <a:schemeClr val="accent2"/>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rgbClr r="0" g="0" b="0"/>
              </a:contourClr>
            </a:sp3d>
          </c:spPr>
          <c:invertIfNegative val="0"/>
          <c:cat>
            <c:strRef>
              <c:f>工作表1!$A$2:$A$4</c:f>
              <c:strCache>
                <c:ptCount val="3"/>
                <c:pt idx="0">
                  <c:v>原始結果</c:v>
                </c:pt>
                <c:pt idx="1">
                  <c:v>第一次訓練</c:v>
                </c:pt>
                <c:pt idx="2">
                  <c:v>第二次訓練</c:v>
                </c:pt>
              </c:strCache>
            </c:strRef>
          </c:cat>
          <c:val>
            <c:numRef>
              <c:f>工作表1!$C$2:$C$4</c:f>
              <c:numCache>
                <c:formatCode>General</c:formatCode>
                <c:ptCount val="3"/>
                <c:pt idx="0">
                  <c:v>22</c:v>
                </c:pt>
                <c:pt idx="1">
                  <c:v>19</c:v>
                </c:pt>
                <c:pt idx="2">
                  <c:v>16</c:v>
                </c:pt>
              </c:numCache>
            </c:numRef>
          </c:val>
        </c:ser>
        <c:dLbls>
          <c:showLegendKey val="0"/>
          <c:showVal val="0"/>
          <c:showCatName val="0"/>
          <c:showSerName val="0"/>
          <c:showPercent val="0"/>
          <c:showBubbleSize val="0"/>
        </c:dLbls>
        <c:gapWidth val="247"/>
        <c:axId val="148093568"/>
        <c:axId val="149574400"/>
      </c:barChart>
      <c:lineChart>
        <c:grouping val="standard"/>
        <c:varyColors val="0"/>
        <c:ser>
          <c:idx val="2"/>
          <c:order val="2"/>
          <c:tx>
            <c:strRef>
              <c:f>工作表1!$D$1</c:f>
              <c:strCache>
                <c:ptCount val="1"/>
                <c:pt idx="0">
                  <c:v>總錯誤量</c:v>
                </c:pt>
              </c:strCache>
            </c:strRef>
          </c:tx>
          <c:spPr>
            <a:ln w="34925" cap="rnd">
              <a:solidFill>
                <a:schemeClr val="accent3"/>
              </a:solidFill>
              <a:round/>
            </a:ln>
            <a:effectLst>
              <a:outerShdw blurRad="38100" dist="25400" dir="5400000" rotWithShape="0">
                <a:srgbClr val="000000">
                  <a:alpha val="35000"/>
                </a:srgbClr>
              </a:outerShdw>
            </a:effectLst>
          </c:spPr>
          <c:marker>
            <c:symbol val="circle"/>
            <c:size val="6"/>
            <c:spPr>
              <a:solidFill>
                <a:schemeClr val="accent3"/>
              </a:solidFill>
              <a:ln w="9525">
                <a:solidFill>
                  <a:schemeClr val="accent3"/>
                </a:solidFill>
                <a:round/>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rgbClr r="0" g="0" b="0"/>
                </a:contourClr>
              </a:sp3d>
            </c:spPr>
          </c:marker>
          <c:cat>
            <c:strRef>
              <c:f>工作表1!$A$2:$A$4</c:f>
              <c:strCache>
                <c:ptCount val="3"/>
                <c:pt idx="0">
                  <c:v>原始結果</c:v>
                </c:pt>
                <c:pt idx="1">
                  <c:v>第一次訓練</c:v>
                </c:pt>
                <c:pt idx="2">
                  <c:v>第二次訓練</c:v>
                </c:pt>
              </c:strCache>
            </c:strRef>
          </c:cat>
          <c:val>
            <c:numRef>
              <c:f>工作表1!$D$2:$D$4</c:f>
              <c:numCache>
                <c:formatCode>General</c:formatCode>
                <c:ptCount val="3"/>
                <c:pt idx="0">
                  <c:v>98</c:v>
                </c:pt>
                <c:pt idx="1">
                  <c:v>86</c:v>
                </c:pt>
                <c:pt idx="2">
                  <c:v>71</c:v>
                </c:pt>
              </c:numCache>
            </c:numRef>
          </c:val>
          <c:smooth val="0"/>
        </c:ser>
        <c:dLbls>
          <c:showLegendKey val="0"/>
          <c:showVal val="0"/>
          <c:showCatName val="0"/>
          <c:showSerName val="0"/>
          <c:showPercent val="0"/>
          <c:showBubbleSize val="0"/>
        </c:dLbls>
        <c:marker val="1"/>
        <c:smooth val="0"/>
        <c:axId val="148093568"/>
        <c:axId val="149574400"/>
      </c:lineChart>
      <c:catAx>
        <c:axId val="148093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TW"/>
          </a:p>
        </c:txPr>
        <c:crossAx val="149574400"/>
        <c:crosses val="autoZero"/>
        <c:auto val="1"/>
        <c:lblAlgn val="ctr"/>
        <c:lblOffset val="100"/>
        <c:noMultiLvlLbl val="0"/>
      </c:catAx>
      <c:valAx>
        <c:axId val="149574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TW"/>
          </a:p>
        </c:txPr>
        <c:crossAx val="148093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TW"/>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TW"/>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E5553-A79C-4A0E-8B67-FF55B74911F4}" type="doc">
      <dgm:prSet loTypeId="urn:microsoft.com/office/officeart/2005/8/layout/equation1" loCatId="process" qsTypeId="urn:microsoft.com/office/officeart/2005/8/quickstyle/simple1" qsCatId="simple" csTypeId="urn:microsoft.com/office/officeart/2005/8/colors/accent1_2" csCatId="accent1" phldr="1"/>
      <dgm:spPr/>
    </dgm:pt>
    <dgm:pt modelId="{B6E99706-2CD9-4F7C-855E-D5976D4352FD}">
      <dgm:prSet phldrT="[文字]">
        <dgm:style>
          <a:lnRef idx="2">
            <a:schemeClr val="accent2"/>
          </a:lnRef>
          <a:fillRef idx="1">
            <a:schemeClr val="lt1"/>
          </a:fillRef>
          <a:effectRef idx="0">
            <a:schemeClr val="accent2"/>
          </a:effectRef>
          <a:fontRef idx="minor">
            <a:schemeClr val="dk1"/>
          </a:fontRef>
        </dgm:style>
      </dgm:prSet>
      <dgm:spPr/>
      <dgm:t>
        <a:bodyPr/>
        <a:lstStyle/>
        <a:p>
          <a:r>
            <a:rPr lang="zh-TW" altLang="en-US"/>
            <a:t>從</a:t>
          </a:r>
          <a:r>
            <a:rPr lang="en-US" altLang="zh-TW"/>
            <a:t>youtube</a:t>
          </a:r>
          <a:r>
            <a:rPr lang="zh-TW" altLang="en-US"/>
            <a:t>蒐集大量評論</a:t>
          </a:r>
        </a:p>
      </dgm:t>
    </dgm:pt>
    <dgm:pt modelId="{BC8376C9-27D1-4E6E-8DBA-6202B30EFD0F}" type="parTrans" cxnId="{AE9F3757-5CBD-45EC-A149-A9C4E868B2AF}">
      <dgm:prSet/>
      <dgm:spPr/>
      <dgm:t>
        <a:bodyPr/>
        <a:lstStyle/>
        <a:p>
          <a:endParaRPr lang="zh-TW" altLang="en-US"/>
        </a:p>
      </dgm:t>
    </dgm:pt>
    <dgm:pt modelId="{72F985E3-F995-4821-BF7A-0CBBB25115C7}" type="sibTrans" cxnId="{AE9F3757-5CBD-45EC-A149-A9C4E868B2AF}">
      <dgm:prSet/>
      <dgm:spPr/>
      <dgm:t>
        <a:bodyPr/>
        <a:lstStyle/>
        <a:p>
          <a:endParaRPr lang="zh-TW" altLang="en-US"/>
        </a:p>
      </dgm:t>
    </dgm:pt>
    <dgm:pt modelId="{962A4893-773F-4B43-AC51-5A0674F9676D}">
      <dgm:prSet phldrT="[文字]">
        <dgm:style>
          <a:lnRef idx="2">
            <a:schemeClr val="accent2"/>
          </a:lnRef>
          <a:fillRef idx="1">
            <a:schemeClr val="lt1"/>
          </a:fillRef>
          <a:effectRef idx="0">
            <a:schemeClr val="accent2"/>
          </a:effectRef>
          <a:fontRef idx="minor">
            <a:schemeClr val="dk1"/>
          </a:fontRef>
        </dgm:style>
      </dgm:prSet>
      <dgm:spPr/>
      <dgm:t>
        <a:bodyPr/>
        <a:lstStyle/>
        <a:p>
          <a:r>
            <a:rPr lang="zh-TW" altLang="en-US"/>
            <a:t>將評論做淺處理</a:t>
          </a:r>
        </a:p>
      </dgm:t>
    </dgm:pt>
    <dgm:pt modelId="{0D28801B-52A7-4D77-B274-48F6B63CD0A8}" type="parTrans" cxnId="{26A7A7BF-ABF8-442F-B348-6CD36D6DCD6E}">
      <dgm:prSet/>
      <dgm:spPr/>
      <dgm:t>
        <a:bodyPr/>
        <a:lstStyle/>
        <a:p>
          <a:endParaRPr lang="zh-TW" altLang="en-US"/>
        </a:p>
      </dgm:t>
    </dgm:pt>
    <dgm:pt modelId="{1FA9D4D5-00C1-4691-9469-E36134670464}" type="sibTrans" cxnId="{26A7A7BF-ABF8-442F-B348-6CD36D6DCD6E}">
      <dgm:prSet/>
      <dgm:spPr/>
      <dgm:t>
        <a:bodyPr/>
        <a:lstStyle/>
        <a:p>
          <a:endParaRPr lang="zh-TW" altLang="en-US"/>
        </a:p>
      </dgm:t>
    </dgm:pt>
    <dgm:pt modelId="{42AEC6F3-86C8-4D53-9BA9-05007FA83FEF}">
      <dgm:prSet phldrT="[文字]">
        <dgm:style>
          <a:lnRef idx="2">
            <a:schemeClr val="accent2"/>
          </a:lnRef>
          <a:fillRef idx="1">
            <a:schemeClr val="lt1"/>
          </a:fillRef>
          <a:effectRef idx="0">
            <a:schemeClr val="accent2"/>
          </a:effectRef>
          <a:fontRef idx="minor">
            <a:schemeClr val="dk1"/>
          </a:fontRef>
        </dgm:style>
      </dgm:prSet>
      <dgm:spPr/>
      <dgm:t>
        <a:bodyPr/>
        <a:lstStyle/>
        <a:p>
          <a:r>
            <a:rPr lang="zh-TW" altLang="en-US"/>
            <a:t>建立出</a:t>
          </a:r>
          <a:r>
            <a:rPr lang="en-US" altLang="zh-TW"/>
            <a:t>Model</a:t>
          </a:r>
        </a:p>
      </dgm:t>
    </dgm:pt>
    <dgm:pt modelId="{3E85CE2D-CBD2-4789-B3AB-EB6B07B914F1}" type="parTrans" cxnId="{FEF4C673-2ABB-46EC-B76D-0A99DA8202FA}">
      <dgm:prSet/>
      <dgm:spPr/>
      <dgm:t>
        <a:bodyPr/>
        <a:lstStyle/>
        <a:p>
          <a:endParaRPr lang="zh-TW" altLang="en-US"/>
        </a:p>
      </dgm:t>
    </dgm:pt>
    <dgm:pt modelId="{8A972E75-0BA9-423E-82AA-06BF16416FF0}" type="sibTrans" cxnId="{FEF4C673-2ABB-46EC-B76D-0A99DA8202FA}">
      <dgm:prSet/>
      <dgm:spPr/>
      <dgm:t>
        <a:bodyPr/>
        <a:lstStyle/>
        <a:p>
          <a:endParaRPr lang="zh-TW" altLang="en-US"/>
        </a:p>
      </dgm:t>
    </dgm:pt>
    <dgm:pt modelId="{281EB908-4458-4960-8A12-AD6F1D66F109}" type="pres">
      <dgm:prSet presAssocID="{19BE5553-A79C-4A0E-8B67-FF55B74911F4}" presName="linearFlow" presStyleCnt="0">
        <dgm:presLayoutVars>
          <dgm:dir/>
          <dgm:resizeHandles val="exact"/>
        </dgm:presLayoutVars>
      </dgm:prSet>
      <dgm:spPr/>
    </dgm:pt>
    <dgm:pt modelId="{A105BB6B-71C7-46F4-A470-D8EC11BA2E76}" type="pres">
      <dgm:prSet presAssocID="{B6E99706-2CD9-4F7C-855E-D5976D4352FD}" presName="node" presStyleLbl="node1" presStyleIdx="0" presStyleCnt="3">
        <dgm:presLayoutVars>
          <dgm:bulletEnabled val="1"/>
        </dgm:presLayoutVars>
      </dgm:prSet>
      <dgm:spPr/>
      <dgm:t>
        <a:bodyPr/>
        <a:lstStyle/>
        <a:p>
          <a:endParaRPr lang="zh-TW" altLang="en-US"/>
        </a:p>
      </dgm:t>
    </dgm:pt>
    <dgm:pt modelId="{7A86018D-76D8-4188-975A-C4852208672E}" type="pres">
      <dgm:prSet presAssocID="{72F985E3-F995-4821-BF7A-0CBBB25115C7}" presName="spacerL" presStyleCnt="0"/>
      <dgm:spPr/>
    </dgm:pt>
    <dgm:pt modelId="{CFF637A2-0D3B-4EE3-8748-183DFDD9F4FA}" type="pres">
      <dgm:prSet presAssocID="{72F985E3-F995-4821-BF7A-0CBBB25115C7}" presName="sibTrans" presStyleLbl="sibTrans2D1" presStyleIdx="0" presStyleCnt="2" custLinFactNeighborX="-35342" custLinFactNeighborY="1649"/>
      <dgm:spPr/>
      <dgm:t>
        <a:bodyPr/>
        <a:lstStyle/>
        <a:p>
          <a:endParaRPr lang="zh-TW" altLang="en-US"/>
        </a:p>
      </dgm:t>
    </dgm:pt>
    <dgm:pt modelId="{F447B149-35EE-4D9E-A82D-E23B976D6233}" type="pres">
      <dgm:prSet presAssocID="{72F985E3-F995-4821-BF7A-0CBBB25115C7}" presName="spacerR" presStyleCnt="0"/>
      <dgm:spPr/>
    </dgm:pt>
    <dgm:pt modelId="{33F1AFF4-D69E-4125-9627-15F50D612732}" type="pres">
      <dgm:prSet presAssocID="{962A4893-773F-4B43-AC51-5A0674F9676D}" presName="node" presStyleLbl="node1" presStyleIdx="1" presStyleCnt="3" custLinFactNeighborX="-46376" custLinFactNeighborY="7528">
        <dgm:presLayoutVars>
          <dgm:bulletEnabled val="1"/>
        </dgm:presLayoutVars>
      </dgm:prSet>
      <dgm:spPr/>
      <dgm:t>
        <a:bodyPr/>
        <a:lstStyle/>
        <a:p>
          <a:endParaRPr lang="zh-TW" altLang="en-US"/>
        </a:p>
      </dgm:t>
    </dgm:pt>
    <dgm:pt modelId="{8CB6597C-2ACD-4863-A73A-77B81B230549}" type="pres">
      <dgm:prSet presAssocID="{1FA9D4D5-00C1-4691-9469-E36134670464}" presName="spacerL" presStyleCnt="0"/>
      <dgm:spPr/>
    </dgm:pt>
    <dgm:pt modelId="{376A00B9-A12C-4980-8464-3A693CF4B50B}" type="pres">
      <dgm:prSet presAssocID="{1FA9D4D5-00C1-4691-9469-E36134670464}" presName="sibTrans" presStyleLbl="sibTrans2D1" presStyleIdx="1" presStyleCnt="2" custLinFactNeighborX="78946" custLinFactNeighborY="5526"/>
      <dgm:spPr/>
      <dgm:t>
        <a:bodyPr/>
        <a:lstStyle/>
        <a:p>
          <a:endParaRPr lang="zh-TW" altLang="en-US"/>
        </a:p>
      </dgm:t>
    </dgm:pt>
    <dgm:pt modelId="{B54B1950-A2E7-4E46-A1EB-3D09F2C94246}" type="pres">
      <dgm:prSet presAssocID="{1FA9D4D5-00C1-4691-9469-E36134670464}" presName="spacerR" presStyleCnt="0"/>
      <dgm:spPr/>
    </dgm:pt>
    <dgm:pt modelId="{4D5B698F-03C6-41C6-B637-B8C84BCA940F}" type="pres">
      <dgm:prSet presAssocID="{42AEC6F3-86C8-4D53-9BA9-05007FA83FEF}" presName="node" presStyleLbl="node1" presStyleIdx="2" presStyleCnt="3">
        <dgm:presLayoutVars>
          <dgm:bulletEnabled val="1"/>
        </dgm:presLayoutVars>
      </dgm:prSet>
      <dgm:spPr/>
      <dgm:t>
        <a:bodyPr/>
        <a:lstStyle/>
        <a:p>
          <a:endParaRPr lang="zh-TW" altLang="en-US"/>
        </a:p>
      </dgm:t>
    </dgm:pt>
  </dgm:ptLst>
  <dgm:cxnLst>
    <dgm:cxn modelId="{26A7A7BF-ABF8-442F-B348-6CD36D6DCD6E}" srcId="{19BE5553-A79C-4A0E-8B67-FF55B74911F4}" destId="{962A4893-773F-4B43-AC51-5A0674F9676D}" srcOrd="1" destOrd="0" parTransId="{0D28801B-52A7-4D77-B274-48F6B63CD0A8}" sibTransId="{1FA9D4D5-00C1-4691-9469-E36134670464}"/>
    <dgm:cxn modelId="{7F83DEE6-440B-424C-98D8-870F8DD64269}" type="presOf" srcId="{1FA9D4D5-00C1-4691-9469-E36134670464}" destId="{376A00B9-A12C-4980-8464-3A693CF4B50B}" srcOrd="0" destOrd="0" presId="urn:microsoft.com/office/officeart/2005/8/layout/equation1"/>
    <dgm:cxn modelId="{B4A2B5C3-8DE2-4DF1-9F41-95C60EDA009B}" type="presOf" srcId="{B6E99706-2CD9-4F7C-855E-D5976D4352FD}" destId="{A105BB6B-71C7-46F4-A470-D8EC11BA2E76}" srcOrd="0" destOrd="0" presId="urn:microsoft.com/office/officeart/2005/8/layout/equation1"/>
    <dgm:cxn modelId="{1F89378E-335C-485F-BD58-072AD8C6641C}" type="presOf" srcId="{962A4893-773F-4B43-AC51-5A0674F9676D}" destId="{33F1AFF4-D69E-4125-9627-15F50D612732}" srcOrd="0" destOrd="0" presId="urn:microsoft.com/office/officeart/2005/8/layout/equation1"/>
    <dgm:cxn modelId="{969B7D32-6ADF-424A-8C88-5E264BF3B605}" type="presOf" srcId="{19BE5553-A79C-4A0E-8B67-FF55B74911F4}" destId="{281EB908-4458-4960-8A12-AD6F1D66F109}" srcOrd="0" destOrd="0" presId="urn:microsoft.com/office/officeart/2005/8/layout/equation1"/>
    <dgm:cxn modelId="{AE9F3757-5CBD-45EC-A149-A9C4E868B2AF}" srcId="{19BE5553-A79C-4A0E-8B67-FF55B74911F4}" destId="{B6E99706-2CD9-4F7C-855E-D5976D4352FD}" srcOrd="0" destOrd="0" parTransId="{BC8376C9-27D1-4E6E-8DBA-6202B30EFD0F}" sibTransId="{72F985E3-F995-4821-BF7A-0CBBB25115C7}"/>
    <dgm:cxn modelId="{0B64EF4C-78A6-43CA-BC73-E86739F2D8DF}" type="presOf" srcId="{72F985E3-F995-4821-BF7A-0CBBB25115C7}" destId="{CFF637A2-0D3B-4EE3-8748-183DFDD9F4FA}" srcOrd="0" destOrd="0" presId="urn:microsoft.com/office/officeart/2005/8/layout/equation1"/>
    <dgm:cxn modelId="{FEF4C673-2ABB-46EC-B76D-0A99DA8202FA}" srcId="{19BE5553-A79C-4A0E-8B67-FF55B74911F4}" destId="{42AEC6F3-86C8-4D53-9BA9-05007FA83FEF}" srcOrd="2" destOrd="0" parTransId="{3E85CE2D-CBD2-4789-B3AB-EB6B07B914F1}" sibTransId="{8A972E75-0BA9-423E-82AA-06BF16416FF0}"/>
    <dgm:cxn modelId="{17121C24-3700-4FB9-A230-E03BAFD6EE83}" type="presOf" srcId="{42AEC6F3-86C8-4D53-9BA9-05007FA83FEF}" destId="{4D5B698F-03C6-41C6-B637-B8C84BCA940F}" srcOrd="0" destOrd="0" presId="urn:microsoft.com/office/officeart/2005/8/layout/equation1"/>
    <dgm:cxn modelId="{227CA67B-5D66-4FBF-B61F-61248281FB29}" type="presParOf" srcId="{281EB908-4458-4960-8A12-AD6F1D66F109}" destId="{A105BB6B-71C7-46F4-A470-D8EC11BA2E76}" srcOrd="0" destOrd="0" presId="urn:microsoft.com/office/officeart/2005/8/layout/equation1"/>
    <dgm:cxn modelId="{82F85BD0-C6BF-408E-BDC9-7DC386891D9D}" type="presParOf" srcId="{281EB908-4458-4960-8A12-AD6F1D66F109}" destId="{7A86018D-76D8-4188-975A-C4852208672E}" srcOrd="1" destOrd="0" presId="urn:microsoft.com/office/officeart/2005/8/layout/equation1"/>
    <dgm:cxn modelId="{5CB63E68-B781-41A3-BF15-0F32EC73075C}" type="presParOf" srcId="{281EB908-4458-4960-8A12-AD6F1D66F109}" destId="{CFF637A2-0D3B-4EE3-8748-183DFDD9F4FA}" srcOrd="2" destOrd="0" presId="urn:microsoft.com/office/officeart/2005/8/layout/equation1"/>
    <dgm:cxn modelId="{AB70A0A2-DE33-4DC2-A12A-9403711FE1DF}" type="presParOf" srcId="{281EB908-4458-4960-8A12-AD6F1D66F109}" destId="{F447B149-35EE-4D9E-A82D-E23B976D6233}" srcOrd="3" destOrd="0" presId="urn:microsoft.com/office/officeart/2005/8/layout/equation1"/>
    <dgm:cxn modelId="{C28374E4-505C-40BC-8142-35EAFECBA2A1}" type="presParOf" srcId="{281EB908-4458-4960-8A12-AD6F1D66F109}" destId="{33F1AFF4-D69E-4125-9627-15F50D612732}" srcOrd="4" destOrd="0" presId="urn:microsoft.com/office/officeart/2005/8/layout/equation1"/>
    <dgm:cxn modelId="{360FD343-15C4-4368-A2F9-CE7049B495D2}" type="presParOf" srcId="{281EB908-4458-4960-8A12-AD6F1D66F109}" destId="{8CB6597C-2ACD-4863-A73A-77B81B230549}" srcOrd="5" destOrd="0" presId="urn:microsoft.com/office/officeart/2005/8/layout/equation1"/>
    <dgm:cxn modelId="{E2E777DD-463F-439F-9E3F-66F7C2DE82FA}" type="presParOf" srcId="{281EB908-4458-4960-8A12-AD6F1D66F109}" destId="{376A00B9-A12C-4980-8464-3A693CF4B50B}" srcOrd="6" destOrd="0" presId="urn:microsoft.com/office/officeart/2005/8/layout/equation1"/>
    <dgm:cxn modelId="{96529380-CD81-4C96-9C78-11B000A550D1}" type="presParOf" srcId="{281EB908-4458-4960-8A12-AD6F1D66F109}" destId="{B54B1950-A2E7-4E46-A1EB-3D09F2C94246}" srcOrd="7" destOrd="0" presId="urn:microsoft.com/office/officeart/2005/8/layout/equation1"/>
    <dgm:cxn modelId="{E7170548-BD84-4BA0-962D-F927AEDA04A0}" type="presParOf" srcId="{281EB908-4458-4960-8A12-AD6F1D66F109}" destId="{4D5B698F-03C6-41C6-B637-B8C84BCA940F}"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D6C692-E7A4-4103-8A5C-41B4FB3FB5D6}" type="doc">
      <dgm:prSet loTypeId="urn:microsoft.com/office/officeart/2005/8/layout/hProcess9" loCatId="process" qsTypeId="urn:microsoft.com/office/officeart/2005/8/quickstyle/simple1" qsCatId="simple" csTypeId="urn:microsoft.com/office/officeart/2005/8/colors/accent1_2" csCatId="accent1" phldr="1"/>
      <dgm:spPr/>
    </dgm:pt>
    <dgm:pt modelId="{AD7A6DFB-A7D5-4DF3-8B44-0055B4C200F5}">
      <dgm:prSet phldrT="[文字]"/>
      <dgm:spPr>
        <a:solidFill>
          <a:srgbClr val="FF7575"/>
        </a:solidFill>
      </dgm:spPr>
      <dgm:t>
        <a:bodyPr/>
        <a:lstStyle/>
        <a:p>
          <a:r>
            <a:rPr lang="en-US" dirty="0" smtClean="0"/>
            <a:t>Training Data</a:t>
          </a:r>
          <a:endParaRPr lang="en-US" dirty="0"/>
        </a:p>
      </dgm:t>
    </dgm:pt>
    <dgm:pt modelId="{58E63991-28EC-49E6-BF25-844AC1A594E2}" type="parTrans" cxnId="{9E2D3BC9-8436-4FB6-B528-BAB25D45DB8C}">
      <dgm:prSet/>
      <dgm:spPr/>
      <dgm:t>
        <a:bodyPr/>
        <a:lstStyle/>
        <a:p>
          <a:endParaRPr lang="en-US"/>
        </a:p>
      </dgm:t>
    </dgm:pt>
    <dgm:pt modelId="{C8CDC8C4-1D4A-4CDE-91F5-44276269D32E}" type="sibTrans" cxnId="{9E2D3BC9-8436-4FB6-B528-BAB25D45DB8C}">
      <dgm:prSet/>
      <dgm:spPr/>
      <dgm:t>
        <a:bodyPr/>
        <a:lstStyle/>
        <a:p>
          <a:endParaRPr lang="en-US"/>
        </a:p>
      </dgm:t>
    </dgm:pt>
    <dgm:pt modelId="{E8699F0C-C202-40B0-A86F-AEC46B2AFDB9}">
      <dgm:prSet phldrT="[文字]"/>
      <dgm:spPr>
        <a:solidFill>
          <a:srgbClr val="FF7575"/>
        </a:solidFill>
      </dgm:spPr>
      <dgm:t>
        <a:bodyPr/>
        <a:lstStyle/>
        <a:p>
          <a:r>
            <a:rPr lang="en-US" dirty="0" smtClean="0"/>
            <a:t>SVM</a:t>
          </a:r>
          <a:endParaRPr lang="en-US" dirty="0"/>
        </a:p>
      </dgm:t>
    </dgm:pt>
    <dgm:pt modelId="{F55C9284-FF17-499E-A220-9291E30BBA80}" type="parTrans" cxnId="{A7A88F55-A8DB-426E-9686-0B9C3547F41D}">
      <dgm:prSet/>
      <dgm:spPr/>
      <dgm:t>
        <a:bodyPr/>
        <a:lstStyle/>
        <a:p>
          <a:endParaRPr lang="en-US"/>
        </a:p>
      </dgm:t>
    </dgm:pt>
    <dgm:pt modelId="{F012E3C4-B635-4D38-98C8-2DEA853417C7}" type="sibTrans" cxnId="{A7A88F55-A8DB-426E-9686-0B9C3547F41D}">
      <dgm:prSet/>
      <dgm:spPr/>
      <dgm:t>
        <a:bodyPr/>
        <a:lstStyle/>
        <a:p>
          <a:endParaRPr lang="en-US"/>
        </a:p>
      </dgm:t>
    </dgm:pt>
    <dgm:pt modelId="{89DFB4F1-495A-4388-B421-06D858C7AFD6}">
      <dgm:prSet phldrT="[文字]"/>
      <dgm:spPr>
        <a:solidFill>
          <a:srgbClr val="FF7575"/>
        </a:solidFill>
      </dgm:spPr>
      <dgm:t>
        <a:bodyPr/>
        <a:lstStyle/>
        <a:p>
          <a:r>
            <a:rPr lang="en-US" dirty="0" smtClean="0"/>
            <a:t>Model</a:t>
          </a:r>
          <a:endParaRPr lang="en-US" dirty="0"/>
        </a:p>
      </dgm:t>
    </dgm:pt>
    <dgm:pt modelId="{2826FA17-1593-41F8-A000-40DF51BDDF10}" type="parTrans" cxnId="{B715DA92-99B7-40C1-B212-2371F7CEFBC4}">
      <dgm:prSet/>
      <dgm:spPr/>
      <dgm:t>
        <a:bodyPr/>
        <a:lstStyle/>
        <a:p>
          <a:endParaRPr lang="en-US"/>
        </a:p>
      </dgm:t>
    </dgm:pt>
    <dgm:pt modelId="{BE62FA33-34AA-46AE-8268-E38A59EF7B13}" type="sibTrans" cxnId="{B715DA92-99B7-40C1-B212-2371F7CEFBC4}">
      <dgm:prSet/>
      <dgm:spPr/>
      <dgm:t>
        <a:bodyPr/>
        <a:lstStyle/>
        <a:p>
          <a:endParaRPr lang="en-US"/>
        </a:p>
      </dgm:t>
    </dgm:pt>
    <dgm:pt modelId="{785FDA22-83F6-416A-AC2C-D1EFC7036728}" type="pres">
      <dgm:prSet presAssocID="{22D6C692-E7A4-4103-8A5C-41B4FB3FB5D6}" presName="CompostProcess" presStyleCnt="0">
        <dgm:presLayoutVars>
          <dgm:dir/>
          <dgm:resizeHandles val="exact"/>
        </dgm:presLayoutVars>
      </dgm:prSet>
      <dgm:spPr/>
    </dgm:pt>
    <dgm:pt modelId="{65DDF7F8-03E7-47E4-9686-BE9146374986}" type="pres">
      <dgm:prSet presAssocID="{22D6C692-E7A4-4103-8A5C-41B4FB3FB5D6}" presName="arrow" presStyleLbl="bgShp" presStyleIdx="0" presStyleCnt="1"/>
      <dgm:spPr>
        <a:solidFill>
          <a:srgbClr val="C00000"/>
        </a:solidFill>
      </dgm:spPr>
    </dgm:pt>
    <dgm:pt modelId="{D602AA52-40FC-4CA1-8324-53AE55D8D70C}" type="pres">
      <dgm:prSet presAssocID="{22D6C692-E7A4-4103-8A5C-41B4FB3FB5D6}" presName="linearProcess" presStyleCnt="0"/>
      <dgm:spPr/>
    </dgm:pt>
    <dgm:pt modelId="{9B14D473-E7A1-47EC-A1D7-366677184DB2}" type="pres">
      <dgm:prSet presAssocID="{AD7A6DFB-A7D5-4DF3-8B44-0055B4C200F5}" presName="textNode" presStyleLbl="node1" presStyleIdx="0" presStyleCnt="3">
        <dgm:presLayoutVars>
          <dgm:bulletEnabled val="1"/>
        </dgm:presLayoutVars>
      </dgm:prSet>
      <dgm:spPr/>
      <dgm:t>
        <a:bodyPr/>
        <a:lstStyle/>
        <a:p>
          <a:endParaRPr lang="zh-TW" altLang="en-US"/>
        </a:p>
      </dgm:t>
    </dgm:pt>
    <dgm:pt modelId="{ECEFA564-385A-4B1E-8F7D-B3D17344D816}" type="pres">
      <dgm:prSet presAssocID="{C8CDC8C4-1D4A-4CDE-91F5-44276269D32E}" presName="sibTrans" presStyleCnt="0"/>
      <dgm:spPr/>
    </dgm:pt>
    <dgm:pt modelId="{24D5D2C2-A2BE-4BB4-BE33-A7FE3808400F}" type="pres">
      <dgm:prSet presAssocID="{E8699F0C-C202-40B0-A86F-AEC46B2AFDB9}" presName="textNode" presStyleLbl="node1" presStyleIdx="1" presStyleCnt="3" custLinFactNeighborY="2280">
        <dgm:presLayoutVars>
          <dgm:bulletEnabled val="1"/>
        </dgm:presLayoutVars>
      </dgm:prSet>
      <dgm:spPr/>
      <dgm:t>
        <a:bodyPr/>
        <a:lstStyle/>
        <a:p>
          <a:endParaRPr lang="en-US"/>
        </a:p>
      </dgm:t>
    </dgm:pt>
    <dgm:pt modelId="{771E3366-555D-43C7-98B7-DE3AE0BA3FEC}" type="pres">
      <dgm:prSet presAssocID="{F012E3C4-B635-4D38-98C8-2DEA853417C7}" presName="sibTrans" presStyleCnt="0"/>
      <dgm:spPr/>
    </dgm:pt>
    <dgm:pt modelId="{4C9BD3C5-A339-480C-8500-89D65469D75A}" type="pres">
      <dgm:prSet presAssocID="{89DFB4F1-495A-4388-B421-06D858C7AFD6}" presName="textNode" presStyleLbl="node1" presStyleIdx="2" presStyleCnt="3">
        <dgm:presLayoutVars>
          <dgm:bulletEnabled val="1"/>
        </dgm:presLayoutVars>
      </dgm:prSet>
      <dgm:spPr/>
      <dgm:t>
        <a:bodyPr/>
        <a:lstStyle/>
        <a:p>
          <a:endParaRPr lang="zh-TW" altLang="en-US"/>
        </a:p>
      </dgm:t>
    </dgm:pt>
  </dgm:ptLst>
  <dgm:cxnLst>
    <dgm:cxn modelId="{801CC822-4BDE-4D84-9D83-AD9241ECD73F}" type="presOf" srcId="{89DFB4F1-495A-4388-B421-06D858C7AFD6}" destId="{4C9BD3C5-A339-480C-8500-89D65469D75A}" srcOrd="0" destOrd="0" presId="urn:microsoft.com/office/officeart/2005/8/layout/hProcess9"/>
    <dgm:cxn modelId="{A7A88F55-A8DB-426E-9686-0B9C3547F41D}" srcId="{22D6C692-E7A4-4103-8A5C-41B4FB3FB5D6}" destId="{E8699F0C-C202-40B0-A86F-AEC46B2AFDB9}" srcOrd="1" destOrd="0" parTransId="{F55C9284-FF17-499E-A220-9291E30BBA80}" sibTransId="{F012E3C4-B635-4D38-98C8-2DEA853417C7}"/>
    <dgm:cxn modelId="{0F4B3718-D4F0-4A3C-A32C-827CF76C39AA}" type="presOf" srcId="{E8699F0C-C202-40B0-A86F-AEC46B2AFDB9}" destId="{24D5D2C2-A2BE-4BB4-BE33-A7FE3808400F}" srcOrd="0" destOrd="0" presId="urn:microsoft.com/office/officeart/2005/8/layout/hProcess9"/>
    <dgm:cxn modelId="{9E2D3BC9-8436-4FB6-B528-BAB25D45DB8C}" srcId="{22D6C692-E7A4-4103-8A5C-41B4FB3FB5D6}" destId="{AD7A6DFB-A7D5-4DF3-8B44-0055B4C200F5}" srcOrd="0" destOrd="0" parTransId="{58E63991-28EC-49E6-BF25-844AC1A594E2}" sibTransId="{C8CDC8C4-1D4A-4CDE-91F5-44276269D32E}"/>
    <dgm:cxn modelId="{38A60411-39B9-443C-A824-9E7FBF254CDD}" type="presOf" srcId="{22D6C692-E7A4-4103-8A5C-41B4FB3FB5D6}" destId="{785FDA22-83F6-416A-AC2C-D1EFC7036728}" srcOrd="0" destOrd="0" presId="urn:microsoft.com/office/officeart/2005/8/layout/hProcess9"/>
    <dgm:cxn modelId="{B715DA92-99B7-40C1-B212-2371F7CEFBC4}" srcId="{22D6C692-E7A4-4103-8A5C-41B4FB3FB5D6}" destId="{89DFB4F1-495A-4388-B421-06D858C7AFD6}" srcOrd="2" destOrd="0" parTransId="{2826FA17-1593-41F8-A000-40DF51BDDF10}" sibTransId="{BE62FA33-34AA-46AE-8268-E38A59EF7B13}"/>
    <dgm:cxn modelId="{DA5CEBC6-09EE-4541-8A7A-F7857C3FB303}" type="presOf" srcId="{AD7A6DFB-A7D5-4DF3-8B44-0055B4C200F5}" destId="{9B14D473-E7A1-47EC-A1D7-366677184DB2}" srcOrd="0" destOrd="0" presId="urn:microsoft.com/office/officeart/2005/8/layout/hProcess9"/>
    <dgm:cxn modelId="{0DD794A4-D867-4440-91E3-A4757E7292F5}" type="presParOf" srcId="{785FDA22-83F6-416A-AC2C-D1EFC7036728}" destId="{65DDF7F8-03E7-47E4-9686-BE9146374986}" srcOrd="0" destOrd="0" presId="urn:microsoft.com/office/officeart/2005/8/layout/hProcess9"/>
    <dgm:cxn modelId="{FDE9F865-F4CD-44C9-BEC7-E587DCAF9B11}" type="presParOf" srcId="{785FDA22-83F6-416A-AC2C-D1EFC7036728}" destId="{D602AA52-40FC-4CA1-8324-53AE55D8D70C}" srcOrd="1" destOrd="0" presId="urn:microsoft.com/office/officeart/2005/8/layout/hProcess9"/>
    <dgm:cxn modelId="{E4D149B5-610B-49CC-B1BA-2CC3F581373A}" type="presParOf" srcId="{D602AA52-40FC-4CA1-8324-53AE55D8D70C}" destId="{9B14D473-E7A1-47EC-A1D7-366677184DB2}" srcOrd="0" destOrd="0" presId="urn:microsoft.com/office/officeart/2005/8/layout/hProcess9"/>
    <dgm:cxn modelId="{46DDE472-FA41-4C6B-8A18-9BE8692D1000}" type="presParOf" srcId="{D602AA52-40FC-4CA1-8324-53AE55D8D70C}" destId="{ECEFA564-385A-4B1E-8F7D-B3D17344D816}" srcOrd="1" destOrd="0" presId="urn:microsoft.com/office/officeart/2005/8/layout/hProcess9"/>
    <dgm:cxn modelId="{3515E46B-99EB-4B13-A6C6-93E32466165A}" type="presParOf" srcId="{D602AA52-40FC-4CA1-8324-53AE55D8D70C}" destId="{24D5D2C2-A2BE-4BB4-BE33-A7FE3808400F}" srcOrd="2" destOrd="0" presId="urn:microsoft.com/office/officeart/2005/8/layout/hProcess9"/>
    <dgm:cxn modelId="{953987AF-8453-4DE1-96CF-E89B10BD80F1}" type="presParOf" srcId="{D602AA52-40FC-4CA1-8324-53AE55D8D70C}" destId="{771E3366-555D-43C7-98B7-DE3AE0BA3FEC}" srcOrd="3" destOrd="0" presId="urn:microsoft.com/office/officeart/2005/8/layout/hProcess9"/>
    <dgm:cxn modelId="{ACC9582D-A698-4E58-A131-26BEBEA60AB4}" type="presParOf" srcId="{D602AA52-40FC-4CA1-8324-53AE55D8D70C}" destId="{4C9BD3C5-A339-480C-8500-89D65469D7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0C769B-51CD-4D12-8462-3E3FE7D29D7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BF01CAB-C647-4843-AE02-6D39005BA6C6}">
      <dgm:prSet phldrT="[文字]"/>
      <dgm:spPr/>
      <dgm:t>
        <a:bodyPr/>
        <a:lstStyle/>
        <a:p>
          <a:r>
            <a:rPr lang="zh-TW" altLang="en-US" dirty="0" smtClean="0"/>
            <a:t>使用者輸入搜尋關鍵字</a:t>
          </a:r>
          <a:r>
            <a:rPr lang="en-US" altLang="zh-TW" dirty="0" smtClean="0"/>
            <a:t>/</a:t>
          </a:r>
          <a:r>
            <a:rPr lang="zh-TW" altLang="en-US" dirty="0" smtClean="0"/>
            <a:t>選擇要分析的影片</a:t>
          </a:r>
          <a:endParaRPr lang="en-US" dirty="0"/>
        </a:p>
      </dgm:t>
    </dgm:pt>
    <dgm:pt modelId="{5778D141-2AD0-469E-8016-DC60D0F1D4C5}" type="parTrans" cxnId="{C3454BDE-2F7A-4D14-AA8D-BC1F15E6BE8F}">
      <dgm:prSet/>
      <dgm:spPr/>
      <dgm:t>
        <a:bodyPr/>
        <a:lstStyle/>
        <a:p>
          <a:endParaRPr lang="en-US"/>
        </a:p>
      </dgm:t>
    </dgm:pt>
    <dgm:pt modelId="{30F5F83A-469A-4CA5-99E2-90ED03963A3D}" type="sibTrans" cxnId="{C3454BDE-2F7A-4D14-AA8D-BC1F15E6BE8F}">
      <dgm:prSet/>
      <dgm:spPr>
        <a:solidFill>
          <a:schemeClr val="tx1">
            <a:lumMod val="75000"/>
            <a:lumOff val="25000"/>
          </a:schemeClr>
        </a:solidFill>
      </dgm:spPr>
      <dgm:t>
        <a:bodyPr/>
        <a:lstStyle/>
        <a:p>
          <a:endParaRPr lang="en-US">
            <a:solidFill>
              <a:schemeClr val="tx2">
                <a:lumMod val="60000"/>
                <a:lumOff val="40000"/>
              </a:schemeClr>
            </a:solidFill>
          </a:endParaRPr>
        </a:p>
      </dgm:t>
    </dgm:pt>
    <dgm:pt modelId="{E055DD2D-8625-4649-81CF-B96E9521FF0E}">
      <dgm:prSet phldrT="[文字]"/>
      <dgm:spPr/>
      <dgm:t>
        <a:bodyPr/>
        <a:lstStyle/>
        <a:p>
          <a:r>
            <a:rPr lang="en-US" dirty="0" smtClean="0"/>
            <a:t>Views.py</a:t>
          </a:r>
          <a:endParaRPr lang="en-US" dirty="0"/>
        </a:p>
      </dgm:t>
    </dgm:pt>
    <dgm:pt modelId="{43F1FFD7-79ED-4672-A661-D4DCE529DDB8}" type="parTrans" cxnId="{F607E1B2-CB53-4AAB-B399-843C6968E36F}">
      <dgm:prSet/>
      <dgm:spPr/>
      <dgm:t>
        <a:bodyPr/>
        <a:lstStyle/>
        <a:p>
          <a:endParaRPr lang="en-US"/>
        </a:p>
      </dgm:t>
    </dgm:pt>
    <dgm:pt modelId="{90A0DBE8-7344-4CB7-A166-4D2A09FED0F5}" type="sibTrans" cxnId="{F607E1B2-CB53-4AAB-B399-843C6968E36F}">
      <dgm:prSet/>
      <dgm:spPr>
        <a:solidFill>
          <a:schemeClr val="tx1">
            <a:lumMod val="75000"/>
            <a:lumOff val="25000"/>
          </a:schemeClr>
        </a:solidFill>
      </dgm:spPr>
      <dgm:t>
        <a:bodyPr/>
        <a:lstStyle/>
        <a:p>
          <a:endParaRPr lang="en-US"/>
        </a:p>
      </dgm:t>
    </dgm:pt>
    <dgm:pt modelId="{B6DD8B9B-9DED-439B-86FB-74DFFB7EADF0}">
      <dgm:prSet phldrT="[文字]"/>
      <dgm:spPr/>
      <dgm:t>
        <a:bodyPr/>
        <a:lstStyle/>
        <a:p>
          <a:r>
            <a:rPr lang="en-US" dirty="0" smtClean="0"/>
            <a:t>Index.html</a:t>
          </a:r>
          <a:r>
            <a:rPr lang="en-US" altLang="zh-TW" dirty="0" smtClean="0"/>
            <a:t>/youtube.html</a:t>
          </a:r>
          <a:endParaRPr lang="en-US" dirty="0"/>
        </a:p>
      </dgm:t>
    </dgm:pt>
    <dgm:pt modelId="{499C9A6C-9E85-4D31-9989-BBB5747B32C3}" type="parTrans" cxnId="{4B8B2101-0966-4DD8-A80C-233B59452FDB}">
      <dgm:prSet/>
      <dgm:spPr/>
      <dgm:t>
        <a:bodyPr/>
        <a:lstStyle/>
        <a:p>
          <a:endParaRPr lang="en-US"/>
        </a:p>
      </dgm:t>
    </dgm:pt>
    <dgm:pt modelId="{2B3D92A7-ECED-40A2-AEFD-FA0FB7BF1646}" type="sibTrans" cxnId="{4B8B2101-0966-4DD8-A80C-233B59452FDB}">
      <dgm:prSet/>
      <dgm:spPr>
        <a:solidFill>
          <a:schemeClr val="tx1">
            <a:lumMod val="75000"/>
            <a:lumOff val="25000"/>
          </a:schemeClr>
        </a:solidFill>
      </dgm:spPr>
      <dgm:t>
        <a:bodyPr/>
        <a:lstStyle/>
        <a:p>
          <a:endParaRPr lang="en-US"/>
        </a:p>
      </dgm:t>
    </dgm:pt>
    <dgm:pt modelId="{0345D2D0-F8F9-4683-8BEE-A696A44AD10F}">
      <dgm:prSet phldrT="[文字]"/>
      <dgm:spPr/>
      <dgm:t>
        <a:bodyPr/>
        <a:lstStyle/>
        <a:p>
          <a:r>
            <a:rPr lang="zh-TW" altLang="en-US" dirty="0" smtClean="0"/>
            <a:t>回傳給使用者</a:t>
          </a:r>
          <a:endParaRPr lang="en-US" dirty="0"/>
        </a:p>
      </dgm:t>
    </dgm:pt>
    <dgm:pt modelId="{EF3B66E0-354C-47A2-B142-4BDF3B8294F2}" type="parTrans" cxnId="{35F96722-C129-4BA8-B2AA-A34D45C3E96D}">
      <dgm:prSet/>
      <dgm:spPr/>
      <dgm:t>
        <a:bodyPr/>
        <a:lstStyle/>
        <a:p>
          <a:endParaRPr lang="en-US"/>
        </a:p>
      </dgm:t>
    </dgm:pt>
    <dgm:pt modelId="{AEB26415-100E-414C-BF0C-4AA86163FDFE}" type="sibTrans" cxnId="{35F96722-C129-4BA8-B2AA-A34D45C3E96D}">
      <dgm:prSet/>
      <dgm:spPr/>
      <dgm:t>
        <a:bodyPr/>
        <a:lstStyle/>
        <a:p>
          <a:endParaRPr lang="en-US"/>
        </a:p>
      </dgm:t>
    </dgm:pt>
    <dgm:pt modelId="{603D9020-9DEB-454C-8E52-066FBA0339EB}" type="pres">
      <dgm:prSet presAssocID="{D90C769B-51CD-4D12-8462-3E3FE7D29D7E}" presName="diagram" presStyleCnt="0">
        <dgm:presLayoutVars>
          <dgm:dir/>
          <dgm:resizeHandles val="exact"/>
        </dgm:presLayoutVars>
      </dgm:prSet>
      <dgm:spPr/>
      <dgm:t>
        <a:bodyPr/>
        <a:lstStyle/>
        <a:p>
          <a:endParaRPr lang="zh-TW" altLang="en-US"/>
        </a:p>
      </dgm:t>
    </dgm:pt>
    <dgm:pt modelId="{BAC776C8-EC4F-435C-B6FD-D3075D4F58DE}" type="pres">
      <dgm:prSet presAssocID="{DBF01CAB-C647-4843-AE02-6D39005BA6C6}" presName="node" presStyleLbl="node1" presStyleIdx="0" presStyleCnt="4">
        <dgm:presLayoutVars>
          <dgm:bulletEnabled val="1"/>
        </dgm:presLayoutVars>
      </dgm:prSet>
      <dgm:spPr/>
      <dgm:t>
        <a:bodyPr/>
        <a:lstStyle/>
        <a:p>
          <a:endParaRPr lang="en-US"/>
        </a:p>
      </dgm:t>
    </dgm:pt>
    <dgm:pt modelId="{A3D64FE9-C697-44C1-9542-8189A1017982}" type="pres">
      <dgm:prSet presAssocID="{30F5F83A-469A-4CA5-99E2-90ED03963A3D}" presName="sibTrans" presStyleLbl="sibTrans2D1" presStyleIdx="0" presStyleCnt="3"/>
      <dgm:spPr/>
      <dgm:t>
        <a:bodyPr/>
        <a:lstStyle/>
        <a:p>
          <a:endParaRPr lang="zh-TW" altLang="en-US"/>
        </a:p>
      </dgm:t>
    </dgm:pt>
    <dgm:pt modelId="{F6F0B8E1-7CDF-4536-BA8F-78581B1BFD20}" type="pres">
      <dgm:prSet presAssocID="{30F5F83A-469A-4CA5-99E2-90ED03963A3D}" presName="connectorText" presStyleLbl="sibTrans2D1" presStyleIdx="0" presStyleCnt="3"/>
      <dgm:spPr/>
      <dgm:t>
        <a:bodyPr/>
        <a:lstStyle/>
        <a:p>
          <a:endParaRPr lang="zh-TW" altLang="en-US"/>
        </a:p>
      </dgm:t>
    </dgm:pt>
    <dgm:pt modelId="{A4A90367-E47D-4393-B0FB-E18FF8DB67F3}" type="pres">
      <dgm:prSet presAssocID="{E055DD2D-8625-4649-81CF-B96E9521FF0E}" presName="node" presStyleLbl="node1" presStyleIdx="1" presStyleCnt="4" custLinFactNeighborX="992" custLinFactNeighborY="-389">
        <dgm:presLayoutVars>
          <dgm:bulletEnabled val="1"/>
        </dgm:presLayoutVars>
      </dgm:prSet>
      <dgm:spPr/>
      <dgm:t>
        <a:bodyPr/>
        <a:lstStyle/>
        <a:p>
          <a:endParaRPr lang="en-US"/>
        </a:p>
      </dgm:t>
    </dgm:pt>
    <dgm:pt modelId="{85234D37-3C3D-466A-A798-8B2FB8F3F79F}" type="pres">
      <dgm:prSet presAssocID="{90A0DBE8-7344-4CB7-A166-4D2A09FED0F5}" presName="sibTrans" presStyleLbl="sibTrans2D1" presStyleIdx="1" presStyleCnt="3" custScaleX="169269" custScaleY="120505" custLinFactNeighborX="28362" custLinFactNeighborY="6705"/>
      <dgm:spPr/>
      <dgm:t>
        <a:bodyPr/>
        <a:lstStyle/>
        <a:p>
          <a:endParaRPr lang="zh-TW" altLang="en-US"/>
        </a:p>
      </dgm:t>
    </dgm:pt>
    <dgm:pt modelId="{2FEB9E5C-73D5-423E-B534-187C3CE578D1}" type="pres">
      <dgm:prSet presAssocID="{90A0DBE8-7344-4CB7-A166-4D2A09FED0F5}" presName="connectorText" presStyleLbl="sibTrans2D1" presStyleIdx="1" presStyleCnt="3"/>
      <dgm:spPr/>
      <dgm:t>
        <a:bodyPr/>
        <a:lstStyle/>
        <a:p>
          <a:endParaRPr lang="zh-TW" altLang="en-US"/>
        </a:p>
      </dgm:t>
    </dgm:pt>
    <dgm:pt modelId="{029DFEF3-3360-46D6-ABAD-C7CB220C40F7}" type="pres">
      <dgm:prSet presAssocID="{B6DD8B9B-9DED-439B-86FB-74DFFB7EADF0}" presName="node" presStyleLbl="node1" presStyleIdx="2" presStyleCnt="4">
        <dgm:presLayoutVars>
          <dgm:bulletEnabled val="1"/>
        </dgm:presLayoutVars>
      </dgm:prSet>
      <dgm:spPr/>
      <dgm:t>
        <a:bodyPr/>
        <a:lstStyle/>
        <a:p>
          <a:endParaRPr lang="en-US"/>
        </a:p>
      </dgm:t>
    </dgm:pt>
    <dgm:pt modelId="{B97DA9C8-3D73-4AE1-9126-B0B6460D8AF9}" type="pres">
      <dgm:prSet presAssocID="{2B3D92A7-ECED-40A2-AEFD-FA0FB7BF1646}" presName="sibTrans" presStyleLbl="sibTrans2D1" presStyleIdx="2" presStyleCnt="3"/>
      <dgm:spPr/>
      <dgm:t>
        <a:bodyPr/>
        <a:lstStyle/>
        <a:p>
          <a:endParaRPr lang="zh-TW" altLang="en-US"/>
        </a:p>
      </dgm:t>
    </dgm:pt>
    <dgm:pt modelId="{A0E99992-F712-4398-BC5D-09D28FCDDCFC}" type="pres">
      <dgm:prSet presAssocID="{2B3D92A7-ECED-40A2-AEFD-FA0FB7BF1646}" presName="connectorText" presStyleLbl="sibTrans2D1" presStyleIdx="2" presStyleCnt="3"/>
      <dgm:spPr/>
      <dgm:t>
        <a:bodyPr/>
        <a:lstStyle/>
        <a:p>
          <a:endParaRPr lang="zh-TW" altLang="en-US"/>
        </a:p>
      </dgm:t>
    </dgm:pt>
    <dgm:pt modelId="{3BA5F73B-F97A-4B6B-B8BD-B24E41AAC9F7}" type="pres">
      <dgm:prSet presAssocID="{0345D2D0-F8F9-4683-8BEE-A696A44AD10F}" presName="node" presStyleLbl="node1" presStyleIdx="3" presStyleCnt="4">
        <dgm:presLayoutVars>
          <dgm:bulletEnabled val="1"/>
        </dgm:presLayoutVars>
      </dgm:prSet>
      <dgm:spPr/>
      <dgm:t>
        <a:bodyPr/>
        <a:lstStyle/>
        <a:p>
          <a:endParaRPr lang="en-US"/>
        </a:p>
      </dgm:t>
    </dgm:pt>
  </dgm:ptLst>
  <dgm:cxnLst>
    <dgm:cxn modelId="{20ADADA7-56C8-4E5B-B700-0E1F28B5968C}" type="presOf" srcId="{B6DD8B9B-9DED-439B-86FB-74DFFB7EADF0}" destId="{029DFEF3-3360-46D6-ABAD-C7CB220C40F7}" srcOrd="0" destOrd="0" presId="urn:microsoft.com/office/officeart/2005/8/layout/process5"/>
    <dgm:cxn modelId="{6D009E07-EA08-4FA1-8D27-FE09B0AAB134}" type="presOf" srcId="{2B3D92A7-ECED-40A2-AEFD-FA0FB7BF1646}" destId="{B97DA9C8-3D73-4AE1-9126-B0B6460D8AF9}" srcOrd="0" destOrd="0" presId="urn:microsoft.com/office/officeart/2005/8/layout/process5"/>
    <dgm:cxn modelId="{F607E1B2-CB53-4AAB-B399-843C6968E36F}" srcId="{D90C769B-51CD-4D12-8462-3E3FE7D29D7E}" destId="{E055DD2D-8625-4649-81CF-B96E9521FF0E}" srcOrd="1" destOrd="0" parTransId="{43F1FFD7-79ED-4672-A661-D4DCE529DDB8}" sibTransId="{90A0DBE8-7344-4CB7-A166-4D2A09FED0F5}"/>
    <dgm:cxn modelId="{4B8B2101-0966-4DD8-A80C-233B59452FDB}" srcId="{D90C769B-51CD-4D12-8462-3E3FE7D29D7E}" destId="{B6DD8B9B-9DED-439B-86FB-74DFFB7EADF0}" srcOrd="2" destOrd="0" parTransId="{499C9A6C-9E85-4D31-9989-BBB5747B32C3}" sibTransId="{2B3D92A7-ECED-40A2-AEFD-FA0FB7BF1646}"/>
    <dgm:cxn modelId="{1979134D-3BD2-4970-AF75-F8F4BFB584B4}" type="presOf" srcId="{90A0DBE8-7344-4CB7-A166-4D2A09FED0F5}" destId="{2FEB9E5C-73D5-423E-B534-187C3CE578D1}" srcOrd="1" destOrd="0" presId="urn:microsoft.com/office/officeart/2005/8/layout/process5"/>
    <dgm:cxn modelId="{DAFA458E-8A42-4EEF-8FFF-3E09C50DA522}" type="presOf" srcId="{30F5F83A-469A-4CA5-99E2-90ED03963A3D}" destId="{A3D64FE9-C697-44C1-9542-8189A1017982}" srcOrd="0" destOrd="0" presId="urn:microsoft.com/office/officeart/2005/8/layout/process5"/>
    <dgm:cxn modelId="{C9336EA1-604B-4669-ADA9-CD6702DDBB32}" type="presOf" srcId="{E055DD2D-8625-4649-81CF-B96E9521FF0E}" destId="{A4A90367-E47D-4393-B0FB-E18FF8DB67F3}" srcOrd="0" destOrd="0" presId="urn:microsoft.com/office/officeart/2005/8/layout/process5"/>
    <dgm:cxn modelId="{9B13811A-80D2-46F4-A17F-A344ADCD333D}" type="presOf" srcId="{30F5F83A-469A-4CA5-99E2-90ED03963A3D}" destId="{F6F0B8E1-7CDF-4536-BA8F-78581B1BFD20}" srcOrd="1" destOrd="0" presId="urn:microsoft.com/office/officeart/2005/8/layout/process5"/>
    <dgm:cxn modelId="{35F96722-C129-4BA8-B2AA-A34D45C3E96D}" srcId="{D90C769B-51CD-4D12-8462-3E3FE7D29D7E}" destId="{0345D2D0-F8F9-4683-8BEE-A696A44AD10F}" srcOrd="3" destOrd="0" parTransId="{EF3B66E0-354C-47A2-B142-4BDF3B8294F2}" sibTransId="{AEB26415-100E-414C-BF0C-4AA86163FDFE}"/>
    <dgm:cxn modelId="{88E92691-8D1C-47E1-A50D-9D8D5C5247C6}" type="presOf" srcId="{2B3D92A7-ECED-40A2-AEFD-FA0FB7BF1646}" destId="{A0E99992-F712-4398-BC5D-09D28FCDDCFC}" srcOrd="1" destOrd="0" presId="urn:microsoft.com/office/officeart/2005/8/layout/process5"/>
    <dgm:cxn modelId="{C3454BDE-2F7A-4D14-AA8D-BC1F15E6BE8F}" srcId="{D90C769B-51CD-4D12-8462-3E3FE7D29D7E}" destId="{DBF01CAB-C647-4843-AE02-6D39005BA6C6}" srcOrd="0" destOrd="0" parTransId="{5778D141-2AD0-469E-8016-DC60D0F1D4C5}" sibTransId="{30F5F83A-469A-4CA5-99E2-90ED03963A3D}"/>
    <dgm:cxn modelId="{13F163F5-EF6A-4D55-AFC4-4768AA052E0A}" type="presOf" srcId="{DBF01CAB-C647-4843-AE02-6D39005BA6C6}" destId="{BAC776C8-EC4F-435C-B6FD-D3075D4F58DE}" srcOrd="0" destOrd="0" presId="urn:microsoft.com/office/officeart/2005/8/layout/process5"/>
    <dgm:cxn modelId="{7414B626-8712-4E7A-95DD-CB4C7EC46A95}" type="presOf" srcId="{D90C769B-51CD-4D12-8462-3E3FE7D29D7E}" destId="{603D9020-9DEB-454C-8E52-066FBA0339EB}" srcOrd="0" destOrd="0" presId="urn:microsoft.com/office/officeart/2005/8/layout/process5"/>
    <dgm:cxn modelId="{1EABF2AD-2E39-434D-82CD-7EEC6804A5B9}" type="presOf" srcId="{0345D2D0-F8F9-4683-8BEE-A696A44AD10F}" destId="{3BA5F73B-F97A-4B6B-B8BD-B24E41AAC9F7}" srcOrd="0" destOrd="0" presId="urn:microsoft.com/office/officeart/2005/8/layout/process5"/>
    <dgm:cxn modelId="{94577C27-3F30-4688-A8B1-24A2949A42CE}" type="presOf" srcId="{90A0DBE8-7344-4CB7-A166-4D2A09FED0F5}" destId="{85234D37-3C3D-466A-A798-8B2FB8F3F79F}" srcOrd="0" destOrd="0" presId="urn:microsoft.com/office/officeart/2005/8/layout/process5"/>
    <dgm:cxn modelId="{EB0EEB7F-2E5D-442B-AF7F-F10AC439AE83}" type="presParOf" srcId="{603D9020-9DEB-454C-8E52-066FBA0339EB}" destId="{BAC776C8-EC4F-435C-B6FD-D3075D4F58DE}" srcOrd="0" destOrd="0" presId="urn:microsoft.com/office/officeart/2005/8/layout/process5"/>
    <dgm:cxn modelId="{20E90F06-8E69-4582-AEDD-136E1F7C6383}" type="presParOf" srcId="{603D9020-9DEB-454C-8E52-066FBA0339EB}" destId="{A3D64FE9-C697-44C1-9542-8189A1017982}" srcOrd="1" destOrd="0" presId="urn:microsoft.com/office/officeart/2005/8/layout/process5"/>
    <dgm:cxn modelId="{5E20FBB7-0682-4FBA-B4BB-D774E583ADA9}" type="presParOf" srcId="{A3D64FE9-C697-44C1-9542-8189A1017982}" destId="{F6F0B8E1-7CDF-4536-BA8F-78581B1BFD20}" srcOrd="0" destOrd="0" presId="urn:microsoft.com/office/officeart/2005/8/layout/process5"/>
    <dgm:cxn modelId="{646C2F0B-5EF3-48D6-BA02-C83BC597C713}" type="presParOf" srcId="{603D9020-9DEB-454C-8E52-066FBA0339EB}" destId="{A4A90367-E47D-4393-B0FB-E18FF8DB67F3}" srcOrd="2" destOrd="0" presId="urn:microsoft.com/office/officeart/2005/8/layout/process5"/>
    <dgm:cxn modelId="{736FE6F8-B762-40E2-82EE-415BB7059896}" type="presParOf" srcId="{603D9020-9DEB-454C-8E52-066FBA0339EB}" destId="{85234D37-3C3D-466A-A798-8B2FB8F3F79F}" srcOrd="3" destOrd="0" presId="urn:microsoft.com/office/officeart/2005/8/layout/process5"/>
    <dgm:cxn modelId="{1F2B5098-D28F-4362-836C-3B90188D48D9}" type="presParOf" srcId="{85234D37-3C3D-466A-A798-8B2FB8F3F79F}" destId="{2FEB9E5C-73D5-423E-B534-187C3CE578D1}" srcOrd="0" destOrd="0" presId="urn:microsoft.com/office/officeart/2005/8/layout/process5"/>
    <dgm:cxn modelId="{2EE1BDE6-BE75-4086-9361-5208D1FDF2F4}" type="presParOf" srcId="{603D9020-9DEB-454C-8E52-066FBA0339EB}" destId="{029DFEF3-3360-46D6-ABAD-C7CB220C40F7}" srcOrd="4" destOrd="0" presId="urn:microsoft.com/office/officeart/2005/8/layout/process5"/>
    <dgm:cxn modelId="{FF75ABF0-34A9-4C8A-A477-A182A7A5A4C7}" type="presParOf" srcId="{603D9020-9DEB-454C-8E52-066FBA0339EB}" destId="{B97DA9C8-3D73-4AE1-9126-B0B6460D8AF9}" srcOrd="5" destOrd="0" presId="urn:microsoft.com/office/officeart/2005/8/layout/process5"/>
    <dgm:cxn modelId="{FA413F87-00B7-47D8-B193-C288BE73F9A3}" type="presParOf" srcId="{B97DA9C8-3D73-4AE1-9126-B0B6460D8AF9}" destId="{A0E99992-F712-4398-BC5D-09D28FCDDCFC}" srcOrd="0" destOrd="0" presId="urn:microsoft.com/office/officeart/2005/8/layout/process5"/>
    <dgm:cxn modelId="{5152BD58-1E4C-4F83-B8C6-56A8A44C1D2B}" type="presParOf" srcId="{603D9020-9DEB-454C-8E52-066FBA0339EB}" destId="{3BA5F73B-F97A-4B6B-B8BD-B24E41AAC9F7}"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76C8-EC4F-435C-B6FD-D3075D4F58DE}">
      <dsp:nvSpPr>
        <dsp:cNvPr id="0" name=""/>
        <dsp:cNvSpPr/>
      </dsp:nvSpPr>
      <dsp:spPr>
        <a:xfrm>
          <a:off x="136380" y="631"/>
          <a:ext cx="2981520" cy="1788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dirty="0" smtClean="0"/>
            <a:t>使用者輸入搜尋關鍵字</a:t>
          </a:r>
          <a:r>
            <a:rPr lang="en-US" altLang="zh-TW" sz="2200" kern="1200" dirty="0" smtClean="0"/>
            <a:t>/</a:t>
          </a:r>
          <a:r>
            <a:rPr lang="zh-TW" altLang="en-US" sz="2200" kern="1200" dirty="0" smtClean="0"/>
            <a:t>選擇要分析的影片</a:t>
          </a:r>
          <a:endParaRPr lang="en-US" sz="2200" kern="1200" dirty="0"/>
        </a:p>
      </dsp:txBody>
      <dsp:txXfrm>
        <a:off x="188775" y="53026"/>
        <a:ext cx="2876730" cy="1684122"/>
      </dsp:txXfrm>
    </dsp:sp>
    <dsp:sp modelId="{A3D64FE9-C697-44C1-9542-8189A1017982}">
      <dsp:nvSpPr>
        <dsp:cNvPr id="0" name=""/>
        <dsp:cNvSpPr/>
      </dsp:nvSpPr>
      <dsp:spPr>
        <a:xfrm rot="21599484">
          <a:off x="3386781" y="525066"/>
          <a:ext cx="647757" cy="739416"/>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chemeClr val="tx2">
                <a:lumMod val="60000"/>
                <a:lumOff val="40000"/>
              </a:schemeClr>
            </a:solidFill>
          </a:endParaRPr>
        </a:p>
      </dsp:txBody>
      <dsp:txXfrm>
        <a:off x="3386781" y="672964"/>
        <a:ext cx="453430" cy="443650"/>
      </dsp:txXfrm>
    </dsp:sp>
    <dsp:sp modelId="{A4A90367-E47D-4393-B0FB-E18FF8DB67F3}">
      <dsp:nvSpPr>
        <dsp:cNvPr id="0" name=""/>
        <dsp:cNvSpPr/>
      </dsp:nvSpPr>
      <dsp:spPr>
        <a:xfrm>
          <a:off x="4340085" y="0"/>
          <a:ext cx="2981520" cy="1788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Views.py</a:t>
          </a:r>
          <a:endParaRPr lang="en-US" sz="2200" kern="1200" dirty="0"/>
        </a:p>
      </dsp:txBody>
      <dsp:txXfrm>
        <a:off x="4392480" y="52395"/>
        <a:ext cx="2876730" cy="1684122"/>
      </dsp:txXfrm>
    </dsp:sp>
    <dsp:sp modelId="{85234D37-3C3D-466A-A798-8B2FB8F3F79F}">
      <dsp:nvSpPr>
        <dsp:cNvPr id="0" name=""/>
        <dsp:cNvSpPr/>
      </dsp:nvSpPr>
      <dsp:spPr>
        <a:xfrm rot="5434094">
          <a:off x="5460340" y="1971693"/>
          <a:ext cx="1070538" cy="891034"/>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5729625" y="1881948"/>
        <a:ext cx="534620" cy="803228"/>
      </dsp:txXfrm>
    </dsp:sp>
    <dsp:sp modelId="{029DFEF3-3360-46D6-ABAD-C7CB220C40F7}">
      <dsp:nvSpPr>
        <dsp:cNvPr id="0" name=""/>
        <dsp:cNvSpPr/>
      </dsp:nvSpPr>
      <dsp:spPr>
        <a:xfrm>
          <a:off x="4310509" y="2982151"/>
          <a:ext cx="2981520" cy="1788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Index.html</a:t>
          </a:r>
          <a:r>
            <a:rPr lang="en-US" altLang="zh-TW" sz="2200" kern="1200" dirty="0" smtClean="0"/>
            <a:t>/youtube.html</a:t>
          </a:r>
          <a:endParaRPr lang="en-US" sz="2200" kern="1200" dirty="0"/>
        </a:p>
      </dsp:txBody>
      <dsp:txXfrm>
        <a:off x="4362904" y="3034546"/>
        <a:ext cx="2876730" cy="1684122"/>
      </dsp:txXfrm>
    </dsp:sp>
    <dsp:sp modelId="{B97DA9C8-3D73-4AE1-9126-B0B6460D8AF9}">
      <dsp:nvSpPr>
        <dsp:cNvPr id="0" name=""/>
        <dsp:cNvSpPr/>
      </dsp:nvSpPr>
      <dsp:spPr>
        <a:xfrm rot="10800000">
          <a:off x="3416052" y="3506899"/>
          <a:ext cx="632082" cy="739416"/>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3605677" y="3654782"/>
        <a:ext cx="442457" cy="443650"/>
      </dsp:txXfrm>
    </dsp:sp>
    <dsp:sp modelId="{3BA5F73B-F97A-4B6B-B8BD-B24E41AAC9F7}">
      <dsp:nvSpPr>
        <dsp:cNvPr id="0" name=""/>
        <dsp:cNvSpPr/>
      </dsp:nvSpPr>
      <dsp:spPr>
        <a:xfrm>
          <a:off x="136380" y="2982151"/>
          <a:ext cx="2981520" cy="1788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dirty="0" smtClean="0"/>
            <a:t>回傳給使用者</a:t>
          </a:r>
          <a:endParaRPr lang="en-US" sz="2200" kern="1200" dirty="0"/>
        </a:p>
      </dsp:txBody>
      <dsp:txXfrm>
        <a:off x="188775" y="3034546"/>
        <a:ext cx="2876730" cy="168412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3149600" y="4038600"/>
            <a:ext cx="8636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820E5327-E0FC-4F28-9542-EFBB8389BFF8}" type="datetimeFigureOut">
              <a:rPr lang="en-US" smtClean="0"/>
              <a:t>11/29/2016</a:t>
            </a:fld>
            <a:endParaRPr lang="en-US"/>
          </a:p>
        </p:txBody>
      </p:sp>
      <p:sp>
        <p:nvSpPr>
          <p:cNvPr id="17" name="頁尾版面配置區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投影片編號版面配置區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0DDD96A-C634-42F7-981A-36200914E25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820E5327-E0FC-4F28-9542-EFBB8389BFF8}" type="datetimeFigureOut">
              <a:rPr lang="en-US" smtClean="0"/>
              <a:t>11/29/2016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00DDD96A-C634-42F7-981A-36200914E2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37600" y="609601"/>
            <a:ext cx="27432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609600" y="609600"/>
            <a:ext cx="74168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8737600" y="6248403"/>
            <a:ext cx="2946400" cy="365125"/>
          </a:xfrm>
        </p:spPr>
        <p:txBody>
          <a:bodyPr/>
          <a:lstStyle/>
          <a:p>
            <a:fld id="{820E5327-E0FC-4F28-9542-EFBB8389BFF8}" type="datetimeFigureOut">
              <a:rPr lang="en-US" smtClean="0"/>
              <a:t>11/29/2016</a:t>
            </a:fld>
            <a:endParaRPr lang="en-US"/>
          </a:p>
        </p:txBody>
      </p:sp>
      <p:sp>
        <p:nvSpPr>
          <p:cNvPr id="5" name="頁尾版面配置區 4"/>
          <p:cNvSpPr>
            <a:spLocks noGrp="1"/>
          </p:cNvSpPr>
          <p:nvPr>
            <p:ph type="ftr" sz="quarter" idx="11"/>
          </p:nvPr>
        </p:nvSpPr>
        <p:spPr>
          <a:xfrm>
            <a:off x="609602" y="6248208"/>
            <a:ext cx="7431311" cy="365125"/>
          </a:xfrm>
        </p:spPr>
        <p:txBody>
          <a:bodyPr/>
          <a:lstStyle/>
          <a:p>
            <a:endParaRPr 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8075084" y="103716"/>
            <a:ext cx="533400" cy="325968"/>
          </a:xfrm>
        </p:spPr>
        <p:txBody>
          <a:bodyPr/>
          <a:lstStyle/>
          <a:p>
            <a:fld id="{00DDD96A-C634-42F7-981A-36200914E2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108712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820E5327-E0FC-4F28-9542-EFBB8389BFF8}" type="datetimeFigureOut">
              <a:rPr lang="en-US" smtClean="0"/>
              <a:t>11/29/2016</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00DDD96A-C634-42F7-981A-36200914E253}" type="slidenum">
              <a:rPr lang="en-US" smtClean="0"/>
              <a:t>‹#›</a:t>
            </a:fld>
            <a:endParaRPr lang="en-US"/>
          </a:p>
        </p:txBody>
      </p:sp>
      <p:sp>
        <p:nvSpPr>
          <p:cNvPr id="8" name="內容版面配置區 7"/>
          <p:cNvSpPr>
            <a:spLocks noGrp="1"/>
          </p:cNvSpPr>
          <p:nvPr>
            <p:ph sz="quarter" idx="1"/>
          </p:nvPr>
        </p:nvSpPr>
        <p:spPr>
          <a:xfrm>
            <a:off x="816864" y="1600200"/>
            <a:ext cx="108712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820E5327-E0FC-4F28-9542-EFBB8389BFF8}" type="datetimeFigureOut">
              <a:rPr lang="en-US" smtClean="0"/>
              <a:t>11/29/2016</a:t>
            </a:fld>
            <a:endParaRPr lang="en-US"/>
          </a:p>
        </p:txBody>
      </p:sp>
      <p:sp>
        <p:nvSpPr>
          <p:cNvPr id="13" name="投影片編號版面配置區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0DDD96A-C634-42F7-981A-36200914E253}" type="slidenum">
              <a:rPr lang="en-US" smtClean="0"/>
              <a:t>‹#›</a:t>
            </a:fld>
            <a:endParaRPr lang="en-US"/>
          </a:p>
        </p:txBody>
      </p:sp>
      <p:sp>
        <p:nvSpPr>
          <p:cNvPr id="14" name="頁尾版面配置區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812800" y="1589567"/>
            <a:ext cx="5181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6459868" y="1589567"/>
            <a:ext cx="5181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820E5327-E0FC-4F28-9542-EFBB8389BFF8}" type="datetimeFigureOut">
              <a:rPr lang="en-US" smtClean="0"/>
              <a:t>11/29/2016</a:t>
            </a:fld>
            <a:endParaRPr lang="en-US"/>
          </a:p>
        </p:txBody>
      </p:sp>
      <p:sp>
        <p:nvSpPr>
          <p:cNvPr id="10" name="投影片編號版面配置區 9"/>
          <p:cNvSpPr>
            <a:spLocks noGrp="1"/>
          </p:cNvSpPr>
          <p:nvPr>
            <p:ph type="sldNum" sz="quarter" idx="16"/>
          </p:nvPr>
        </p:nvSpPr>
        <p:spPr/>
        <p:txBody>
          <a:bodyPr rtlCol="0"/>
          <a:lstStyle/>
          <a:p>
            <a:fld id="{00DDD96A-C634-42F7-981A-36200914E253}" type="slidenum">
              <a:rPr lang="en-US" smtClean="0"/>
              <a:t>‹#›</a:t>
            </a:fld>
            <a:endParaRPr lang="en-US"/>
          </a:p>
        </p:txBody>
      </p:sp>
      <p:sp>
        <p:nvSpPr>
          <p:cNvPr id="12" name="頁尾版面配置區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11200" y="273050"/>
            <a:ext cx="108712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812800" y="2438400"/>
            <a:ext cx="51816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6400800" y="2438400"/>
            <a:ext cx="51816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820E5327-E0FC-4F28-9542-EFBB8389BFF8}" type="datetimeFigureOut">
              <a:rPr lang="en-US" smtClean="0"/>
              <a:t>11/29/2016</a:t>
            </a:fld>
            <a:endParaRPr lang="en-US"/>
          </a:p>
        </p:txBody>
      </p:sp>
      <p:sp>
        <p:nvSpPr>
          <p:cNvPr id="12" name="投影片編號版面配置區 11"/>
          <p:cNvSpPr>
            <a:spLocks noGrp="1"/>
          </p:cNvSpPr>
          <p:nvPr>
            <p:ph type="sldNum" sz="quarter" idx="16"/>
          </p:nvPr>
        </p:nvSpPr>
        <p:spPr/>
        <p:txBody>
          <a:bodyPr rtlCol="0"/>
          <a:lstStyle/>
          <a:p>
            <a:fld id="{00DDD96A-C634-42F7-981A-36200914E253}" type="slidenum">
              <a:rPr lang="en-US" smtClean="0"/>
              <a:t>‹#›</a:t>
            </a:fld>
            <a:endParaRPr lang="en-US"/>
          </a:p>
        </p:txBody>
      </p:sp>
      <p:sp>
        <p:nvSpPr>
          <p:cNvPr id="14" name="頁尾版面配置區 13"/>
          <p:cNvSpPr>
            <a:spLocks noGrp="1"/>
          </p:cNvSpPr>
          <p:nvPr>
            <p:ph type="ftr" sz="quarter" idx="17"/>
          </p:nvPr>
        </p:nvSpPr>
        <p:spPr/>
        <p:txBody>
          <a:bodyPr rtlCol="0"/>
          <a:lstStyle/>
          <a:p>
            <a:endParaRPr lang="en-US"/>
          </a:p>
        </p:txBody>
      </p:sp>
      <p:sp>
        <p:nvSpPr>
          <p:cNvPr id="16" name="文字版面配置區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820E5327-E0FC-4F28-9542-EFBB8389BFF8}" type="datetimeFigureOut">
              <a:rPr lang="en-US" smtClean="0"/>
              <a:t>11/29/2016</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00DDD96A-C634-42F7-981A-36200914E2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20E5327-E0FC-4F28-9542-EFBB8389BFF8}" type="datetimeFigureOut">
              <a:rPr lang="en-US" smtClean="0"/>
              <a:t>11/29/2016</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a:xfrm>
            <a:off x="0" y="6248400"/>
            <a:ext cx="711200" cy="381000"/>
          </a:xfrm>
        </p:spPr>
        <p:txBody>
          <a:bodyPr/>
          <a:lstStyle>
            <a:lvl1pPr>
              <a:defRPr>
                <a:solidFill>
                  <a:schemeClr val="tx2"/>
                </a:solidFill>
              </a:defRPr>
            </a:lvl1pPr>
          </a:lstStyle>
          <a:p>
            <a:fld id="{00DDD96A-C634-42F7-981A-36200914E2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12800" y="273050"/>
            <a:ext cx="107696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820E5327-E0FC-4F28-9542-EFBB8389BFF8}" type="datetimeFigureOut">
              <a:rPr lang="en-US" smtClean="0"/>
              <a:t>11/29/2016</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00DDD96A-C634-42F7-981A-36200914E253}" type="slidenum">
              <a:rPr lang="en-US" smtClean="0"/>
              <a:t>‹#›</a:t>
            </a:fld>
            <a:endParaRPr lang="en-US"/>
          </a:p>
        </p:txBody>
      </p:sp>
      <p:sp>
        <p:nvSpPr>
          <p:cNvPr id="3" name="文字版面配置區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3149600" y="1752600"/>
            <a:ext cx="85344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8331200" y="6248401"/>
            <a:ext cx="3556000" cy="365125"/>
          </a:xfrm>
        </p:spPr>
        <p:txBody>
          <a:bodyPr rtlCol="0"/>
          <a:lstStyle/>
          <a:p>
            <a:fld id="{820E5327-E0FC-4F28-9542-EFBB8389BFF8}" type="datetimeFigureOut">
              <a:rPr lang="en-US" smtClean="0"/>
              <a:t>11/29/2016</a:t>
            </a:fld>
            <a:endParaRPr lang="en-US"/>
          </a:p>
        </p:txBody>
      </p:sp>
      <p:sp>
        <p:nvSpPr>
          <p:cNvPr id="13" name="投影片編號版面配置區 12"/>
          <p:cNvSpPr>
            <a:spLocks noGrp="1"/>
          </p:cNvSpPr>
          <p:nvPr>
            <p:ph type="sldNum" sz="quarter" idx="11"/>
          </p:nvPr>
        </p:nvSpPr>
        <p:spPr>
          <a:xfrm>
            <a:off x="0" y="4667249"/>
            <a:ext cx="1930400" cy="663578"/>
          </a:xfrm>
        </p:spPr>
        <p:txBody>
          <a:bodyPr rtlCol="0"/>
          <a:lstStyle>
            <a:lvl1pPr>
              <a:defRPr sz="2800"/>
            </a:lvl1pPr>
          </a:lstStyle>
          <a:p>
            <a:fld id="{00DDD96A-C634-42F7-981A-36200914E253}" type="slidenum">
              <a:rPr lang="en-US" smtClean="0"/>
              <a:t>‹#›</a:t>
            </a:fld>
            <a:endParaRPr lang="en-US"/>
          </a:p>
        </p:txBody>
      </p:sp>
      <p:sp>
        <p:nvSpPr>
          <p:cNvPr id="14" name="頁尾版面配置區 13"/>
          <p:cNvSpPr>
            <a:spLocks noGrp="1"/>
          </p:cNvSpPr>
          <p:nvPr>
            <p:ph type="ftr" sz="quarter" idx="12"/>
          </p:nvPr>
        </p:nvSpPr>
        <p:spPr>
          <a:xfrm>
            <a:off x="2133600" y="6248207"/>
            <a:ext cx="6096000" cy="365125"/>
          </a:xfrm>
        </p:spPr>
        <p:txBody>
          <a:bodyPr rtlCol="0"/>
          <a:lstStyle/>
          <a:p>
            <a:endParaRPr lang="en-US"/>
          </a:p>
        </p:txBody>
      </p:sp>
      <p:sp>
        <p:nvSpPr>
          <p:cNvPr id="3" name="圖片版面配置區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812800" y="228600"/>
            <a:ext cx="108712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820E5327-E0FC-4F28-9542-EFBB8389BFF8}" type="datetimeFigureOut">
              <a:rPr lang="en-US" smtClean="0"/>
              <a:t>11/29/2016</a:t>
            </a:fld>
            <a:endParaRPr lang="en-US"/>
          </a:p>
        </p:txBody>
      </p:sp>
      <p:sp>
        <p:nvSpPr>
          <p:cNvPr id="3" name="頁尾版面配置區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0DDD96A-C634-42F7-981A-36200914E2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3.bp.blogspot.com/-_8ei_Ogm7qA/VE9gf6JBSQI/AAAAAAAAHwU/9zxXNXDWqBE/s1600/Screenshot+from+2014-10-28+17:20:33.p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2.bp.blogspot.com/-PsIlp7IzG70/Vdgg051LuZI/AAAAAAAA6BE/DLn4eEFnMe0/s1600/mvc.p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3.xml"/><Relationship Id="rId7" Type="http://schemas.openxmlformats.org/officeDocument/2006/relationships/image" Target="../media/image25.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_ftnref2"/><Relationship Id="rId2" Type="http://schemas.openxmlformats.org/officeDocument/2006/relationships/hyperlink" Target="#_ftnref1"/><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hyperlink" Target="#_ftnref3"/></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06463" y="538163"/>
            <a:ext cx="7708900" cy="1819275"/>
          </a:xfrm>
        </p:spPr>
        <p:txBody>
          <a:bodyPr>
            <a:normAutofit fontScale="90000"/>
          </a:bodyPr>
          <a:lstStyle/>
          <a:p>
            <a:r>
              <a:rPr lang="zh-TW" altLang="en-US" sz="7200" b="1" dirty="0" smtClean="0">
                <a:solidFill>
                  <a:schemeClr val="accent2"/>
                </a:solidFill>
                <a:latin typeface="+mj-ea"/>
              </a:rPr>
              <a:t>評論分類器</a:t>
            </a:r>
            <a:r>
              <a:rPr lang="en-US" altLang="zh-TW" sz="7200" b="1" dirty="0" smtClean="0">
                <a:solidFill>
                  <a:schemeClr val="accent2"/>
                </a:solidFill>
                <a:latin typeface="+mj-ea"/>
              </a:rPr>
              <a:t>-</a:t>
            </a:r>
            <a:br>
              <a:rPr lang="en-US" altLang="zh-TW" sz="7200" b="1" dirty="0" smtClean="0">
                <a:solidFill>
                  <a:schemeClr val="accent2"/>
                </a:solidFill>
                <a:latin typeface="+mj-ea"/>
              </a:rPr>
            </a:br>
            <a:r>
              <a:rPr lang="en-US" altLang="zh-TW" sz="7200" b="1" dirty="0" smtClean="0">
                <a:solidFill>
                  <a:schemeClr val="accent2"/>
                </a:solidFill>
                <a:latin typeface="+mj-ea"/>
              </a:rPr>
              <a:t>Comment Filter</a:t>
            </a:r>
            <a:endParaRPr lang="zh-TW" altLang="en-US" sz="7200" b="1" dirty="0">
              <a:solidFill>
                <a:schemeClr val="accent2"/>
              </a:solidFill>
              <a:latin typeface="+mj-ea"/>
            </a:endParaRPr>
          </a:p>
        </p:txBody>
      </p:sp>
      <p:sp>
        <p:nvSpPr>
          <p:cNvPr id="3" name="副標題 2"/>
          <p:cNvSpPr>
            <a:spLocks noGrp="1"/>
          </p:cNvSpPr>
          <p:nvPr>
            <p:ph type="subTitle" idx="1"/>
          </p:nvPr>
        </p:nvSpPr>
        <p:spPr>
          <a:xfrm>
            <a:off x="420688" y="4521274"/>
            <a:ext cx="8940800" cy="685800"/>
          </a:xfrm>
        </p:spPr>
        <p:txBody>
          <a:bodyPr>
            <a:normAutofit fontScale="25000" lnSpcReduction="20000"/>
          </a:bodyPr>
          <a:lstStyle/>
          <a:p>
            <a:pPr>
              <a:lnSpc>
                <a:spcPct val="120000"/>
              </a:lnSpc>
            </a:pPr>
            <a:r>
              <a:rPr lang="zh-TW" altLang="en-US" sz="9600" b="1" dirty="0"/>
              <a:t>成員</a:t>
            </a:r>
            <a:r>
              <a:rPr lang="en-US" altLang="zh-TW" sz="9600" b="1" dirty="0"/>
              <a:t> : </a:t>
            </a:r>
          </a:p>
          <a:p>
            <a:pPr>
              <a:lnSpc>
                <a:spcPct val="120000"/>
              </a:lnSpc>
            </a:pPr>
            <a:r>
              <a:rPr lang="en-US" altLang="zh-TW" sz="9600" b="1" dirty="0"/>
              <a:t>10227215 </a:t>
            </a:r>
            <a:r>
              <a:rPr lang="zh-TW" altLang="en-US" sz="9600" b="1" dirty="0"/>
              <a:t>祝銘</a:t>
            </a:r>
            <a:endParaRPr lang="en-US" altLang="zh-TW" sz="9600" b="1" dirty="0"/>
          </a:p>
          <a:p>
            <a:pPr>
              <a:lnSpc>
                <a:spcPct val="120000"/>
              </a:lnSpc>
            </a:pPr>
            <a:r>
              <a:rPr lang="en-US" altLang="zh-TW" sz="9600" b="1" dirty="0"/>
              <a:t>10227221 </a:t>
            </a:r>
            <a:r>
              <a:rPr lang="zh-TW" altLang="en-US" sz="9600" b="1" dirty="0"/>
              <a:t>黃礪鞍</a:t>
            </a:r>
            <a:endParaRPr lang="en-US" altLang="zh-TW" sz="9600" b="1" dirty="0"/>
          </a:p>
          <a:p>
            <a:pPr>
              <a:lnSpc>
                <a:spcPct val="120000"/>
              </a:lnSpc>
            </a:pPr>
            <a:r>
              <a:rPr lang="zh-TW" altLang="en-US" sz="9600" b="1" dirty="0"/>
              <a:t>指導教授</a:t>
            </a:r>
            <a:r>
              <a:rPr lang="en-US" altLang="zh-TW" sz="9600" b="1" dirty="0"/>
              <a:t>: </a:t>
            </a:r>
            <a:r>
              <a:rPr lang="zh-TW" altLang="en-US" sz="9600" b="1" dirty="0"/>
              <a:t>柯士文</a:t>
            </a:r>
            <a:endParaRPr lang="en-US" altLang="zh-TW" sz="9600" b="1" dirty="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91504">
            <a:off x="4500563" y="2507742"/>
            <a:ext cx="6431754" cy="343585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81596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sz="4000" b="1" dirty="0" smtClean="0"/>
              <a:t>流程圖</a:t>
            </a:r>
            <a:endParaRPr lang="en-US" altLang="zh-TW" sz="4000" dirty="0"/>
          </a:p>
          <a:p>
            <a:r>
              <a:rPr lang="zh-TW" altLang="en-US" dirty="0"/>
              <a:t>系統簡介</a:t>
            </a:r>
            <a:endParaRPr lang="en-US" altLang="zh-TW" dirty="0"/>
          </a:p>
          <a:p>
            <a:r>
              <a:rPr lang="zh-TW" altLang="en-US" dirty="0"/>
              <a:t>使用工具</a:t>
            </a:r>
            <a:endParaRPr lang="en-US" altLang="zh-TW" dirty="0"/>
          </a:p>
          <a:p>
            <a:r>
              <a:rPr lang="zh-TW" altLang="en-US" dirty="0"/>
              <a:t>工具介紹</a:t>
            </a:r>
            <a:endParaRPr lang="en-US" altLang="zh-TW" dirty="0"/>
          </a:p>
          <a:p>
            <a:r>
              <a:rPr lang="zh-TW" altLang="en-US" dirty="0" smtClean="0"/>
              <a:t>實作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627816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流程圖</a:t>
            </a:r>
            <a:r>
              <a:rPr lang="en-US" altLang="zh-TW" dirty="0" smtClean="0"/>
              <a:t>-</a:t>
            </a:r>
            <a:r>
              <a:rPr lang="zh-TW" altLang="en-US" dirty="0" smtClean="0"/>
              <a:t>概念</a:t>
            </a:r>
            <a:endParaRPr lang="zh-TW" altLang="en-US" dirty="0"/>
          </a:p>
        </p:txBody>
      </p:sp>
      <p:sp>
        <p:nvSpPr>
          <p:cNvPr id="3" name="內容版面配置區 2"/>
          <p:cNvSpPr>
            <a:spLocks noGrp="1"/>
          </p:cNvSpPr>
          <p:nvPr>
            <p:ph sz="quarter" idx="1"/>
          </p:nvPr>
        </p:nvSpPr>
        <p:spPr/>
        <p:txBody>
          <a:bodyPr/>
          <a:lstStyle/>
          <a:p>
            <a:r>
              <a:rPr lang="zh-TW" altLang="zh-TW" dirty="0">
                <a:latin typeface="微軟正黑體" pitchFamily="34" charset="-120"/>
                <a:ea typeface="微軟正黑體" pitchFamily="34" charset="-120"/>
              </a:rPr>
              <a:t>我們利用</a:t>
            </a:r>
            <a:r>
              <a:rPr lang="en-US" altLang="zh-TW" dirty="0">
                <a:latin typeface="微軟正黑體" pitchFamily="34" charset="-120"/>
                <a:ea typeface="微軟正黑體" pitchFamily="34" charset="-120"/>
              </a:rPr>
              <a:t>SVM</a:t>
            </a:r>
            <a:r>
              <a:rPr lang="zh-TW" altLang="zh-TW" dirty="0">
                <a:latin typeface="微軟正黑體" pitchFamily="34" charset="-120"/>
                <a:ea typeface="微軟正黑體" pitchFamily="34" charset="-120"/>
              </a:rPr>
              <a:t>所建立出一個分類的過濾器，</a:t>
            </a:r>
            <a:r>
              <a:rPr lang="zh-TW" altLang="zh-TW" dirty="0" smtClean="0">
                <a:latin typeface="微軟正黑體" pitchFamily="34" charset="-120"/>
                <a:ea typeface="微軟正黑體" pitchFamily="34" charset="-120"/>
              </a:rPr>
              <a:t>對影片</a:t>
            </a:r>
            <a:r>
              <a:rPr lang="zh-TW" altLang="zh-TW" dirty="0">
                <a:latin typeface="微軟正黑體" pitchFamily="34" charset="-120"/>
                <a:ea typeface="微軟正黑體" pitchFamily="34" charset="-120"/>
              </a:rPr>
              <a:t>下面的留言逐一放入模型產生出分類，看哪些留言屬於</a:t>
            </a:r>
            <a:r>
              <a:rPr lang="en-US" altLang="zh-TW" dirty="0">
                <a:latin typeface="微軟正黑體" pitchFamily="34" charset="-120"/>
                <a:ea typeface="微軟正黑體" pitchFamily="34" charset="-120"/>
              </a:rPr>
              <a:t>Machine Spam</a:t>
            </a:r>
            <a:r>
              <a:rPr lang="zh-TW" altLang="zh-TW" dirty="0">
                <a:latin typeface="微軟正黑體" pitchFamily="34" charset="-120"/>
                <a:ea typeface="微軟正黑體" pitchFamily="34" charset="-120"/>
              </a:rPr>
              <a:t>以及那些屬於一般留言</a:t>
            </a:r>
            <a:r>
              <a:rPr lang="zh-TW" altLang="zh-TW" dirty="0" smtClean="0">
                <a:latin typeface="微軟正黑體" pitchFamily="34" charset="-120"/>
                <a:ea typeface="微軟正黑體" pitchFamily="34" charset="-120"/>
              </a:rPr>
              <a:t>。並且</a:t>
            </a:r>
            <a:r>
              <a:rPr lang="zh-TW" altLang="zh-TW" dirty="0">
                <a:latin typeface="微軟正黑體" pitchFamily="34" charset="-120"/>
                <a:ea typeface="微軟正黑體" pitchFamily="34" charset="-120"/>
              </a:rPr>
              <a:t>提供使用者回饋的功能，讓使用者可以一起訓練</a:t>
            </a:r>
            <a:r>
              <a:rPr lang="en-US" altLang="zh-TW" dirty="0">
                <a:latin typeface="微軟正黑體" pitchFamily="34" charset="-120"/>
                <a:ea typeface="微軟正黑體" pitchFamily="34" charset="-120"/>
              </a:rPr>
              <a:t>Model</a:t>
            </a:r>
            <a:r>
              <a:rPr lang="zh-TW" altLang="zh-TW" dirty="0">
                <a:latin typeface="微軟正黑體" pitchFamily="34" charset="-120"/>
                <a:ea typeface="微軟正黑體" pitchFamily="34" charset="-120"/>
              </a:rPr>
              <a:t>，讓分析能夠越來越精準。</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2954241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流程圖</a:t>
            </a:r>
            <a:r>
              <a:rPr lang="en-US" altLang="zh-TW" dirty="0" smtClean="0"/>
              <a:t>-</a:t>
            </a:r>
            <a:r>
              <a:rPr lang="zh-TW" altLang="en-US" dirty="0" smtClean="0"/>
              <a:t>前置作業</a:t>
            </a:r>
            <a:endParaRPr lang="zh-TW" altLang="en-US" dirty="0"/>
          </a:p>
        </p:txBody>
      </p:sp>
      <p:graphicFrame>
        <p:nvGraphicFramePr>
          <p:cNvPr id="4" name="內容版面配置區 3"/>
          <p:cNvGraphicFramePr>
            <a:graphicFrameLocks noGrp="1"/>
          </p:cNvGraphicFramePr>
          <p:nvPr>
            <p:ph sz="quarter" idx="1"/>
          </p:nvPr>
        </p:nvGraphicFramePr>
        <p:xfrm>
          <a:off x="817563" y="1600200"/>
          <a:ext cx="10871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22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流程圖</a:t>
            </a:r>
            <a:r>
              <a:rPr lang="en-US" altLang="zh-TW" dirty="0" smtClean="0"/>
              <a:t>-</a:t>
            </a:r>
            <a:r>
              <a:rPr lang="zh-TW" altLang="en-US" dirty="0"/>
              <a:t>實作</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819" y="1866779"/>
            <a:ext cx="8661181" cy="451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92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dirty="0" smtClean="0"/>
              <a:t>流程圖</a:t>
            </a:r>
            <a:endParaRPr lang="en-US" altLang="zh-TW" dirty="0"/>
          </a:p>
          <a:p>
            <a:r>
              <a:rPr lang="zh-TW" altLang="en-US" sz="4000" b="1" dirty="0" smtClean="0"/>
              <a:t>系統簡介</a:t>
            </a:r>
            <a:endParaRPr lang="en-US" altLang="zh-TW" sz="4000" b="1" dirty="0" smtClean="0"/>
          </a:p>
          <a:p>
            <a:r>
              <a:rPr lang="zh-TW" altLang="en-US" dirty="0"/>
              <a:t>使用</a:t>
            </a:r>
            <a:r>
              <a:rPr lang="zh-TW" altLang="en-US" dirty="0" smtClean="0"/>
              <a:t>工具</a:t>
            </a:r>
            <a:endParaRPr lang="en-US" altLang="zh-TW" dirty="0" smtClean="0"/>
          </a:p>
          <a:p>
            <a:r>
              <a:rPr lang="zh-TW" altLang="en-US" dirty="0"/>
              <a:t>工具</a:t>
            </a:r>
            <a:r>
              <a:rPr lang="zh-TW" altLang="en-US" dirty="0" smtClean="0"/>
              <a:t>介紹</a:t>
            </a:r>
            <a:endParaRPr lang="en-US" altLang="zh-TW" dirty="0" smtClean="0"/>
          </a:p>
          <a:p>
            <a:r>
              <a:rPr lang="zh-TW" altLang="en-US" dirty="0" smtClean="0"/>
              <a:t>實作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2689534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grpSp>
        <p:nvGrpSpPr>
          <p:cNvPr id="10" name="群組 9"/>
          <p:cNvGrpSpPr/>
          <p:nvPr/>
        </p:nvGrpSpPr>
        <p:grpSpPr>
          <a:xfrm>
            <a:off x="2437418" y="1819996"/>
            <a:ext cx="7528311" cy="4516173"/>
            <a:chOff x="0" y="-63796"/>
            <a:chExt cx="4731598" cy="3208257"/>
          </a:xfrm>
          <a:solidFill>
            <a:srgbClr val="C8D7E5"/>
          </a:solidFill>
        </p:grpSpPr>
        <p:cxnSp>
          <p:nvCxnSpPr>
            <p:cNvPr id="11" name="直線單箭頭接點 10"/>
            <p:cNvCxnSpPr/>
            <p:nvPr/>
          </p:nvCxnSpPr>
          <p:spPr>
            <a:xfrm>
              <a:off x="978196" y="404037"/>
              <a:ext cx="0" cy="377190"/>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978196" y="1275907"/>
              <a:ext cx="0" cy="405765"/>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956931" y="2179675"/>
              <a:ext cx="0" cy="411300"/>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85060" y="-63796"/>
              <a:ext cx="1786917" cy="464258"/>
            </a:xfrm>
            <a:prstGeom prst="ellipse">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新細明體" panose="02020500000000000000" pitchFamily="18" charset="-120"/>
                  <a:ea typeface="新細明體" panose="02020500000000000000" pitchFamily="18" charset="-120"/>
                  <a:cs typeface="Times New Roman" panose="02020603050405020304" pitchFamily="18" charset="0"/>
                </a:rPr>
                <a:t>User</a:t>
              </a:r>
              <a:endParaRPr lang="en-US" sz="1200" kern="100">
                <a:effectLst/>
                <a:ea typeface="新細明體" panose="02020500000000000000" pitchFamily="18" charset="-120"/>
                <a:cs typeface="Times New Roman" panose="02020603050405020304" pitchFamily="18" charset="0"/>
              </a:endParaRPr>
            </a:p>
          </p:txBody>
        </p:sp>
        <p:sp>
          <p:nvSpPr>
            <p:cNvPr id="16" name="橢圓 15"/>
            <p:cNvSpPr/>
            <p:nvPr/>
          </p:nvSpPr>
          <p:spPr>
            <a:xfrm>
              <a:off x="85061" y="776177"/>
              <a:ext cx="1786917" cy="497725"/>
            </a:xfrm>
            <a:prstGeom prst="ellipse">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Home </a:t>
              </a:r>
              <a:r>
                <a:rPr lang="zh-TW" sz="1200" kern="100" dirty="0">
                  <a:effectLst/>
                  <a:latin typeface="新細明體" panose="02020500000000000000" pitchFamily="18" charset="-120"/>
                  <a:ea typeface="新細明體" panose="02020500000000000000" pitchFamily="18" charset="-120"/>
                  <a:cs typeface="Times New Roman" panose="02020603050405020304" pitchFamily="18" charset="0"/>
                </a:rPr>
                <a:t>頁面</a:t>
              </a:r>
              <a:endParaRPr lang="en-US" sz="1200" kern="100" dirty="0">
                <a:effectLst/>
                <a:ea typeface="新細明體" panose="02020500000000000000" pitchFamily="18" charset="-120"/>
                <a:cs typeface="Times New Roman" panose="02020603050405020304" pitchFamily="18" charset="0"/>
              </a:endParaRPr>
            </a:p>
          </p:txBody>
        </p:sp>
        <p:sp>
          <p:nvSpPr>
            <p:cNvPr id="17" name="橢圓 16"/>
            <p:cNvSpPr/>
            <p:nvPr/>
          </p:nvSpPr>
          <p:spPr>
            <a:xfrm>
              <a:off x="74428" y="1679944"/>
              <a:ext cx="1797478" cy="492086"/>
            </a:xfrm>
            <a:prstGeom prst="ellipse">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新細明體" panose="02020500000000000000" pitchFamily="18" charset="-120"/>
                  <a:ea typeface="新細明體" panose="02020500000000000000" pitchFamily="18" charset="-120"/>
                  <a:cs typeface="Times New Roman" panose="02020603050405020304" pitchFamily="18" charset="0"/>
                </a:rPr>
                <a:t>Search </a:t>
              </a:r>
              <a:r>
                <a:rPr lang="zh-TW" sz="1200" kern="100">
                  <a:effectLst/>
                  <a:latin typeface="新細明體" panose="02020500000000000000" pitchFamily="18" charset="-120"/>
                  <a:ea typeface="新細明體" panose="02020500000000000000" pitchFamily="18" charset="-120"/>
                  <a:cs typeface="Times New Roman" panose="02020603050405020304" pitchFamily="18" charset="0"/>
                </a:rPr>
                <a:t>頁面</a:t>
              </a:r>
              <a:endParaRPr lang="en-US" sz="1200" kern="100">
                <a:effectLst/>
                <a:ea typeface="新細明體" panose="02020500000000000000" pitchFamily="18" charset="-120"/>
                <a:cs typeface="Times New Roman" panose="02020603050405020304" pitchFamily="18" charset="0"/>
              </a:endParaRPr>
            </a:p>
          </p:txBody>
        </p:sp>
        <p:sp>
          <p:nvSpPr>
            <p:cNvPr id="18" name="橢圓 17"/>
            <p:cNvSpPr/>
            <p:nvPr/>
          </p:nvSpPr>
          <p:spPr>
            <a:xfrm>
              <a:off x="2945219" y="1658679"/>
              <a:ext cx="1786379" cy="512032"/>
            </a:xfrm>
            <a:prstGeom prst="ellipse">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新細明體" panose="02020500000000000000" pitchFamily="18" charset="-120"/>
                  <a:ea typeface="新細明體" panose="02020500000000000000" pitchFamily="18" charset="-120"/>
                  <a:cs typeface="Times New Roman" panose="02020603050405020304" pitchFamily="18" charset="0"/>
                </a:rPr>
                <a:t>History </a:t>
              </a:r>
              <a:r>
                <a:rPr lang="zh-TW" sz="1200" kern="100">
                  <a:effectLst/>
                  <a:latin typeface="新細明體" panose="02020500000000000000" pitchFamily="18" charset="-120"/>
                  <a:ea typeface="新細明體" panose="02020500000000000000" pitchFamily="18" charset="-120"/>
                  <a:cs typeface="Times New Roman" panose="02020603050405020304" pitchFamily="18" charset="0"/>
                </a:rPr>
                <a:t>頁面</a:t>
              </a:r>
              <a:endParaRPr lang="en-US" sz="1200" kern="100">
                <a:effectLst/>
                <a:ea typeface="新細明體" panose="02020500000000000000" pitchFamily="18" charset="-120"/>
                <a:cs typeface="Times New Roman" panose="02020603050405020304" pitchFamily="18" charset="0"/>
              </a:endParaRPr>
            </a:p>
          </p:txBody>
        </p:sp>
        <p:sp>
          <p:nvSpPr>
            <p:cNvPr id="19" name="橢圓 18"/>
            <p:cNvSpPr/>
            <p:nvPr/>
          </p:nvSpPr>
          <p:spPr>
            <a:xfrm>
              <a:off x="0" y="2583712"/>
              <a:ext cx="1875170" cy="560749"/>
            </a:xfrm>
            <a:prstGeom prst="ellipse">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新細明體" panose="02020500000000000000" pitchFamily="18" charset="-120"/>
                  <a:ea typeface="新細明體" panose="02020500000000000000" pitchFamily="18" charset="-120"/>
                  <a:cs typeface="Times New Roman" panose="02020603050405020304" pitchFamily="18" charset="0"/>
                </a:rPr>
                <a:t>Analysis </a:t>
              </a:r>
              <a:r>
                <a:rPr lang="zh-TW" sz="1200" kern="100">
                  <a:effectLst/>
                  <a:latin typeface="新細明體" panose="02020500000000000000" pitchFamily="18" charset="-120"/>
                  <a:ea typeface="新細明體" panose="02020500000000000000" pitchFamily="18" charset="-120"/>
                  <a:cs typeface="Times New Roman" panose="02020603050405020304" pitchFamily="18" charset="0"/>
                </a:rPr>
                <a:t>頁面</a:t>
              </a:r>
              <a:endParaRPr lang="en-US" sz="1200" kern="100">
                <a:effectLst/>
                <a:ea typeface="新細明體" panose="02020500000000000000" pitchFamily="18" charset="-120"/>
                <a:cs typeface="Times New Roman" panose="02020603050405020304" pitchFamily="18" charset="0"/>
              </a:endParaRPr>
            </a:p>
          </p:txBody>
        </p:sp>
        <p:cxnSp>
          <p:nvCxnSpPr>
            <p:cNvPr id="20" name="直線單箭頭接點 19"/>
            <p:cNvCxnSpPr/>
            <p:nvPr/>
          </p:nvCxnSpPr>
          <p:spPr>
            <a:xfrm>
              <a:off x="1881963" y="1924493"/>
              <a:ext cx="946150" cy="0"/>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1881963" y="988828"/>
              <a:ext cx="946150" cy="808075"/>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1881963" y="2062717"/>
              <a:ext cx="946150" cy="754911"/>
            </a:xfrm>
            <a:prstGeom prst="straightConnector1">
              <a:avLst/>
            </a:prstGeom>
            <a:grpFill/>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弧形接點 22"/>
            <p:cNvCxnSpPr/>
            <p:nvPr/>
          </p:nvCxnSpPr>
          <p:spPr>
            <a:xfrm flipV="1">
              <a:off x="0" y="1095154"/>
              <a:ext cx="88792" cy="1786269"/>
            </a:xfrm>
            <a:prstGeom prst="curvedConnector3">
              <a:avLst>
                <a:gd name="adj1" fmla="val -1004069"/>
              </a:avLst>
            </a:prstGeom>
            <a:grp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5177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grpSp>
        <p:nvGrpSpPr>
          <p:cNvPr id="24" name="群組 23"/>
          <p:cNvGrpSpPr/>
          <p:nvPr/>
        </p:nvGrpSpPr>
        <p:grpSpPr>
          <a:xfrm>
            <a:off x="2067339" y="1974574"/>
            <a:ext cx="7433849" cy="4750903"/>
            <a:chOff x="0" y="0"/>
            <a:chExt cx="5819354" cy="3896727"/>
          </a:xfrm>
        </p:grpSpPr>
        <p:pic>
          <p:nvPicPr>
            <p:cNvPr id="25" name="圖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81403" cy="3420094"/>
            </a:xfrm>
            <a:prstGeom prst="rect">
              <a:avLst/>
            </a:prstGeom>
          </p:spPr>
        </p:pic>
        <p:cxnSp>
          <p:nvCxnSpPr>
            <p:cNvPr id="26" name="直線單箭頭接點 25"/>
            <p:cNvCxnSpPr/>
            <p:nvPr/>
          </p:nvCxnSpPr>
          <p:spPr>
            <a:xfrm>
              <a:off x="3384875" y="1993555"/>
              <a:ext cx="1085319" cy="1498900"/>
            </a:xfrm>
            <a:prstGeom prst="straightConnector1">
              <a:avLst/>
            </a:prstGeom>
            <a:ln w="19050">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27" name="文字方塊 2"/>
            <p:cNvSpPr txBox="1">
              <a:spLocks noChangeArrowheads="1"/>
            </p:cNvSpPr>
            <p:nvPr/>
          </p:nvSpPr>
          <p:spPr bwMode="auto">
            <a:xfrm>
              <a:off x="4359260" y="3550722"/>
              <a:ext cx="1460094" cy="3460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600" kern="100" dirty="0">
                  <a:effectLst/>
                  <a:latin typeface="Calibri" panose="020F0502020204030204" pitchFamily="34" charset="0"/>
                  <a:ea typeface="新細明體" panose="02020500000000000000" pitchFamily="18" charset="-120"/>
                  <a:cs typeface="Times New Roman" panose="02020603050405020304" pitchFamily="18" charset="0"/>
                </a:rPr>
                <a:t>輸入愈查詢影片</a:t>
              </a:r>
              <a:endParaRPr lang="en-US" sz="16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3110492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1557" y="2029487"/>
            <a:ext cx="6582686" cy="4464446"/>
          </a:xfrm>
          <a:prstGeom prst="rect">
            <a:avLst/>
          </a:prstGeom>
        </p:spPr>
      </p:pic>
    </p:spTree>
    <p:extLst>
      <p:ext uri="{BB962C8B-B14F-4D97-AF65-F5344CB8AC3E}">
        <p14:creationId xmlns:p14="http://schemas.microsoft.com/office/powerpoint/2010/main" val="2053692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851413"/>
            <a:ext cx="6701956" cy="4805898"/>
          </a:xfrm>
          <a:prstGeom prst="rect">
            <a:avLst/>
          </a:prstGeom>
        </p:spPr>
      </p:pic>
    </p:spTree>
    <p:extLst>
      <p:ext uri="{BB962C8B-B14F-4D97-AF65-F5344CB8AC3E}">
        <p14:creationId xmlns:p14="http://schemas.microsoft.com/office/powerpoint/2010/main" val="3318053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2199861" y="1951354"/>
            <a:ext cx="6383751" cy="4171149"/>
          </a:xfrm>
          <a:prstGeom prst="rect">
            <a:avLst/>
          </a:prstGeom>
        </p:spPr>
      </p:pic>
    </p:spTree>
    <p:extLst>
      <p:ext uri="{BB962C8B-B14F-4D97-AF65-F5344CB8AC3E}">
        <p14:creationId xmlns:p14="http://schemas.microsoft.com/office/powerpoint/2010/main" val="90718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sz="4000" b="1" dirty="0" smtClean="0"/>
              <a:t>摘要</a:t>
            </a:r>
            <a:endParaRPr lang="en-US" altLang="zh-TW" sz="4000" b="1" dirty="0" smtClean="0"/>
          </a:p>
          <a:p>
            <a:r>
              <a:rPr lang="zh-TW" altLang="en-US" dirty="0"/>
              <a:t>研究</a:t>
            </a:r>
            <a:r>
              <a:rPr lang="zh-TW" altLang="en-US" dirty="0" smtClean="0"/>
              <a:t>動機</a:t>
            </a:r>
            <a:endParaRPr lang="en-US" altLang="zh-TW" dirty="0"/>
          </a:p>
          <a:p>
            <a:r>
              <a:rPr lang="zh-TW" altLang="en-US" dirty="0" smtClean="0"/>
              <a:t>流程圖</a:t>
            </a:r>
            <a:endParaRPr lang="en-US" altLang="zh-TW" dirty="0" smtClean="0"/>
          </a:p>
          <a:p>
            <a:r>
              <a:rPr lang="zh-TW" altLang="en-US" dirty="0" smtClean="0"/>
              <a:t>系統簡介</a:t>
            </a:r>
            <a:endParaRPr lang="en-US" altLang="zh-TW" dirty="0" smtClean="0"/>
          </a:p>
          <a:p>
            <a:r>
              <a:rPr lang="zh-TW" altLang="en-US" dirty="0"/>
              <a:t>使用</a:t>
            </a:r>
            <a:r>
              <a:rPr lang="zh-TW" altLang="en-US" dirty="0" smtClean="0"/>
              <a:t>工具</a:t>
            </a:r>
            <a:endParaRPr lang="en-US" altLang="zh-TW" dirty="0" smtClean="0"/>
          </a:p>
          <a:p>
            <a:r>
              <a:rPr lang="zh-TW" altLang="en-US" dirty="0" smtClean="0"/>
              <a:t>工具介紹</a:t>
            </a:r>
            <a:endParaRPr lang="en-US" altLang="zh-TW" dirty="0" smtClean="0"/>
          </a:p>
          <a:p>
            <a:r>
              <a:rPr lang="zh-TW" altLang="en-US" dirty="0" smtClean="0"/>
              <a:t>實</a:t>
            </a:r>
            <a:r>
              <a:rPr lang="zh-TW" altLang="en-US" dirty="0" smtClean="0"/>
              <a:t>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124792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系統簡介</a:t>
            </a:r>
            <a:endParaRPr lang="zh-TW" altLang="en-US" dirty="0"/>
          </a:p>
        </p:txBody>
      </p:sp>
      <p:grpSp>
        <p:nvGrpSpPr>
          <p:cNvPr id="5" name="群組 4"/>
          <p:cNvGrpSpPr/>
          <p:nvPr/>
        </p:nvGrpSpPr>
        <p:grpSpPr>
          <a:xfrm>
            <a:off x="2245853" y="1873623"/>
            <a:ext cx="6908699" cy="5452775"/>
            <a:chOff x="-1534368" y="2393960"/>
            <a:chExt cx="6909270" cy="5452868"/>
          </a:xfrm>
        </p:grpSpPr>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368" y="2393960"/>
              <a:ext cx="6909270" cy="4276409"/>
            </a:xfrm>
            <a:prstGeom prst="rect">
              <a:avLst/>
            </a:prstGeom>
          </p:spPr>
        </p:pic>
        <p:sp>
          <p:nvSpPr>
            <p:cNvPr id="7" name="文字方塊 2"/>
            <p:cNvSpPr txBox="1">
              <a:spLocks noChangeArrowheads="1"/>
            </p:cNvSpPr>
            <p:nvPr/>
          </p:nvSpPr>
          <p:spPr bwMode="auto">
            <a:xfrm>
              <a:off x="797442" y="7517219"/>
              <a:ext cx="3423684" cy="32960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spcAft>
                  <a:spcPts val="0"/>
                </a:spcAft>
              </a:pPr>
              <a:r>
                <a:rPr lang="en-US" sz="1200" b="1" kern="100">
                  <a:effectLst/>
                  <a:latin typeface="標楷體" panose="03000509000000000000" pitchFamily="65" charset="-120"/>
                  <a:ea typeface="新細明體" panose="02020500000000000000" pitchFamily="18" charset="-120"/>
                  <a:cs typeface="Times New Roman" panose="02020603050405020304" pitchFamily="18" charset="0"/>
                </a:rPr>
                <a:t>(</a:t>
              </a:r>
              <a:r>
                <a:rPr lang="zh-TW" sz="1200" b="1" kern="100">
                  <a:effectLst/>
                  <a:latin typeface="標楷體" panose="03000509000000000000" pitchFamily="65" charset="-120"/>
                  <a:ea typeface="新細明體" panose="02020500000000000000" pitchFamily="18" charset="-120"/>
                  <a:cs typeface="Times New Roman" panose="02020603050405020304" pitchFamily="18" charset="0"/>
                </a:rPr>
                <a:t>顯示</a:t>
              </a:r>
              <a:r>
                <a:rPr lang="en-US" sz="1200" b="1" kern="100">
                  <a:effectLst/>
                  <a:latin typeface="標楷體" panose="03000509000000000000" pitchFamily="65" charset="-120"/>
                  <a:ea typeface="新細明體" panose="02020500000000000000" pitchFamily="18" charset="-120"/>
                  <a:cs typeface="Times New Roman" panose="02020603050405020304" pitchFamily="18" charset="0"/>
                </a:rPr>
                <a:t>Machine%</a:t>
              </a:r>
              <a:r>
                <a:rPr lang="zh-TW" sz="1200" b="1" kern="100">
                  <a:effectLst/>
                  <a:latin typeface="標楷體" panose="03000509000000000000" pitchFamily="65" charset="-120"/>
                  <a:ea typeface="新細明體" panose="02020500000000000000" pitchFamily="18" charset="-120"/>
                  <a:cs typeface="Times New Roman" panose="02020603050405020304" pitchFamily="18" charset="0"/>
                </a:rPr>
                <a:t>、點擊次數、日期於</a:t>
              </a:r>
              <a:r>
                <a:rPr lang="en-US" sz="1200" b="1" kern="100">
                  <a:effectLst/>
                  <a:latin typeface="標楷體" panose="03000509000000000000" pitchFamily="65" charset="-120"/>
                  <a:ea typeface="新細明體" panose="02020500000000000000" pitchFamily="18" charset="-120"/>
                  <a:cs typeface="Times New Roman" panose="02020603050405020304" pitchFamily="18" charset="0"/>
                </a:rPr>
                <a:t>History)</a:t>
              </a:r>
              <a:endParaRPr lang="en-US"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3216222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dirty="0" smtClean="0"/>
              <a:t>流程圖</a:t>
            </a:r>
            <a:endParaRPr lang="en-US" altLang="zh-TW" dirty="0" smtClean="0"/>
          </a:p>
          <a:p>
            <a:r>
              <a:rPr lang="zh-TW" altLang="en-US" dirty="0" smtClean="0"/>
              <a:t>系統</a:t>
            </a:r>
            <a:r>
              <a:rPr lang="zh-TW" altLang="en-US" dirty="0"/>
              <a:t>簡介</a:t>
            </a:r>
            <a:endParaRPr lang="en-US" altLang="zh-TW" dirty="0"/>
          </a:p>
          <a:p>
            <a:r>
              <a:rPr lang="zh-TW" altLang="en-US" sz="4000" b="1" dirty="0"/>
              <a:t>使用</a:t>
            </a:r>
            <a:r>
              <a:rPr lang="zh-TW" altLang="en-US" sz="4000" b="1" dirty="0" smtClean="0"/>
              <a:t>工具</a:t>
            </a:r>
            <a:endParaRPr lang="en-US" altLang="zh-TW" sz="4000" b="1" dirty="0" smtClean="0"/>
          </a:p>
          <a:p>
            <a:r>
              <a:rPr lang="zh-TW" altLang="en-US" dirty="0"/>
              <a:t>工具</a:t>
            </a:r>
            <a:r>
              <a:rPr lang="zh-TW" altLang="en-US" dirty="0" smtClean="0"/>
              <a:t>介紹</a:t>
            </a:r>
            <a:endParaRPr lang="en-US" altLang="zh-TW" dirty="0" smtClean="0"/>
          </a:p>
          <a:p>
            <a:r>
              <a:rPr lang="zh-TW" altLang="en-US" dirty="0" smtClean="0"/>
              <a:t>實作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3648361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使用工具</a:t>
            </a:r>
            <a:endParaRPr lang="en-US" dirty="0"/>
          </a:p>
        </p:txBody>
      </p:sp>
      <p:sp>
        <p:nvSpPr>
          <p:cNvPr id="3" name="內容版面配置區 2"/>
          <p:cNvSpPr>
            <a:spLocks noGrp="1"/>
          </p:cNvSpPr>
          <p:nvPr>
            <p:ph sz="quarter" idx="1"/>
          </p:nvPr>
        </p:nvSpPr>
        <p:spPr/>
        <p:txBody>
          <a:bodyPr>
            <a:normAutofit/>
          </a:bodyPr>
          <a:lstStyle/>
          <a:p>
            <a:pPr>
              <a:lnSpc>
                <a:spcPct val="200000"/>
              </a:lnSpc>
            </a:pPr>
            <a:r>
              <a:rPr lang="en-US" sz="3600" b="1" dirty="0" err="1"/>
              <a:t>YoutubeAPI</a:t>
            </a:r>
            <a:r>
              <a:rPr lang="en-US" sz="3600" b="1" dirty="0"/>
              <a:t> + </a:t>
            </a:r>
            <a:r>
              <a:rPr lang="en-US" sz="3600" b="1" dirty="0" err="1" smtClean="0"/>
              <a:t>BeautifulSoup</a:t>
            </a:r>
            <a:endParaRPr lang="en-US" sz="3600" b="1" dirty="0" smtClean="0"/>
          </a:p>
          <a:p>
            <a:pPr>
              <a:lnSpc>
                <a:spcPct val="200000"/>
              </a:lnSpc>
            </a:pPr>
            <a:r>
              <a:rPr lang="en-US" altLang="zh-TW" sz="3600" b="1" dirty="0" smtClean="0"/>
              <a:t>SVM</a:t>
            </a:r>
          </a:p>
          <a:p>
            <a:pPr>
              <a:lnSpc>
                <a:spcPct val="200000"/>
              </a:lnSpc>
            </a:pPr>
            <a:r>
              <a:rPr lang="en-US" altLang="zh-TW" sz="3600" b="1" dirty="0" err="1" smtClean="0"/>
              <a:t>Django</a:t>
            </a:r>
            <a:endParaRPr lang="en-US" sz="3600" b="1" dirty="0" smtClean="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117" y="1902960"/>
            <a:ext cx="2862943" cy="1610405"/>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971" y="2947148"/>
            <a:ext cx="2213429" cy="2108291"/>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6629" y="3911600"/>
            <a:ext cx="4267200" cy="2400300"/>
          </a:xfrm>
          <a:prstGeom prst="rect">
            <a:avLst/>
          </a:prstGeom>
        </p:spPr>
      </p:pic>
    </p:spTree>
    <p:extLst>
      <p:ext uri="{BB962C8B-B14F-4D97-AF65-F5344CB8AC3E}">
        <p14:creationId xmlns:p14="http://schemas.microsoft.com/office/powerpoint/2010/main" val="2633632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dirty="0" smtClean="0"/>
              <a:t>流程圖</a:t>
            </a:r>
            <a:endParaRPr lang="en-US" altLang="zh-TW" dirty="0"/>
          </a:p>
          <a:p>
            <a:r>
              <a:rPr lang="zh-TW" altLang="en-US" dirty="0"/>
              <a:t>系統簡介</a:t>
            </a:r>
            <a:endParaRPr lang="en-US" altLang="zh-TW" dirty="0"/>
          </a:p>
          <a:p>
            <a:r>
              <a:rPr lang="zh-TW" altLang="en-US" dirty="0"/>
              <a:t>使用工具</a:t>
            </a:r>
            <a:endParaRPr lang="en-US" altLang="zh-TW" dirty="0"/>
          </a:p>
          <a:p>
            <a:r>
              <a:rPr lang="zh-TW" altLang="en-US" sz="4000" b="1" dirty="0"/>
              <a:t>工具</a:t>
            </a:r>
            <a:r>
              <a:rPr lang="zh-TW" altLang="en-US" sz="4000" b="1" dirty="0" smtClean="0"/>
              <a:t>介紹</a:t>
            </a:r>
            <a:endParaRPr lang="en-US" altLang="zh-TW" dirty="0" smtClean="0"/>
          </a:p>
          <a:p>
            <a:r>
              <a:rPr lang="zh-TW" altLang="en-US" dirty="0"/>
              <a:t>實</a:t>
            </a:r>
            <a:r>
              <a:rPr lang="zh-TW" altLang="en-US" dirty="0" smtClean="0"/>
              <a:t>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176801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6685" y="2"/>
            <a:ext cx="10515600" cy="1325563"/>
          </a:xfrm>
        </p:spPr>
        <p:txBody>
          <a:bodyPr/>
          <a:lstStyle/>
          <a:p>
            <a:r>
              <a:rPr lang="zh-TW" altLang="en-US" dirty="0" smtClean="0"/>
              <a:t>工具介紹</a:t>
            </a:r>
            <a:r>
              <a:rPr lang="en-US" altLang="zh-TW" dirty="0" smtClean="0"/>
              <a:t>-</a:t>
            </a:r>
            <a:r>
              <a:rPr lang="en-US" altLang="zh-TW" dirty="0" err="1" smtClean="0"/>
              <a:t>youtube-api</a:t>
            </a:r>
            <a:endParaRPr 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rot="1375887">
            <a:off x="6627498" y="3370339"/>
            <a:ext cx="4980064" cy="1772187"/>
          </a:xfrm>
          <a:prstGeom prst="rect">
            <a:avLst/>
          </a:prstGeom>
          <a:ln w="88900" cap="sq" cmpd="thickThin">
            <a:solidFill>
              <a:srgbClr val="000000"/>
            </a:solidFill>
            <a:prstDash val="solid"/>
            <a:miter lim="800000"/>
          </a:ln>
          <a:effectLst>
            <a:innerShdw blurRad="76200">
              <a:srgbClr val="000000"/>
            </a:innerShdw>
          </a:effectLst>
        </p:spPr>
      </p:pic>
      <p:sp>
        <p:nvSpPr>
          <p:cNvPr id="5" name="文字方塊 4"/>
          <p:cNvSpPr txBox="1"/>
          <p:nvPr/>
        </p:nvSpPr>
        <p:spPr>
          <a:xfrm>
            <a:off x="1132114" y="1711189"/>
            <a:ext cx="5083631" cy="3416320"/>
          </a:xfrm>
          <a:prstGeom prst="rect">
            <a:avLst/>
          </a:prstGeom>
          <a:noFill/>
        </p:spPr>
        <p:txBody>
          <a:bodyPr wrap="square" rtlCol="0">
            <a:spAutoFit/>
          </a:bodyPr>
          <a:lstStyle/>
          <a:p>
            <a:r>
              <a:rPr lang="en-US" b="1" dirty="0"/>
              <a:t> </a:t>
            </a:r>
            <a:r>
              <a:rPr lang="en-US" sz="2400" dirty="0"/>
              <a:t>Google</a:t>
            </a:r>
            <a:r>
              <a:rPr lang="zh-TW" altLang="en-US" sz="2400" dirty="0"/>
              <a:t>在官方提供了</a:t>
            </a:r>
            <a:r>
              <a:rPr lang="en-US" sz="2400" dirty="0" err="1"/>
              <a:t>YoutubeAPI</a:t>
            </a:r>
            <a:r>
              <a:rPr lang="zh-TW" altLang="en-US" sz="2400" dirty="0"/>
              <a:t>，提供使用者能夠與</a:t>
            </a:r>
            <a:r>
              <a:rPr lang="en-US" sz="2400" dirty="0" err="1"/>
              <a:t>Youtube</a:t>
            </a:r>
            <a:r>
              <a:rPr lang="zh-TW" altLang="en-US" sz="2400" dirty="0"/>
              <a:t>進行互動。它提供了</a:t>
            </a:r>
            <a:r>
              <a:rPr lang="en-US" sz="2400" dirty="0"/>
              <a:t>Activity</a:t>
            </a:r>
            <a:r>
              <a:rPr lang="zh-TW" altLang="en-US" sz="2400" dirty="0"/>
              <a:t>、</a:t>
            </a:r>
            <a:r>
              <a:rPr lang="en-US" sz="2400" dirty="0"/>
              <a:t>Channel</a:t>
            </a:r>
            <a:r>
              <a:rPr lang="zh-TW" altLang="en-US" sz="2400" dirty="0"/>
              <a:t>、</a:t>
            </a:r>
            <a:r>
              <a:rPr lang="en-US" sz="2400" dirty="0"/>
              <a:t>playlist</a:t>
            </a:r>
            <a:r>
              <a:rPr lang="zh-TW" altLang="en-US" sz="2400" dirty="0"/>
              <a:t>、</a:t>
            </a:r>
            <a:r>
              <a:rPr lang="en-US" sz="2400" dirty="0"/>
              <a:t>video……</a:t>
            </a:r>
            <a:r>
              <a:rPr lang="zh-TW" altLang="en-US" sz="2400" dirty="0"/>
              <a:t>等多種的運算。當我們鎖定某個影片後，並將對應的參數設定好，則能夠得到</a:t>
            </a:r>
            <a:r>
              <a:rPr lang="zh-TW" altLang="en-US" sz="2400" dirty="0" smtClean="0"/>
              <a:t>結果</a:t>
            </a:r>
            <a:r>
              <a:rPr lang="en-US" altLang="zh-TW" sz="2400" dirty="0" smtClean="0"/>
              <a:t/>
            </a:r>
            <a:br>
              <a:rPr lang="en-US" altLang="zh-TW" sz="2400" dirty="0" smtClean="0"/>
            </a:br>
            <a:r>
              <a:rPr lang="en-US" sz="2400" dirty="0"/>
              <a:t>(</a:t>
            </a:r>
            <a:r>
              <a:rPr lang="zh-TW" altLang="en-US" sz="2400" i="1" dirty="0"/>
              <a:t>以下為使用</a:t>
            </a:r>
            <a:r>
              <a:rPr lang="en-US" sz="2400" i="1" dirty="0"/>
              <a:t>API</a:t>
            </a:r>
            <a:r>
              <a:rPr lang="zh-TW" altLang="en-US" sz="2400" i="1" dirty="0"/>
              <a:t>搜尋影片中的留言得到之結果</a:t>
            </a:r>
            <a:r>
              <a:rPr lang="en-US" sz="2400" dirty="0"/>
              <a:t>)</a:t>
            </a:r>
            <a:br>
              <a:rPr lang="en-US" sz="2400" dirty="0"/>
            </a:br>
            <a:endParaRPr lang="en-US" sz="2400" dirty="0"/>
          </a:p>
        </p:txBody>
      </p:sp>
    </p:spTree>
    <p:extLst>
      <p:ext uri="{BB962C8B-B14F-4D97-AF65-F5344CB8AC3E}">
        <p14:creationId xmlns:p14="http://schemas.microsoft.com/office/powerpoint/2010/main" val="2131110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工具介紹</a:t>
            </a:r>
            <a:r>
              <a:rPr lang="en-US" altLang="zh-TW" dirty="0"/>
              <a:t>-</a:t>
            </a:r>
            <a:r>
              <a:rPr lang="en-US" altLang="zh-TW" dirty="0" err="1"/>
              <a:t>youtube-api</a:t>
            </a:r>
            <a:endParaRPr lang="zh-TW" altLang="en-US" dirty="0"/>
          </a:p>
        </p:txBody>
      </p:sp>
      <p:sp>
        <p:nvSpPr>
          <p:cNvPr id="3" name="內容版面配置區 2"/>
          <p:cNvSpPr>
            <a:spLocks noGrp="1"/>
          </p:cNvSpPr>
          <p:nvPr>
            <p:ph sz="quarter" idx="1"/>
          </p:nvPr>
        </p:nvSpPr>
        <p:spPr/>
        <p:txBody>
          <a:bodyPr/>
          <a:lstStyle/>
          <a:p>
            <a:endParaRPr lang="zh-TW" altLang="en-US" dirty="0"/>
          </a:p>
        </p:txBody>
      </p:sp>
      <p:grpSp>
        <p:nvGrpSpPr>
          <p:cNvPr id="4" name="群組 3"/>
          <p:cNvGrpSpPr/>
          <p:nvPr/>
        </p:nvGrpSpPr>
        <p:grpSpPr>
          <a:xfrm>
            <a:off x="968828" y="1733033"/>
            <a:ext cx="5736773" cy="4239142"/>
            <a:chOff x="-1261" y="459635"/>
            <a:chExt cx="5077522" cy="3551275"/>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 y="459635"/>
              <a:ext cx="4774019" cy="3551275"/>
            </a:xfrm>
            <a:prstGeom prst="rect">
              <a:avLst/>
            </a:prstGeom>
          </p:spPr>
        </p:pic>
        <p:sp>
          <p:nvSpPr>
            <p:cNvPr id="6" name="橢圓 5"/>
            <p:cNvSpPr/>
            <p:nvPr/>
          </p:nvSpPr>
          <p:spPr>
            <a:xfrm>
              <a:off x="212651" y="1190847"/>
              <a:ext cx="1233170" cy="184975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弧形接點 6"/>
            <p:cNvCxnSpPr/>
            <p:nvPr/>
          </p:nvCxnSpPr>
          <p:spPr>
            <a:xfrm>
              <a:off x="1201336" y="2859572"/>
              <a:ext cx="1736219" cy="393624"/>
            </a:xfrm>
            <a:prstGeom prst="curvedConnector3">
              <a:avLst>
                <a:gd name="adj1" fmla="val 50000"/>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文字方塊 2"/>
            <p:cNvSpPr txBox="1">
              <a:spLocks noChangeArrowheads="1"/>
            </p:cNvSpPr>
            <p:nvPr/>
          </p:nvSpPr>
          <p:spPr bwMode="auto">
            <a:xfrm>
              <a:off x="2937555" y="2795784"/>
              <a:ext cx="2138706" cy="7704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此為一筆留言的紀錄，接著將該物件中的值取出。</a:t>
              </a:r>
              <a:endParaRPr lang="en-US"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grpSp>
      <p:sp>
        <p:nvSpPr>
          <p:cNvPr id="9" name="矩形 8"/>
          <p:cNvSpPr/>
          <p:nvPr/>
        </p:nvSpPr>
        <p:spPr>
          <a:xfrm>
            <a:off x="7445829" y="2478516"/>
            <a:ext cx="3537857" cy="3046988"/>
          </a:xfrm>
          <a:prstGeom prst="rect">
            <a:avLst/>
          </a:prstGeom>
        </p:spPr>
        <p:txBody>
          <a:bodyPr wrap="square">
            <a:spAutoFit/>
          </a:bodyPr>
          <a:lstStyle/>
          <a:p>
            <a:r>
              <a:rPr lang="zh-TW" altLang="en-US" sz="2400" dirty="0">
                <a:cs typeface="Times New Roman" panose="02020603050405020304" pitchFamily="18" charset="0"/>
              </a:rPr>
              <a:t>如此一來，我們還需要工具來幫我幫把這些有用的資料抓出來。因此我 們採用</a:t>
            </a:r>
            <a:r>
              <a:rPr lang="en-US" sz="2400" dirty="0" smtClean="0">
                <a:effectLst/>
                <a:latin typeface="新細明體" panose="02020500000000000000" pitchFamily="18" charset="-120"/>
                <a:cs typeface="Times New Roman" panose="02020603050405020304" pitchFamily="18" charset="0"/>
              </a:rPr>
              <a:t>Python</a:t>
            </a:r>
            <a:r>
              <a:rPr lang="zh-TW" sz="2400" dirty="0" smtClean="0">
                <a:effectLst/>
                <a:latin typeface="新細明體" panose="02020500000000000000" pitchFamily="18" charset="-120"/>
                <a:cs typeface="Times New Roman" panose="02020603050405020304" pitchFamily="18" charset="0"/>
              </a:rPr>
              <a:t>所提供的套件</a:t>
            </a:r>
            <a:r>
              <a:rPr lang="en-US" sz="2400" dirty="0" err="1" smtClean="0">
                <a:effectLst/>
                <a:latin typeface="新細明體" panose="02020500000000000000" pitchFamily="18" charset="-120"/>
                <a:cs typeface="Times New Roman" panose="02020603050405020304" pitchFamily="18" charset="0"/>
              </a:rPr>
              <a:t>json</a:t>
            </a:r>
            <a:r>
              <a:rPr lang="zh-TW" sz="2400" dirty="0" smtClean="0">
                <a:effectLst/>
                <a:latin typeface="新細明體" panose="02020500000000000000" pitchFamily="18" charset="-120"/>
                <a:cs typeface="Times New Roman" panose="02020603050405020304" pitchFamily="18" charset="0"/>
              </a:rPr>
              <a:t>，它可以簡易的將</a:t>
            </a:r>
            <a:r>
              <a:rPr lang="en-US" sz="2400" dirty="0" smtClean="0">
                <a:effectLst/>
                <a:latin typeface="新細明體" panose="02020500000000000000" pitchFamily="18" charset="-120"/>
                <a:cs typeface="Times New Roman" panose="02020603050405020304" pitchFamily="18" charset="0"/>
              </a:rPr>
              <a:t>JSON</a:t>
            </a:r>
            <a:r>
              <a:rPr lang="zh-TW" sz="2400" dirty="0" smtClean="0">
                <a:effectLst/>
                <a:latin typeface="新細明體" panose="02020500000000000000" pitchFamily="18" charset="-120"/>
                <a:cs typeface="Times New Roman" panose="02020603050405020304" pitchFamily="18" charset="0"/>
              </a:rPr>
              <a:t>檔一層一層化簡，讓我們得到特定欄位的訊息。</a:t>
            </a:r>
            <a:endParaRPr lang="en-US" sz="2400" dirty="0"/>
          </a:p>
        </p:txBody>
      </p:sp>
    </p:spTree>
    <p:extLst>
      <p:ext uri="{BB962C8B-B14F-4D97-AF65-F5344CB8AC3E}">
        <p14:creationId xmlns:p14="http://schemas.microsoft.com/office/powerpoint/2010/main" val="2399247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6685" y="2"/>
            <a:ext cx="10515600" cy="1325563"/>
          </a:xfrm>
        </p:spPr>
        <p:txBody>
          <a:bodyPr/>
          <a:lstStyle/>
          <a:p>
            <a:r>
              <a:rPr lang="zh-TW" altLang="en-US" dirty="0" smtClean="0"/>
              <a:t>工具介紹</a:t>
            </a:r>
            <a:r>
              <a:rPr lang="en-US" altLang="zh-TW" dirty="0" smtClean="0"/>
              <a:t>-SVM</a:t>
            </a:r>
            <a:endParaRPr lang="en-US" dirty="0"/>
          </a:p>
        </p:txBody>
      </p:sp>
      <p:sp>
        <p:nvSpPr>
          <p:cNvPr id="12" name="文字方塊 11"/>
          <p:cNvSpPr txBox="1"/>
          <p:nvPr/>
        </p:nvSpPr>
        <p:spPr>
          <a:xfrm>
            <a:off x="555171" y="1768477"/>
            <a:ext cx="9521702" cy="2655741"/>
          </a:xfrm>
          <a:prstGeom prst="rect">
            <a:avLst/>
          </a:prstGeom>
          <a:noFill/>
        </p:spPr>
        <p:txBody>
          <a:bodyPr wrap="square" rtlCol="0">
            <a:spAutoFit/>
          </a:bodyPr>
          <a:lstStyle/>
          <a:p>
            <a:r>
              <a:rPr lang="zh-TW" altLang="en-US" sz="2400" b="1" dirty="0"/>
              <a:t>支援向量</a:t>
            </a:r>
            <a:r>
              <a:rPr lang="zh-TW" altLang="en-US" sz="2400" b="1" dirty="0" smtClean="0"/>
              <a:t>機是</a:t>
            </a:r>
            <a:r>
              <a:rPr lang="zh-TW" altLang="en-US" sz="2400" b="1" dirty="0"/>
              <a:t>在分類與迴歸分析中分析資料的監督式學習模型與相關的學習演算法。給定一組訓練例項，每個訓練例項被標記為屬於兩個類別中的一個或另一個，</a:t>
            </a:r>
            <a:r>
              <a:rPr lang="en-US" altLang="zh-TW" sz="2400" b="1" dirty="0"/>
              <a:t>SVM</a:t>
            </a:r>
            <a:r>
              <a:rPr lang="zh-TW" altLang="en-US" sz="2400" b="1" dirty="0"/>
              <a:t>訓練演算法建立一個將新的例項分配給兩個類別之一的模型，使其成為非機率二元線性分類器。</a:t>
            </a:r>
            <a:r>
              <a:rPr lang="en-US" altLang="zh-TW" sz="2400" b="1" dirty="0"/>
              <a:t>SVM</a:t>
            </a:r>
            <a:r>
              <a:rPr lang="zh-TW" altLang="en-US" sz="2400" b="1" dirty="0"/>
              <a:t>模型是將例項表示為空間中的點，這樣對映就使得單獨類別的例項被儘可能寬的明顯的間隔分開。然後，將新的例項對映到同一空間，並基於它們落在間隔的哪一側來預測所屬類別。</a:t>
            </a:r>
            <a:endParaRPr lang="en-US" sz="2400" dirty="0"/>
          </a:p>
        </p:txBody>
      </p:sp>
      <p:graphicFrame>
        <p:nvGraphicFramePr>
          <p:cNvPr id="14" name="資料庫圖表 13"/>
          <p:cNvGraphicFramePr/>
          <p:nvPr>
            <p:extLst>
              <p:ext uri="{D42A27DB-BD31-4B8C-83A1-F6EECF244321}">
                <p14:modId xmlns:p14="http://schemas.microsoft.com/office/powerpoint/2010/main" val="809183791"/>
              </p:ext>
            </p:extLst>
          </p:nvPr>
        </p:nvGraphicFramePr>
        <p:xfrm>
          <a:off x="5302779" y="3778327"/>
          <a:ext cx="7079343" cy="2978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778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工具介紹</a:t>
            </a:r>
            <a:r>
              <a:rPr lang="en-US" altLang="zh-TW" dirty="0"/>
              <a:t>-SVM</a:t>
            </a:r>
            <a:endParaRPr lang="en-US" dirty="0"/>
          </a:p>
        </p:txBody>
      </p:sp>
      <p:pic>
        <p:nvPicPr>
          <p:cNvPr id="2053" name="圖片 7" descr="http://3.bp.blogspot.com/-_8ei_Ogm7qA/VE9gf6JBSQI/AAAAAAAAHwU/9zxXNXDWqBE/s1600/Screenshot%2Bfrom%2B2014-10-28%2B17%3A20%3A33.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82" y="4216123"/>
            <a:ext cx="5113338" cy="26257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群組 5"/>
          <p:cNvGrpSpPr/>
          <p:nvPr/>
        </p:nvGrpSpPr>
        <p:grpSpPr>
          <a:xfrm>
            <a:off x="6097986" y="2234300"/>
            <a:ext cx="5834381" cy="3463498"/>
            <a:chOff x="0" y="0"/>
            <a:chExt cx="4785756" cy="3761309"/>
          </a:xfrm>
        </p:grpSpPr>
        <p:sp>
          <p:nvSpPr>
            <p:cNvPr id="7" name="文字方塊 2"/>
            <p:cNvSpPr txBox="1">
              <a:spLocks noChangeArrowheads="1"/>
            </p:cNvSpPr>
            <p:nvPr/>
          </p:nvSpPr>
          <p:spPr bwMode="auto">
            <a:xfrm>
              <a:off x="1840675" y="2718615"/>
              <a:ext cx="2185060" cy="104269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400" kern="100" dirty="0">
                  <a:effectLst/>
                  <a:latin typeface="+mn-ea"/>
                  <a:cs typeface="Times New Roman" panose="02020603050405020304" pitchFamily="18" charset="0"/>
                </a:rPr>
                <a:t>SVM</a:t>
              </a:r>
              <a:r>
                <a:rPr lang="zh-TW" sz="1400" kern="100" dirty="0">
                  <a:effectLst/>
                  <a:latin typeface="+mn-ea"/>
                  <a:cs typeface="Times New Roman" panose="02020603050405020304" pitchFamily="18" charset="0"/>
                </a:rPr>
                <a:t>產生出一條直線，將資料分為兩個區域。並將邊界附近的點視為</a:t>
              </a:r>
              <a:r>
                <a:rPr lang="en-US" sz="1400" kern="100" dirty="0">
                  <a:effectLst/>
                  <a:latin typeface="+mn-ea"/>
                  <a:cs typeface="Times New Roman" panose="02020603050405020304" pitchFamily="18" charset="0"/>
                </a:rPr>
                <a:t>Support Vector</a:t>
              </a: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85756" cy="2707574"/>
            </a:xfrm>
            <a:prstGeom prst="rect">
              <a:avLst/>
            </a:prstGeom>
          </p:spPr>
        </p:pic>
        <p:cxnSp>
          <p:nvCxnSpPr>
            <p:cNvPr id="9" name="弧形接點 8"/>
            <p:cNvCxnSpPr/>
            <p:nvPr/>
          </p:nvCxnSpPr>
          <p:spPr>
            <a:xfrm>
              <a:off x="1128840" y="1151907"/>
              <a:ext cx="711835" cy="1955800"/>
            </a:xfrm>
            <a:prstGeom prst="curvedConnector3">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 name="Rectangle 6"/>
          <p:cNvSpPr>
            <a:spLocks noChangeArrowheads="1"/>
          </p:cNvSpPr>
          <p:nvPr/>
        </p:nvSpPr>
        <p:spPr bwMode="auto">
          <a:xfrm>
            <a:off x="368716" y="1579283"/>
            <a:ext cx="524453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latin typeface="Calibri" panose="020F0502020204030204" pitchFamily="34" charset="0"/>
                <a:ea typeface="新細明體" panose="02020500000000000000" pitchFamily="18" charset="-120"/>
                <a:cs typeface="Times New Roman" panose="02020603050405020304" pitchFamily="18" charset="0"/>
              </a:rPr>
              <a:t/>
            </a:r>
            <a:br>
              <a:rPr lang="en-US" dirty="0">
                <a:latin typeface="Calibri" panose="020F0502020204030204" pitchFamily="34" charset="0"/>
                <a:ea typeface="新細明體" panose="02020500000000000000" pitchFamily="18" charset="-120"/>
                <a:cs typeface="Times New Roman" panose="02020603050405020304" pitchFamily="18" charset="0"/>
              </a:rPr>
            </a:br>
            <a:r>
              <a:rPr lang="zh-TW" altLang="en-US" b="1" dirty="0">
                <a:latin typeface="+mj-ea"/>
                <a:ea typeface="+mj-ea"/>
                <a:cs typeface="Arial" panose="020B0604020202020204" pitchFamily="34" charset="0"/>
              </a:rPr>
              <a:t>資料切割</a:t>
            </a:r>
            <a:r>
              <a:rPr lang="zh-TW" altLang="en-US" dirty="0">
                <a:latin typeface="標楷體" panose="03000509000000000000" pitchFamily="65" charset="-120"/>
                <a:ea typeface="標楷體" panose="03000509000000000000" pitchFamily="65" charset="-120"/>
                <a:cs typeface="Arial" panose="020B0604020202020204" pitchFamily="34" charset="0"/>
              </a:rPr>
              <a:t/>
            </a:r>
            <a:br>
              <a:rPr lang="zh-TW" altLang="en-US" dirty="0">
                <a:latin typeface="標楷體" panose="03000509000000000000" pitchFamily="65" charset="-120"/>
                <a:ea typeface="標楷體" panose="03000509000000000000" pitchFamily="65" charset="-120"/>
                <a:cs typeface="Arial" panose="020B0604020202020204" pitchFamily="34" charset="0"/>
              </a:rPr>
            </a:br>
            <a:r>
              <a:rPr lang="zh-TW" altLang="en-US" dirty="0">
                <a:latin typeface="標楷體" panose="03000509000000000000" pitchFamily="65" charset="-120"/>
                <a:ea typeface="標楷體" panose="03000509000000000000" pitchFamily="65" charset="-120"/>
                <a:cs typeface="Arial" panose="020B0604020202020204" pitchFamily="34" charset="0"/>
              </a:rPr>
              <a:t>  </a:t>
            </a:r>
            <a:r>
              <a:rPr lang="zh-TW" altLang="en-US" dirty="0">
                <a:latin typeface="微軟正黑體" pitchFamily="34" charset="-120"/>
                <a:ea typeface="微軟正黑體" pitchFamily="34" charset="-120"/>
                <a:cs typeface="Arial" panose="020B0604020202020204" pitchFamily="34" charset="0"/>
              </a:rPr>
              <a:t>我們可以看到下面這張圖，上面有很多的點，我們也可以找到很多條線可以將這些資料分割成兩類</a:t>
            </a:r>
            <a:r>
              <a:rPr lang="zh-TW" altLang="en-US" dirty="0" smtClean="0">
                <a:latin typeface="微軟正黑體" pitchFamily="34" charset="-120"/>
                <a:ea typeface="微軟正黑體" pitchFamily="34" charset="-120"/>
                <a:cs typeface="Arial" panose="020B0604020202020204" pitchFamily="34" charset="0"/>
              </a:rPr>
              <a:t>，至於</a:t>
            </a:r>
            <a:r>
              <a:rPr lang="zh-TW" altLang="en-US" dirty="0">
                <a:latin typeface="微軟正黑體" pitchFamily="34" charset="-120"/>
                <a:ea typeface="微軟正黑體" pitchFamily="34" charset="-120"/>
                <a:cs typeface="Arial" panose="020B0604020202020204" pitchFamily="34" charset="0"/>
              </a:rPr>
              <a:t>要選哪一條線，</a:t>
            </a:r>
            <a:r>
              <a:rPr lang="en-US" altLang="zh-TW" dirty="0">
                <a:latin typeface="微軟正黑體" pitchFamily="34" charset="-120"/>
                <a:ea typeface="微軟正黑體" pitchFamily="34" charset="-120"/>
                <a:cs typeface="Arial" panose="020B0604020202020204" pitchFamily="34" charset="0"/>
              </a:rPr>
              <a:t>SVM</a:t>
            </a:r>
            <a:r>
              <a:rPr lang="zh-TW" altLang="en-US" dirty="0">
                <a:latin typeface="微軟正黑體" pitchFamily="34" charset="-120"/>
                <a:ea typeface="微軟正黑體" pitchFamily="34" charset="-120"/>
                <a:cs typeface="Arial" panose="020B0604020202020204" pitchFamily="34" charset="0"/>
              </a:rPr>
              <a:t>會選擇邊界越大越好，原因是邊界如果選擇太小，那麼只要資料有任何細微的變動，都很有可能導致分類的錯誤。</a:t>
            </a:r>
            <a:br>
              <a:rPr lang="zh-TW" altLang="en-US" dirty="0">
                <a:latin typeface="微軟正黑體" pitchFamily="34" charset="-120"/>
                <a:ea typeface="微軟正黑體" pitchFamily="34" charset="-120"/>
                <a:cs typeface="Arial" panose="020B0604020202020204" pitchFamily="34" charset="0"/>
              </a:rPr>
            </a:br>
            <a:r>
              <a:rPr lang="zh-TW" altLang="en-US" dirty="0">
                <a:latin typeface="微軟正黑體" pitchFamily="34" charset="-120"/>
                <a:ea typeface="微軟正黑體" pitchFamily="34" charset="-120"/>
                <a:cs typeface="Arial" panose="020B0604020202020204" pitchFamily="34" charset="0"/>
              </a:rPr>
              <a:t>座落於邊界上的點就是所謂的支撐向量</a:t>
            </a:r>
            <a:r>
              <a:rPr lang="en-US" altLang="zh-TW" dirty="0">
                <a:latin typeface="微軟正黑體" pitchFamily="34" charset="-120"/>
                <a:ea typeface="微軟正黑體" pitchFamily="34" charset="-120"/>
                <a:cs typeface="Arial" panose="020B0604020202020204" pitchFamily="34" charset="0"/>
              </a:rPr>
              <a:t>(Support Vector)</a:t>
            </a:r>
            <a:r>
              <a:rPr lang="zh-TW" altLang="en-US" dirty="0">
                <a:latin typeface="微軟正黑體" pitchFamily="34" charset="-120"/>
                <a:ea typeface="微軟正黑體" pitchFamily="34" charset="-120"/>
                <a:cs typeface="Arial" panose="020B0604020202020204" pitchFamily="34" charset="0"/>
              </a:rPr>
              <a:t>。</a:t>
            </a:r>
            <a:endParaRPr lang="zh-TW" altLang="en-US" sz="2800" dirty="0">
              <a:latin typeface="微軟正黑體" pitchFamily="34" charset="-120"/>
              <a:ea typeface="微軟正黑體" pitchFamily="34" charset="-120"/>
            </a:endParaRPr>
          </a:p>
          <a:p>
            <a:pPr eaLnBrk="0" fontAlgn="base" hangingPunct="0">
              <a:spcBef>
                <a:spcPct val="0"/>
              </a:spcBef>
              <a:spcAft>
                <a:spcPct val="0"/>
              </a:spcAft>
            </a:pPr>
            <a:r>
              <a:rPr lang="zh-TW" altLang="en-US" dirty="0">
                <a:latin typeface="標楷體" panose="03000509000000000000" pitchFamily="65" charset="-120"/>
                <a:ea typeface="標楷體" panose="03000509000000000000" pitchFamily="65" charset="-120"/>
                <a:cs typeface="Arial" panose="020B0604020202020204" pitchFamily="34" charset="0"/>
              </a:rPr>
              <a:t/>
            </a:r>
            <a:br>
              <a:rPr lang="zh-TW" altLang="en-US" dirty="0">
                <a:latin typeface="標楷體" panose="03000509000000000000" pitchFamily="65" charset="-120"/>
                <a:ea typeface="標楷體" panose="03000509000000000000" pitchFamily="65" charset="-120"/>
                <a:cs typeface="Arial" panose="020B0604020202020204" pitchFamily="34" charset="0"/>
              </a:rPr>
            </a:br>
            <a:r>
              <a:rPr lang="zh-TW" altLang="en-US" dirty="0">
                <a:latin typeface="標楷體" panose="03000509000000000000" pitchFamily="65" charset="-120"/>
                <a:ea typeface="標楷體" panose="03000509000000000000" pitchFamily="65" charset="-120"/>
                <a:cs typeface="Arial" panose="020B0604020202020204" pitchFamily="34" charset="0"/>
              </a:rPr>
              <a:t/>
            </a:r>
            <a:br>
              <a:rPr lang="zh-TW" altLang="en-US" dirty="0">
                <a:latin typeface="標楷體" panose="03000509000000000000" pitchFamily="65" charset="-120"/>
                <a:ea typeface="標楷體" panose="03000509000000000000" pitchFamily="65" charset="-120"/>
                <a:cs typeface="Arial" panose="020B0604020202020204" pitchFamily="34" charset="0"/>
              </a:rPr>
            </a:br>
            <a:endParaRPr lang="zh-TW" altLang="en-US" dirty="0">
              <a:latin typeface="新細明體" panose="02020500000000000000" pitchFamily="18" charset="-120"/>
              <a:ea typeface="新細明體" panose="02020500000000000000" pitchFamily="18" charset="-12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1353351" y="2088894"/>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新細明體" panose="02020500000000000000" pitchFamily="18" charset="-120"/>
                <a:ea typeface="新細明體" panose="02020500000000000000" pitchFamily="18" charset="-120"/>
                <a:cs typeface="Arial" panose="020B0604020202020204" pitchFamily="34" charset="0"/>
              </a:rPr>
              <a:t/>
            </a:r>
            <a:br>
              <a:rPr kumimoji="0" lang="zh-TW" altLang="en-US" sz="1200" b="0" i="0" u="none" strike="noStrike" cap="none" normalizeH="0" baseline="0" dirty="0" smtClean="0">
                <a:ln>
                  <a:noFill/>
                </a:ln>
                <a:solidFill>
                  <a:schemeClr val="tx1"/>
                </a:solidFill>
                <a:effectLst/>
                <a:latin typeface="新細明體" panose="02020500000000000000" pitchFamily="18" charset="-120"/>
                <a:ea typeface="新細明體" panose="02020500000000000000" pitchFamily="18" charset="-120"/>
                <a:cs typeface="Arial" panose="020B0604020202020204" pitchFamily="34" charset="0"/>
              </a:rPr>
            </a:br>
            <a:endParaRPr kumimoji="0" lang="zh-TW"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661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工具介紹</a:t>
            </a:r>
            <a:r>
              <a:rPr lang="en-US" altLang="zh-TW" dirty="0"/>
              <a:t>-SVM</a:t>
            </a:r>
            <a:endParaRPr 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70" y="1885950"/>
            <a:ext cx="11274880" cy="3670077"/>
          </a:xfrm>
          <a:prstGeom prst="rect">
            <a:avLst/>
          </a:prstGeom>
        </p:spPr>
      </p:pic>
      <p:sp>
        <p:nvSpPr>
          <p:cNvPr id="5" name="文字方塊 4"/>
          <p:cNvSpPr txBox="1"/>
          <p:nvPr/>
        </p:nvSpPr>
        <p:spPr>
          <a:xfrm>
            <a:off x="772886" y="5733650"/>
            <a:ext cx="10085614" cy="461665"/>
          </a:xfrm>
          <a:prstGeom prst="rect">
            <a:avLst/>
          </a:prstGeom>
          <a:noFill/>
        </p:spPr>
        <p:txBody>
          <a:bodyPr wrap="square" rtlCol="0">
            <a:spAutoFit/>
          </a:bodyPr>
          <a:lstStyle/>
          <a:p>
            <a:pPr algn="ctr"/>
            <a:r>
              <a:rPr lang="en-US" sz="2400" dirty="0" smtClean="0"/>
              <a:t>(Training Data</a:t>
            </a:r>
            <a:r>
              <a:rPr lang="zh-TW" altLang="en-US" sz="2400" dirty="0" smtClean="0"/>
              <a:t>之結果</a:t>
            </a:r>
            <a:r>
              <a:rPr lang="en-US" sz="2400" dirty="0" smtClean="0"/>
              <a:t>)</a:t>
            </a:r>
            <a:endParaRPr lang="en-US" sz="2400" dirty="0"/>
          </a:p>
        </p:txBody>
      </p:sp>
    </p:spTree>
    <p:extLst>
      <p:ext uri="{BB962C8B-B14F-4D97-AF65-F5344CB8AC3E}">
        <p14:creationId xmlns:p14="http://schemas.microsoft.com/office/powerpoint/2010/main" val="691921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工具介紹</a:t>
            </a:r>
            <a:r>
              <a:rPr lang="en-US" altLang="zh-TW" dirty="0" smtClean="0"/>
              <a:t>-</a:t>
            </a:r>
            <a:r>
              <a:rPr lang="en-US" altLang="zh-TW" dirty="0" err="1" smtClean="0"/>
              <a:t>Django</a:t>
            </a:r>
            <a:endParaRPr lang="en-US" dirty="0"/>
          </a:p>
        </p:txBody>
      </p:sp>
      <p:sp>
        <p:nvSpPr>
          <p:cNvPr id="10" name="Rectangle 7"/>
          <p:cNvSpPr>
            <a:spLocks noChangeArrowheads="1"/>
          </p:cNvSpPr>
          <p:nvPr/>
        </p:nvSpPr>
        <p:spPr bwMode="auto">
          <a:xfrm>
            <a:off x="1353351" y="2088894"/>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chemeClr val="tx1"/>
                </a:solidFill>
                <a:effectLst/>
                <a:latin typeface="新細明體" panose="02020500000000000000" pitchFamily="18" charset="-120"/>
                <a:ea typeface="新細明體" panose="02020500000000000000" pitchFamily="18" charset="-120"/>
                <a:cs typeface="Arial" panose="020B0604020202020204" pitchFamily="34" charset="0"/>
              </a:rPr>
              <a:t/>
            </a:r>
            <a:br>
              <a:rPr kumimoji="0" lang="zh-TW" altLang="en-US" sz="1200" b="0" i="0" u="none" strike="noStrike" cap="none" normalizeH="0" baseline="0" dirty="0" smtClean="0">
                <a:ln>
                  <a:noFill/>
                </a:ln>
                <a:solidFill>
                  <a:schemeClr val="tx1"/>
                </a:solidFill>
                <a:effectLst/>
                <a:latin typeface="新細明體" panose="02020500000000000000" pitchFamily="18" charset="-120"/>
                <a:ea typeface="新細明體" panose="02020500000000000000" pitchFamily="18" charset="-120"/>
                <a:cs typeface="Arial" panose="020B0604020202020204" pitchFamily="34" charset="0"/>
              </a:rPr>
            </a:br>
            <a:endParaRPr kumimoji="0" lang="zh-TW"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522083" y="3265844"/>
            <a:ext cx="5444150" cy="1569660"/>
          </a:xfrm>
          <a:prstGeom prst="rect">
            <a:avLst/>
          </a:prstGeom>
        </p:spPr>
        <p:txBody>
          <a:bodyPr wrap="square">
            <a:spAutoFit/>
          </a:bodyPr>
          <a:lstStyle/>
          <a:p>
            <a:r>
              <a:rPr lang="zh-TW" altLang="en-US" sz="2400" spc="15" dirty="0">
                <a:solidFill>
                  <a:srgbClr val="000000"/>
                </a:solidFill>
                <a:latin typeface="+mn-ea"/>
                <a:cs typeface="微軟正黑體" panose="020B0604030504040204" pitchFamily="34" charset="-120"/>
              </a:rPr>
              <a:t>如同一些比較著名的</a:t>
            </a:r>
            <a:r>
              <a:rPr lang="en-US" sz="2400" spc="15" dirty="0">
                <a:solidFill>
                  <a:srgbClr val="000000"/>
                </a:solidFill>
                <a:latin typeface="+mn-ea"/>
                <a:cs typeface="微軟正黑體" panose="020B0604030504040204" pitchFamily="34" charset="-120"/>
              </a:rPr>
              <a:t> Web framework</a:t>
            </a:r>
            <a:r>
              <a:rPr lang="zh-TW" altLang="en-US" sz="2400" spc="15" dirty="0">
                <a:solidFill>
                  <a:srgbClr val="000000"/>
                </a:solidFill>
                <a:latin typeface="+mn-ea"/>
                <a:cs typeface="微軟正黑體" panose="020B0604030504040204" pitchFamily="34" charset="-120"/>
              </a:rPr>
              <a:t>，</a:t>
            </a:r>
            <a:r>
              <a:rPr lang="en-US" sz="2400" spc="15" dirty="0" err="1">
                <a:solidFill>
                  <a:srgbClr val="000000"/>
                </a:solidFill>
                <a:latin typeface="+mn-ea"/>
                <a:cs typeface="微軟正黑體" panose="020B0604030504040204" pitchFamily="34" charset="-120"/>
              </a:rPr>
              <a:t>Django</a:t>
            </a:r>
            <a:r>
              <a:rPr lang="en-US" sz="2400" spc="15" dirty="0">
                <a:solidFill>
                  <a:srgbClr val="000000"/>
                </a:solidFill>
                <a:latin typeface="+mn-ea"/>
                <a:cs typeface="微軟正黑體" panose="020B0604030504040204" pitchFamily="34" charset="-120"/>
              </a:rPr>
              <a:t> </a:t>
            </a:r>
            <a:r>
              <a:rPr lang="zh-TW" altLang="en-US" sz="2400" spc="15" dirty="0">
                <a:solidFill>
                  <a:srgbClr val="000000"/>
                </a:solidFill>
                <a:latin typeface="+mn-ea"/>
                <a:cs typeface="微軟正黑體" panose="020B0604030504040204" pitchFamily="34" charset="-120"/>
              </a:rPr>
              <a:t>同樣也使用了類似</a:t>
            </a:r>
            <a:r>
              <a:rPr lang="en-US" sz="2400" spc="15" dirty="0">
                <a:solidFill>
                  <a:srgbClr val="000000"/>
                </a:solidFill>
                <a:latin typeface="+mn-ea"/>
                <a:cs typeface="微軟正黑體" panose="020B0604030504040204" pitchFamily="34" charset="-120"/>
              </a:rPr>
              <a:t> MVC </a:t>
            </a:r>
            <a:r>
              <a:rPr lang="zh-TW" altLang="en-US" sz="2400" spc="15" dirty="0">
                <a:solidFill>
                  <a:srgbClr val="000000"/>
                </a:solidFill>
                <a:latin typeface="+mn-ea"/>
                <a:cs typeface="微軟正黑體" panose="020B0604030504040204" pitchFamily="34" charset="-120"/>
              </a:rPr>
              <a:t>的架構，只是在定義和解釋上略為不同，稱為</a:t>
            </a:r>
            <a:r>
              <a:rPr lang="en-US" sz="2400" spc="15" dirty="0">
                <a:solidFill>
                  <a:srgbClr val="000000"/>
                </a:solidFill>
                <a:latin typeface="+mn-ea"/>
                <a:cs typeface="微軟正黑體" panose="020B0604030504040204" pitchFamily="34" charset="-120"/>
              </a:rPr>
              <a:t> MTV ( Model–Template–View )</a:t>
            </a:r>
            <a:endParaRPr lang="en-US" sz="2400" dirty="0">
              <a:latin typeface="+mn-ea"/>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464" y="1814306"/>
            <a:ext cx="3384164" cy="4744929"/>
          </a:xfrm>
          <a:prstGeom prst="rect">
            <a:avLst/>
          </a:prstGeom>
        </p:spPr>
      </p:pic>
    </p:spTree>
    <p:extLst>
      <p:ext uri="{BB962C8B-B14F-4D97-AF65-F5344CB8AC3E}">
        <p14:creationId xmlns:p14="http://schemas.microsoft.com/office/powerpoint/2010/main" val="54713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摘要</a:t>
            </a:r>
            <a:endParaRPr lang="zh-TW" altLang="en-US" dirty="0"/>
          </a:p>
        </p:txBody>
      </p:sp>
      <p:sp>
        <p:nvSpPr>
          <p:cNvPr id="3" name="內容版面配置區 2"/>
          <p:cNvSpPr>
            <a:spLocks noGrp="1"/>
          </p:cNvSpPr>
          <p:nvPr>
            <p:ph sz="quarter" idx="1"/>
          </p:nvPr>
        </p:nvSpPr>
        <p:spPr/>
        <p:txBody>
          <a:bodyPr/>
          <a:lstStyle/>
          <a:p>
            <a:r>
              <a:rPr lang="zh-TW" altLang="zh-TW" dirty="0"/>
              <a:t>現在是一個網路的世代，任何議題放上網路後，都會有許多人關注，並且留下</a:t>
            </a:r>
            <a:r>
              <a:rPr lang="en-US" altLang="zh-TW" dirty="0"/>
              <a:t>”</a:t>
            </a:r>
            <a:r>
              <a:rPr lang="zh-TW" altLang="zh-TW" dirty="0"/>
              <a:t>評論</a:t>
            </a:r>
            <a:r>
              <a:rPr lang="en-US" altLang="zh-TW" dirty="0"/>
              <a:t>(Human Comment)”</a:t>
            </a:r>
            <a:r>
              <a:rPr lang="zh-TW" altLang="zh-TW" dirty="0"/>
              <a:t>。然而更會有人利用程式在這些評論下面留出一些</a:t>
            </a:r>
            <a:r>
              <a:rPr lang="en-US" altLang="zh-TW" dirty="0"/>
              <a:t>”</a:t>
            </a:r>
            <a:r>
              <a:rPr lang="zh-TW" altLang="zh-TW" dirty="0"/>
              <a:t>廣告評論</a:t>
            </a:r>
            <a:r>
              <a:rPr lang="en-US" altLang="zh-TW" dirty="0"/>
              <a:t>(Machine Spam)”</a:t>
            </a:r>
            <a:r>
              <a:rPr lang="zh-TW" altLang="zh-TW" dirty="0"/>
              <a:t>。而我們發現</a:t>
            </a:r>
            <a:r>
              <a:rPr lang="en-US" altLang="zh-TW" dirty="0" err="1"/>
              <a:t>Youtube</a:t>
            </a:r>
            <a:r>
              <a:rPr lang="zh-TW" altLang="zh-TW" dirty="0"/>
              <a:t>上的留言被檢舉之後會多一個</a:t>
            </a:r>
            <a:r>
              <a:rPr lang="en-US" altLang="zh-TW" dirty="0"/>
              <a:t>”Spam</a:t>
            </a:r>
            <a:r>
              <a:rPr lang="zh-TW" altLang="zh-TW" dirty="0"/>
              <a:t>標籤</a:t>
            </a:r>
            <a:r>
              <a:rPr lang="en-US" altLang="zh-TW" dirty="0"/>
              <a:t>”</a:t>
            </a:r>
            <a:r>
              <a:rPr lang="zh-TW" altLang="zh-TW" dirty="0"/>
              <a:t>但是卻無法判斷此留言是所謂的廣告留言還是使用者所發的垃圾話。所以此專題目的致力於</a:t>
            </a:r>
            <a:r>
              <a:rPr lang="zh-TW" altLang="zh-TW" b="1" dirty="0"/>
              <a:t>精確分析出</a:t>
            </a:r>
            <a:r>
              <a:rPr lang="en-US" altLang="zh-TW" b="1" dirty="0"/>
              <a:t>Human Spam</a:t>
            </a:r>
            <a:r>
              <a:rPr lang="zh-TW" altLang="zh-TW" b="1" dirty="0"/>
              <a:t>以及</a:t>
            </a:r>
            <a:r>
              <a:rPr lang="en-US" altLang="zh-TW" b="1" dirty="0"/>
              <a:t>Machine Spam</a:t>
            </a:r>
            <a:r>
              <a:rPr lang="zh-TW" altLang="zh-TW" dirty="0"/>
              <a:t>，並且</a:t>
            </a:r>
            <a:r>
              <a:rPr lang="zh-TW" altLang="zh-TW" b="1" dirty="0"/>
              <a:t>利用使用者所提供的回饋重新訓練出更準確的模型</a:t>
            </a:r>
            <a:r>
              <a:rPr lang="zh-TW" altLang="zh-TW" dirty="0"/>
              <a:t>。</a:t>
            </a:r>
            <a:endParaRPr lang="zh-TW" altLang="en-US" dirty="0"/>
          </a:p>
        </p:txBody>
      </p:sp>
    </p:spTree>
    <p:extLst>
      <p:ext uri="{BB962C8B-B14F-4D97-AF65-F5344CB8AC3E}">
        <p14:creationId xmlns:p14="http://schemas.microsoft.com/office/powerpoint/2010/main" val="3865188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工具介紹</a:t>
            </a:r>
            <a:r>
              <a:rPr lang="en-US" altLang="zh-TW" dirty="0" smtClean="0"/>
              <a:t>-</a:t>
            </a:r>
            <a:r>
              <a:rPr lang="en-US" altLang="zh-TW" dirty="0" err="1" smtClean="0"/>
              <a:t>Django</a:t>
            </a:r>
            <a:endParaRPr lang="en-US" dirty="0"/>
          </a:p>
        </p:txBody>
      </p:sp>
      <p:sp>
        <p:nvSpPr>
          <p:cNvPr id="7" name="矩形 6"/>
          <p:cNvSpPr/>
          <p:nvPr/>
        </p:nvSpPr>
        <p:spPr>
          <a:xfrm>
            <a:off x="473798" y="2741960"/>
            <a:ext cx="5438578" cy="1754326"/>
          </a:xfrm>
          <a:prstGeom prst="rect">
            <a:avLst/>
          </a:prstGeom>
        </p:spPr>
        <p:txBody>
          <a:bodyPr wrap="square">
            <a:spAutoFit/>
          </a:bodyPr>
          <a:lstStyle/>
          <a:p>
            <a:r>
              <a:rPr lang="en-US" b="1" dirty="0">
                <a:solidFill>
                  <a:srgbClr val="000000"/>
                </a:solidFill>
                <a:latin typeface="微軟正黑體" pitchFamily="34" charset="-120"/>
                <a:ea typeface="微軟正黑體" pitchFamily="34" charset="-120"/>
                <a:cs typeface="Arial" panose="020B0604020202020204" pitchFamily="34" charset="0"/>
              </a:rPr>
              <a:t>MVC</a:t>
            </a:r>
            <a:r>
              <a:rPr lang="zh-TW" altLang="en-US" b="1" dirty="0">
                <a:solidFill>
                  <a:srgbClr val="000000"/>
                </a:solidFill>
                <a:latin typeface="微軟正黑體" pitchFamily="34" charset="-120"/>
                <a:ea typeface="微軟正黑體" pitchFamily="34" charset="-120"/>
                <a:cs typeface="新細明體" panose="02020500000000000000" pitchFamily="18" charset="-120"/>
              </a:rPr>
              <a:t>架構模式</a:t>
            </a:r>
            <a:r>
              <a:rPr lang="en-US" b="1" dirty="0">
                <a:solidFill>
                  <a:srgbClr val="000000"/>
                </a:solidFill>
                <a:latin typeface="微軟正黑體" pitchFamily="34" charset="-120"/>
                <a:ea typeface="微軟正黑體" pitchFamily="34" charset="-120"/>
                <a:cs typeface="新細明體" panose="02020500000000000000" pitchFamily="18" charset="-120"/>
              </a:rPr>
              <a:t/>
            </a:r>
            <a:br>
              <a:rPr lang="en-US" b="1" dirty="0">
                <a:solidFill>
                  <a:srgbClr val="000000"/>
                </a:solidFill>
                <a:latin typeface="微軟正黑體" pitchFamily="34" charset="-120"/>
                <a:ea typeface="微軟正黑體" pitchFamily="34" charset="-120"/>
                <a:cs typeface="新細明體" panose="02020500000000000000" pitchFamily="18" charset="-120"/>
              </a:rPr>
            </a:br>
            <a:r>
              <a:rPr lang="en-US" dirty="0">
                <a:solidFill>
                  <a:srgbClr val="000000"/>
                </a:solidFill>
                <a:latin typeface="標楷體" panose="03000509000000000000" pitchFamily="65" charset="-120"/>
                <a:cs typeface="Arial" panose="020B0604020202020204" pitchFamily="34" charset="0"/>
              </a:rPr>
              <a:t>  </a:t>
            </a:r>
            <a:r>
              <a:rPr lang="en-US" dirty="0">
                <a:solidFill>
                  <a:srgbClr val="000000"/>
                </a:solidFill>
                <a:latin typeface="微軟正黑體" pitchFamily="34" charset="-120"/>
                <a:ea typeface="微軟正黑體" pitchFamily="34" charset="-120"/>
                <a:cs typeface="Arial" panose="020B0604020202020204" pitchFamily="34" charset="0"/>
              </a:rPr>
              <a:t>MVC</a:t>
            </a:r>
            <a:r>
              <a:rPr lang="zh-TW" altLang="en-US" dirty="0">
                <a:solidFill>
                  <a:srgbClr val="000000"/>
                </a:solidFill>
                <a:latin typeface="微軟正黑體" pitchFamily="34" charset="-120"/>
                <a:ea typeface="微軟正黑體" pitchFamily="34" charset="-120"/>
                <a:cs typeface="Arial" panose="020B0604020202020204" pitchFamily="34" charset="0"/>
              </a:rPr>
              <a:t>模式就是架構模式的一種，</a:t>
            </a:r>
            <a:r>
              <a:rPr lang="en-US" dirty="0">
                <a:solidFill>
                  <a:srgbClr val="000000"/>
                </a:solidFill>
                <a:latin typeface="微軟正黑體" pitchFamily="34" charset="-120"/>
                <a:ea typeface="微軟正黑體" pitchFamily="34" charset="-120"/>
                <a:cs typeface="Arial" panose="020B0604020202020204" pitchFamily="34" charset="0"/>
              </a:rPr>
              <a:t>MVC</a:t>
            </a:r>
            <a:r>
              <a:rPr lang="zh-TW" altLang="en-US" dirty="0">
                <a:solidFill>
                  <a:srgbClr val="000000"/>
                </a:solidFill>
                <a:latin typeface="微軟正黑體" pitchFamily="34" charset="-120"/>
                <a:ea typeface="微軟正黑體" pitchFamily="34" charset="-120"/>
                <a:cs typeface="Arial" panose="020B0604020202020204" pitchFamily="34" charset="0"/>
              </a:rPr>
              <a:t>模式的目的是實作一種動態的程式設計，使後續對程式的修改和擴充功能簡化，並且使程式某一部分的重複利用成為可能。除此之外，此模式通過對複雜度的簡化，使程式結構更加直覺。</a:t>
            </a:r>
            <a:endParaRPr lang="en-US" dirty="0">
              <a:latin typeface="微軟正黑體" pitchFamily="34" charset="-120"/>
              <a:ea typeface="微軟正黑體" pitchFamily="34" charset="-120"/>
            </a:endParaRPr>
          </a:p>
        </p:txBody>
      </p:sp>
      <p:sp>
        <p:nvSpPr>
          <p:cNvPr id="9" name="矩形 8"/>
          <p:cNvSpPr/>
          <p:nvPr/>
        </p:nvSpPr>
        <p:spPr>
          <a:xfrm>
            <a:off x="473798" y="4969502"/>
            <a:ext cx="11244404" cy="1077218"/>
          </a:xfrm>
          <a:prstGeom prst="rect">
            <a:avLst/>
          </a:prstGeom>
        </p:spPr>
        <p:txBody>
          <a:bodyPr wrap="square">
            <a:spAutoFit/>
          </a:bodyPr>
          <a:lstStyle/>
          <a:p>
            <a:r>
              <a:rPr lang="en-US" altLang="zh-TW" sz="1600" dirty="0">
                <a:latin typeface="+mj-ea"/>
                <a:ea typeface="+mj-ea"/>
              </a:rPr>
              <a:t>(a</a:t>
            </a:r>
            <a:r>
              <a:rPr lang="en-US" altLang="zh-TW" sz="1600" dirty="0" smtClean="0">
                <a:latin typeface="+mj-ea"/>
                <a:ea typeface="+mj-ea"/>
              </a:rPr>
              <a:t>)  </a:t>
            </a:r>
            <a:r>
              <a:rPr lang="zh-TW" altLang="en-US" sz="1600" dirty="0" smtClean="0">
                <a:latin typeface="+mj-ea"/>
                <a:ea typeface="+mj-ea"/>
              </a:rPr>
              <a:t>控制器 </a:t>
            </a:r>
            <a:r>
              <a:rPr lang="en-US" altLang="zh-TW" sz="1600" dirty="0">
                <a:latin typeface="+mj-ea"/>
                <a:ea typeface="+mj-ea"/>
              </a:rPr>
              <a:t>Controller - </a:t>
            </a:r>
            <a:r>
              <a:rPr lang="zh-TW" altLang="en-US" sz="1600" dirty="0">
                <a:latin typeface="+mj-ea"/>
                <a:ea typeface="+mj-ea"/>
              </a:rPr>
              <a:t>負責轉發請求，對請求進行處理。</a:t>
            </a:r>
          </a:p>
          <a:p>
            <a:pPr marL="342900" indent="-342900">
              <a:buAutoNum type="alphaLcParenBoth" startAt="2"/>
            </a:pPr>
            <a:r>
              <a:rPr lang="zh-TW" altLang="en-US" sz="1600" dirty="0" smtClean="0">
                <a:latin typeface="+mj-ea"/>
                <a:ea typeface="+mj-ea"/>
              </a:rPr>
              <a:t>視圖</a:t>
            </a:r>
            <a:r>
              <a:rPr lang="en-US" altLang="zh-TW" sz="1600" dirty="0">
                <a:latin typeface="+mj-ea"/>
                <a:ea typeface="+mj-ea"/>
              </a:rPr>
              <a:t>View - </a:t>
            </a:r>
            <a:r>
              <a:rPr lang="zh-TW" altLang="en-US" sz="1600" dirty="0">
                <a:latin typeface="+mj-ea"/>
                <a:ea typeface="+mj-ea"/>
              </a:rPr>
              <a:t>介面設計人員進行圖形介面設計</a:t>
            </a:r>
            <a:r>
              <a:rPr lang="zh-TW" altLang="en-US" sz="1600" dirty="0" smtClean="0">
                <a:latin typeface="+mj-ea"/>
                <a:ea typeface="+mj-ea"/>
              </a:rPr>
              <a:t>。</a:t>
            </a:r>
            <a:endParaRPr lang="en-US" altLang="zh-TW" sz="1600" dirty="0" smtClean="0">
              <a:latin typeface="+mj-ea"/>
              <a:ea typeface="+mj-ea"/>
            </a:endParaRPr>
          </a:p>
          <a:p>
            <a:pPr marL="342900" indent="-342900">
              <a:buAutoNum type="alphaLcParenBoth" startAt="2"/>
            </a:pPr>
            <a:r>
              <a:rPr lang="zh-TW" altLang="en-US" sz="1600" dirty="0" smtClean="0">
                <a:latin typeface="+mj-ea"/>
                <a:ea typeface="+mj-ea"/>
              </a:rPr>
              <a:t>模型</a:t>
            </a:r>
            <a:r>
              <a:rPr lang="en-US" altLang="zh-TW" sz="1600" dirty="0">
                <a:latin typeface="+mj-ea"/>
                <a:ea typeface="+mj-ea"/>
              </a:rPr>
              <a:t>Model - </a:t>
            </a:r>
            <a:r>
              <a:rPr lang="zh-TW" altLang="en-US" sz="1600" dirty="0">
                <a:latin typeface="+mj-ea"/>
                <a:ea typeface="+mj-ea"/>
              </a:rPr>
              <a:t>程式設計師編寫程式應有的功能（實作演算法等等）、資料庫專家進行資料管理和資料庫設計（可以實作具體的功能）</a:t>
            </a:r>
          </a:p>
        </p:txBody>
      </p:sp>
      <p:pic>
        <p:nvPicPr>
          <p:cNvPr id="12" name="圖片 11" descr="http://2.bp.blogspot.com/-PsIlp7IzG70/Vdgg051LuZI/AAAAAAAA6BE/DLn4eEFnMe0/s320/mvc.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2910" y="2616458"/>
            <a:ext cx="4132580" cy="2005330"/>
          </a:xfrm>
          <a:prstGeom prst="rect">
            <a:avLst/>
          </a:prstGeom>
          <a:noFill/>
          <a:ln>
            <a:noFill/>
          </a:ln>
        </p:spPr>
      </p:pic>
    </p:spTree>
    <p:extLst>
      <p:ext uri="{BB962C8B-B14F-4D97-AF65-F5344CB8AC3E}">
        <p14:creationId xmlns:p14="http://schemas.microsoft.com/office/powerpoint/2010/main" val="1946076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080" y="2473886"/>
            <a:ext cx="10056920" cy="4707964"/>
          </a:xfrm>
          <a:prstGeom prst="rect">
            <a:avLst/>
          </a:prstGeom>
        </p:spPr>
      </p:pic>
      <p:sp>
        <p:nvSpPr>
          <p:cNvPr id="2" name="標題 1"/>
          <p:cNvSpPr>
            <a:spLocks noGrp="1"/>
          </p:cNvSpPr>
          <p:nvPr>
            <p:ph type="title"/>
          </p:nvPr>
        </p:nvSpPr>
        <p:spPr>
          <a:xfrm>
            <a:off x="816864" y="228600"/>
            <a:ext cx="9694224" cy="990600"/>
          </a:xfrm>
        </p:spPr>
        <p:txBody>
          <a:bodyPr/>
          <a:lstStyle/>
          <a:p>
            <a:r>
              <a:rPr lang="zh-TW" altLang="en-US" dirty="0"/>
              <a:t>工具介紹</a:t>
            </a:r>
            <a:r>
              <a:rPr lang="en-US" altLang="zh-TW" dirty="0" smtClean="0"/>
              <a:t>-</a:t>
            </a:r>
            <a:r>
              <a:rPr lang="en-US" altLang="zh-TW" dirty="0" err="1" smtClean="0"/>
              <a:t>Django</a:t>
            </a:r>
            <a:endParaRPr lang="en-US" dirty="0"/>
          </a:p>
        </p:txBody>
      </p:sp>
      <p:sp>
        <p:nvSpPr>
          <p:cNvPr id="4" name="矩形 3"/>
          <p:cNvSpPr/>
          <p:nvPr/>
        </p:nvSpPr>
        <p:spPr>
          <a:xfrm>
            <a:off x="331433" y="1715466"/>
            <a:ext cx="7588885" cy="2308324"/>
          </a:xfrm>
          <a:prstGeom prst="rect">
            <a:avLst/>
          </a:prstGeom>
        </p:spPr>
        <p:txBody>
          <a:bodyPr wrap="square">
            <a:spAutoFit/>
          </a:bodyPr>
          <a:lstStyle/>
          <a:p>
            <a:r>
              <a:rPr lang="en-US" altLang="zh-TW" b="1" dirty="0" smtClean="0"/>
              <a:t>URL</a:t>
            </a:r>
            <a:r>
              <a:rPr lang="zh-TW" altLang="en-US" b="1" dirty="0"/>
              <a:t>概念的改變</a:t>
            </a:r>
          </a:p>
          <a:p>
            <a:r>
              <a:rPr lang="zh-TW" altLang="en-US" dirty="0"/>
              <a:t>  以往我們的概念總是一個 </a:t>
            </a:r>
            <a:r>
              <a:rPr lang="en-US" altLang="zh-TW" dirty="0"/>
              <a:t>URL </a:t>
            </a:r>
            <a:r>
              <a:rPr lang="zh-TW" altLang="en-US" dirty="0"/>
              <a:t>對應到一個檔案，如 </a:t>
            </a:r>
            <a:r>
              <a:rPr lang="en-US" altLang="zh-TW" dirty="0"/>
              <a:t>http://</a:t>
            </a:r>
            <a:r>
              <a:rPr lang="en-US" altLang="zh-TW" dirty="0" smtClean="0"/>
              <a:t>localhost/test.html </a:t>
            </a:r>
            <a:r>
              <a:rPr lang="zh-TW" altLang="en-US" dirty="0"/>
              <a:t>，那麼我們讀取的網頁毫無疑問的就是 </a:t>
            </a:r>
            <a:r>
              <a:rPr lang="en-US" altLang="zh-TW" dirty="0" smtClean="0"/>
              <a:t>test.html</a:t>
            </a:r>
            <a:r>
              <a:rPr lang="zh-TW" altLang="en-US" dirty="0" smtClean="0"/>
              <a:t>。</a:t>
            </a:r>
            <a:r>
              <a:rPr lang="zh-TW" altLang="en-US" dirty="0"/>
              <a:t>然而若是動態網頁，我們會發現其實這樣子的分類並不恰當，因為網頁其實可以用功能性來做區分。就因為網址的型態從檔案改為功能區分，因此我們會需要一個有效的方式來處理。在 </a:t>
            </a:r>
            <a:r>
              <a:rPr lang="en-US" altLang="zh-TW" dirty="0" err="1"/>
              <a:t>Django</a:t>
            </a:r>
            <a:r>
              <a:rPr lang="en-US" altLang="zh-TW" dirty="0"/>
              <a:t> </a:t>
            </a:r>
            <a:r>
              <a:rPr lang="zh-TW" altLang="en-US" dirty="0"/>
              <a:t>中，它是讀取一個名為 </a:t>
            </a:r>
            <a:r>
              <a:rPr lang="en-US" altLang="zh-TW" dirty="0"/>
              <a:t>urls.py </a:t>
            </a:r>
            <a:r>
              <a:rPr lang="zh-TW" altLang="en-US" dirty="0"/>
              <a:t>的檔案，其中網址的部份使用「正規表示式 </a:t>
            </a:r>
            <a:r>
              <a:rPr lang="en-US" altLang="zh-TW" dirty="0"/>
              <a:t>(Regular Expression)</a:t>
            </a:r>
            <a:r>
              <a:rPr lang="zh-TW" altLang="en-US" dirty="0"/>
              <a:t>」 來做核對，若是某一部分 </a:t>
            </a:r>
            <a:r>
              <a:rPr lang="en-US" altLang="zh-TW" dirty="0"/>
              <a:t>match </a:t>
            </a:r>
            <a:r>
              <a:rPr lang="zh-TW" altLang="en-US" dirty="0"/>
              <a:t>了，則使用某一支程式來處理這個 </a:t>
            </a:r>
            <a:r>
              <a:rPr lang="en-US" altLang="zh-TW" dirty="0"/>
              <a:t>request</a:t>
            </a:r>
            <a:r>
              <a:rPr lang="zh-TW" altLang="en-US" dirty="0" smtClean="0"/>
              <a:t>。</a:t>
            </a:r>
            <a:endParaRPr lang="zh-TW"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33" y="5338150"/>
            <a:ext cx="30956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557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598" y="1914094"/>
            <a:ext cx="10056920" cy="4707964"/>
          </a:xfrm>
          <a:prstGeom prst="rect">
            <a:avLst/>
          </a:prstGeom>
        </p:spPr>
      </p:pic>
      <p:sp>
        <p:nvSpPr>
          <p:cNvPr id="2" name="標題 1"/>
          <p:cNvSpPr>
            <a:spLocks noGrp="1"/>
          </p:cNvSpPr>
          <p:nvPr>
            <p:ph type="title"/>
          </p:nvPr>
        </p:nvSpPr>
        <p:spPr>
          <a:xfrm>
            <a:off x="816864" y="228600"/>
            <a:ext cx="9694224" cy="990600"/>
          </a:xfrm>
        </p:spPr>
        <p:txBody>
          <a:bodyPr/>
          <a:lstStyle/>
          <a:p>
            <a:r>
              <a:rPr lang="zh-TW" altLang="en-US" dirty="0"/>
              <a:t>工具介紹</a:t>
            </a:r>
            <a:r>
              <a:rPr lang="en-US" altLang="zh-TW" dirty="0" smtClean="0"/>
              <a:t>-</a:t>
            </a:r>
            <a:r>
              <a:rPr lang="en-US" altLang="zh-TW" dirty="0" err="1" smtClean="0"/>
              <a:t>Django</a:t>
            </a:r>
            <a:endParaRPr lang="en-US" dirty="0"/>
          </a:p>
        </p:txBody>
      </p:sp>
      <p:sp>
        <p:nvSpPr>
          <p:cNvPr id="5" name="矩形 4"/>
          <p:cNvSpPr/>
          <p:nvPr/>
        </p:nvSpPr>
        <p:spPr>
          <a:xfrm>
            <a:off x="407894" y="1414480"/>
            <a:ext cx="7445188" cy="2031325"/>
          </a:xfrm>
          <a:prstGeom prst="rect">
            <a:avLst/>
          </a:prstGeom>
        </p:spPr>
        <p:txBody>
          <a:bodyPr wrap="square">
            <a:spAutoFit/>
          </a:bodyPr>
          <a:lstStyle/>
          <a:p>
            <a:endParaRPr lang="zh-TW" altLang="en-US" dirty="0"/>
          </a:p>
          <a:p>
            <a:r>
              <a:rPr lang="en-US" altLang="zh-TW" b="1" dirty="0"/>
              <a:t>Template(</a:t>
            </a:r>
            <a:r>
              <a:rPr lang="zh-TW" altLang="en-US" b="1" dirty="0"/>
              <a:t>樣板</a:t>
            </a:r>
            <a:r>
              <a:rPr lang="en-US" altLang="zh-TW" b="1" dirty="0"/>
              <a:t>)</a:t>
            </a:r>
          </a:p>
          <a:p>
            <a:r>
              <a:rPr lang="en-US" altLang="zh-TW" dirty="0"/>
              <a:t>  </a:t>
            </a:r>
            <a:r>
              <a:rPr lang="zh-TW" altLang="en-US" dirty="0"/>
              <a:t>有別於原始的 </a:t>
            </a:r>
            <a:r>
              <a:rPr lang="en-US" altLang="zh-TW" dirty="0"/>
              <a:t>PHP </a:t>
            </a:r>
            <a:r>
              <a:rPr lang="zh-TW" altLang="en-US" dirty="0"/>
              <a:t>寫法，</a:t>
            </a:r>
            <a:r>
              <a:rPr lang="en-US" altLang="zh-TW" dirty="0" err="1"/>
              <a:t>Django</a:t>
            </a:r>
            <a:r>
              <a:rPr lang="en-US" altLang="zh-TW" dirty="0"/>
              <a:t> </a:t>
            </a:r>
            <a:r>
              <a:rPr lang="zh-TW" altLang="en-US" dirty="0"/>
              <a:t>使用樣板來呈現網頁的內容。樣板大部分都是 </a:t>
            </a:r>
            <a:r>
              <a:rPr lang="en-US" altLang="zh-TW" dirty="0"/>
              <a:t>HTML </a:t>
            </a:r>
            <a:r>
              <a:rPr lang="zh-TW" altLang="en-US" dirty="0"/>
              <a:t>的程式碼，只有資料的部份會用特殊的 </a:t>
            </a:r>
            <a:r>
              <a:rPr lang="en-US" altLang="zh-TW" dirty="0" err="1"/>
              <a:t>Django</a:t>
            </a:r>
            <a:r>
              <a:rPr lang="en-US" altLang="zh-TW" dirty="0"/>
              <a:t> template </a:t>
            </a:r>
            <a:r>
              <a:rPr lang="zh-TW" altLang="en-US" dirty="0"/>
              <a:t>格式來取代，當然還有一些控制的機制例如 </a:t>
            </a:r>
            <a:r>
              <a:rPr lang="en-US" altLang="zh-TW" dirty="0"/>
              <a:t>for </a:t>
            </a:r>
            <a:r>
              <a:rPr lang="zh-TW" altLang="en-US" dirty="0"/>
              <a:t>迴圈、</a:t>
            </a:r>
            <a:r>
              <a:rPr lang="en-US" altLang="zh-TW" dirty="0"/>
              <a:t>if else </a:t>
            </a:r>
            <a:r>
              <a:rPr lang="zh-TW" altLang="en-US" dirty="0"/>
              <a:t>判斷等。這樣一來，網頁設計的部份就和資料的處理分離，不論是資料處理或是網頁的部份，程式碼看起來都乾淨許多。</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6" y="4991100"/>
            <a:ext cx="54006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25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dirty="0" smtClean="0"/>
              <a:t>流程圖</a:t>
            </a:r>
            <a:endParaRPr lang="en-US" altLang="zh-TW" dirty="0"/>
          </a:p>
          <a:p>
            <a:r>
              <a:rPr lang="zh-TW" altLang="en-US" dirty="0"/>
              <a:t>系統簡介</a:t>
            </a:r>
            <a:endParaRPr lang="en-US" altLang="zh-TW" i="1" dirty="0"/>
          </a:p>
          <a:p>
            <a:r>
              <a:rPr lang="zh-TW" altLang="en-US" dirty="0"/>
              <a:t>使用工具</a:t>
            </a:r>
            <a:endParaRPr lang="en-US" altLang="zh-TW" dirty="0"/>
          </a:p>
          <a:p>
            <a:r>
              <a:rPr lang="zh-TW" altLang="en-US" dirty="0"/>
              <a:t>工具</a:t>
            </a:r>
            <a:r>
              <a:rPr lang="zh-TW" altLang="en-US" dirty="0" smtClean="0"/>
              <a:t>介紹</a:t>
            </a:r>
            <a:endParaRPr lang="en-US" altLang="zh-TW" dirty="0" smtClean="0"/>
          </a:p>
          <a:p>
            <a:r>
              <a:rPr lang="zh-TW" altLang="en-US" sz="4000" b="1" dirty="0"/>
              <a:t>實</a:t>
            </a:r>
            <a:r>
              <a:rPr lang="zh-TW" altLang="en-US" sz="4000" b="1" dirty="0" smtClean="0"/>
              <a:t>作</a:t>
            </a:r>
            <a:endParaRPr lang="en-US" altLang="zh-TW" sz="4000" b="1" dirty="0" smtClean="0"/>
          </a:p>
          <a:p>
            <a:r>
              <a:rPr lang="zh-TW" altLang="en-US" dirty="0"/>
              <a:t>分析報告</a:t>
            </a:r>
            <a:endParaRPr lang="en-US" altLang="zh-TW" dirty="0"/>
          </a:p>
          <a:p>
            <a:r>
              <a:rPr lang="en-US" altLang="zh-TW" dirty="0"/>
              <a:t>DEMO</a:t>
            </a:r>
          </a:p>
          <a:p>
            <a:endParaRPr lang="zh-TW" altLang="en-US" dirty="0"/>
          </a:p>
        </p:txBody>
      </p:sp>
    </p:spTree>
    <p:extLst>
      <p:ext uri="{BB962C8B-B14F-4D97-AF65-F5344CB8AC3E}">
        <p14:creationId xmlns:p14="http://schemas.microsoft.com/office/powerpoint/2010/main" val="1768014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9694224" cy="990600"/>
          </a:xfrm>
        </p:spPr>
        <p:txBody>
          <a:bodyPr/>
          <a:lstStyle/>
          <a:p>
            <a:r>
              <a:rPr lang="zh-TW" altLang="en-US" dirty="0" smtClean="0"/>
              <a:t>實作</a:t>
            </a:r>
            <a:r>
              <a:rPr lang="en-US" altLang="zh-TW" smtClean="0"/>
              <a:t>-</a:t>
            </a:r>
            <a:r>
              <a:rPr lang="zh-TW" altLang="en-US" smtClean="0"/>
              <a:t>前</a:t>
            </a:r>
            <a:r>
              <a:rPr lang="zh-TW" altLang="en-US" dirty="0"/>
              <a:t>置處理</a:t>
            </a:r>
            <a:endParaRPr lang="en-US" dirty="0"/>
          </a:p>
        </p:txBody>
      </p:sp>
      <p:sp>
        <p:nvSpPr>
          <p:cNvPr id="3" name="矩形 2"/>
          <p:cNvSpPr/>
          <p:nvPr/>
        </p:nvSpPr>
        <p:spPr>
          <a:xfrm>
            <a:off x="452880" y="1592574"/>
            <a:ext cx="3255828" cy="461665"/>
          </a:xfrm>
          <a:prstGeom prst="rect">
            <a:avLst/>
          </a:prstGeom>
        </p:spPr>
        <p:txBody>
          <a:bodyPr wrap="none">
            <a:spAutoFit/>
          </a:bodyPr>
          <a:lstStyle/>
          <a:p>
            <a:r>
              <a:rPr lang="en-US" sz="2400" b="1" dirty="0">
                <a:latin typeface="微軟正黑體" pitchFamily="34" charset="-120"/>
                <a:ea typeface="微軟正黑體" pitchFamily="34" charset="-120"/>
                <a:cs typeface="Times New Roman" panose="02020603050405020304" pitchFamily="18" charset="0"/>
              </a:rPr>
              <a:t>Output-stemmed.txt</a:t>
            </a:r>
            <a:endParaRPr lang="en-US" sz="2400" b="1" dirty="0">
              <a:latin typeface="微軟正黑體" pitchFamily="34" charset="-120"/>
              <a:ea typeface="微軟正黑體" pitchFamily="34" charset="-120"/>
            </a:endParaRPr>
          </a:p>
        </p:txBody>
      </p:sp>
      <p:sp>
        <p:nvSpPr>
          <p:cNvPr id="8" name="矩形 7"/>
          <p:cNvSpPr/>
          <p:nvPr/>
        </p:nvSpPr>
        <p:spPr>
          <a:xfrm>
            <a:off x="452880" y="2057139"/>
            <a:ext cx="6096000" cy="4247317"/>
          </a:xfrm>
          <a:prstGeom prst="rect">
            <a:avLst/>
          </a:prstGeom>
        </p:spPr>
        <p:txBody>
          <a:bodyPr>
            <a:spAutoFit/>
          </a:bodyPr>
          <a:lstStyle/>
          <a:p>
            <a:r>
              <a:rPr lang="en-US" dirty="0" smtClean="0">
                <a:latin typeface="微軟正黑體" pitchFamily="34" charset="-120"/>
                <a:ea typeface="微軟正黑體" pitchFamily="34" charset="-120"/>
              </a:rPr>
              <a:t>Step1</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將所有字元轉成小寫。</a:t>
            </a:r>
          </a:p>
          <a:p>
            <a:r>
              <a:rPr lang="en-US" dirty="0" smtClean="0">
                <a:latin typeface="微軟正黑體" pitchFamily="34" charset="-120"/>
                <a:ea typeface="微軟正黑體" pitchFamily="34" charset="-120"/>
              </a:rPr>
              <a:t>Step2</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處理</a:t>
            </a:r>
            <a:r>
              <a:rPr lang="en-US" dirty="0">
                <a:latin typeface="微軟正黑體" pitchFamily="34" charset="-120"/>
                <a:ea typeface="微軟正黑體" pitchFamily="34" charset="-120"/>
              </a:rPr>
              <a:t>URL </a:t>
            </a:r>
            <a:r>
              <a:rPr lang="zh-TW" altLang="en-US" dirty="0">
                <a:latin typeface="微軟正黑體" pitchFamily="34" charset="-120"/>
                <a:ea typeface="微軟正黑體" pitchFamily="34" charset="-120"/>
              </a:rPr>
              <a:t>後將前面加上’</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例</a:t>
            </a:r>
            <a:r>
              <a:rPr lang="en-US" altLang="zh-TW" dirty="0">
                <a:latin typeface="微軟正黑體" pitchFamily="34" charset="-120"/>
                <a:ea typeface="微軟正黑體" pitchFamily="34" charset="-120"/>
              </a:rPr>
              <a:t>:</a:t>
            </a:r>
          </a:p>
          <a:p>
            <a:r>
              <a:rPr lang="en-US" dirty="0">
                <a:latin typeface="微軟正黑體" pitchFamily="34" charset="-120"/>
                <a:ea typeface="微軟正黑體" pitchFamily="34" charset="-120"/>
              </a:rPr>
              <a:t>http://abc.efg.com/2010/09  -&gt;  #abc.efg.com，</a:t>
            </a:r>
            <a:r>
              <a:rPr lang="zh-TW" altLang="en-US" dirty="0">
                <a:latin typeface="微軟正黑體" pitchFamily="34" charset="-120"/>
                <a:ea typeface="微軟正黑體" pitchFamily="34" charset="-120"/>
              </a:rPr>
              <a:t>如果某字的第一個字元是</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把此自從句子裡移除 例</a:t>
            </a:r>
            <a:r>
              <a:rPr lang="en-US" altLang="zh-TW" dirty="0">
                <a:latin typeface="微軟正黑體" pitchFamily="34" charset="-120"/>
                <a:ea typeface="微軟正黑體" pitchFamily="34" charset="-120"/>
              </a:rPr>
              <a:t>: @</a:t>
            </a:r>
            <a:r>
              <a:rPr lang="en-US" dirty="0">
                <a:latin typeface="微軟正黑體" pitchFamily="34" charset="-120"/>
                <a:ea typeface="微軟正黑體" pitchFamily="34" charset="-120"/>
              </a:rPr>
              <a:t>user0129283-&gt;“”</a:t>
            </a:r>
          </a:p>
          <a:p>
            <a:r>
              <a:rPr lang="en-US" dirty="0" smtClean="0">
                <a:latin typeface="微軟正黑體" pitchFamily="34" charset="-120"/>
                <a:ea typeface="微軟正黑體" pitchFamily="34" charset="-120"/>
              </a:rPr>
              <a:t>Step3</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把’</a:t>
            </a:r>
            <a:r>
              <a:rPr lang="en-US" altLang="zh-TW" dirty="0">
                <a:latin typeface="微軟正黑體" pitchFamily="34" charset="-120"/>
                <a:ea typeface="微軟正黑體" pitchFamily="34" charset="-120"/>
              </a:rPr>
              <a:t>\</a:t>
            </a:r>
            <a:r>
              <a:rPr lang="en-US" dirty="0">
                <a:latin typeface="微軟正黑體" pitchFamily="34" charset="-120"/>
                <a:ea typeface="微軟正黑體" pitchFamily="34" charset="-120"/>
              </a:rPr>
              <a:t>n’ </a:t>
            </a:r>
            <a:r>
              <a:rPr lang="zh-TW" altLang="en-US" dirty="0">
                <a:latin typeface="微軟正黑體" pitchFamily="34" charset="-120"/>
                <a:ea typeface="微軟正黑體" pitchFamily="34" charset="-120"/>
              </a:rPr>
              <a:t>換成 ‘ ‘</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空白</a:t>
            </a:r>
            <a:r>
              <a:rPr lang="en-US" altLang="zh-TW" dirty="0">
                <a:latin typeface="微軟正黑體" pitchFamily="34" charset="-120"/>
                <a:ea typeface="微軟正黑體" pitchFamily="34" charset="-120"/>
              </a:rPr>
              <a:t>)</a:t>
            </a:r>
          </a:p>
          <a:p>
            <a:r>
              <a:rPr lang="en-US" dirty="0" smtClean="0">
                <a:latin typeface="微軟正黑體" pitchFamily="34" charset="-120"/>
                <a:ea typeface="微軟正黑體" pitchFamily="34" charset="-120"/>
              </a:rPr>
              <a:t>Step4</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刪除”’”</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單引號</a:t>
            </a:r>
            <a:r>
              <a:rPr lang="en-US" altLang="zh-TW" dirty="0">
                <a:latin typeface="微軟正黑體" pitchFamily="34" charset="-120"/>
                <a:ea typeface="微軟正黑體" pitchFamily="34" charset="-120"/>
              </a:rPr>
              <a:t>)</a:t>
            </a:r>
          </a:p>
          <a:p>
            <a:r>
              <a:rPr lang="en-US" dirty="0" smtClean="0">
                <a:latin typeface="微軟正黑體" pitchFamily="34" charset="-120"/>
                <a:ea typeface="微軟正黑體" pitchFamily="34" charset="-120"/>
              </a:rPr>
              <a:t>Step5</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同樣字母不能連續出現三次 例</a:t>
            </a:r>
            <a:r>
              <a:rPr lang="en-US" altLang="zh-TW" dirty="0">
                <a:latin typeface="微軟正黑體" pitchFamily="34" charset="-120"/>
                <a:ea typeface="微軟正黑體" pitchFamily="34" charset="-120"/>
              </a:rPr>
              <a:t>: . </a:t>
            </a:r>
            <a:r>
              <a:rPr lang="en-US" dirty="0" err="1">
                <a:latin typeface="微軟正黑體" pitchFamily="34" charset="-120"/>
                <a:ea typeface="微軟正黑體" pitchFamily="34" charset="-120"/>
              </a:rPr>
              <a:t>Helllllloo</a:t>
            </a:r>
            <a:r>
              <a:rPr lang="en-US" dirty="0">
                <a:latin typeface="微軟正黑體" pitchFamily="34" charset="-120"/>
                <a:ea typeface="微軟正黑體" pitchFamily="34" charset="-120"/>
              </a:rPr>
              <a:t> -&gt; </a:t>
            </a:r>
            <a:r>
              <a:rPr lang="en-US" dirty="0" err="1">
                <a:latin typeface="微軟正黑體" pitchFamily="34" charset="-120"/>
                <a:ea typeface="微軟正黑體" pitchFamily="34" charset="-120"/>
              </a:rPr>
              <a:t>Hellloo</a:t>
            </a:r>
            <a:endParaRPr lang="en-US" dirty="0">
              <a:latin typeface="微軟正黑體" pitchFamily="34" charset="-120"/>
              <a:ea typeface="微軟正黑體" pitchFamily="34" charset="-120"/>
            </a:endParaRPr>
          </a:p>
          <a:p>
            <a:r>
              <a:rPr lang="en-US" dirty="0" smtClean="0">
                <a:latin typeface="微軟正黑體" pitchFamily="34" charset="-120"/>
                <a:ea typeface="微軟正黑體" pitchFamily="34" charset="-120"/>
              </a:rPr>
              <a:t>Step6</a:t>
            </a:r>
            <a:endParaRPr lang="en-US"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其他所有</a:t>
            </a:r>
            <a:r>
              <a:rPr lang="zh-TW" altLang="en-US" dirty="0" smtClean="0">
                <a:latin typeface="微軟正黑體" pitchFamily="34" charset="-120"/>
                <a:ea typeface="微軟正黑體" pitchFamily="34" charset="-120"/>
              </a:rPr>
              <a:t>字元一律</a:t>
            </a:r>
            <a:r>
              <a:rPr lang="zh-TW" altLang="en-US" dirty="0">
                <a:latin typeface="微軟正黑體" pitchFamily="34" charset="-120"/>
                <a:ea typeface="微軟正黑體" pitchFamily="34" charset="-120"/>
              </a:rPr>
              <a:t>變成” “</a:t>
            </a:r>
            <a:r>
              <a:rPr lang="en-US" altLang="zh-TW" dirty="0">
                <a:latin typeface="微軟正黑體" pitchFamily="34" charset="-120"/>
                <a:ea typeface="微軟正黑體" pitchFamily="34" charset="-120"/>
              </a:rPr>
              <a:t>(</a:t>
            </a:r>
            <a:r>
              <a:rPr lang="en-US" dirty="0">
                <a:latin typeface="微軟正黑體" pitchFamily="34" charset="-120"/>
                <a:ea typeface="微軟正黑體" pitchFamily="34" charset="-120"/>
              </a:rPr>
              <a:t>White Space)</a:t>
            </a:r>
          </a:p>
        </p:txBody>
      </p:sp>
      <p:grpSp>
        <p:nvGrpSpPr>
          <p:cNvPr id="12" name="群組 11"/>
          <p:cNvGrpSpPr/>
          <p:nvPr/>
        </p:nvGrpSpPr>
        <p:grpSpPr>
          <a:xfrm>
            <a:off x="7339239" y="1219200"/>
            <a:ext cx="3585845" cy="5449727"/>
            <a:chOff x="142504" y="-1"/>
            <a:chExt cx="3586348" cy="5450359"/>
          </a:xfrm>
        </p:grpSpPr>
        <p:sp>
          <p:nvSpPr>
            <p:cNvPr id="13" name="文字方塊 2"/>
            <p:cNvSpPr txBox="1">
              <a:spLocks noChangeArrowheads="1"/>
            </p:cNvSpPr>
            <p:nvPr/>
          </p:nvSpPr>
          <p:spPr bwMode="auto">
            <a:xfrm>
              <a:off x="142504" y="-1"/>
              <a:ext cx="3491230" cy="1914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https://en.wikipedia.org/wiki/Django_(web_framework)</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err="1">
                  <a:effectLst/>
                  <a:latin typeface="新細明體" panose="02020500000000000000" pitchFamily="18" charset="-120"/>
                  <a:ea typeface="新細明體" panose="02020500000000000000" pitchFamily="18" charset="-120"/>
                  <a:cs typeface="Times New Roman" panose="02020603050405020304" pitchFamily="18" charset="0"/>
                </a:rPr>
                <a:t>Django</a:t>
              </a: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 (web framework)</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From Wikipedia, the free encyclopedia</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1	History</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2	Features</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2.1	Components</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2.2	Bundled applications</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2.3	</a:t>
              </a:r>
              <a:r>
                <a:rPr lang="en-US" sz="1200" kern="100" dirty="0" err="1">
                  <a:effectLst/>
                  <a:latin typeface="新細明體" panose="02020500000000000000" pitchFamily="18" charset="-120"/>
                  <a:ea typeface="新細明體" panose="02020500000000000000" pitchFamily="18" charset="-120"/>
                  <a:cs typeface="Times New Roman" panose="02020603050405020304" pitchFamily="18" charset="0"/>
                </a:rPr>
                <a:t>Extensibilityabsolut</a:t>
              </a: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 48</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Calibri" panose="020F0502020204030204" pitchFamily="34" charset="0"/>
                  <a:ea typeface="新細明體" panose="02020500000000000000" pitchFamily="18" charset="-120"/>
                  <a:cs typeface="Times New Roman" panose="02020603050405020304" pitchFamily="18" charset="0"/>
                </a:rPr>
                <a:t>absurd 5</a:t>
              </a:r>
            </a:p>
            <a:p>
              <a:pPr>
                <a:spcAft>
                  <a:spcPts val="0"/>
                </a:spcAft>
              </a:pPr>
              <a:r>
                <a:rPr lang="en-US" sz="1200" kern="100" dirty="0">
                  <a:effectLst/>
                  <a:latin typeface="Calibri" panose="020F0502020204030204" pitchFamily="34" charset="0"/>
                  <a:ea typeface="新細明體" panose="02020500000000000000" pitchFamily="18" charset="-120"/>
                  <a:cs typeface="Times New Roman" panose="02020603050405020304" pitchFamily="18" charset="0"/>
                </a:rPr>
                <a:t> </a:t>
              </a:r>
            </a:p>
          </p:txBody>
        </p:sp>
        <p:sp>
          <p:nvSpPr>
            <p:cNvPr id="14" name="文字方塊 2"/>
            <p:cNvSpPr txBox="1">
              <a:spLocks noChangeArrowheads="1"/>
            </p:cNvSpPr>
            <p:nvPr/>
          </p:nvSpPr>
          <p:spPr bwMode="auto">
            <a:xfrm>
              <a:off x="142504" y="2576248"/>
              <a:ext cx="3586348" cy="28741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https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wikipedia 2</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org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wiki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django 2</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web 2</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framework 2</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free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encyclopedia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histori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featur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compon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bundl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applic 1</a:t>
              </a:r>
            </a:p>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extens 1</a:t>
              </a:r>
            </a:p>
          </p:txBody>
        </p:sp>
        <p:sp>
          <p:nvSpPr>
            <p:cNvPr id="15" name="向下箭號 14"/>
            <p:cNvSpPr/>
            <p:nvPr/>
          </p:nvSpPr>
          <p:spPr>
            <a:xfrm>
              <a:off x="1519932" y="2096281"/>
              <a:ext cx="266337" cy="381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46637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9694224" cy="990600"/>
          </a:xfrm>
        </p:spPr>
        <p:txBody>
          <a:bodyPr/>
          <a:lstStyle/>
          <a:p>
            <a:r>
              <a:rPr lang="zh-TW" altLang="en-US" dirty="0" smtClean="0"/>
              <a:t>實作</a:t>
            </a:r>
            <a:r>
              <a:rPr lang="en-US" altLang="zh-TW" dirty="0" smtClean="0"/>
              <a:t>-</a:t>
            </a:r>
            <a:r>
              <a:rPr lang="zh-TW" altLang="en-US" dirty="0" smtClean="0"/>
              <a:t>前</a:t>
            </a:r>
            <a:r>
              <a:rPr lang="zh-TW" altLang="en-US" dirty="0"/>
              <a:t>置處理</a:t>
            </a:r>
            <a:endParaRPr lang="en-US" dirty="0"/>
          </a:p>
        </p:txBody>
      </p:sp>
      <p:sp>
        <p:nvSpPr>
          <p:cNvPr id="6" name="矩形 5"/>
          <p:cNvSpPr/>
          <p:nvPr/>
        </p:nvSpPr>
        <p:spPr>
          <a:xfrm>
            <a:off x="1118858" y="2392834"/>
            <a:ext cx="6096000" cy="1200329"/>
          </a:xfrm>
          <a:prstGeom prst="rect">
            <a:avLst/>
          </a:prstGeom>
        </p:spPr>
        <p:txBody>
          <a:bodyPr>
            <a:spAutoFit/>
          </a:bodyPr>
          <a:lstStyle/>
          <a:p>
            <a:r>
              <a:rPr lang="zh-TW" altLang="en-US" dirty="0" smtClean="0">
                <a:latin typeface="+mj-ea"/>
                <a:ea typeface="+mj-ea"/>
              </a:rPr>
              <a:t>此</a:t>
            </a:r>
            <a:r>
              <a:rPr lang="zh-TW" altLang="en-US" dirty="0">
                <a:latin typeface="+mj-ea"/>
                <a:ea typeface="+mj-ea"/>
              </a:rPr>
              <a:t>檔輸出為資料庫裡評論的</a:t>
            </a:r>
            <a:r>
              <a:rPr lang="en-US" dirty="0">
                <a:latin typeface="+mj-ea"/>
                <a:ea typeface="+mj-ea"/>
              </a:rPr>
              <a:t>Vector Space Model，</a:t>
            </a:r>
            <a:r>
              <a:rPr lang="zh-TW" altLang="en-US" dirty="0">
                <a:latin typeface="+mj-ea"/>
                <a:ea typeface="+mj-ea"/>
              </a:rPr>
              <a:t>格式為 </a:t>
            </a:r>
            <a:r>
              <a:rPr lang="en-US" altLang="zh-TW" dirty="0">
                <a:latin typeface="+mj-ea"/>
                <a:ea typeface="+mj-ea"/>
              </a:rPr>
              <a:t>:</a:t>
            </a:r>
          </a:p>
          <a:p>
            <a:r>
              <a:rPr lang="en-US" altLang="zh-TW" dirty="0">
                <a:latin typeface="+mj-ea"/>
                <a:ea typeface="+mj-ea"/>
              </a:rPr>
              <a:t>[</a:t>
            </a:r>
            <a:r>
              <a:rPr lang="en-US" dirty="0">
                <a:latin typeface="+mj-ea"/>
                <a:ea typeface="+mj-ea"/>
              </a:rPr>
              <a:t>flag] [Word1Index]:[Word1Frequency]    [Word2Index]:[Word2Frequency] …[</a:t>
            </a:r>
            <a:r>
              <a:rPr lang="en-US" dirty="0" err="1">
                <a:latin typeface="+mj-ea"/>
                <a:ea typeface="+mj-ea"/>
              </a:rPr>
              <a:t>WordNIndex</a:t>
            </a:r>
            <a:r>
              <a:rPr lang="en-US" dirty="0">
                <a:latin typeface="+mj-ea"/>
                <a:ea typeface="+mj-ea"/>
              </a:rPr>
              <a:t>]:[</a:t>
            </a:r>
            <a:r>
              <a:rPr lang="en-US" dirty="0" err="1">
                <a:latin typeface="+mj-ea"/>
                <a:ea typeface="+mj-ea"/>
              </a:rPr>
              <a:t>WordNFrequency</a:t>
            </a:r>
            <a:r>
              <a:rPr lang="en-US" dirty="0">
                <a:latin typeface="+mj-ea"/>
                <a:ea typeface="+mj-ea"/>
              </a:rPr>
              <a:t>]</a:t>
            </a:r>
          </a:p>
        </p:txBody>
      </p:sp>
      <p:sp>
        <p:nvSpPr>
          <p:cNvPr id="16" name="文字方塊 2"/>
          <p:cNvSpPr txBox="1">
            <a:spLocks noChangeArrowheads="1"/>
          </p:cNvSpPr>
          <p:nvPr/>
        </p:nvSpPr>
        <p:spPr bwMode="auto">
          <a:xfrm>
            <a:off x="704597" y="5052082"/>
            <a:ext cx="4252595" cy="12541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0 978:1 3331:1 3124:1 2942:1 1825:1 1343:1 1300:1 3334:1 2514:1 </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0 1704:1 1685:1 890:1 1699:1 3905:1 </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0 3745:1 1825:1 1699:2 2149:3 2003:1 2388:1 1230:1 3501:1 1158:1 921:1 3869:1 2356:1 3688:1 979:1 890:1 2292:1 1897:1 </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0 25:1 1923:1 1699:1 721:1 </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新細明體" panose="02020500000000000000" pitchFamily="18" charset="-120"/>
                <a:ea typeface="新細明體" panose="02020500000000000000" pitchFamily="18" charset="-120"/>
                <a:cs typeface="Times New Roman" panose="02020603050405020304" pitchFamily="18" charset="0"/>
              </a:rPr>
              <a:t>0 2373:1 451:1 3600:1 3907:1</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1200" kern="100" dirty="0">
                <a:effectLst/>
                <a:latin typeface="Calibri" panose="020F0502020204030204" pitchFamily="34" charset="0"/>
                <a:ea typeface="新細明體" panose="02020500000000000000" pitchFamily="18" charset="-120"/>
                <a:cs typeface="Times New Roman" panose="02020603050405020304" pitchFamily="18" charset="0"/>
              </a:rPr>
              <a:t> </a:t>
            </a:r>
          </a:p>
        </p:txBody>
      </p:sp>
      <p:sp>
        <p:nvSpPr>
          <p:cNvPr id="9" name="矩形 8"/>
          <p:cNvSpPr/>
          <p:nvPr/>
        </p:nvSpPr>
        <p:spPr>
          <a:xfrm>
            <a:off x="1830279" y="1653377"/>
            <a:ext cx="3869970" cy="707886"/>
          </a:xfrm>
          <a:prstGeom prst="rect">
            <a:avLst/>
          </a:prstGeom>
        </p:spPr>
        <p:txBody>
          <a:bodyPr wrap="none">
            <a:spAutoFit/>
          </a:bodyPr>
          <a:lstStyle/>
          <a:p>
            <a:r>
              <a:rPr lang="en-US" sz="4000" dirty="0"/>
              <a:t>LoadDictionary.py</a:t>
            </a:r>
          </a:p>
        </p:txBody>
      </p:sp>
      <p:sp>
        <p:nvSpPr>
          <p:cNvPr id="11" name="向下箭號 10"/>
          <p:cNvSpPr/>
          <p:nvPr/>
        </p:nvSpPr>
        <p:spPr>
          <a:xfrm>
            <a:off x="2405226" y="3832225"/>
            <a:ext cx="851338" cy="1040524"/>
          </a:xfrm>
          <a:prstGeom prst="down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字方塊 16"/>
          <p:cNvSpPr txBox="1"/>
          <p:nvPr/>
        </p:nvSpPr>
        <p:spPr>
          <a:xfrm>
            <a:off x="2226851" y="6325914"/>
            <a:ext cx="1551130" cy="369332"/>
          </a:xfrm>
          <a:prstGeom prst="rect">
            <a:avLst/>
          </a:prstGeom>
          <a:noFill/>
        </p:spPr>
        <p:txBody>
          <a:bodyPr wrap="none" rtlCol="0">
            <a:spAutoFit/>
          </a:bodyPr>
          <a:lstStyle/>
          <a:p>
            <a:r>
              <a:rPr lang="en-US" dirty="0" smtClean="0"/>
              <a:t>(Training Data)</a:t>
            </a:r>
            <a:endParaRPr lang="en-US" dirty="0"/>
          </a:p>
        </p:txBody>
      </p:sp>
      <p:sp>
        <p:nvSpPr>
          <p:cNvPr id="19" name="向右箭號 18"/>
          <p:cNvSpPr/>
          <p:nvPr/>
        </p:nvSpPr>
        <p:spPr>
          <a:xfrm>
            <a:off x="5179987" y="5207759"/>
            <a:ext cx="1040524" cy="725214"/>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6428911" y="5346982"/>
            <a:ext cx="1813317" cy="369332"/>
          </a:xfrm>
          <a:prstGeom prst="rect">
            <a:avLst/>
          </a:prstGeom>
        </p:spPr>
        <p:txBody>
          <a:bodyPr wrap="none">
            <a:spAutoFit/>
          </a:bodyPr>
          <a:lstStyle/>
          <a:p>
            <a:r>
              <a:rPr lang="en-US" dirty="0">
                <a:latin typeface="+mn-ea"/>
                <a:cs typeface="Times New Roman" panose="02020603050405020304" pitchFamily="18" charset="0"/>
              </a:rPr>
              <a:t>CreateModel.py</a:t>
            </a:r>
            <a:endParaRPr lang="en-US" dirty="0">
              <a:latin typeface="+mn-ea"/>
            </a:endParaRPr>
          </a:p>
        </p:txBody>
      </p:sp>
      <p:sp>
        <p:nvSpPr>
          <p:cNvPr id="21" name="向右箭號 20"/>
          <p:cNvSpPr/>
          <p:nvPr/>
        </p:nvSpPr>
        <p:spPr>
          <a:xfrm>
            <a:off x="8507287" y="5191743"/>
            <a:ext cx="812941" cy="704928"/>
          </a:xfrm>
          <a:prstGeom prst="rightArrow">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21"/>
          <p:cNvSpPr txBox="1"/>
          <p:nvPr/>
        </p:nvSpPr>
        <p:spPr>
          <a:xfrm>
            <a:off x="9516952" y="5385700"/>
            <a:ext cx="2049517" cy="369332"/>
          </a:xfrm>
          <a:prstGeom prst="rect">
            <a:avLst/>
          </a:prstGeom>
          <a:noFill/>
        </p:spPr>
        <p:txBody>
          <a:bodyPr wrap="square" rtlCol="0">
            <a:spAutoFit/>
          </a:bodyPr>
          <a:lstStyle/>
          <a:p>
            <a:r>
              <a:rPr lang="en-US" dirty="0" smtClean="0">
                <a:latin typeface="+mn-ea"/>
              </a:rPr>
              <a:t>.Model </a:t>
            </a:r>
            <a:r>
              <a:rPr lang="zh-TW" altLang="en-US" dirty="0" smtClean="0">
                <a:latin typeface="+mn-ea"/>
              </a:rPr>
              <a:t>檔</a:t>
            </a:r>
            <a:endParaRPr lang="en-US" dirty="0">
              <a:latin typeface="+mn-ea"/>
            </a:endParaRPr>
          </a:p>
        </p:txBody>
      </p:sp>
    </p:spTree>
    <p:extLst>
      <p:ext uri="{BB962C8B-B14F-4D97-AF65-F5344CB8AC3E}">
        <p14:creationId xmlns:p14="http://schemas.microsoft.com/office/powerpoint/2010/main" val="114882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9694224" cy="990600"/>
          </a:xfrm>
        </p:spPr>
        <p:txBody>
          <a:bodyPr/>
          <a:lstStyle/>
          <a:p>
            <a:r>
              <a:rPr lang="zh-TW" altLang="en-US" dirty="0" smtClean="0"/>
              <a:t>實作</a:t>
            </a:r>
            <a:r>
              <a:rPr lang="en-US" altLang="zh-TW" dirty="0" smtClean="0"/>
              <a:t>-</a:t>
            </a:r>
            <a:r>
              <a:rPr lang="zh-TW" altLang="en-US" dirty="0" smtClean="0"/>
              <a:t>網頁介面</a:t>
            </a:r>
            <a:endParaRPr lang="en-US" dirty="0"/>
          </a:p>
        </p:txBody>
      </p:sp>
      <p:sp>
        <p:nvSpPr>
          <p:cNvPr id="33" name="文字方塊 32"/>
          <p:cNvSpPr txBox="1"/>
          <p:nvPr/>
        </p:nvSpPr>
        <p:spPr>
          <a:xfrm>
            <a:off x="5854262" y="3789363"/>
            <a:ext cx="735725" cy="369332"/>
          </a:xfrm>
          <a:prstGeom prst="rect">
            <a:avLst/>
          </a:prstGeom>
          <a:noFill/>
        </p:spPr>
        <p:txBody>
          <a:bodyPr wrap="square" rtlCol="0">
            <a:spAutoFit/>
          </a:bodyPr>
          <a:lstStyle/>
          <a:p>
            <a:r>
              <a:rPr lang="en-US" dirty="0" smtClean="0"/>
              <a:t>Data</a:t>
            </a:r>
            <a:endParaRPr lang="en-US" dirty="0"/>
          </a:p>
        </p:txBody>
      </p:sp>
      <p:grpSp>
        <p:nvGrpSpPr>
          <p:cNvPr id="43" name="群組 42"/>
          <p:cNvGrpSpPr/>
          <p:nvPr/>
        </p:nvGrpSpPr>
        <p:grpSpPr>
          <a:xfrm>
            <a:off x="143576" y="1813034"/>
            <a:ext cx="11686109" cy="4921446"/>
            <a:chOff x="343273" y="1760483"/>
            <a:chExt cx="11686109" cy="4921446"/>
          </a:xfrm>
        </p:grpSpPr>
        <p:graphicFrame>
          <p:nvGraphicFramePr>
            <p:cNvPr id="32" name="資料庫圖表 31"/>
            <p:cNvGraphicFramePr/>
            <p:nvPr>
              <p:extLst>
                <p:ext uri="{D42A27DB-BD31-4B8C-83A1-F6EECF244321}">
                  <p14:modId xmlns:p14="http://schemas.microsoft.com/office/powerpoint/2010/main" val="4243682118"/>
                </p:ext>
              </p:extLst>
            </p:nvPr>
          </p:nvGraphicFramePr>
          <p:xfrm>
            <a:off x="343273" y="1760483"/>
            <a:ext cx="7428410" cy="4771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右彎箭號 34"/>
            <p:cNvSpPr/>
            <p:nvPr/>
          </p:nvSpPr>
          <p:spPr>
            <a:xfrm rot="5400000">
              <a:off x="9381617" y="244197"/>
              <a:ext cx="888124" cy="4207125"/>
            </a:xfrm>
            <a:prstGeom prst="bentArrow">
              <a:avLst>
                <a:gd name="adj1" fmla="val 25000"/>
                <a:gd name="adj2" fmla="val 33284"/>
                <a:gd name="adj3" fmla="val 25000"/>
                <a:gd name="adj4" fmla="val 43750"/>
              </a:avLst>
            </a:prstGeom>
            <a:solidFill>
              <a:schemeClr val="tx1">
                <a:lumMod val="75000"/>
                <a:lumOff val="25000"/>
              </a:schemeClr>
            </a:solidFill>
            <a:ln>
              <a:solidFill>
                <a:srgbClr val="C8D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92710" y="2879834"/>
              <a:ext cx="2036672" cy="1145628"/>
            </a:xfrm>
            <a:prstGeom prst="rect">
              <a:avLst/>
            </a:prstGeom>
          </p:spPr>
        </p:pic>
        <p:pic>
          <p:nvPicPr>
            <p:cNvPr id="39" name="圖片 38"/>
            <p:cNvPicPr>
              <a:picLocks noChangeAspect="1"/>
            </p:cNvPicPr>
            <p:nvPr/>
          </p:nvPicPr>
          <p:blipFill>
            <a:blip r:embed="rId8"/>
            <a:stretch>
              <a:fillRect/>
            </a:stretch>
          </p:blipFill>
          <p:spPr>
            <a:xfrm>
              <a:off x="7782193" y="4557537"/>
              <a:ext cx="2555448" cy="2117834"/>
            </a:xfrm>
            <a:prstGeom prst="rect">
              <a:avLst/>
            </a:prstGeom>
          </p:spPr>
        </p:pic>
        <p:sp>
          <p:nvSpPr>
            <p:cNvPr id="40" name="右彎箭號 39"/>
            <p:cNvSpPr/>
            <p:nvPr/>
          </p:nvSpPr>
          <p:spPr>
            <a:xfrm rot="10800000">
              <a:off x="10825654" y="4177694"/>
              <a:ext cx="1063003" cy="1371768"/>
            </a:xfrm>
            <a:prstGeom prst="bentArrow">
              <a:avLst/>
            </a:prstGeom>
            <a:solidFill>
              <a:schemeClr val="tx1">
                <a:lumMod val="75000"/>
                <a:lumOff val="25000"/>
              </a:schemeClr>
            </a:solidFill>
            <a:ln>
              <a:solidFill>
                <a:srgbClr val="C8D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文字方塊 40"/>
            <p:cNvSpPr txBox="1"/>
            <p:nvPr/>
          </p:nvSpPr>
          <p:spPr>
            <a:xfrm>
              <a:off x="10260949" y="6312597"/>
              <a:ext cx="1768433" cy="369332"/>
            </a:xfrm>
            <a:prstGeom prst="rect">
              <a:avLst/>
            </a:prstGeom>
            <a:noFill/>
          </p:spPr>
          <p:txBody>
            <a:bodyPr wrap="none" rtlCol="0">
              <a:spAutoFit/>
            </a:bodyPr>
            <a:lstStyle/>
            <a:p>
              <a:r>
                <a:rPr lang="en-US" altLang="zh-TW" dirty="0" smtClean="0"/>
                <a:t>(</a:t>
              </a:r>
              <a:r>
                <a:rPr lang="zh-TW" altLang="en-US" dirty="0" smtClean="0"/>
                <a:t>影片資料</a:t>
              </a:r>
              <a:r>
                <a:rPr lang="en-US" altLang="zh-TW" dirty="0" smtClean="0"/>
                <a:t>--</a:t>
              </a:r>
              <a:r>
                <a:rPr lang="en-US" altLang="zh-TW" dirty="0" err="1" smtClean="0"/>
                <a:t>Json</a:t>
              </a:r>
              <a:r>
                <a:rPr lang="en-US" altLang="zh-TW" dirty="0" smtClean="0"/>
                <a:t>)</a:t>
              </a:r>
              <a:endParaRPr lang="en-US" dirty="0"/>
            </a:p>
          </p:txBody>
        </p:sp>
        <p:sp>
          <p:nvSpPr>
            <p:cNvPr id="42" name="右彎箭號 41"/>
            <p:cNvSpPr/>
            <p:nvPr/>
          </p:nvSpPr>
          <p:spPr>
            <a:xfrm flipH="1">
              <a:off x="7722117" y="2490658"/>
              <a:ext cx="1288233" cy="2066879"/>
            </a:xfrm>
            <a:prstGeom prst="bentArrow">
              <a:avLst/>
            </a:prstGeom>
            <a:solidFill>
              <a:schemeClr val="tx1">
                <a:lumMod val="75000"/>
                <a:lumOff val="25000"/>
              </a:schemeClr>
            </a:solidFill>
            <a:ln>
              <a:solidFill>
                <a:srgbClr val="C8D7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502703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dirty="0"/>
              <a:t>研究</a:t>
            </a:r>
            <a:r>
              <a:rPr lang="zh-TW" altLang="en-US" dirty="0" smtClean="0"/>
              <a:t>動機</a:t>
            </a:r>
            <a:endParaRPr lang="en-US" altLang="zh-TW" dirty="0" smtClean="0"/>
          </a:p>
          <a:p>
            <a:r>
              <a:rPr lang="zh-TW" altLang="en-US" dirty="0" smtClean="0"/>
              <a:t>流程圖</a:t>
            </a:r>
            <a:endParaRPr lang="en-US" altLang="zh-TW" dirty="0"/>
          </a:p>
          <a:p>
            <a:r>
              <a:rPr lang="zh-TW" altLang="en-US" dirty="0"/>
              <a:t>系統簡介</a:t>
            </a:r>
            <a:endParaRPr lang="en-US" altLang="zh-TW" dirty="0"/>
          </a:p>
          <a:p>
            <a:r>
              <a:rPr lang="zh-TW" altLang="en-US" dirty="0"/>
              <a:t>使用工具</a:t>
            </a:r>
            <a:endParaRPr lang="en-US" altLang="zh-TW" dirty="0"/>
          </a:p>
          <a:p>
            <a:r>
              <a:rPr lang="zh-TW" altLang="en-US" dirty="0"/>
              <a:t>工具</a:t>
            </a:r>
            <a:r>
              <a:rPr lang="zh-TW" altLang="en-US" dirty="0" smtClean="0"/>
              <a:t>介紹</a:t>
            </a:r>
            <a:endParaRPr lang="en-US" altLang="zh-TW" dirty="0" smtClean="0"/>
          </a:p>
          <a:p>
            <a:r>
              <a:rPr lang="zh-TW" altLang="en-US" dirty="0"/>
              <a:t>實作</a:t>
            </a:r>
            <a:endParaRPr lang="en-US" altLang="zh-TW" dirty="0"/>
          </a:p>
          <a:p>
            <a:r>
              <a:rPr lang="zh-TW" altLang="en-US" sz="4300" b="1" dirty="0"/>
              <a:t>分析報告</a:t>
            </a:r>
            <a:endParaRPr lang="en-US" altLang="zh-TW" sz="4300" b="1" dirty="0"/>
          </a:p>
          <a:p>
            <a:r>
              <a:rPr lang="en-US" altLang="zh-TW" dirty="0"/>
              <a:t>DEMO</a:t>
            </a:r>
          </a:p>
          <a:p>
            <a:endParaRPr lang="zh-TW" altLang="en-US" dirty="0"/>
          </a:p>
        </p:txBody>
      </p:sp>
    </p:spTree>
    <p:extLst>
      <p:ext uri="{BB962C8B-B14F-4D97-AF65-F5344CB8AC3E}">
        <p14:creationId xmlns:p14="http://schemas.microsoft.com/office/powerpoint/2010/main" val="3670097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9694224" cy="990600"/>
          </a:xfrm>
        </p:spPr>
        <p:txBody>
          <a:bodyPr/>
          <a:lstStyle/>
          <a:p>
            <a:r>
              <a:rPr lang="zh-TW" altLang="en-US" dirty="0" smtClean="0"/>
              <a:t>分析報告</a:t>
            </a:r>
            <a:r>
              <a:rPr lang="en-US" altLang="zh-TW" dirty="0" smtClean="0"/>
              <a:t>-1</a:t>
            </a:r>
            <a:endParaRPr lang="en-US" dirty="0"/>
          </a:p>
        </p:txBody>
      </p:sp>
      <p:graphicFrame>
        <p:nvGraphicFramePr>
          <p:cNvPr id="3" name="表格 2"/>
          <p:cNvGraphicFramePr>
            <a:graphicFrameLocks noGrp="1"/>
          </p:cNvGraphicFramePr>
          <p:nvPr>
            <p:extLst>
              <p:ext uri="{D42A27DB-BD31-4B8C-83A1-F6EECF244321}">
                <p14:modId xmlns:p14="http://schemas.microsoft.com/office/powerpoint/2010/main" val="3667891051"/>
              </p:ext>
            </p:extLst>
          </p:nvPr>
        </p:nvGraphicFramePr>
        <p:xfrm>
          <a:off x="0" y="2780495"/>
          <a:ext cx="11666480" cy="2929751"/>
        </p:xfrm>
        <a:graphic>
          <a:graphicData uri="http://schemas.openxmlformats.org/drawingml/2006/table">
            <a:tbl>
              <a:tblPr firstRow="1" firstCol="1" bandRow="1">
                <a:tableStyleId>{5C22544A-7EE6-4342-B048-85BDC9FD1C3A}</a:tableStyleId>
              </a:tblPr>
              <a:tblGrid>
                <a:gridCol w="1403634"/>
                <a:gridCol w="1153213"/>
                <a:gridCol w="1153213"/>
                <a:gridCol w="1153213"/>
                <a:gridCol w="1153213"/>
                <a:gridCol w="1153213"/>
                <a:gridCol w="1153213"/>
                <a:gridCol w="1128906"/>
                <a:gridCol w="1063597"/>
                <a:gridCol w="1151065"/>
              </a:tblGrid>
              <a:tr h="855761">
                <a:tc>
                  <a:txBody>
                    <a:bodyPr/>
                    <a:lstStyle/>
                    <a:p>
                      <a:pPr>
                        <a:spcAft>
                          <a:spcPts val="0"/>
                        </a:spcAft>
                      </a:pPr>
                      <a:r>
                        <a:rPr lang="en-US" sz="1200" kern="100" dirty="0">
                          <a:effectLst/>
                        </a:rPr>
                        <a:t> </a:t>
                      </a:r>
                      <a:endParaRPr lang="en-US"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1600" kern="100" dirty="0">
                          <a:solidFill>
                            <a:schemeClr val="tx1"/>
                          </a:solidFill>
                          <a:effectLst/>
                        </a:rPr>
                        <a:t>影片</a:t>
                      </a:r>
                      <a:r>
                        <a:rPr kumimoji="0" lang="zh-TW" sz="1600" b="1" kern="100" dirty="0">
                          <a:solidFill>
                            <a:schemeClr val="tx1"/>
                          </a:solidFill>
                          <a:effectLst/>
                          <a:latin typeface="+mn-lt"/>
                          <a:ea typeface="+mn-ea"/>
                          <a:cs typeface="+mn-cs"/>
                        </a:rPr>
                        <a:t>數量</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總評論數量</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M</a:t>
                      </a:r>
                      <a:r>
                        <a:rPr kumimoji="0" lang="zh-TW" sz="1600" b="1" kern="100" dirty="0">
                          <a:solidFill>
                            <a:schemeClr val="tx1"/>
                          </a:solidFill>
                          <a:effectLst/>
                          <a:latin typeface="+mn-lt"/>
                          <a:ea typeface="+mn-ea"/>
                          <a:cs typeface="+mn-cs"/>
                        </a:rPr>
                        <a:t>數量</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NM</a:t>
                      </a:r>
                      <a:r>
                        <a:rPr kumimoji="0" lang="zh-TW" sz="1600" b="1" kern="100" dirty="0">
                          <a:solidFill>
                            <a:schemeClr val="tx1"/>
                          </a:solidFill>
                          <a:effectLst/>
                          <a:latin typeface="+mn-lt"/>
                          <a:ea typeface="+mn-ea"/>
                          <a:cs typeface="+mn-cs"/>
                        </a:rPr>
                        <a:t>數量</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M Mistake</a:t>
                      </a: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NM Mistake</a:t>
                      </a:r>
                    </a:p>
                  </a:txBody>
                  <a:tcPr marL="68580" marR="68580" marT="0" marB="0"/>
                </a:tc>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總錯誤量</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M%</a:t>
                      </a:r>
                    </a:p>
                  </a:txBody>
                  <a:tcPr marL="68580" marR="68580" marT="0" marB="0"/>
                </a:tc>
                <a:tc>
                  <a:txBody>
                    <a:bodyPr/>
                    <a:lstStyle/>
                    <a:p>
                      <a:pPr marL="0" algn="l" rtl="0" eaLnBrk="1" latinLnBrk="0" hangingPunct="1">
                        <a:spcAft>
                          <a:spcPts val="0"/>
                        </a:spcAft>
                      </a:pPr>
                      <a:r>
                        <a:rPr kumimoji="0" lang="en-US" sz="1600" b="1" kern="100" dirty="0">
                          <a:solidFill>
                            <a:schemeClr val="tx1"/>
                          </a:solidFill>
                          <a:effectLst/>
                          <a:latin typeface="+mn-lt"/>
                          <a:ea typeface="+mn-ea"/>
                          <a:cs typeface="+mn-cs"/>
                        </a:rPr>
                        <a:t>NM%</a:t>
                      </a:r>
                    </a:p>
                  </a:txBody>
                  <a:tcPr marL="68580" marR="68580" marT="0" marB="0"/>
                </a:tc>
              </a:tr>
              <a:tr h="345665">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正確答案</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50</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9453</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58</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9395</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0</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0</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0</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 </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 </a:t>
                      </a:r>
                    </a:p>
                  </a:txBody>
                  <a:tcPr marL="68580" marR="68580" marT="0" marB="0"/>
                </a:tc>
              </a:tr>
              <a:tr h="345665">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原始結果</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50</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9453</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122</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9331</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86</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22</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98</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29.5%</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99.70%</a:t>
                      </a:r>
                    </a:p>
                  </a:txBody>
                  <a:tcPr marL="68580" marR="68580" marT="0" marB="0"/>
                </a:tc>
              </a:tr>
              <a:tr h="691330">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第一次重新訓練</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50</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9453</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106</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9347</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67</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19</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86</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36.7%</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99.79%</a:t>
                      </a:r>
                    </a:p>
                  </a:txBody>
                  <a:tcPr marL="68580" marR="68580" marT="0" marB="0"/>
                </a:tc>
              </a:tr>
              <a:tr h="691330">
                <a:tc>
                  <a:txBody>
                    <a:bodyPr/>
                    <a:lstStyle/>
                    <a:p>
                      <a:pPr marL="0" algn="l" rtl="0" eaLnBrk="1" latinLnBrk="0" hangingPunct="1">
                        <a:spcAft>
                          <a:spcPts val="0"/>
                        </a:spcAft>
                      </a:pPr>
                      <a:r>
                        <a:rPr kumimoji="0" lang="zh-TW" sz="1600" b="1" kern="100" dirty="0">
                          <a:solidFill>
                            <a:schemeClr val="tx1"/>
                          </a:solidFill>
                          <a:effectLst/>
                          <a:latin typeface="+mn-lt"/>
                          <a:ea typeface="+mn-ea"/>
                          <a:cs typeface="+mn-cs"/>
                        </a:rPr>
                        <a:t>第二次重新訓練</a:t>
                      </a:r>
                      <a:endParaRPr kumimoji="0" lang="en-US" sz="1600" b="1" kern="100" dirty="0">
                        <a:solidFill>
                          <a:schemeClr val="tx1"/>
                        </a:solidFill>
                        <a:effectLst/>
                        <a:latin typeface="+mn-lt"/>
                        <a:ea typeface="+mn-ea"/>
                        <a:cs typeface="+mn-cs"/>
                      </a:endParaRP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50</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9453</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97</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9356</a:t>
                      </a:r>
                    </a:p>
                  </a:txBody>
                  <a:tcPr marL="68580" marR="68580" marT="0" marB="0"/>
                </a:tc>
                <a:tc>
                  <a:txBody>
                    <a:bodyPr/>
                    <a:lstStyle/>
                    <a:p>
                      <a:pPr marL="0" algn="l" rtl="0" eaLnBrk="1" latinLnBrk="0" hangingPunct="1">
                        <a:spcAft>
                          <a:spcPts val="0"/>
                        </a:spcAft>
                      </a:pPr>
                      <a:r>
                        <a:rPr kumimoji="0" lang="en-US" sz="1600" kern="100">
                          <a:solidFill>
                            <a:schemeClr val="dk1"/>
                          </a:solidFill>
                          <a:effectLst/>
                          <a:latin typeface="+mn-ea"/>
                          <a:ea typeface="+mn-ea"/>
                          <a:cs typeface="+mn-cs"/>
                        </a:rPr>
                        <a:t>55</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16</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71</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43.2%</a:t>
                      </a:r>
                    </a:p>
                  </a:txBody>
                  <a:tcPr marL="68580" marR="68580" marT="0" marB="0"/>
                </a:tc>
                <a:tc>
                  <a:txBody>
                    <a:bodyPr/>
                    <a:lstStyle/>
                    <a:p>
                      <a:pPr marL="0" algn="l" rtl="0" eaLnBrk="1" latinLnBrk="0" hangingPunct="1">
                        <a:spcAft>
                          <a:spcPts val="0"/>
                        </a:spcAft>
                      </a:pPr>
                      <a:r>
                        <a:rPr kumimoji="0" lang="en-US" sz="1600" kern="100" dirty="0">
                          <a:solidFill>
                            <a:schemeClr val="dk1"/>
                          </a:solidFill>
                          <a:effectLst/>
                          <a:latin typeface="+mn-ea"/>
                          <a:ea typeface="+mn-ea"/>
                          <a:cs typeface="+mn-cs"/>
                        </a:rPr>
                        <a:t>99.82%</a:t>
                      </a:r>
                    </a:p>
                  </a:txBody>
                  <a:tcPr marL="68580" marR="68580" marT="0" marB="0"/>
                </a:tc>
              </a:tr>
            </a:tbl>
          </a:graphicData>
        </a:graphic>
      </p:graphicFrame>
      <p:sp>
        <p:nvSpPr>
          <p:cNvPr id="4" name="Rectangle 1"/>
          <p:cNvSpPr>
            <a:spLocks noChangeArrowheads="1"/>
          </p:cNvSpPr>
          <p:nvPr/>
        </p:nvSpPr>
        <p:spPr bwMode="auto">
          <a:xfrm>
            <a:off x="2806700" y="3087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0510" y="6187285"/>
            <a:ext cx="4734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30000" dirty="0" smtClean="0">
                <a:ln>
                  <a:noFill/>
                </a:ln>
                <a:solidFill>
                  <a:schemeClr val="tx1"/>
                </a:solidFill>
                <a:effectLst/>
                <a:latin typeface="+mn-ea"/>
                <a:cs typeface="Times New Roman" panose="02020603050405020304" pitchFamily="18" charset="0"/>
                <a:hlinkClick r:id="rId2"/>
              </a:rPr>
              <a:t>[</a:t>
            </a:r>
            <a:r>
              <a:rPr kumimoji="0" lang="en-US" altLang="zh-TW" sz="1200" b="0" i="0" u="none" strike="noStrike" cap="none" normalizeH="0" baseline="30000" dirty="0" smtClean="0" bmk="">
                <a:ln>
                  <a:noFill/>
                </a:ln>
                <a:solidFill>
                  <a:schemeClr val="tx1"/>
                </a:solidFill>
                <a:effectLst/>
                <a:latin typeface="+mn-ea"/>
                <a:cs typeface="Times New Roman" panose="02020603050405020304" pitchFamily="18" charset="0"/>
                <a:hlinkClick r:id="rId2"/>
              </a:rPr>
              <a:t>1]</a:t>
            </a:r>
            <a:r>
              <a:rPr kumimoji="0" lang="en-US" altLang="zh-TW" sz="1200" b="0" i="0" u="none" strike="noStrike" cap="none" normalizeH="0" baseline="0" dirty="0" smtClean="0" bmk="">
                <a:ln>
                  <a:noFill/>
                </a:ln>
                <a:solidFill>
                  <a:schemeClr val="tx1"/>
                </a:solidFill>
                <a:effectLst/>
                <a:latin typeface="+mn-ea"/>
                <a:cs typeface="Times New Roman" panose="02020603050405020304" pitchFamily="18" charset="0"/>
              </a:rPr>
              <a:t> Machine mistake : </a:t>
            </a:r>
            <a:r>
              <a:rPr kumimoji="0" lang="zh-TW" altLang="en-US" sz="1200" b="0" i="0" u="none" strike="noStrike" cap="none" normalizeH="0" baseline="0" dirty="0" smtClean="0" bmk="">
                <a:ln>
                  <a:noFill/>
                </a:ln>
                <a:solidFill>
                  <a:schemeClr val="tx1"/>
                </a:solidFill>
                <a:effectLst/>
                <a:latin typeface="+mn-ea"/>
                <a:cs typeface="Times New Roman" panose="02020603050405020304" pitchFamily="18" charset="0"/>
              </a:rPr>
              <a:t>使用者回報錯誤的</a:t>
            </a:r>
            <a:r>
              <a:rPr kumimoji="0" lang="en-US" altLang="zh-TW" sz="1200" b="0" i="0" u="none" strike="noStrike" cap="none" normalizeH="0" baseline="0" dirty="0" smtClean="0" bmk="">
                <a:ln>
                  <a:noFill/>
                </a:ln>
                <a:solidFill>
                  <a:schemeClr val="tx1"/>
                </a:solidFill>
                <a:effectLst/>
                <a:latin typeface="+mn-ea"/>
                <a:cs typeface="Times New Roman" panose="02020603050405020304" pitchFamily="18" charset="0"/>
              </a:rPr>
              <a:t>Machine Spam</a:t>
            </a:r>
            <a:r>
              <a:rPr kumimoji="0" lang="zh-TW" altLang="en-US" sz="1200" b="0" i="0" u="none" strike="noStrike" cap="none" normalizeH="0" baseline="0" dirty="0" smtClean="0" bmk="">
                <a:ln>
                  <a:noFill/>
                </a:ln>
                <a:solidFill>
                  <a:schemeClr val="tx1"/>
                </a:solidFill>
                <a:effectLst/>
                <a:latin typeface="+mn-ea"/>
                <a:cs typeface="Times New Roman" panose="02020603050405020304" pitchFamily="18" charset="0"/>
              </a:rPr>
              <a:t>量</a:t>
            </a:r>
            <a:endParaRPr kumimoji="0" lang="zh-TW" altLang="en-US" sz="1600" b="0" i="0" u="none" strike="noStrike" cap="none" normalizeH="0" baseline="0" dirty="0" smtClean="0" bmk="">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30000" dirty="0" smtClean="0" bmk="">
                <a:ln>
                  <a:noFill/>
                </a:ln>
                <a:solidFill>
                  <a:schemeClr val="tx1"/>
                </a:solidFill>
                <a:effectLst/>
                <a:latin typeface="+mn-ea"/>
                <a:cs typeface="Times New Roman" panose="02020603050405020304" pitchFamily="18" charset="0"/>
                <a:hlinkClick r:id="rId3"/>
              </a:rPr>
              <a:t>[2]</a:t>
            </a:r>
            <a:r>
              <a:rPr kumimoji="0" lang="en-US" altLang="zh-TW" sz="1200" b="0" i="0" u="none" strike="noStrike" cap="none" normalizeH="0" baseline="0" dirty="0" smtClean="0" bmk="">
                <a:ln>
                  <a:noFill/>
                </a:ln>
                <a:solidFill>
                  <a:schemeClr val="tx1"/>
                </a:solidFill>
                <a:effectLst/>
                <a:latin typeface="+mn-ea"/>
                <a:cs typeface="Times New Roman" panose="02020603050405020304" pitchFamily="18" charset="0"/>
              </a:rPr>
              <a:t> Not Machine mistake : </a:t>
            </a:r>
            <a:r>
              <a:rPr kumimoji="0" lang="zh-TW" altLang="en-US" sz="1200" b="0" i="0" u="none" strike="noStrike" cap="none" normalizeH="0" baseline="0" dirty="0" smtClean="0" bmk="">
                <a:ln>
                  <a:noFill/>
                </a:ln>
                <a:solidFill>
                  <a:schemeClr val="tx1"/>
                </a:solidFill>
                <a:effectLst/>
                <a:latin typeface="+mn-ea"/>
                <a:cs typeface="Times New Roman" panose="02020603050405020304" pitchFamily="18" charset="0"/>
              </a:rPr>
              <a:t>使用者回報錯誤</a:t>
            </a:r>
            <a:r>
              <a:rPr kumimoji="0" lang="en-US" altLang="zh-TW" sz="1200" b="0" i="0" u="none" strike="noStrike" cap="none" normalizeH="0" baseline="0" dirty="0" smtClean="0" bmk="">
                <a:ln>
                  <a:noFill/>
                </a:ln>
                <a:solidFill>
                  <a:schemeClr val="tx1"/>
                </a:solidFill>
                <a:effectLst/>
                <a:latin typeface="+mn-ea"/>
                <a:cs typeface="Times New Roman" panose="02020603050405020304" pitchFamily="18" charset="0"/>
              </a:rPr>
              <a:t>Not</a:t>
            </a:r>
            <a:r>
              <a:rPr kumimoji="0" lang="zh-TW" altLang="en-US" sz="1200" b="0" i="0" u="none" strike="noStrike" cap="none" normalizeH="0" baseline="0" dirty="0" smtClean="0" bmk="">
                <a:ln>
                  <a:noFill/>
                </a:ln>
                <a:solidFill>
                  <a:schemeClr val="tx1"/>
                </a:solidFill>
                <a:effectLst/>
                <a:latin typeface="+mn-ea"/>
                <a:cs typeface="Times New Roman" panose="02020603050405020304" pitchFamily="18" charset="0"/>
              </a:rPr>
              <a:t>的</a:t>
            </a:r>
            <a:r>
              <a:rPr kumimoji="0" lang="en-US" altLang="zh-TW" sz="1200" b="0" i="0" u="none" strike="noStrike" cap="none" normalizeH="0" baseline="0" dirty="0" smtClean="0" bmk="">
                <a:ln>
                  <a:noFill/>
                </a:ln>
                <a:solidFill>
                  <a:schemeClr val="tx1"/>
                </a:solidFill>
                <a:effectLst/>
                <a:latin typeface="+mn-ea"/>
                <a:cs typeface="Times New Roman" panose="02020603050405020304" pitchFamily="18" charset="0"/>
              </a:rPr>
              <a:t>Machine Spam</a:t>
            </a:r>
            <a:r>
              <a:rPr kumimoji="0" lang="zh-TW" altLang="en-US" sz="1200" b="0" i="0" u="none" strike="noStrike" cap="none" normalizeH="0" baseline="0" dirty="0" smtClean="0" bmk="">
                <a:ln>
                  <a:noFill/>
                </a:ln>
                <a:solidFill>
                  <a:schemeClr val="tx1"/>
                </a:solidFill>
                <a:effectLst/>
                <a:latin typeface="+mn-ea"/>
                <a:cs typeface="Times New Roman" panose="02020603050405020304" pitchFamily="18" charset="0"/>
              </a:rPr>
              <a:t>量</a:t>
            </a:r>
            <a:endParaRPr kumimoji="0" lang="zh-TW" altLang="en-US" sz="1600" b="0" i="0" u="none" strike="noStrike" cap="none" normalizeH="0" baseline="0" dirty="0" smtClean="0" bmk="">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30000" dirty="0" smtClean="0" bmk="">
                <a:ln>
                  <a:noFill/>
                </a:ln>
                <a:solidFill>
                  <a:schemeClr val="tx1"/>
                </a:solidFill>
                <a:effectLst/>
                <a:latin typeface="+mn-ea"/>
                <a:cs typeface="Times New Roman" panose="02020603050405020304" pitchFamily="18" charset="0"/>
                <a:hlinkClick r:id="rId4"/>
              </a:rPr>
              <a:t>[3]</a:t>
            </a:r>
            <a:r>
              <a:rPr kumimoji="0" lang="zh-TW" altLang="en-US" sz="1200" b="0" i="0" u="none" strike="noStrike" cap="none" normalizeH="0" baseline="0" dirty="0" smtClean="0">
                <a:ln>
                  <a:noFill/>
                </a:ln>
                <a:solidFill>
                  <a:schemeClr val="tx1"/>
                </a:solidFill>
                <a:effectLst/>
                <a:latin typeface="+mn-ea"/>
                <a:cs typeface="Times New Roman" panose="02020603050405020304" pitchFamily="18" charset="0"/>
              </a:rPr>
              <a:t>總錯誤量</a:t>
            </a:r>
            <a:r>
              <a:rPr kumimoji="0" lang="en-US" altLang="zh-TW" sz="1200" b="0" i="0" u="none" strike="noStrike" cap="none" normalizeH="0" baseline="0" dirty="0" smtClean="0">
                <a:ln>
                  <a:noFill/>
                </a:ln>
                <a:solidFill>
                  <a:schemeClr val="tx1"/>
                </a:solidFill>
                <a:effectLst/>
                <a:latin typeface="+mn-ea"/>
                <a:cs typeface="Times New Roman" panose="02020603050405020304" pitchFamily="18" charset="0"/>
              </a:rPr>
              <a:t>:</a:t>
            </a:r>
            <a:r>
              <a:rPr kumimoji="0" lang="zh-TW" altLang="en-US" sz="1200" b="0" i="0" u="none" strike="noStrike" cap="none" normalizeH="0" baseline="0" dirty="0" smtClean="0">
                <a:ln>
                  <a:noFill/>
                </a:ln>
                <a:solidFill>
                  <a:schemeClr val="tx1"/>
                </a:solidFill>
                <a:effectLst/>
                <a:latin typeface="+mn-ea"/>
                <a:cs typeface="Times New Roman" panose="02020603050405020304" pitchFamily="18" charset="0"/>
              </a:rPr>
              <a:t>使用者回報錯誤的總數量</a:t>
            </a:r>
            <a:endParaRPr kumimoji="0" lang="zh-TW" altLang="en-US" sz="2800" b="0" i="0" u="none" strike="noStrike" cap="none" normalizeH="0" baseline="0" dirty="0" smtClean="0">
              <a:ln>
                <a:noFill/>
              </a:ln>
              <a:solidFill>
                <a:schemeClr val="tx1"/>
              </a:solidFill>
              <a:effectLst/>
              <a:latin typeface="+mn-ea"/>
            </a:endParaRPr>
          </a:p>
        </p:txBody>
      </p:sp>
      <mc:AlternateContent xmlns:mc="http://schemas.openxmlformats.org/markup-compatibility/2006" xmlns:a14="http://schemas.microsoft.com/office/drawing/2010/main">
        <mc:Choice Requires="a14">
          <p:sp>
            <p:nvSpPr>
              <p:cNvPr id="7" name="矩形 6"/>
              <p:cNvSpPr/>
              <p:nvPr/>
            </p:nvSpPr>
            <p:spPr>
              <a:xfrm>
                <a:off x="0" y="1831585"/>
                <a:ext cx="8383834" cy="793294"/>
              </a:xfrm>
              <a:prstGeom prst="rect">
                <a:avLst/>
              </a:prstGeom>
            </p:spPr>
            <p:txBody>
              <a:bodyPr wrap="none">
                <a:spAutoFit/>
              </a:bodyPr>
              <a:lstStyle/>
              <a:p>
                <a:pPr marL="288290">
                  <a:lnSpc>
                    <a:spcPct val="107000"/>
                  </a:lnSpc>
                  <a:spcAft>
                    <a:spcPts val="800"/>
                  </a:spcAft>
                </a:pPr>
                <a:r>
                  <a:rPr lang="zh-TW" altLang="en-US" sz="1600" kern="100" dirty="0" smtClean="0">
                    <a:latin typeface="標楷體" panose="03000509000000000000" pitchFamily="65" charset="-120"/>
                    <a:ea typeface="新細明體" panose="02020500000000000000" pitchFamily="18" charset="-120"/>
                    <a:cs typeface="Times New Roman" panose="02020603050405020304" pitchFamily="18" charset="0"/>
                  </a:rPr>
                  <a:t>                </a:t>
                </a:r>
                <a:r>
                  <a:rPr lang="en-US" sz="1600" kern="100" dirty="0" smtClean="0">
                    <a:latin typeface="標楷體" panose="03000509000000000000" pitchFamily="65" charset="-120"/>
                    <a:ea typeface="新細明體" panose="02020500000000000000" pitchFamily="18" charset="-120"/>
                    <a:cs typeface="Times New Roman" panose="02020603050405020304" pitchFamily="18" charset="0"/>
                  </a:rPr>
                  <a:t>M</a:t>
                </a:r>
                <a:r>
                  <a:rPr lang="en-US" sz="1600" kern="100" dirty="0">
                    <a:latin typeface="標楷體" panose="03000509000000000000" pitchFamily="65" charset="-120"/>
                    <a:ea typeface="新細明體" panose="02020500000000000000" pitchFamily="18" charset="-120"/>
                    <a:cs typeface="Times New Roman" panose="02020603050405020304" pitchFamily="18" charset="0"/>
                  </a:rPr>
                  <a:t>% = </a:t>
                </a:r>
                <a14:m>
                  <m:oMath xmlns:m="http://schemas.openxmlformats.org/officeDocument/2006/math">
                    <m:f>
                      <m:fPr>
                        <m:ctrlPr>
                          <a:rPr lang="en-US" sz="2400" i="1" kern="100">
                            <a:latin typeface="Cambria Math"/>
                            <a:ea typeface="標楷體" panose="03000509000000000000" pitchFamily="65" charset="-120"/>
                            <a:cs typeface="Times New Roman" panose="02020603050405020304" pitchFamily="18" charset="0"/>
                          </a:rPr>
                        </m:ctrlPr>
                      </m:fPr>
                      <m:num>
                        <m:r>
                          <a:rPr lang="en-US" sz="2400" i="1" kern="100">
                            <a:latin typeface="Cambria Math" panose="02040503050406030204" pitchFamily="18" charset="0"/>
                            <a:ea typeface="標楷體" panose="03000509000000000000" pitchFamily="65" charset="-120"/>
                            <a:cs typeface="Times New Roman" panose="02020603050405020304" pitchFamily="18" charset="0"/>
                          </a:rPr>
                          <m:t>𝑀</m:t>
                        </m:r>
                        <m:r>
                          <a:rPr lang="zh-TW" altLang="en-US" sz="2400" i="1" kern="100">
                            <a:latin typeface="Cambria Math" panose="02040503050406030204" pitchFamily="18" charset="0"/>
                            <a:ea typeface="標楷體" panose="03000509000000000000" pitchFamily="65" charset="-120"/>
                            <a:cs typeface="Times New Roman" panose="02020603050405020304" pitchFamily="18" charset="0"/>
                          </a:rPr>
                          <m:t>數量</m:t>
                        </m:r>
                        <m:r>
                          <a:rPr lang="zh-TW" altLang="en-US" sz="2400" i="1" kern="100">
                            <a:latin typeface="Cambria Math" panose="02040503050406030204" pitchFamily="18" charset="0"/>
                            <a:ea typeface="MS Mincho"/>
                            <a:cs typeface="MS Mincho"/>
                          </a:rPr>
                          <m:t>−</m:t>
                        </m:r>
                        <m:r>
                          <a:rPr lang="zh-TW" altLang="en-US" sz="2400" i="1" kern="100">
                            <a:latin typeface="Cambria Math" panose="02040503050406030204" pitchFamily="18" charset="0"/>
                            <a:ea typeface="Cambria Math" panose="02040503050406030204" pitchFamily="18" charset="0"/>
                            <a:cs typeface="Times New Roman" panose="02020603050405020304" pitchFamily="18" charset="0"/>
                          </a:rPr>
                          <m:t> </m:t>
                        </m:r>
                        <m:r>
                          <a:rPr lang="en-US" sz="2400" i="1" kern="100">
                            <a:latin typeface="Cambria Math" panose="02040503050406030204" pitchFamily="18" charset="0"/>
                            <a:ea typeface="標楷體" panose="03000509000000000000" pitchFamily="65" charset="-120"/>
                            <a:cs typeface="Times New Roman" panose="02020603050405020304" pitchFamily="18" charset="0"/>
                          </a:rPr>
                          <m:t>𝑀</m:t>
                        </m:r>
                        <m:r>
                          <a:rPr lang="en-US" sz="2400" i="1" kern="100">
                            <a:latin typeface="Cambria Math" panose="02040503050406030204" pitchFamily="18" charset="0"/>
                            <a:ea typeface="標楷體" panose="03000509000000000000" pitchFamily="65" charset="-120"/>
                            <a:cs typeface="Times New Roman" panose="02020603050405020304" pitchFamily="18" charset="0"/>
                          </a:rPr>
                          <m:t> </m:t>
                        </m:r>
                        <m:r>
                          <a:rPr lang="en-US" sz="2400" i="1" kern="100">
                            <a:latin typeface="Cambria Math" panose="02040503050406030204" pitchFamily="18" charset="0"/>
                            <a:ea typeface="標楷體" panose="03000509000000000000" pitchFamily="65" charset="-120"/>
                            <a:cs typeface="Times New Roman" panose="02020603050405020304" pitchFamily="18" charset="0"/>
                          </a:rPr>
                          <m:t>𝑀𝑖𝑠𝑡𝑎𝑘𝑒</m:t>
                        </m:r>
                      </m:num>
                      <m:den>
                        <m:r>
                          <a:rPr lang="en-US" sz="2400" i="1" kern="100">
                            <a:latin typeface="Cambria Math" panose="02040503050406030204" pitchFamily="18" charset="0"/>
                            <a:ea typeface="標楷體" panose="03000509000000000000" pitchFamily="65" charset="-120"/>
                            <a:cs typeface="Times New Roman" panose="02020603050405020304" pitchFamily="18" charset="0"/>
                          </a:rPr>
                          <m:t>𝑀</m:t>
                        </m:r>
                        <m:r>
                          <a:rPr lang="zh-TW" altLang="en-US" sz="2400" i="1" kern="100">
                            <a:latin typeface="Cambria Math" panose="02040503050406030204" pitchFamily="18" charset="0"/>
                            <a:ea typeface="標楷體" panose="03000509000000000000" pitchFamily="65" charset="-120"/>
                            <a:cs typeface="Times New Roman" panose="02020603050405020304" pitchFamily="18" charset="0"/>
                          </a:rPr>
                          <m:t>數量</m:t>
                        </m:r>
                      </m:den>
                    </m:f>
                  </m:oMath>
                </a14:m>
                <a:r>
                  <a:rPr lang="en-US" sz="2400" kern="100" dirty="0">
                    <a:latin typeface="標楷體" panose="03000509000000000000" pitchFamily="65" charset="-120"/>
                    <a:ea typeface="新細明體" panose="02020500000000000000" pitchFamily="18" charset="-120"/>
                    <a:cs typeface="Times New Roman" panose="02020603050405020304" pitchFamily="18" charset="0"/>
                  </a:rPr>
                  <a:t> </a:t>
                </a:r>
                <a:r>
                  <a:rPr lang="zh-TW" altLang="en-US" sz="2400" kern="100" dirty="0" smtClean="0">
                    <a:latin typeface="標楷體" panose="03000509000000000000" pitchFamily="65" charset="-120"/>
                    <a:ea typeface="新細明體" panose="02020500000000000000" pitchFamily="18" charset="-120"/>
                    <a:cs typeface="Times New Roman" panose="02020603050405020304" pitchFamily="18" charset="0"/>
                  </a:rPr>
                  <a:t>  </a:t>
                </a:r>
                <a:r>
                  <a:rPr lang="en-US" sz="1600" kern="100" dirty="0" smtClean="0">
                    <a:effectLst/>
                    <a:latin typeface="標楷體" panose="03000509000000000000" pitchFamily="65" charset="-120"/>
                    <a:ea typeface="新細明體" panose="02020500000000000000" pitchFamily="18" charset="-120"/>
                    <a:cs typeface="Times New Roman" panose="02020603050405020304" pitchFamily="18" charset="0"/>
                  </a:rPr>
                  <a:t>NM</a:t>
                </a:r>
                <a:r>
                  <a:rPr lang="en-US" sz="1600" kern="100" dirty="0">
                    <a:effectLst/>
                    <a:latin typeface="標楷體" panose="03000509000000000000" pitchFamily="65" charset="-120"/>
                    <a:ea typeface="新細明體" panose="02020500000000000000" pitchFamily="18" charset="-120"/>
                    <a:cs typeface="Times New Roman" panose="02020603050405020304" pitchFamily="18" charset="0"/>
                  </a:rPr>
                  <a:t>% = </a:t>
                </a:r>
                <a14:m>
                  <m:oMath xmlns:m="http://schemas.openxmlformats.org/officeDocument/2006/math">
                    <m:f>
                      <m:fPr>
                        <m:ctrlPr>
                          <a:rPr lang="en-US" sz="2400" i="1" kern="100">
                            <a:latin typeface="Cambria Math"/>
                            <a:ea typeface="標楷體" panose="03000509000000000000" pitchFamily="65" charset="-120"/>
                            <a:cs typeface="Times New Roman" panose="02020603050405020304" pitchFamily="18" charset="0"/>
                          </a:rPr>
                        </m:ctrlPr>
                      </m:fPr>
                      <m:num>
                        <m:r>
                          <a:rPr lang="en-US" sz="2400" i="1" kern="100">
                            <a:latin typeface="Cambria Math" panose="02040503050406030204" pitchFamily="18" charset="0"/>
                            <a:ea typeface="標楷體" panose="03000509000000000000" pitchFamily="65" charset="-120"/>
                            <a:cs typeface="Times New Roman" panose="02020603050405020304" pitchFamily="18" charset="0"/>
                          </a:rPr>
                          <m:t>𝑁𝑀</m:t>
                        </m:r>
                        <m:r>
                          <a:rPr lang="zh-TW" altLang="en-US" sz="2400" i="1" kern="100">
                            <a:latin typeface="Cambria Math" panose="02040503050406030204" pitchFamily="18" charset="0"/>
                            <a:ea typeface="標楷體" panose="03000509000000000000" pitchFamily="65" charset="-120"/>
                            <a:cs typeface="Times New Roman" panose="02020603050405020304" pitchFamily="18" charset="0"/>
                          </a:rPr>
                          <m:t>數量</m:t>
                        </m:r>
                        <m:r>
                          <a:rPr lang="zh-TW" altLang="en-US" sz="2400" i="1" kern="100">
                            <a:latin typeface="Cambria Math" panose="02040503050406030204" pitchFamily="18" charset="0"/>
                            <a:ea typeface="MS Mincho"/>
                            <a:cs typeface="MS Mincho"/>
                          </a:rPr>
                          <m:t>−</m:t>
                        </m:r>
                        <m:r>
                          <a:rPr lang="zh-TW" altLang="en-US" sz="2400" i="1" kern="100">
                            <a:latin typeface="Cambria Math" panose="02040503050406030204" pitchFamily="18" charset="0"/>
                            <a:ea typeface="Cambria Math" panose="02040503050406030204" pitchFamily="18" charset="0"/>
                            <a:cs typeface="Times New Roman" panose="02020603050405020304" pitchFamily="18" charset="0"/>
                          </a:rPr>
                          <m:t> </m:t>
                        </m:r>
                        <m:r>
                          <a:rPr lang="en-US" sz="2400" i="1" kern="100">
                            <a:latin typeface="Cambria Math" panose="02040503050406030204" pitchFamily="18" charset="0"/>
                            <a:ea typeface="標楷體" panose="03000509000000000000" pitchFamily="65" charset="-120"/>
                            <a:cs typeface="Times New Roman" panose="02020603050405020304" pitchFamily="18" charset="0"/>
                          </a:rPr>
                          <m:t>𝑁𝑀</m:t>
                        </m:r>
                        <m:r>
                          <a:rPr lang="en-US" sz="2400" i="1" kern="100">
                            <a:latin typeface="Cambria Math" panose="02040503050406030204" pitchFamily="18" charset="0"/>
                            <a:ea typeface="標楷體" panose="03000509000000000000" pitchFamily="65" charset="-120"/>
                            <a:cs typeface="Times New Roman" panose="02020603050405020304" pitchFamily="18" charset="0"/>
                          </a:rPr>
                          <m:t> </m:t>
                        </m:r>
                        <m:r>
                          <a:rPr lang="en-US" sz="2400" i="1" kern="100">
                            <a:latin typeface="Cambria Math" panose="02040503050406030204" pitchFamily="18" charset="0"/>
                            <a:ea typeface="標楷體" panose="03000509000000000000" pitchFamily="65" charset="-120"/>
                            <a:cs typeface="Times New Roman" panose="02020603050405020304" pitchFamily="18" charset="0"/>
                          </a:rPr>
                          <m:t>𝑀𝑖𝑠𝑡𝑎𝑘𝑒</m:t>
                        </m:r>
                      </m:num>
                      <m:den>
                        <m:r>
                          <a:rPr lang="en-US" sz="2400" i="1" kern="100">
                            <a:latin typeface="Cambria Math" panose="02040503050406030204" pitchFamily="18" charset="0"/>
                            <a:ea typeface="標楷體" panose="03000509000000000000" pitchFamily="65" charset="-120"/>
                            <a:cs typeface="Times New Roman" panose="02020603050405020304" pitchFamily="18" charset="0"/>
                          </a:rPr>
                          <m:t>𝑁𝑀</m:t>
                        </m:r>
                        <m:r>
                          <a:rPr lang="zh-TW" altLang="en-US" sz="2400" i="1" kern="100">
                            <a:latin typeface="Cambria Math" panose="02040503050406030204" pitchFamily="18" charset="0"/>
                            <a:ea typeface="標楷體" panose="03000509000000000000" pitchFamily="65" charset="-120"/>
                            <a:cs typeface="Times New Roman" panose="02020603050405020304" pitchFamily="18" charset="0"/>
                          </a:rPr>
                          <m:t>數量</m:t>
                        </m:r>
                      </m:den>
                    </m:f>
                  </m:oMath>
                </a14:m>
                <a:endParaRPr lang="en-US" sz="16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0" y="1831585"/>
                <a:ext cx="8383834" cy="793294"/>
              </a:xfrm>
              <a:prstGeom prst="rect">
                <a:avLst/>
              </a:prstGeom>
              <a:blipFill rotWithShape="1">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6244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9694224" cy="990600"/>
          </a:xfrm>
        </p:spPr>
        <p:txBody>
          <a:bodyPr>
            <a:normAutofit/>
          </a:bodyPr>
          <a:lstStyle/>
          <a:p>
            <a:r>
              <a:rPr lang="zh-TW" altLang="en-US" dirty="0" smtClean="0"/>
              <a:t>分析報告</a:t>
            </a:r>
            <a:r>
              <a:rPr lang="en-US" altLang="zh-TW" dirty="0" smtClean="0"/>
              <a:t>-2</a:t>
            </a:r>
            <a:endParaRPr lang="en-US" dirty="0"/>
          </a:p>
        </p:txBody>
      </p:sp>
      <p:graphicFrame>
        <p:nvGraphicFramePr>
          <p:cNvPr id="8" name="圖表 7"/>
          <p:cNvGraphicFramePr/>
          <p:nvPr>
            <p:extLst>
              <p:ext uri="{D42A27DB-BD31-4B8C-83A1-F6EECF244321}">
                <p14:modId xmlns:p14="http://schemas.microsoft.com/office/powerpoint/2010/main" val="3518536031"/>
              </p:ext>
            </p:extLst>
          </p:nvPr>
        </p:nvGraphicFramePr>
        <p:xfrm>
          <a:off x="1431235" y="1836296"/>
          <a:ext cx="8063092" cy="47632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5204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zh-TW" altLang="en-US" dirty="0" smtClean="0"/>
              <a:t>摘要</a:t>
            </a:r>
            <a:endParaRPr lang="en-US" altLang="zh-TW" dirty="0" smtClean="0"/>
          </a:p>
          <a:p>
            <a:r>
              <a:rPr lang="zh-TW" altLang="en-US" sz="4000" b="1" dirty="0"/>
              <a:t>研究</a:t>
            </a:r>
            <a:r>
              <a:rPr lang="zh-TW" altLang="en-US" sz="4000" b="1" dirty="0" smtClean="0"/>
              <a:t>動機</a:t>
            </a:r>
            <a:endParaRPr lang="en-US" altLang="zh-TW" sz="4000" b="1" dirty="0" smtClean="0"/>
          </a:p>
          <a:p>
            <a:r>
              <a:rPr lang="zh-TW" altLang="en-US" dirty="0" smtClean="0"/>
              <a:t>流程圖</a:t>
            </a:r>
            <a:endParaRPr lang="en-US" altLang="zh-TW" b="1" dirty="0" smtClean="0"/>
          </a:p>
          <a:p>
            <a:r>
              <a:rPr lang="zh-TW" altLang="en-US" dirty="0" smtClean="0"/>
              <a:t>系統簡介</a:t>
            </a:r>
            <a:endParaRPr lang="en-US" altLang="zh-TW" dirty="0" smtClean="0"/>
          </a:p>
          <a:p>
            <a:r>
              <a:rPr lang="zh-TW" altLang="en-US" dirty="0"/>
              <a:t>使用</a:t>
            </a:r>
            <a:r>
              <a:rPr lang="zh-TW" altLang="en-US" dirty="0" smtClean="0"/>
              <a:t>工具</a:t>
            </a:r>
            <a:endParaRPr lang="en-US" altLang="zh-TW" dirty="0" smtClean="0"/>
          </a:p>
          <a:p>
            <a:r>
              <a:rPr lang="zh-TW" altLang="en-US" dirty="0"/>
              <a:t>工具</a:t>
            </a:r>
            <a:r>
              <a:rPr lang="zh-TW" altLang="en-US" dirty="0" smtClean="0"/>
              <a:t>介紹</a:t>
            </a:r>
            <a:endParaRPr lang="en-US" altLang="zh-TW" dirty="0" smtClean="0"/>
          </a:p>
          <a:p>
            <a:r>
              <a:rPr lang="zh-TW" altLang="en-US" dirty="0"/>
              <a:t>實</a:t>
            </a:r>
            <a:r>
              <a:rPr lang="zh-TW" altLang="en-US" dirty="0" smtClean="0"/>
              <a:t>作</a:t>
            </a:r>
            <a:endParaRPr lang="en-US" altLang="zh-TW" dirty="0" smtClean="0"/>
          </a:p>
          <a:p>
            <a:r>
              <a:rPr lang="zh-TW" altLang="en-US" dirty="0"/>
              <a:t>分析報告</a:t>
            </a:r>
            <a:endParaRPr lang="en-US" altLang="zh-TW" dirty="0" smtClean="0"/>
          </a:p>
          <a:p>
            <a:r>
              <a:rPr lang="en-US" altLang="zh-TW" dirty="0" smtClean="0"/>
              <a:t>DEMO</a:t>
            </a:r>
          </a:p>
          <a:p>
            <a:endParaRPr lang="zh-TW" altLang="en-US" dirty="0"/>
          </a:p>
        </p:txBody>
      </p:sp>
    </p:spTree>
    <p:extLst>
      <p:ext uri="{BB962C8B-B14F-4D97-AF65-F5344CB8AC3E}">
        <p14:creationId xmlns:p14="http://schemas.microsoft.com/office/powerpoint/2010/main" val="1877877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normAutofit/>
          </a:bodyPr>
          <a:lstStyle/>
          <a:p>
            <a:pPr marL="0" indent="0" algn="ctr">
              <a:buNone/>
            </a:pPr>
            <a:endParaRPr lang="en-US" altLang="zh-TW" sz="8800" dirty="0" smtClean="0">
              <a:latin typeface="+mn-ea"/>
            </a:endParaRPr>
          </a:p>
          <a:p>
            <a:pPr marL="0" indent="0" algn="ctr">
              <a:buNone/>
            </a:pPr>
            <a:r>
              <a:rPr lang="en-US" altLang="zh-TW" sz="8800" dirty="0" smtClean="0">
                <a:latin typeface="+mn-ea"/>
              </a:rPr>
              <a:t>DEMO!!!</a:t>
            </a:r>
            <a:endParaRPr lang="zh-TW" altLang="en-US" sz="8800" dirty="0">
              <a:latin typeface="+mn-ea"/>
            </a:endParaRPr>
          </a:p>
        </p:txBody>
      </p:sp>
    </p:spTree>
    <p:extLst>
      <p:ext uri="{BB962C8B-B14F-4D97-AF65-F5344CB8AC3E}">
        <p14:creationId xmlns:p14="http://schemas.microsoft.com/office/powerpoint/2010/main" val="3200939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研究動機</a:t>
            </a:r>
            <a:endParaRPr lang="zh-TW" altLang="en-US" dirty="0"/>
          </a:p>
        </p:txBody>
      </p:sp>
      <p:sp>
        <p:nvSpPr>
          <p:cNvPr id="3" name="內容版面配置區 2"/>
          <p:cNvSpPr>
            <a:spLocks noGrp="1"/>
          </p:cNvSpPr>
          <p:nvPr>
            <p:ph sz="quarter" idx="1"/>
          </p:nvPr>
        </p:nvSpPr>
        <p:spPr/>
        <p:txBody>
          <a:bodyPr/>
          <a:lstStyle/>
          <a:p>
            <a:r>
              <a:rPr lang="en-US" altLang="zh-TW" dirty="0"/>
              <a:t>Spam(</a:t>
            </a:r>
            <a:r>
              <a:rPr lang="en-US" altLang="zh-TW" dirty="0" err="1"/>
              <a:t>垃圾留言</a:t>
            </a:r>
            <a:r>
              <a:rPr lang="en-US" altLang="zh-TW" dirty="0"/>
              <a:t>) : </a:t>
            </a:r>
            <a:r>
              <a:rPr lang="en-US" altLang="zh-TW" dirty="0" err="1"/>
              <a:t>使用者檢舉的言論，包括廣告言論跟另檢舉人不舒服的文字</a:t>
            </a:r>
            <a:r>
              <a:rPr lang="en-US" altLang="zh-TW" dirty="0"/>
              <a:t>。</a:t>
            </a:r>
          </a:p>
          <a:p>
            <a:r>
              <a:rPr lang="en-US" altLang="zh-TW" dirty="0"/>
              <a:t>Human Spam(</a:t>
            </a:r>
            <a:r>
              <a:rPr lang="zh-TW" altLang="zh-TW" dirty="0"/>
              <a:t>人為垃圾留言</a:t>
            </a:r>
            <a:r>
              <a:rPr lang="en-US" altLang="zh-TW" dirty="0"/>
              <a:t>) : </a:t>
            </a:r>
            <a:r>
              <a:rPr lang="zh-TW" altLang="zh-TW" dirty="0"/>
              <a:t>使用者的留言，可能內容有不雅字眼或歧視字眼讓其他使用者不</a:t>
            </a:r>
            <a:r>
              <a:rPr lang="en-US" altLang="zh-TW" dirty="0"/>
              <a:t> </a:t>
            </a:r>
            <a:r>
              <a:rPr lang="zh-TW" altLang="zh-TW" dirty="0" smtClean="0"/>
              <a:t>舒服</a:t>
            </a:r>
            <a:r>
              <a:rPr lang="zh-TW" altLang="zh-TW" dirty="0"/>
              <a:t>。</a:t>
            </a:r>
          </a:p>
          <a:p>
            <a:endParaRPr lang="zh-TW" altLang="en-US" dirty="0"/>
          </a:p>
        </p:txBody>
      </p:sp>
    </p:spTree>
    <p:extLst>
      <p:ext uri="{BB962C8B-B14F-4D97-AF65-F5344CB8AC3E}">
        <p14:creationId xmlns:p14="http://schemas.microsoft.com/office/powerpoint/2010/main" val="1381974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研究動機</a:t>
            </a:r>
            <a:endParaRPr lang="zh-TW" altLang="en-US" dirty="0"/>
          </a:p>
        </p:txBody>
      </p:sp>
      <p:sp>
        <p:nvSpPr>
          <p:cNvPr id="3" name="內容版面配置區 2"/>
          <p:cNvSpPr>
            <a:spLocks noGrp="1"/>
          </p:cNvSpPr>
          <p:nvPr>
            <p:ph sz="quarter" idx="1"/>
          </p:nvPr>
        </p:nvSpPr>
        <p:spPr/>
        <p:txBody>
          <a:bodyPr/>
          <a:lstStyle/>
          <a:p>
            <a:r>
              <a:rPr lang="en-US" altLang="zh-TW" dirty="0"/>
              <a:t>Machine Spam(</a:t>
            </a:r>
            <a:r>
              <a:rPr lang="zh-TW" altLang="zh-TW" dirty="0"/>
              <a:t>機器產生的垃圾留言</a:t>
            </a:r>
            <a:r>
              <a:rPr lang="en-US" altLang="zh-TW" dirty="0"/>
              <a:t>) : </a:t>
            </a:r>
            <a:r>
              <a:rPr lang="zh-TW" altLang="zh-TW" dirty="0"/>
              <a:t>由程式所產生的垃圾留言，通常多為廣告主要特性包括</a:t>
            </a:r>
            <a:r>
              <a:rPr lang="zh-TW" altLang="zh-TW" dirty="0" smtClean="0"/>
              <a:t>：</a:t>
            </a:r>
            <a:r>
              <a:rPr lang="en-US" altLang="zh-TW" dirty="0" smtClean="0"/>
              <a:t/>
            </a:r>
            <a:br>
              <a:rPr lang="en-US" altLang="zh-TW" dirty="0" smtClean="0"/>
            </a:br>
            <a:r>
              <a:rPr lang="zh-TW" altLang="en-US" dirty="0" smtClean="0"/>
              <a:t>     </a:t>
            </a:r>
            <a:r>
              <a:rPr lang="en-US" altLang="zh-TW" dirty="0" smtClean="0"/>
              <a:t>(</a:t>
            </a:r>
            <a:r>
              <a:rPr lang="en-US" altLang="zh-TW" dirty="0"/>
              <a:t>1)</a:t>
            </a:r>
            <a:r>
              <a:rPr lang="zh-TW" altLang="zh-TW" dirty="0"/>
              <a:t>未經消費者的同意</a:t>
            </a:r>
          </a:p>
          <a:p>
            <a:pPr marL="0" indent="0">
              <a:buNone/>
            </a:pPr>
            <a:r>
              <a:rPr lang="zh-TW" altLang="en-US" dirty="0" smtClean="0"/>
              <a:t>        </a:t>
            </a:r>
            <a:r>
              <a:rPr lang="en-US" altLang="zh-TW" dirty="0" smtClean="0"/>
              <a:t>(</a:t>
            </a:r>
            <a:r>
              <a:rPr lang="en-US" altLang="zh-TW" dirty="0"/>
              <a:t>2)</a:t>
            </a:r>
            <a:r>
              <a:rPr lang="zh-TW" altLang="zh-TW" dirty="0"/>
              <a:t>與消費者需求不相關</a:t>
            </a:r>
          </a:p>
          <a:p>
            <a:pPr marL="0" indent="0">
              <a:buNone/>
            </a:pPr>
            <a:r>
              <a:rPr lang="zh-TW" altLang="en-US" dirty="0" smtClean="0"/>
              <a:t>        </a:t>
            </a:r>
            <a:r>
              <a:rPr lang="en-US" altLang="zh-TW" dirty="0" smtClean="0"/>
              <a:t>(</a:t>
            </a:r>
            <a:r>
              <a:rPr lang="en-US" altLang="zh-TW" dirty="0"/>
              <a:t>3)</a:t>
            </a:r>
            <a:r>
              <a:rPr lang="zh-TW" altLang="zh-TW" dirty="0"/>
              <a:t>以詐欺的方式騙取郵件位址</a:t>
            </a:r>
          </a:p>
          <a:p>
            <a:pPr marL="0" indent="0">
              <a:buNone/>
            </a:pPr>
            <a:r>
              <a:rPr lang="zh-TW" altLang="en-US" dirty="0" smtClean="0"/>
              <a:t>        </a:t>
            </a:r>
            <a:r>
              <a:rPr lang="en-US" altLang="zh-TW" dirty="0" smtClean="0"/>
              <a:t>(</a:t>
            </a:r>
            <a:r>
              <a:rPr lang="en-US" altLang="zh-TW" dirty="0"/>
              <a:t>4)</a:t>
            </a:r>
            <a:r>
              <a:rPr lang="zh-TW" altLang="zh-TW" dirty="0"/>
              <a:t>攻擊性的廣告：例如誇張不實，包括情色、釣魚網站</a:t>
            </a:r>
          </a:p>
          <a:p>
            <a:pPr marL="0" indent="0">
              <a:buNone/>
            </a:pPr>
            <a:r>
              <a:rPr lang="zh-TW" altLang="en-US" dirty="0" smtClean="0"/>
              <a:t>        </a:t>
            </a:r>
            <a:r>
              <a:rPr lang="en-US" altLang="zh-TW" dirty="0" smtClean="0"/>
              <a:t>(</a:t>
            </a:r>
            <a:r>
              <a:rPr lang="en-US" altLang="zh-TW" dirty="0"/>
              <a:t>5)</a:t>
            </a:r>
            <a:r>
              <a:rPr lang="zh-TW" altLang="zh-TW" dirty="0"/>
              <a:t>散布的數量龐大。</a:t>
            </a:r>
          </a:p>
          <a:p>
            <a:endParaRPr lang="zh-TW" altLang="en-US" dirty="0"/>
          </a:p>
        </p:txBody>
      </p:sp>
    </p:spTree>
    <p:extLst>
      <p:ext uri="{BB962C8B-B14F-4D97-AF65-F5344CB8AC3E}">
        <p14:creationId xmlns:p14="http://schemas.microsoft.com/office/powerpoint/2010/main" val="267033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研究動機</a:t>
            </a:r>
            <a:endParaRPr lang="zh-TW" altLang="en-US" dirty="0"/>
          </a:p>
        </p:txBody>
      </p:sp>
      <p:sp>
        <p:nvSpPr>
          <p:cNvPr id="3" name="內容版面配置區 2"/>
          <p:cNvSpPr>
            <a:spLocks noGrp="1"/>
          </p:cNvSpPr>
          <p:nvPr>
            <p:ph sz="quarter" idx="1"/>
          </p:nvPr>
        </p:nvSpPr>
        <p:spPr/>
        <p:txBody>
          <a:bodyPr/>
          <a:lstStyle/>
          <a:p>
            <a:r>
              <a:rPr lang="zh-TW" altLang="zh-TW" dirty="0"/>
              <a:t>現代人越來越喜歡使用社群了，無論是</a:t>
            </a:r>
            <a:r>
              <a:rPr lang="en-US" altLang="zh-TW" dirty="0"/>
              <a:t>Facebook</a:t>
            </a:r>
            <a:r>
              <a:rPr lang="zh-TW" altLang="zh-TW" dirty="0"/>
              <a:t>、</a:t>
            </a:r>
            <a:r>
              <a:rPr lang="en-US" altLang="zh-TW" dirty="0"/>
              <a:t>Tweet</a:t>
            </a:r>
            <a:r>
              <a:rPr lang="zh-TW" altLang="zh-TW" dirty="0"/>
              <a:t>、</a:t>
            </a:r>
            <a:r>
              <a:rPr lang="en-US" altLang="zh-TW" dirty="0" err="1"/>
              <a:t>Youtube</a:t>
            </a:r>
            <a:r>
              <a:rPr lang="zh-TW" altLang="zh-TW" dirty="0"/>
              <a:t>、論壇</a:t>
            </a:r>
            <a:r>
              <a:rPr lang="en-US" altLang="zh-TW" dirty="0"/>
              <a:t>…</a:t>
            </a:r>
            <a:r>
              <a:rPr lang="zh-TW" altLang="zh-TW" dirty="0"/>
              <a:t>等等，都有許多使用者。而這些平台的開發者都會提供發文與</a:t>
            </a:r>
            <a:r>
              <a:rPr lang="zh-TW" altLang="zh-TW" b="1" dirty="0"/>
              <a:t>回復</a:t>
            </a:r>
            <a:r>
              <a:rPr lang="zh-TW" altLang="zh-TW" dirty="0"/>
              <a:t>的基本功能</a:t>
            </a:r>
            <a:r>
              <a:rPr lang="zh-TW" altLang="zh-TW" dirty="0" smtClean="0"/>
              <a:t>。</a:t>
            </a:r>
            <a:endParaRPr lang="en-US" altLang="zh-TW" dirty="0" smtClean="0"/>
          </a:p>
          <a:p>
            <a:r>
              <a:rPr lang="zh-TW" altLang="zh-TW" dirty="0"/>
              <a:t>當一個使用者發佈了一個訊息後，許多人都可以至此做一個回復的動作，可想而知的，許多廣告業者也不會錯過這樣的散佈機會。所以往往我們在預覽留言時，</a:t>
            </a:r>
            <a:r>
              <a:rPr lang="zh-TW" altLang="zh-TW" b="1" dirty="0"/>
              <a:t>常常會看到許多與主題無關的留言，像是廣告、保險、色情</a:t>
            </a:r>
            <a:r>
              <a:rPr lang="en-US" altLang="zh-TW" b="1" dirty="0"/>
              <a:t>…</a:t>
            </a:r>
            <a:r>
              <a:rPr lang="zh-TW" altLang="zh-TW" b="1" dirty="0"/>
              <a:t>等等字眼</a:t>
            </a:r>
            <a:r>
              <a:rPr lang="zh-TW" altLang="zh-TW" dirty="0"/>
              <a:t>。</a:t>
            </a:r>
            <a:endParaRPr lang="en-US" altLang="zh-TW" dirty="0" smtClean="0"/>
          </a:p>
        </p:txBody>
      </p:sp>
    </p:spTree>
    <p:extLst>
      <p:ext uri="{BB962C8B-B14F-4D97-AF65-F5344CB8AC3E}">
        <p14:creationId xmlns:p14="http://schemas.microsoft.com/office/powerpoint/2010/main" val="2942822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研究動機</a:t>
            </a:r>
            <a:endParaRPr lang="zh-TW" altLang="en-US" dirty="0"/>
          </a:p>
        </p:txBody>
      </p:sp>
      <p:sp>
        <p:nvSpPr>
          <p:cNvPr id="3" name="內容版面配置區 2"/>
          <p:cNvSpPr>
            <a:spLocks noGrp="1"/>
          </p:cNvSpPr>
          <p:nvPr>
            <p:ph sz="quarter" idx="1"/>
          </p:nvPr>
        </p:nvSpPr>
        <p:spPr/>
        <p:txBody>
          <a:bodyPr/>
          <a:lstStyle/>
          <a:p>
            <a:r>
              <a:rPr lang="zh-TW" altLang="zh-TW" dirty="0"/>
              <a:t>們也發現</a:t>
            </a:r>
            <a:r>
              <a:rPr lang="en-US" altLang="zh-TW" dirty="0" err="1"/>
              <a:t>Youtube</a:t>
            </a:r>
            <a:r>
              <a:rPr lang="zh-TW" altLang="zh-TW" dirty="0"/>
              <a:t>有提供一個檢舉的功能，這些被檢舉的留言稱為</a:t>
            </a:r>
            <a:r>
              <a:rPr lang="en-US" altLang="zh-TW" dirty="0" smtClean="0"/>
              <a:t>Spam</a:t>
            </a:r>
            <a:r>
              <a:rPr lang="zh-TW" altLang="en-US" dirty="0" smtClean="0"/>
              <a:t>。</a:t>
            </a:r>
            <a:r>
              <a:rPr lang="zh-TW" altLang="zh-TW" dirty="0"/>
              <a:t>然而有些被檢舉的留言卻不是被機器產生的廣告留言，只是讓檢舉人不愉悅的留言罷了</a:t>
            </a:r>
            <a:r>
              <a:rPr lang="en-US" altLang="zh-TW" dirty="0"/>
              <a:t>(Human </a:t>
            </a:r>
            <a:r>
              <a:rPr lang="en-US" altLang="zh-TW" dirty="0" smtClean="0"/>
              <a:t>Spam)</a:t>
            </a:r>
            <a:r>
              <a:rPr lang="zh-TW" altLang="en-US" dirty="0" smtClean="0"/>
              <a:t>。</a:t>
            </a:r>
            <a:endParaRPr lang="en-US" altLang="zh-TW" dirty="0" smtClean="0"/>
          </a:p>
          <a:p>
            <a:r>
              <a:rPr lang="zh-TW" altLang="zh-TW" dirty="0"/>
              <a:t>因此我們的專題致力於能夠從這些</a:t>
            </a:r>
            <a:r>
              <a:rPr lang="en-US" altLang="zh-TW" dirty="0"/>
              <a:t>Spam</a:t>
            </a:r>
            <a:r>
              <a:rPr lang="zh-TW" altLang="zh-TW" dirty="0"/>
              <a:t>中，找出真正屬於</a:t>
            </a:r>
            <a:r>
              <a:rPr lang="en-US" altLang="zh-TW" dirty="0"/>
              <a:t>Machine </a:t>
            </a:r>
            <a:r>
              <a:rPr lang="en-US" altLang="zh-TW" dirty="0" smtClean="0"/>
              <a:t>Spam</a:t>
            </a:r>
            <a:r>
              <a:rPr lang="zh-TW" altLang="zh-TW" dirty="0" smtClean="0"/>
              <a:t>的</a:t>
            </a:r>
            <a:r>
              <a:rPr lang="zh-TW" altLang="zh-TW" dirty="0"/>
              <a:t>留言，將他與一般的留言做區分。</a:t>
            </a:r>
            <a:endParaRPr lang="zh-TW" altLang="en-US" dirty="0"/>
          </a:p>
        </p:txBody>
      </p:sp>
    </p:spTree>
    <p:extLst>
      <p:ext uri="{BB962C8B-B14F-4D97-AF65-F5344CB8AC3E}">
        <p14:creationId xmlns:p14="http://schemas.microsoft.com/office/powerpoint/2010/main" val="1318522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研究動機</a:t>
            </a:r>
          </a:p>
        </p:txBody>
      </p:sp>
      <p:pic>
        <p:nvPicPr>
          <p:cNvPr id="4" name="內容版面配置區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58534" y="1743074"/>
            <a:ext cx="8496299" cy="1471613"/>
          </a:xfrm>
          <a:prstGeom prst="rect">
            <a:avLst/>
          </a:prstGeom>
        </p:spPr>
      </p:pic>
      <p:pic>
        <p:nvPicPr>
          <p:cNvPr id="5" name="圖片 4"/>
          <p:cNvPicPr/>
          <p:nvPr/>
        </p:nvPicPr>
        <p:blipFill>
          <a:blip r:embed="rId3"/>
          <a:stretch>
            <a:fillRect/>
          </a:stretch>
        </p:blipFill>
        <p:spPr>
          <a:xfrm>
            <a:off x="958534" y="3557588"/>
            <a:ext cx="8899841" cy="2471737"/>
          </a:xfrm>
          <a:prstGeom prst="rect">
            <a:avLst/>
          </a:prstGeom>
        </p:spPr>
      </p:pic>
      <p:cxnSp>
        <p:nvCxnSpPr>
          <p:cNvPr id="7" name="直線單箭頭接點 6"/>
          <p:cNvCxnSpPr>
            <a:stCxn id="4" idx="3"/>
            <a:endCxn id="14" idx="1"/>
          </p:cNvCxnSpPr>
          <p:nvPr/>
        </p:nvCxnSpPr>
        <p:spPr>
          <a:xfrm>
            <a:off x="9454833" y="2478881"/>
            <a:ext cx="1350090" cy="10752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stCxn id="5" idx="3"/>
            <a:endCxn id="14" idx="1"/>
          </p:cNvCxnSpPr>
          <p:nvPr/>
        </p:nvCxnSpPr>
        <p:spPr>
          <a:xfrm flipV="1">
            <a:off x="9858375" y="3554105"/>
            <a:ext cx="946548" cy="12393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0804923" y="2953940"/>
            <a:ext cx="492918" cy="1200329"/>
          </a:xfrm>
          <a:prstGeom prst="rect">
            <a:avLst/>
          </a:prstGeom>
          <a:noFill/>
          <a:ln w="12700">
            <a:solidFill>
              <a:schemeClr val="tx1"/>
            </a:solidFill>
          </a:ln>
        </p:spPr>
        <p:txBody>
          <a:bodyPr wrap="square" rtlCol="0">
            <a:spAutoFit/>
          </a:bodyPr>
          <a:lstStyle/>
          <a:p>
            <a:r>
              <a:rPr lang="zh-TW" altLang="en-US" dirty="0" smtClean="0"/>
              <a:t>廣告範例</a:t>
            </a:r>
            <a:endParaRPr lang="zh-TW" altLang="en-US" dirty="0"/>
          </a:p>
        </p:txBody>
      </p:sp>
    </p:spTree>
    <p:extLst>
      <p:ext uri="{BB962C8B-B14F-4D97-AF65-F5344CB8AC3E}">
        <p14:creationId xmlns:p14="http://schemas.microsoft.com/office/powerpoint/2010/main" val="2057548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728</TotalTime>
  <Words>1700</Words>
  <Application>Microsoft Office PowerPoint</Application>
  <PresentationFormat>自訂</PresentationFormat>
  <Paragraphs>280</Paragraphs>
  <Slides>40</Slides>
  <Notes>0</Notes>
  <HiddenSlides>0</HiddenSlides>
  <MMClips>0</MMClips>
  <ScaleCrop>false</ScaleCrop>
  <HeadingPairs>
    <vt:vector size="4" baseType="variant">
      <vt:variant>
        <vt:lpstr>佈景主題</vt:lpstr>
      </vt:variant>
      <vt:variant>
        <vt:i4>1</vt:i4>
      </vt:variant>
      <vt:variant>
        <vt:lpstr>投影片標題</vt:lpstr>
      </vt:variant>
      <vt:variant>
        <vt:i4>40</vt:i4>
      </vt:variant>
    </vt:vector>
  </HeadingPairs>
  <TitlesOfParts>
    <vt:vector size="41" baseType="lpstr">
      <vt:lpstr>中庸</vt:lpstr>
      <vt:lpstr>評論分類器- Comment Filter</vt:lpstr>
      <vt:lpstr>Agenda</vt:lpstr>
      <vt:lpstr>摘要</vt:lpstr>
      <vt:lpstr>Agenda</vt:lpstr>
      <vt:lpstr>研究動機</vt:lpstr>
      <vt:lpstr>研究動機</vt:lpstr>
      <vt:lpstr>研究動機</vt:lpstr>
      <vt:lpstr>研究動機</vt:lpstr>
      <vt:lpstr>研究動機</vt:lpstr>
      <vt:lpstr>Agenda</vt:lpstr>
      <vt:lpstr>流程圖-概念</vt:lpstr>
      <vt:lpstr>流程圖-前置作業</vt:lpstr>
      <vt:lpstr>流程圖-實作</vt:lpstr>
      <vt:lpstr>Agenda</vt:lpstr>
      <vt:lpstr>系統簡介</vt:lpstr>
      <vt:lpstr>系統簡介</vt:lpstr>
      <vt:lpstr>系統簡介</vt:lpstr>
      <vt:lpstr>系統簡介</vt:lpstr>
      <vt:lpstr>系統簡介</vt:lpstr>
      <vt:lpstr>系統簡介</vt:lpstr>
      <vt:lpstr>Agenda</vt:lpstr>
      <vt:lpstr>使用工具</vt:lpstr>
      <vt:lpstr>Agenda</vt:lpstr>
      <vt:lpstr>工具介紹-youtube-api</vt:lpstr>
      <vt:lpstr>工具介紹-youtube-api</vt:lpstr>
      <vt:lpstr>工具介紹-SVM</vt:lpstr>
      <vt:lpstr>工具介紹-SVM</vt:lpstr>
      <vt:lpstr>工具介紹-SVM</vt:lpstr>
      <vt:lpstr>工具介紹-Django</vt:lpstr>
      <vt:lpstr>工具介紹-Django</vt:lpstr>
      <vt:lpstr>工具介紹-Django</vt:lpstr>
      <vt:lpstr>工具介紹-Django</vt:lpstr>
      <vt:lpstr>Agenda</vt:lpstr>
      <vt:lpstr>實作-前置處理</vt:lpstr>
      <vt:lpstr>實作-前置處理</vt:lpstr>
      <vt:lpstr>實作-網頁介面</vt:lpstr>
      <vt:lpstr>Agenda</vt:lpstr>
      <vt:lpstr>分析報告-1</vt:lpstr>
      <vt:lpstr>分析報告-2</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專題簡報-評論分類器</dc:title>
  <dc:creator>祝銘</dc:creator>
  <cp:lastModifiedBy>Andy-H</cp:lastModifiedBy>
  <cp:revision>51</cp:revision>
  <dcterms:created xsi:type="dcterms:W3CDTF">2016-11-15T13:32:32Z</dcterms:created>
  <dcterms:modified xsi:type="dcterms:W3CDTF">2016-11-29T08:10:45Z</dcterms:modified>
</cp:coreProperties>
</file>