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20"/>
  </p:notesMasterIdLst>
  <p:sldIdLst>
    <p:sldId id="262" r:id="rId2"/>
    <p:sldId id="263" r:id="rId3"/>
    <p:sldId id="264" r:id="rId4"/>
    <p:sldId id="310" r:id="rId5"/>
    <p:sldId id="268" r:id="rId6"/>
    <p:sldId id="272" r:id="rId7"/>
    <p:sldId id="311" r:id="rId8"/>
    <p:sldId id="305" r:id="rId9"/>
    <p:sldId id="306" r:id="rId10"/>
    <p:sldId id="307" r:id="rId11"/>
    <p:sldId id="312" r:id="rId12"/>
    <p:sldId id="258" r:id="rId13"/>
    <p:sldId id="313" r:id="rId14"/>
    <p:sldId id="287" r:id="rId15"/>
    <p:sldId id="288" r:id="rId16"/>
    <p:sldId id="314" r:id="rId17"/>
    <p:sldId id="309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E5"/>
    <a:srgbClr val="94B6D2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9091" autoAdjust="0"/>
  </p:normalViewPr>
  <p:slideViewPr>
    <p:cSldViewPr snapToGrid="0" showGuides="1">
      <p:cViewPr>
        <p:scale>
          <a:sx n="70" d="100"/>
          <a:sy n="70" d="100"/>
        </p:scale>
        <p:origin x="-684" y="360"/>
      </p:cViewPr>
      <p:guideLst>
        <p:guide orient="horz" pos="23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Result</a:t>
            </a:r>
            <a:r>
              <a:rPr lang="en-US" altLang="zh-TW" baseline="0" dirty="0" smtClean="0"/>
              <a:t> of retaining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Machine mistake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Ref>
              <c:f>工作表1!$A$2:$A$4</c:f>
              <c:strCache>
                <c:ptCount val="3"/>
                <c:pt idx="0">
                  <c:v>Oringinal result</c:v>
                </c:pt>
                <c:pt idx="1">
                  <c:v>First result of retraining</c:v>
                </c:pt>
                <c:pt idx="2">
                  <c:v>second result of retraining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86</c:v>
                </c:pt>
                <c:pt idx="1">
                  <c:v>67</c:v>
                </c:pt>
                <c:pt idx="2">
                  <c:v>55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Not machine mistake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cene3d>
              <a:camera prst="isometricTopDown" fov="0">
                <a:rot lat="0" lon="0" rev="0"/>
              </a:camera>
              <a:lightRig rig="balanced" dir="t">
                <a:rot lat="0" lon="0" rev="13800000"/>
              </a:lightRig>
            </a:scene3d>
            <a:sp3d extrusionH="12700" prstMaterial="plastic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Ref>
              <c:f>工作表1!$A$2:$A$4</c:f>
              <c:strCache>
                <c:ptCount val="3"/>
                <c:pt idx="0">
                  <c:v>Oringinal result</c:v>
                </c:pt>
                <c:pt idx="1">
                  <c:v>First result of retraining</c:v>
                </c:pt>
                <c:pt idx="2">
                  <c:v>second result of retraining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22</c:v>
                </c:pt>
                <c:pt idx="1">
                  <c:v>19</c:v>
                </c:pt>
                <c:pt idx="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51350272"/>
        <c:axId val="15191180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總錯誤量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</c:marker>
          <c:cat>
            <c:strRef>
              <c:f>工作表1!$A$2:$A$4</c:f>
              <c:strCache>
                <c:ptCount val="3"/>
                <c:pt idx="0">
                  <c:v>Oringinal result</c:v>
                </c:pt>
                <c:pt idx="1">
                  <c:v>First result of retraining</c:v>
                </c:pt>
                <c:pt idx="2">
                  <c:v>second result of retraining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98</c:v>
                </c:pt>
                <c:pt idx="1">
                  <c:v>86</c:v>
                </c:pt>
                <c:pt idx="2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350272"/>
        <c:axId val="151911808"/>
      </c:lineChart>
      <c:catAx>
        <c:axId val="15135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1911808"/>
        <c:crosses val="autoZero"/>
        <c:auto val="1"/>
        <c:lblAlgn val="ctr"/>
        <c:lblOffset val="100"/>
        <c:noMultiLvlLbl val="0"/>
      </c:catAx>
      <c:valAx>
        <c:axId val="15191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135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E5553-A79C-4A0E-8B67-FF55B74911F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B6E99706-2CD9-4F7C-855E-D5976D4352FD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altLang="zh-TW" dirty="0" smtClean="0"/>
            <a:t>Collect a lot of comments from </a:t>
          </a:r>
          <a:r>
            <a:rPr lang="en-US" altLang="zh-TW" dirty="0" err="1" smtClean="0"/>
            <a:t>youtube</a:t>
          </a:r>
          <a:endParaRPr lang="zh-TW" altLang="en-US" dirty="0"/>
        </a:p>
      </dgm:t>
    </dgm:pt>
    <dgm:pt modelId="{BC8376C9-27D1-4E6E-8DBA-6202B30EFD0F}" type="parTrans" cxnId="{AE9F3757-5CBD-45EC-A149-A9C4E868B2AF}">
      <dgm:prSet/>
      <dgm:spPr/>
      <dgm:t>
        <a:bodyPr/>
        <a:lstStyle/>
        <a:p>
          <a:endParaRPr lang="zh-TW" altLang="en-US"/>
        </a:p>
      </dgm:t>
    </dgm:pt>
    <dgm:pt modelId="{72F985E3-F995-4821-BF7A-0CBBB25115C7}" type="sibTrans" cxnId="{AE9F3757-5CBD-45EC-A149-A9C4E868B2A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TW" altLang="en-US"/>
        </a:p>
      </dgm:t>
    </dgm:pt>
    <dgm:pt modelId="{962A4893-773F-4B43-AC51-5A0674F9676D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altLang="zh-TW" dirty="0" smtClean="0"/>
            <a:t>Do some Shallow Processing with comment</a:t>
          </a:r>
          <a:endParaRPr lang="zh-TW" altLang="en-US" dirty="0"/>
        </a:p>
      </dgm:t>
    </dgm:pt>
    <dgm:pt modelId="{0D28801B-52A7-4D77-B274-48F6B63CD0A8}" type="parTrans" cxnId="{26A7A7BF-ABF8-442F-B348-6CD36D6DCD6E}">
      <dgm:prSet/>
      <dgm:spPr/>
      <dgm:t>
        <a:bodyPr/>
        <a:lstStyle/>
        <a:p>
          <a:endParaRPr lang="zh-TW" altLang="en-US"/>
        </a:p>
      </dgm:t>
    </dgm:pt>
    <dgm:pt modelId="{1FA9D4D5-00C1-4691-9469-E36134670464}" type="sibTrans" cxnId="{26A7A7BF-ABF8-442F-B348-6CD36D6DCD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zh-TW" altLang="en-US"/>
        </a:p>
      </dgm:t>
    </dgm:pt>
    <dgm:pt modelId="{42AEC6F3-86C8-4D53-9BA9-05007FA83FEF}">
      <dgm:prSet phldrT="[文字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altLang="zh-TW" dirty="0" smtClean="0"/>
            <a:t>Create Model</a:t>
          </a:r>
          <a:endParaRPr lang="en-US" altLang="zh-TW" dirty="0"/>
        </a:p>
      </dgm:t>
    </dgm:pt>
    <dgm:pt modelId="{3E85CE2D-CBD2-4789-B3AB-EB6B07B914F1}" type="parTrans" cxnId="{FEF4C673-2ABB-46EC-B76D-0A99DA8202FA}">
      <dgm:prSet/>
      <dgm:spPr/>
      <dgm:t>
        <a:bodyPr/>
        <a:lstStyle/>
        <a:p>
          <a:endParaRPr lang="zh-TW" altLang="en-US"/>
        </a:p>
      </dgm:t>
    </dgm:pt>
    <dgm:pt modelId="{8A972E75-0BA9-423E-82AA-06BF16416FF0}" type="sibTrans" cxnId="{FEF4C673-2ABB-46EC-B76D-0A99DA8202FA}">
      <dgm:prSet/>
      <dgm:spPr/>
      <dgm:t>
        <a:bodyPr/>
        <a:lstStyle/>
        <a:p>
          <a:endParaRPr lang="zh-TW" altLang="en-US"/>
        </a:p>
      </dgm:t>
    </dgm:pt>
    <dgm:pt modelId="{281EB908-4458-4960-8A12-AD6F1D66F109}" type="pres">
      <dgm:prSet presAssocID="{19BE5553-A79C-4A0E-8B67-FF55B74911F4}" presName="linearFlow" presStyleCnt="0">
        <dgm:presLayoutVars>
          <dgm:dir/>
          <dgm:resizeHandles val="exact"/>
        </dgm:presLayoutVars>
      </dgm:prSet>
      <dgm:spPr/>
    </dgm:pt>
    <dgm:pt modelId="{A105BB6B-71C7-46F4-A470-D8EC11BA2E76}" type="pres">
      <dgm:prSet presAssocID="{B6E99706-2CD9-4F7C-855E-D5976D4352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86018D-76D8-4188-975A-C4852208672E}" type="pres">
      <dgm:prSet presAssocID="{72F985E3-F995-4821-BF7A-0CBBB25115C7}" presName="spacerL" presStyleCnt="0"/>
      <dgm:spPr/>
    </dgm:pt>
    <dgm:pt modelId="{CFF637A2-0D3B-4EE3-8748-183DFDD9F4FA}" type="pres">
      <dgm:prSet presAssocID="{72F985E3-F995-4821-BF7A-0CBBB25115C7}" presName="sibTrans" presStyleLbl="sibTrans2D1" presStyleIdx="0" presStyleCnt="2" custLinFactNeighborX="-35342" custLinFactNeighborY="1649"/>
      <dgm:spPr/>
      <dgm:t>
        <a:bodyPr/>
        <a:lstStyle/>
        <a:p>
          <a:endParaRPr lang="zh-TW" altLang="en-US"/>
        </a:p>
      </dgm:t>
    </dgm:pt>
    <dgm:pt modelId="{F447B149-35EE-4D9E-A82D-E23B976D6233}" type="pres">
      <dgm:prSet presAssocID="{72F985E3-F995-4821-BF7A-0CBBB25115C7}" presName="spacerR" presStyleCnt="0"/>
      <dgm:spPr/>
    </dgm:pt>
    <dgm:pt modelId="{33F1AFF4-D69E-4125-9627-15F50D612732}" type="pres">
      <dgm:prSet presAssocID="{962A4893-773F-4B43-AC51-5A0674F9676D}" presName="node" presStyleLbl="node1" presStyleIdx="1" presStyleCnt="3" custLinFactNeighborX="-46376" custLinFactNeighborY="75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B6597C-2ACD-4863-A73A-77B81B230549}" type="pres">
      <dgm:prSet presAssocID="{1FA9D4D5-00C1-4691-9469-E36134670464}" presName="spacerL" presStyleCnt="0"/>
      <dgm:spPr/>
    </dgm:pt>
    <dgm:pt modelId="{376A00B9-A12C-4980-8464-3A693CF4B50B}" type="pres">
      <dgm:prSet presAssocID="{1FA9D4D5-00C1-4691-9469-E36134670464}" presName="sibTrans" presStyleLbl="sibTrans2D1" presStyleIdx="1" presStyleCnt="2" custLinFactNeighborX="78946" custLinFactNeighborY="5526"/>
      <dgm:spPr/>
      <dgm:t>
        <a:bodyPr/>
        <a:lstStyle/>
        <a:p>
          <a:endParaRPr lang="zh-TW" altLang="en-US"/>
        </a:p>
      </dgm:t>
    </dgm:pt>
    <dgm:pt modelId="{B54B1950-A2E7-4E46-A1EB-3D09F2C94246}" type="pres">
      <dgm:prSet presAssocID="{1FA9D4D5-00C1-4691-9469-E36134670464}" presName="spacerR" presStyleCnt="0"/>
      <dgm:spPr/>
    </dgm:pt>
    <dgm:pt modelId="{4D5B698F-03C6-41C6-B637-B8C84BCA940F}" type="pres">
      <dgm:prSet presAssocID="{42AEC6F3-86C8-4D53-9BA9-05007FA83F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6A7A7BF-ABF8-442F-B348-6CD36D6DCD6E}" srcId="{19BE5553-A79C-4A0E-8B67-FF55B74911F4}" destId="{962A4893-773F-4B43-AC51-5A0674F9676D}" srcOrd="1" destOrd="0" parTransId="{0D28801B-52A7-4D77-B274-48F6B63CD0A8}" sibTransId="{1FA9D4D5-00C1-4691-9469-E36134670464}"/>
    <dgm:cxn modelId="{7F83DEE6-440B-424C-98D8-870F8DD64269}" type="presOf" srcId="{1FA9D4D5-00C1-4691-9469-E36134670464}" destId="{376A00B9-A12C-4980-8464-3A693CF4B50B}" srcOrd="0" destOrd="0" presId="urn:microsoft.com/office/officeart/2005/8/layout/equation1"/>
    <dgm:cxn modelId="{B4A2B5C3-8DE2-4DF1-9F41-95C60EDA009B}" type="presOf" srcId="{B6E99706-2CD9-4F7C-855E-D5976D4352FD}" destId="{A105BB6B-71C7-46F4-A470-D8EC11BA2E76}" srcOrd="0" destOrd="0" presId="urn:microsoft.com/office/officeart/2005/8/layout/equation1"/>
    <dgm:cxn modelId="{1F89378E-335C-485F-BD58-072AD8C6641C}" type="presOf" srcId="{962A4893-773F-4B43-AC51-5A0674F9676D}" destId="{33F1AFF4-D69E-4125-9627-15F50D612732}" srcOrd="0" destOrd="0" presId="urn:microsoft.com/office/officeart/2005/8/layout/equation1"/>
    <dgm:cxn modelId="{969B7D32-6ADF-424A-8C88-5E264BF3B605}" type="presOf" srcId="{19BE5553-A79C-4A0E-8B67-FF55B74911F4}" destId="{281EB908-4458-4960-8A12-AD6F1D66F109}" srcOrd="0" destOrd="0" presId="urn:microsoft.com/office/officeart/2005/8/layout/equation1"/>
    <dgm:cxn modelId="{AE9F3757-5CBD-45EC-A149-A9C4E868B2AF}" srcId="{19BE5553-A79C-4A0E-8B67-FF55B74911F4}" destId="{B6E99706-2CD9-4F7C-855E-D5976D4352FD}" srcOrd="0" destOrd="0" parTransId="{BC8376C9-27D1-4E6E-8DBA-6202B30EFD0F}" sibTransId="{72F985E3-F995-4821-BF7A-0CBBB25115C7}"/>
    <dgm:cxn modelId="{0B64EF4C-78A6-43CA-BC73-E86739F2D8DF}" type="presOf" srcId="{72F985E3-F995-4821-BF7A-0CBBB25115C7}" destId="{CFF637A2-0D3B-4EE3-8748-183DFDD9F4FA}" srcOrd="0" destOrd="0" presId="urn:microsoft.com/office/officeart/2005/8/layout/equation1"/>
    <dgm:cxn modelId="{FEF4C673-2ABB-46EC-B76D-0A99DA8202FA}" srcId="{19BE5553-A79C-4A0E-8B67-FF55B74911F4}" destId="{42AEC6F3-86C8-4D53-9BA9-05007FA83FEF}" srcOrd="2" destOrd="0" parTransId="{3E85CE2D-CBD2-4789-B3AB-EB6B07B914F1}" sibTransId="{8A972E75-0BA9-423E-82AA-06BF16416FF0}"/>
    <dgm:cxn modelId="{17121C24-3700-4FB9-A230-E03BAFD6EE83}" type="presOf" srcId="{42AEC6F3-86C8-4D53-9BA9-05007FA83FEF}" destId="{4D5B698F-03C6-41C6-B637-B8C84BCA940F}" srcOrd="0" destOrd="0" presId="urn:microsoft.com/office/officeart/2005/8/layout/equation1"/>
    <dgm:cxn modelId="{227CA67B-5D66-4FBF-B61F-61248281FB29}" type="presParOf" srcId="{281EB908-4458-4960-8A12-AD6F1D66F109}" destId="{A105BB6B-71C7-46F4-A470-D8EC11BA2E76}" srcOrd="0" destOrd="0" presId="urn:microsoft.com/office/officeart/2005/8/layout/equation1"/>
    <dgm:cxn modelId="{82F85BD0-C6BF-408E-BDC9-7DC386891D9D}" type="presParOf" srcId="{281EB908-4458-4960-8A12-AD6F1D66F109}" destId="{7A86018D-76D8-4188-975A-C4852208672E}" srcOrd="1" destOrd="0" presId="urn:microsoft.com/office/officeart/2005/8/layout/equation1"/>
    <dgm:cxn modelId="{5CB63E68-B781-41A3-BF15-0F32EC73075C}" type="presParOf" srcId="{281EB908-4458-4960-8A12-AD6F1D66F109}" destId="{CFF637A2-0D3B-4EE3-8748-183DFDD9F4FA}" srcOrd="2" destOrd="0" presId="urn:microsoft.com/office/officeart/2005/8/layout/equation1"/>
    <dgm:cxn modelId="{AB70A0A2-DE33-4DC2-A12A-9403711FE1DF}" type="presParOf" srcId="{281EB908-4458-4960-8A12-AD6F1D66F109}" destId="{F447B149-35EE-4D9E-A82D-E23B976D6233}" srcOrd="3" destOrd="0" presId="urn:microsoft.com/office/officeart/2005/8/layout/equation1"/>
    <dgm:cxn modelId="{C28374E4-505C-40BC-8142-35EAFECBA2A1}" type="presParOf" srcId="{281EB908-4458-4960-8A12-AD6F1D66F109}" destId="{33F1AFF4-D69E-4125-9627-15F50D612732}" srcOrd="4" destOrd="0" presId="urn:microsoft.com/office/officeart/2005/8/layout/equation1"/>
    <dgm:cxn modelId="{360FD343-15C4-4368-A2F9-CE7049B495D2}" type="presParOf" srcId="{281EB908-4458-4960-8A12-AD6F1D66F109}" destId="{8CB6597C-2ACD-4863-A73A-77B81B230549}" srcOrd="5" destOrd="0" presId="urn:microsoft.com/office/officeart/2005/8/layout/equation1"/>
    <dgm:cxn modelId="{E2E777DD-463F-439F-9E3F-66F7C2DE82FA}" type="presParOf" srcId="{281EB908-4458-4960-8A12-AD6F1D66F109}" destId="{376A00B9-A12C-4980-8464-3A693CF4B50B}" srcOrd="6" destOrd="0" presId="urn:microsoft.com/office/officeart/2005/8/layout/equation1"/>
    <dgm:cxn modelId="{96529380-CD81-4C96-9C78-11B000A550D1}" type="presParOf" srcId="{281EB908-4458-4960-8A12-AD6F1D66F109}" destId="{B54B1950-A2E7-4E46-A1EB-3D09F2C94246}" srcOrd="7" destOrd="0" presId="urn:microsoft.com/office/officeart/2005/8/layout/equation1"/>
    <dgm:cxn modelId="{E7170548-BD84-4BA0-962D-F927AEDA04A0}" type="presParOf" srcId="{281EB908-4458-4960-8A12-AD6F1D66F109}" destId="{4D5B698F-03C6-41C6-B637-B8C84BCA940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BB6B-71C7-46F4-A470-D8EC11BA2E76}">
      <dsp:nvSpPr>
        <dsp:cNvPr id="0" name=""/>
        <dsp:cNvSpPr/>
      </dsp:nvSpPr>
      <dsp:spPr>
        <a:xfrm>
          <a:off x="1828" y="1036302"/>
          <a:ext cx="2423194" cy="242319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Collect a lot of comments from </a:t>
          </a:r>
          <a:r>
            <a:rPr lang="en-US" altLang="zh-TW" sz="2600" kern="1200" dirty="0" err="1" smtClean="0"/>
            <a:t>youtube</a:t>
          </a:r>
          <a:endParaRPr lang="zh-TW" altLang="en-US" sz="2600" kern="1200" dirty="0"/>
        </a:p>
      </dsp:txBody>
      <dsp:txXfrm>
        <a:off x="356697" y="1391171"/>
        <a:ext cx="1713456" cy="1713456"/>
      </dsp:txXfrm>
    </dsp:sp>
    <dsp:sp modelId="{CFF637A2-0D3B-4EE3-8748-183DFDD9F4FA}">
      <dsp:nvSpPr>
        <dsp:cNvPr id="0" name=""/>
        <dsp:cNvSpPr/>
      </dsp:nvSpPr>
      <dsp:spPr>
        <a:xfrm>
          <a:off x="2552246" y="1568349"/>
          <a:ext cx="1405452" cy="1405452"/>
        </a:xfrm>
        <a:prstGeom prst="mathPlus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2738539" y="2105794"/>
        <a:ext cx="1032866" cy="330562"/>
      </dsp:txXfrm>
    </dsp:sp>
    <dsp:sp modelId="{33F1AFF4-D69E-4125-9627-15F50D612732}">
      <dsp:nvSpPr>
        <dsp:cNvPr id="0" name=""/>
        <dsp:cNvSpPr/>
      </dsp:nvSpPr>
      <dsp:spPr>
        <a:xfrm>
          <a:off x="4132751" y="1218720"/>
          <a:ext cx="2423194" cy="242319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Do some Shallow Processing with comment</a:t>
          </a:r>
          <a:endParaRPr lang="zh-TW" altLang="en-US" sz="2600" kern="1200" dirty="0"/>
        </a:p>
      </dsp:txBody>
      <dsp:txXfrm>
        <a:off x="4487620" y="1573589"/>
        <a:ext cx="1713456" cy="1713456"/>
      </dsp:txXfrm>
    </dsp:sp>
    <dsp:sp modelId="{376A00B9-A12C-4980-8464-3A693CF4B50B}">
      <dsp:nvSpPr>
        <dsp:cNvPr id="0" name=""/>
        <dsp:cNvSpPr/>
      </dsp:nvSpPr>
      <dsp:spPr>
        <a:xfrm>
          <a:off x="6999297" y="1622838"/>
          <a:ext cx="1405452" cy="1405452"/>
        </a:xfrm>
        <a:prstGeom prst="mathEqual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7185590" y="1912361"/>
        <a:ext cx="1032866" cy="826406"/>
      </dsp:txXfrm>
    </dsp:sp>
    <dsp:sp modelId="{4D5B698F-03C6-41C6-B637-B8C84BCA940F}">
      <dsp:nvSpPr>
        <dsp:cNvPr id="0" name=""/>
        <dsp:cNvSpPr/>
      </dsp:nvSpPr>
      <dsp:spPr>
        <a:xfrm>
          <a:off x="8446177" y="1036302"/>
          <a:ext cx="2423194" cy="242319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Create Model</a:t>
          </a:r>
          <a:endParaRPr lang="en-US" altLang="zh-TW" sz="2600" kern="1200" dirty="0"/>
        </a:p>
      </dsp:txBody>
      <dsp:txXfrm>
        <a:off x="8801046" y="1391171"/>
        <a:ext cx="1713456" cy="171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1216-5107-4241-A544-B2BA038069D9}" type="datetimeFigureOut">
              <a:rPr lang="zh-TW" altLang="en-US" smtClean="0"/>
              <a:t>2016/12/28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B7F64-435C-4095-93B8-4F7F985E93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4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Good</a:t>
            </a:r>
            <a:r>
              <a:rPr lang="en-US" altLang="zh-TW" baseline="0" dirty="0" smtClean="0"/>
              <a:t> afternoon.</a:t>
            </a:r>
          </a:p>
          <a:p>
            <a:r>
              <a:rPr lang="en-US" altLang="zh-TW" baseline="0" dirty="0" smtClean="0"/>
              <a:t>Here is our project . Comment Filter</a:t>
            </a:r>
          </a:p>
          <a:p>
            <a:r>
              <a:rPr lang="en-US" altLang="zh-TW" dirty="0" smtClean="0"/>
              <a:t>My name is Li-An . He is Chu-Ming</a:t>
            </a:r>
          </a:p>
          <a:p>
            <a:r>
              <a:rPr lang="en-US" altLang="zh-TW" dirty="0" smtClean="0"/>
              <a:t>Our</a:t>
            </a:r>
            <a:r>
              <a:rPr lang="en-US" altLang="zh-TW" baseline="0" dirty="0" smtClean="0"/>
              <a:t> advisor is George 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06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Here is the</a:t>
            </a:r>
            <a:r>
              <a:rPr lang="en-US" altLang="zh-TW" baseline="0" dirty="0" smtClean="0"/>
              <a:t> implementation .</a:t>
            </a:r>
          </a:p>
          <a:p>
            <a:r>
              <a:rPr lang="en-US" altLang="zh-TW" baseline="0" dirty="0" smtClean="0"/>
              <a:t>1.User can search  the video they want , just like </a:t>
            </a:r>
            <a:r>
              <a:rPr lang="en-US" altLang="zh-TW" baseline="0" dirty="0" err="1" smtClean="0"/>
              <a:t>youtube</a:t>
            </a:r>
            <a:r>
              <a:rPr lang="en-US" altLang="zh-TW" baseline="0" dirty="0" smtClean="0"/>
              <a:t> . And we will return the </a:t>
            </a:r>
            <a:r>
              <a:rPr lang="en-US" altLang="zh-TW" baseline="0" smtClean="0"/>
              <a:t>video and make </a:t>
            </a:r>
            <a:r>
              <a:rPr lang="en-US" altLang="zh-TW" baseline="0" dirty="0" smtClean="0"/>
              <a:t>user to choose .</a:t>
            </a:r>
          </a:p>
          <a:p>
            <a:r>
              <a:rPr lang="en-US" altLang="zh-TW" baseline="0" dirty="0" smtClean="0"/>
              <a:t>2.When user choose the video , we will analysis the comments of this video . We separate the machine comments from it .</a:t>
            </a:r>
          </a:p>
          <a:p>
            <a:r>
              <a:rPr lang="en-US" altLang="zh-TW" baseline="0" dirty="0" smtClean="0"/>
              <a:t>3.User can feedback us , and we retrain our model by these feedback everyday 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7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Tool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22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/>
              <a:t>About</a:t>
            </a:r>
            <a:r>
              <a:rPr lang="en-US" altLang="zh-TW" b="0" baseline="0" dirty="0" smtClean="0"/>
              <a:t> tool, we use </a:t>
            </a:r>
            <a:r>
              <a:rPr lang="en-US" altLang="zh-TW" b="0" baseline="0" dirty="0" err="1" smtClean="0"/>
              <a:t>YoutubeAPI</a:t>
            </a:r>
            <a:r>
              <a:rPr lang="en-US" altLang="zh-TW" b="0" baseline="0" dirty="0" smtClean="0"/>
              <a:t> , SVM , </a:t>
            </a:r>
            <a:r>
              <a:rPr lang="en-US" altLang="zh-TW" b="0" baseline="0" dirty="0" err="1" smtClean="0"/>
              <a:t>Django</a:t>
            </a:r>
            <a:r>
              <a:rPr lang="en-US" altLang="zh-TW" b="0" baseline="0" dirty="0" smtClean="0"/>
              <a:t>. </a:t>
            </a:r>
            <a:r>
              <a:rPr lang="en-US" altLang="zh-TW" b="0" baseline="0" dirty="0" err="1" smtClean="0"/>
              <a:t>YoutubeAPI</a:t>
            </a:r>
            <a:r>
              <a:rPr lang="en-US" altLang="zh-TW" b="0" baseline="0" dirty="0" smtClean="0"/>
              <a:t> is a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 Programming Interface provided by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It can help us to access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Data 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like videos , comments or something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BeautifulSoup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Python package . Crawler is the major function of </a:t>
            </a: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BeautifulSoup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is an </a:t>
            </a: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about machine learning . You need some training data to create SVM model , and keep training with new data . The result will be more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kind of web framework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python and It is our major tool of user interface</a:t>
            </a:r>
            <a:r>
              <a:rPr lang="en-US" altLang="zh-TW" b="0" baseline="0" dirty="0" smtClean="0"/>
              <a:t> 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7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/>
              <a:t>Analysis report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smtClean="0"/>
              <a:t>Here is our analysis report</a:t>
            </a:r>
            <a:r>
              <a:rPr lang="en-US" altLang="zh-TW" b="0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 err="1" smtClean="0"/>
              <a:t>First</a:t>
            </a:r>
            <a:r>
              <a:rPr lang="en-US" altLang="zh-TW" b="0" baseline="0" dirty="0" err="1" smtClean="0"/>
              <a:t>,we</a:t>
            </a:r>
            <a:r>
              <a:rPr lang="en-US" altLang="zh-TW" b="0" baseline="0" dirty="0" smtClean="0"/>
              <a:t> choose 50 most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b="0" baseline="0" dirty="0" smtClean="0"/>
              <a:t>videos in USA an there are  9453 comments 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baseline="0" dirty="0" smtClean="0"/>
              <a:t>We use our Original model to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predict those comments are Machine Spam or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. And our </a:t>
            </a:r>
            <a:r>
              <a:rPr lang="en-US" altLang="zh-TW" b="0" dirty="0" smtClean="0"/>
              <a:t>Correct </a:t>
            </a:r>
            <a:r>
              <a:rPr lang="en-US" altLang="zh-TW" b="0" dirty="0" smtClean="0"/>
              <a:t>rate</a:t>
            </a:r>
            <a:r>
              <a:rPr lang="zh-TW" altLang="en-US" b="0" baseline="0" dirty="0" smtClean="0"/>
              <a:t> </a:t>
            </a:r>
            <a:r>
              <a:rPr lang="en-US" altLang="zh-TW" b="0" baseline="0" dirty="0" smtClean="0"/>
              <a:t>is </a:t>
            </a:r>
            <a:r>
              <a:rPr lang="en-US" altLang="zh-TW" b="0" baseline="0" dirty="0" smtClean="0"/>
              <a:t>about 30 % </a:t>
            </a:r>
            <a:r>
              <a:rPr lang="en-US" altLang="zh-TW" b="0" baseline="0" dirty="0" smtClean="0"/>
              <a:t>at first. </a:t>
            </a:r>
            <a:r>
              <a:rPr lang="en-US" altLang="zh-TW" b="0" baseline="0" dirty="0" smtClean="0"/>
              <a:t>It is not a good number But when we put those mistake into out SVM model as input to retraining model .the </a:t>
            </a:r>
            <a:r>
              <a:rPr lang="en-US" altLang="zh-TW" b="0" dirty="0" smtClean="0"/>
              <a:t>Correct rate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to about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35%.third time the Correct rate even improve to about 45 % .So we believe the way how we retraining is </a:t>
            </a:r>
            <a:r>
              <a:rPr lang="en-US" altLang="zh-TW" b="0" dirty="0" smtClean="0"/>
              <a:t>effective if we</a:t>
            </a:r>
            <a:r>
              <a:rPr lang="en-US" altLang="zh-TW" b="0" baseline="0" dirty="0" smtClean="0"/>
              <a:t> have correct feedback</a:t>
            </a:r>
            <a:r>
              <a:rPr lang="en-US" altLang="zh-TW" b="0" dirty="0" smtClean="0"/>
              <a:t>.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35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Here</a:t>
            </a:r>
            <a:r>
              <a:rPr lang="en-US" altLang="zh-TW" baseline="0" dirty="0" smtClean="0"/>
              <a:t> is our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graph.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this graph we can know the mistake rate is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decreasing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retrain the model 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9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/>
              <a:t>Retrospect and prospect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41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rPr>
              <a:t>accuracy of SVM is not bad but not good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.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expect that we can improve our correct rate in other way not just retraining . </a:t>
            </a:r>
            <a:r>
              <a:rPr lang="en-US" altLang="zh-TW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Maybe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change the </a:t>
            </a:r>
            <a:r>
              <a:rPr lang="en-US" altLang="zh-TW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altLang="zh-TW" b="0" dirty="0" smtClean="0"/>
              <a:t>achieve this goal .</a:t>
            </a:r>
            <a:r>
              <a:rPr lang="en-US" altLang="zh-TW" b="0" baseline="0" dirty="0" smtClean="0"/>
              <a:t> If our result is more correctly than before we expect that our project can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problem about Machine Spam.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252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99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our outline . </a:t>
            </a:r>
          </a:p>
          <a:p>
            <a:r>
              <a:rPr lang="en-US" altLang="zh-TW" dirty="0" smtClean="0"/>
              <a:t>We’ll talk about these topics 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7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Let’s talk about</a:t>
            </a:r>
            <a:r>
              <a:rPr lang="en-US" altLang="zh-TW" baseline="0" dirty="0" smtClean="0"/>
              <a:t> th</a:t>
            </a:r>
            <a:r>
              <a:rPr lang="en-US" altLang="zh-TW" dirty="0" smtClean="0"/>
              <a:t>e Abstraction .</a:t>
            </a:r>
          </a:p>
          <a:p>
            <a:r>
              <a:rPr lang="en-US" altLang="zh-TW" dirty="0" smtClean="0"/>
              <a:t>No</a:t>
            </a:r>
            <a:r>
              <a:rPr lang="en-US" altLang="zh-TW" baseline="0" dirty="0" smtClean="0"/>
              <a:t> matter Facebook </a:t>
            </a:r>
            <a:r>
              <a:rPr lang="zh-TW" altLang="en-US" baseline="0" dirty="0" smtClean="0"/>
              <a:t>、 </a:t>
            </a:r>
            <a:r>
              <a:rPr lang="en-US" altLang="zh-TW" baseline="0" dirty="0" smtClean="0"/>
              <a:t>twitter 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and </a:t>
            </a:r>
            <a:r>
              <a:rPr lang="en-US" altLang="zh-TW" baseline="0" dirty="0" err="1" smtClean="0"/>
              <a:t>youtube</a:t>
            </a:r>
            <a:r>
              <a:rPr lang="en-US" altLang="zh-TW" baseline="0" dirty="0" smtClean="0"/>
              <a:t> , these social media use internet .</a:t>
            </a:r>
          </a:p>
          <a:p>
            <a:r>
              <a:rPr lang="en-US" altLang="zh-TW" baseline="0" dirty="0" smtClean="0"/>
              <a:t>All of them , providing the function of replying .</a:t>
            </a:r>
          </a:p>
          <a:p>
            <a:r>
              <a:rPr lang="en-US" altLang="zh-TW" baseline="0" dirty="0" smtClean="0"/>
              <a:t>However , some of programmers make lots of Commercial messages .</a:t>
            </a:r>
          </a:p>
          <a:p>
            <a:r>
              <a:rPr lang="en-US" altLang="zh-TW" baseline="0" dirty="0" smtClean="0"/>
              <a:t>These messages  result in users annoying .</a:t>
            </a:r>
          </a:p>
          <a:p>
            <a:r>
              <a:rPr lang="en-US" altLang="zh-TW" baseline="0" dirty="0" smtClean="0"/>
              <a:t>Therefore , our project want to distinguish between human comments and machine comment .</a:t>
            </a:r>
          </a:p>
          <a:p>
            <a:r>
              <a:rPr lang="en-US" altLang="zh-TW" baseline="0" dirty="0" smtClean="0"/>
              <a:t>Also providing the function of feedback , which can adjust our prediction model by users 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92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research</a:t>
            </a:r>
            <a:r>
              <a:rPr lang="en-US" altLang="zh-TW" baseline="0" dirty="0" smtClean="0"/>
              <a:t> motive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9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First</a:t>
            </a:r>
            <a:r>
              <a:rPr lang="en-US" altLang="zh-TW" baseline="0" dirty="0" smtClean="0"/>
              <a:t> , we explain some words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Spam means : the bad comment  may make someone uncomfortable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Machine Spam is </a:t>
            </a:r>
            <a:r>
              <a:rPr lang="en-US" altLang="zh-TW" baseline="0" dirty="0" smtClean="0"/>
              <a:t>as known as junk comment . It spreads by program and the feature in the machine comments is often appearing the link which is </a:t>
            </a:r>
            <a:r>
              <a:rPr lang="en-US" altLang="zh-TW" dirty="0" smtClean="0"/>
              <a:t>phishing web sites</a:t>
            </a:r>
            <a:r>
              <a:rPr lang="en-US" altLang="zh-TW" baseline="0" dirty="0" smtClean="0"/>
              <a:t>   .              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69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Here</a:t>
            </a:r>
            <a:r>
              <a:rPr lang="en-US" altLang="zh-TW" baseline="0" dirty="0" smtClean="0"/>
              <a:t> is the example about commercial comments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, and this is why we want to solve this problem 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08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flow chart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74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Let’s talk about concept</a:t>
            </a:r>
            <a:r>
              <a:rPr lang="en-US" altLang="zh-TW" baseline="0" dirty="0" smtClean="0"/>
              <a:t> .</a:t>
            </a:r>
          </a:p>
          <a:p>
            <a:r>
              <a:rPr lang="en-US" altLang="zh-TW" dirty="0" smtClean="0"/>
              <a:t>We use SVM</a:t>
            </a:r>
            <a:r>
              <a:rPr lang="en-US" altLang="zh-TW" baseline="0" dirty="0" smtClean="0"/>
              <a:t> to create a prediction model .</a:t>
            </a:r>
          </a:p>
          <a:p>
            <a:r>
              <a:rPr lang="en-US" altLang="zh-TW" baseline="0" dirty="0" smtClean="0"/>
              <a:t>The model label the comments if it is  a machine comments .</a:t>
            </a:r>
          </a:p>
          <a:p>
            <a:r>
              <a:rPr lang="en-US" altLang="zh-TW" baseline="0" dirty="0" smtClean="0"/>
              <a:t>Finally , we collect the feedback by users to retrain our model and make it more correctly 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81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pre-job is like this .</a:t>
            </a:r>
          </a:p>
          <a:p>
            <a:r>
              <a:rPr lang="en-US" altLang="zh-TW" dirty="0" smtClean="0"/>
              <a:t>Collect</a:t>
            </a:r>
            <a:r>
              <a:rPr lang="en-US" altLang="zh-TW" baseline="0" dirty="0" smtClean="0"/>
              <a:t> a lot of comments    &amp;&amp;    do some work    then be a Model 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7F64-435C-4095-93B8-4F7F985E93A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9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0E5327-E0FC-4F28-9542-EFBB8389BFF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DDD96A-C634-42F7-981A-36200914E2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06463" y="538163"/>
            <a:ext cx="7708900" cy="1819275"/>
          </a:xfrm>
        </p:spPr>
        <p:txBody>
          <a:bodyPr>
            <a:normAutofit fontScale="90000"/>
          </a:bodyPr>
          <a:lstStyle/>
          <a:p>
            <a:r>
              <a:rPr lang="zh-TW" altLang="en-US" sz="7200" b="1" dirty="0" smtClean="0">
                <a:solidFill>
                  <a:schemeClr val="accent2"/>
                </a:solidFill>
                <a:latin typeface="+mj-ea"/>
              </a:rPr>
              <a:t>評論分類器</a:t>
            </a:r>
            <a:r>
              <a:rPr lang="en-US" altLang="zh-TW" sz="7200" b="1" dirty="0" smtClean="0">
                <a:solidFill>
                  <a:schemeClr val="accent2"/>
                </a:solidFill>
                <a:latin typeface="+mj-ea"/>
              </a:rPr>
              <a:t>-</a:t>
            </a:r>
            <a:br>
              <a:rPr lang="en-US" altLang="zh-TW" sz="7200" b="1" dirty="0" smtClean="0">
                <a:solidFill>
                  <a:schemeClr val="accent2"/>
                </a:solidFill>
                <a:latin typeface="+mj-ea"/>
              </a:rPr>
            </a:br>
            <a:r>
              <a:rPr lang="en-US" altLang="zh-TW" sz="7200" b="1" dirty="0" smtClean="0">
                <a:solidFill>
                  <a:schemeClr val="accent2"/>
                </a:solidFill>
                <a:latin typeface="+mj-ea"/>
              </a:rPr>
              <a:t>Comment Filter</a:t>
            </a:r>
            <a:endParaRPr lang="zh-TW" altLang="en-US" sz="72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688" y="4521274"/>
            <a:ext cx="8940800" cy="685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9600" b="1" dirty="0"/>
              <a:t>成員</a:t>
            </a:r>
            <a:r>
              <a:rPr lang="en-US" altLang="zh-TW" sz="9600" b="1" dirty="0"/>
              <a:t> : </a:t>
            </a:r>
          </a:p>
          <a:p>
            <a:pPr>
              <a:lnSpc>
                <a:spcPct val="120000"/>
              </a:lnSpc>
            </a:pPr>
            <a:r>
              <a:rPr lang="en-US" altLang="zh-TW" sz="9600" b="1" dirty="0"/>
              <a:t>10227215 </a:t>
            </a:r>
            <a:r>
              <a:rPr lang="zh-TW" altLang="en-US" sz="9600" b="1" dirty="0"/>
              <a:t>祝銘</a:t>
            </a:r>
            <a:endParaRPr lang="en-US" altLang="zh-TW" sz="9600" b="1" dirty="0"/>
          </a:p>
          <a:p>
            <a:pPr>
              <a:lnSpc>
                <a:spcPct val="120000"/>
              </a:lnSpc>
            </a:pPr>
            <a:r>
              <a:rPr lang="en-US" altLang="zh-TW" sz="9600" b="1" dirty="0"/>
              <a:t>10227221 </a:t>
            </a:r>
            <a:r>
              <a:rPr lang="zh-TW" altLang="en-US" sz="9600" b="1" dirty="0"/>
              <a:t>黃礪鞍</a:t>
            </a:r>
            <a:endParaRPr lang="en-US" altLang="zh-TW" sz="9600" b="1" dirty="0"/>
          </a:p>
          <a:p>
            <a:pPr>
              <a:lnSpc>
                <a:spcPct val="120000"/>
              </a:lnSpc>
            </a:pPr>
            <a:r>
              <a:rPr lang="zh-TW" altLang="en-US" sz="9600" b="1" dirty="0"/>
              <a:t>指導教授</a:t>
            </a:r>
            <a:r>
              <a:rPr lang="en-US" altLang="zh-TW" sz="9600" b="1" dirty="0"/>
              <a:t>: </a:t>
            </a:r>
            <a:r>
              <a:rPr lang="zh-TW" altLang="en-US" sz="9600" b="1" dirty="0"/>
              <a:t>柯士文</a:t>
            </a:r>
            <a:endParaRPr lang="en-US" altLang="zh-TW" sz="9600" b="1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504">
            <a:off x="4500563" y="2507742"/>
            <a:ext cx="6431754" cy="34358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815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chart- Implementation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970725" y="1787856"/>
            <a:ext cx="3492093" cy="5595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Enter the Key to search video you want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70722" y="2938815"/>
            <a:ext cx="3492093" cy="5595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Return the result to user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70725" y="4347649"/>
            <a:ext cx="3492093" cy="5595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Return Video and result of analysis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3" idx="2"/>
            <a:endCxn id="6" idx="0"/>
          </p:cNvCxnSpPr>
          <p:nvPr/>
        </p:nvCxnSpPr>
        <p:spPr>
          <a:xfrm flipH="1">
            <a:off x="2716769" y="2347414"/>
            <a:ext cx="3" cy="5914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2"/>
            <a:endCxn id="7" idx="0"/>
          </p:cNvCxnSpPr>
          <p:nvPr/>
        </p:nvCxnSpPr>
        <p:spPr>
          <a:xfrm>
            <a:off x="2716769" y="3498373"/>
            <a:ext cx="3" cy="8492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1065389" y="5117911"/>
            <a:ext cx="3302758" cy="126924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Feedback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2"/>
            <a:endCxn id="12" idx="0"/>
          </p:cNvCxnSpPr>
          <p:nvPr/>
        </p:nvCxnSpPr>
        <p:spPr>
          <a:xfrm flipH="1">
            <a:off x="2716768" y="4907207"/>
            <a:ext cx="4" cy="2107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圖: 替代處理程序 19"/>
          <p:cNvSpPr/>
          <p:nvPr/>
        </p:nvSpPr>
        <p:spPr>
          <a:xfrm>
            <a:off x="7246961" y="2067636"/>
            <a:ext cx="3821373" cy="198575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Save the record about feedback . Set schedule in server to retrain SVM model every day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970293" y="5397690"/>
            <a:ext cx="2374710" cy="70968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>
            <a:stCxn id="12" idx="3"/>
            <a:endCxn id="20" idx="1"/>
          </p:cNvCxnSpPr>
          <p:nvPr/>
        </p:nvCxnSpPr>
        <p:spPr>
          <a:xfrm flipV="1">
            <a:off x="4368147" y="3060511"/>
            <a:ext cx="2878814" cy="2692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2" idx="3"/>
            <a:endCxn id="23" idx="1"/>
          </p:cNvCxnSpPr>
          <p:nvPr/>
        </p:nvCxnSpPr>
        <p:spPr>
          <a:xfrm>
            <a:off x="4368147" y="5752532"/>
            <a:ext cx="36021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2"/>
            <a:endCxn id="23" idx="0"/>
          </p:cNvCxnSpPr>
          <p:nvPr/>
        </p:nvCxnSpPr>
        <p:spPr>
          <a:xfrm>
            <a:off x="9157648" y="4053386"/>
            <a:ext cx="0" cy="1344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文字方塊 1026"/>
          <p:cNvSpPr txBox="1"/>
          <p:nvPr/>
        </p:nvSpPr>
        <p:spPr>
          <a:xfrm>
            <a:off x="5433556" y="397831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1028" name="文字方塊 1027"/>
          <p:cNvSpPr txBox="1"/>
          <p:nvPr/>
        </p:nvSpPr>
        <p:spPr>
          <a:xfrm>
            <a:off x="5821634" y="54518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</a:p>
        </p:txBody>
      </p:sp>
      <p:sp>
        <p:nvSpPr>
          <p:cNvPr id="1031" name="文字方塊 1030"/>
          <p:cNvSpPr txBox="1"/>
          <p:nvPr/>
        </p:nvSpPr>
        <p:spPr>
          <a:xfrm>
            <a:off x="1337480" y="3738345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 Video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5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Abstraction</a:t>
            </a:r>
          </a:p>
          <a:p>
            <a:r>
              <a:rPr lang="en-US" altLang="zh-TW" dirty="0"/>
              <a:t>Research motive</a:t>
            </a:r>
          </a:p>
          <a:p>
            <a:r>
              <a:rPr lang="en-US" altLang="zh-TW" dirty="0"/>
              <a:t>Flow </a:t>
            </a:r>
            <a:r>
              <a:rPr lang="en-US" altLang="zh-TW" dirty="0" smtClean="0"/>
              <a:t>chart</a:t>
            </a:r>
          </a:p>
          <a:p>
            <a:r>
              <a:rPr lang="en-US" altLang="zh-TW" sz="4000" b="1" dirty="0"/>
              <a:t>Tool</a:t>
            </a:r>
          </a:p>
          <a:p>
            <a:r>
              <a:rPr lang="en-US" altLang="zh-TW" dirty="0" smtClean="0"/>
              <a:t>Analysis report</a:t>
            </a:r>
          </a:p>
          <a:p>
            <a:r>
              <a:rPr lang="en-US" altLang="zh-TW" dirty="0"/>
              <a:t>Retrospect and prospect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7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 err="1"/>
              <a:t>YoutubeAPI</a:t>
            </a:r>
            <a:r>
              <a:rPr lang="en-US" sz="3600" b="1" dirty="0"/>
              <a:t> + </a:t>
            </a:r>
            <a:r>
              <a:rPr lang="en-US" sz="3600" b="1" dirty="0" err="1" smtClean="0"/>
              <a:t>BeautifulSoup</a:t>
            </a:r>
            <a:endParaRPr lang="en-US" sz="3600" b="1" dirty="0" smtClean="0"/>
          </a:p>
          <a:p>
            <a:pPr>
              <a:lnSpc>
                <a:spcPct val="200000"/>
              </a:lnSpc>
            </a:pPr>
            <a:r>
              <a:rPr lang="en-US" altLang="zh-TW" sz="3600" b="1" dirty="0" smtClean="0"/>
              <a:t>SVM</a:t>
            </a:r>
          </a:p>
          <a:p>
            <a:pPr>
              <a:lnSpc>
                <a:spcPct val="200000"/>
              </a:lnSpc>
            </a:pPr>
            <a:r>
              <a:rPr lang="en-US" altLang="zh-TW" sz="3600" b="1" dirty="0" err="1" smtClean="0"/>
              <a:t>Django</a:t>
            </a:r>
            <a:endParaRPr lang="en-US" sz="3600" b="1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7" y="1902960"/>
            <a:ext cx="2862943" cy="16104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1" y="2947148"/>
            <a:ext cx="2213429" cy="21082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3911600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Abstraction</a:t>
            </a:r>
          </a:p>
          <a:p>
            <a:r>
              <a:rPr lang="en-US" altLang="zh-TW" dirty="0"/>
              <a:t>Research motive</a:t>
            </a:r>
          </a:p>
          <a:p>
            <a:r>
              <a:rPr lang="en-US" altLang="zh-TW" dirty="0"/>
              <a:t>Flow </a:t>
            </a:r>
            <a:r>
              <a:rPr lang="en-US" altLang="zh-TW" dirty="0" smtClean="0"/>
              <a:t>chart</a:t>
            </a:r>
          </a:p>
          <a:p>
            <a:r>
              <a:rPr lang="en-US" altLang="zh-TW" dirty="0" smtClean="0"/>
              <a:t>Tool</a:t>
            </a:r>
          </a:p>
          <a:p>
            <a:r>
              <a:rPr lang="en-US" altLang="zh-TW" sz="4000" b="1" dirty="0"/>
              <a:t>Analysis report</a:t>
            </a:r>
          </a:p>
          <a:p>
            <a:r>
              <a:rPr lang="en-US" altLang="zh-TW" dirty="0"/>
              <a:t>Retrospect and prospect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7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694224" cy="990600"/>
          </a:xfrm>
        </p:spPr>
        <p:txBody>
          <a:bodyPr/>
          <a:lstStyle/>
          <a:p>
            <a:r>
              <a:rPr lang="en-US" altLang="zh-TW" dirty="0"/>
              <a:t>analysis </a:t>
            </a:r>
            <a:r>
              <a:rPr lang="en-US" altLang="zh-TW" dirty="0" smtClean="0"/>
              <a:t>report-1</a:t>
            </a: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36729"/>
              </p:ext>
            </p:extLst>
          </p:nvPr>
        </p:nvGraphicFramePr>
        <p:xfrm>
          <a:off x="0" y="2780495"/>
          <a:ext cx="11666480" cy="3191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634"/>
                <a:gridCol w="1153213"/>
                <a:gridCol w="1153213"/>
                <a:gridCol w="1153213"/>
                <a:gridCol w="1153213"/>
                <a:gridCol w="1153213"/>
                <a:gridCol w="1153213"/>
                <a:gridCol w="1128906"/>
                <a:gridCol w="1063597"/>
                <a:gridCol w="1151065"/>
              </a:tblGrid>
              <a:tr h="855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Number of video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kumimoji="0"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comment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kumimoji="0"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Machine Spam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kumimoji="0"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Non Machine Spam</a:t>
                      </a:r>
                      <a:endParaRPr kumimoji="0" lang="en-US" altLang="zh-TW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Mistake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 Mistake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kumimoji="0"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Mistake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NM%</a:t>
                      </a:r>
                    </a:p>
                  </a:txBody>
                  <a:tcPr marL="68580" marR="68580" marT="0" marB="0"/>
                </a:tc>
              </a:tr>
              <a:tr h="345665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r>
                        <a:rPr kumimoji="0"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answer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45665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</a:t>
                      </a:r>
                      <a:r>
                        <a:rPr kumimoji="0"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29.5%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99.70%</a:t>
                      </a:r>
                    </a:p>
                  </a:txBody>
                  <a:tcPr marL="68580" marR="68580" marT="0" marB="0"/>
                </a:tc>
              </a:tr>
              <a:tr h="691330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Retraining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36.7%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99.79%</a:t>
                      </a:r>
                    </a:p>
                  </a:txBody>
                  <a:tcPr marL="68580" marR="68580" marT="0" marB="0"/>
                </a:tc>
              </a:tr>
              <a:tr h="691330"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TW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  <a:r>
                        <a:rPr kumimoji="0"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Retraining</a:t>
                      </a:r>
                      <a:endParaRPr kumimoji="0"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43.2%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99.82%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6700" y="308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510" y="6187285"/>
            <a:ext cx="5662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en-US" altLang="zh-TW" sz="1200" b="0" i="0" u="none" strike="noStrike" cap="none" normalizeH="0" baseline="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Machine mistake : </a:t>
            </a:r>
            <a:r>
              <a:rPr lang="en-US" altLang="zh-TW" sz="1200" dirty="0" smtClean="0" bmk="">
                <a:latin typeface="+mn-ea"/>
                <a:cs typeface="Times New Roman" panose="02020603050405020304" pitchFamily="18" charset="0"/>
              </a:rPr>
              <a:t>Number of 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Machine Spam</a:t>
            </a:r>
            <a:r>
              <a:rPr lang="zh-TW" altLang="en-US" sz="1200" dirty="0" bmk="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 bmk="">
                <a:latin typeface="+mn-ea"/>
                <a:cs typeface="Times New Roman" panose="02020603050405020304" pitchFamily="18" charset="0"/>
              </a:rPr>
              <a:t>that user feedback</a:t>
            </a:r>
            <a:endParaRPr kumimoji="0" lang="zh-TW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Not Machine mistake : Number </a:t>
            </a:r>
            <a:r>
              <a:rPr lang="en-US" altLang="zh-TW" sz="1200" dirty="0" smtClean="0" bmk="">
                <a:latin typeface="+mn-ea"/>
                <a:cs typeface="Times New Roman" panose="02020603050405020304" pitchFamily="18" charset="0"/>
              </a:rPr>
              <a:t>of 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Non</a:t>
            </a:r>
            <a:r>
              <a:rPr lang="zh-TW" altLang="en-US" sz="1200" dirty="0" bmk=""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zh-TW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Machine Spam</a:t>
            </a:r>
            <a:r>
              <a:rPr lang="zh-TW" altLang="en-US" sz="1200" dirty="0" bmk="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 bmk="">
                <a:latin typeface="+mn-ea"/>
                <a:cs typeface="Times New Roman" panose="02020603050405020304" pitchFamily="18" charset="0"/>
              </a:rPr>
              <a:t>that user feedback</a:t>
            </a:r>
            <a:endParaRPr kumimoji="0" lang="zh-TW" alt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  <a:hlinkClick r:id="rId5"/>
              </a:rPr>
              <a:t>[3]</a:t>
            </a:r>
            <a:r>
              <a:rPr lang="en-US" altLang="zh-TW" sz="1200" dirty="0" smtClean="0" bmk="">
                <a:latin typeface="+mn-ea"/>
                <a:cs typeface="Times New Roman" panose="02020603050405020304" pitchFamily="18" charset="0"/>
              </a:rPr>
              <a:t>Number of </a:t>
            </a:r>
            <a:r>
              <a:rPr lang="en-US" altLang="zh-TW" sz="1200" dirty="0" err="1" smtClean="0" bmk="">
                <a:latin typeface="+mn-ea"/>
                <a:cs typeface="Times New Roman" panose="02020603050405020304" pitchFamily="18" charset="0"/>
              </a:rPr>
              <a:t>mistake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:</a:t>
            </a:r>
            <a:r>
              <a:rPr lang="en-US" altLang="zh-TW" sz="1200" dirty="0" err="1" smtClean="0">
                <a:latin typeface="+mn-ea"/>
                <a:cs typeface="Times New Roman" panose="02020603050405020304" pitchFamily="18" charset="0"/>
              </a:rPr>
              <a:t>Number</a:t>
            </a:r>
            <a:r>
              <a:rPr lang="en-US" altLang="zh-TW" sz="1200" dirty="0" smtClean="0">
                <a:latin typeface="+mn-ea"/>
                <a:cs typeface="Times New Roman" panose="02020603050405020304" pitchFamily="18" charset="0"/>
              </a:rPr>
              <a:t> of feedback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1831585"/>
                <a:ext cx="9725868" cy="711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829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zh-TW" altLang="en-US" sz="1600" kern="100" dirty="0" smtClean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</a:t>
                </a:r>
                <a:r>
                  <a:rPr lang="en-US" sz="1600" kern="100" dirty="0" smtClean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M</a:t>
                </a:r>
                <a:r>
                  <a:rPr lang="en-US" sz="16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MS Mincho"/>
                            <a:cs typeface="MS Mincho"/>
                          </a:rPr>
                          <m:t>−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𝑀𝑖𝑠𝑡𝑎𝑘𝑒</m:t>
                        </m:r>
                      </m:num>
                      <m:den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400" kern="100" dirty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2400" kern="100" dirty="0" smtClean="0"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sz="1600" kern="100" dirty="0" smtClean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NM</a:t>
                </a:r>
                <a:r>
                  <a:rPr lang="en-US" sz="1600" kern="100" dirty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% =</a:t>
                </a:r>
                <a:r>
                  <a:rPr lang="en-US" sz="1600" kern="100" dirty="0" smtClean="0">
                    <a:effectLst/>
                    <a:latin typeface="標楷體" panose="03000509000000000000" pitchFamily="65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z="2400" i="1" kern="10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𝑁𝑀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MS Mincho"/>
                            <a:cs typeface="MS Mincho"/>
                          </a:rPr>
                          <m:t>−</m:t>
                        </m:r>
                        <m:r>
                          <a:rPr lang="zh-TW" altLang="en-US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𝑁𝑀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𝑀𝑖𝑠𝑡𝑎𝑘𝑒</m:t>
                        </m:r>
                      </m:num>
                      <m:den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kern="100" smtClean="0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𝑁𝑀</m:t>
                        </m:r>
                      </m:den>
                    </m:f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1585"/>
                <a:ext cx="9725868" cy="71186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694224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analysis </a:t>
            </a:r>
            <a:r>
              <a:rPr lang="en-US" altLang="zh-TW" dirty="0" smtClean="0"/>
              <a:t>report-2</a:t>
            </a:r>
            <a:endParaRPr lang="en-US" dirty="0"/>
          </a:p>
        </p:txBody>
      </p:sp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val="517470173"/>
              </p:ext>
            </p:extLst>
          </p:nvPr>
        </p:nvGraphicFramePr>
        <p:xfrm>
          <a:off x="1431235" y="1836296"/>
          <a:ext cx="8063092" cy="4763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52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Abstraction</a:t>
            </a:r>
          </a:p>
          <a:p>
            <a:r>
              <a:rPr lang="en-US" altLang="zh-TW" dirty="0"/>
              <a:t>Research motive</a:t>
            </a:r>
          </a:p>
          <a:p>
            <a:r>
              <a:rPr lang="en-US" altLang="zh-TW" dirty="0"/>
              <a:t>Flow </a:t>
            </a:r>
            <a:r>
              <a:rPr lang="en-US" altLang="zh-TW" dirty="0" smtClean="0"/>
              <a:t>chart</a:t>
            </a:r>
          </a:p>
          <a:p>
            <a:r>
              <a:rPr lang="en-US" altLang="zh-TW" dirty="0" smtClean="0"/>
              <a:t>Tool</a:t>
            </a:r>
          </a:p>
          <a:p>
            <a:r>
              <a:rPr lang="en-US" altLang="zh-TW" dirty="0"/>
              <a:t>Analysis report</a:t>
            </a:r>
          </a:p>
          <a:p>
            <a:r>
              <a:rPr lang="en-US" altLang="zh-TW" sz="4000" b="1" dirty="0"/>
              <a:t>Retrospect and prospect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9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694224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etrospect </a:t>
            </a:r>
            <a:r>
              <a:rPr lang="en-US" altLang="zh-TW" dirty="0"/>
              <a:t>and prospect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91821" y="2273617"/>
            <a:ext cx="9553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lt"/>
              </a:rPr>
              <a:t>Although the </a:t>
            </a:r>
            <a:r>
              <a:rPr lang="en-US" altLang="zh-TW" sz="3200" dirty="0">
                <a:latin typeface="+mj-lt"/>
                <a:ea typeface="微軟正黑體" pitchFamily="34" charset="-120"/>
              </a:rPr>
              <a:t>a</a:t>
            </a:r>
            <a:r>
              <a:rPr lang="en-US" altLang="zh-TW" sz="3200" dirty="0" smtClean="0">
                <a:latin typeface="+mj-lt"/>
                <a:ea typeface="微軟正黑體" pitchFamily="34" charset="-120"/>
              </a:rPr>
              <a:t>ccuracy of SVM is not bad but not good </a:t>
            </a:r>
            <a:r>
              <a:rPr lang="en-US" altLang="zh-TW" sz="3200" dirty="0" smtClean="0">
                <a:latin typeface="+mj-lt"/>
              </a:rPr>
              <a:t>enough . </a:t>
            </a:r>
            <a:r>
              <a:rPr lang="en-US" altLang="zh-TW" sz="3200" dirty="0">
                <a:latin typeface="+mj-lt"/>
              </a:rPr>
              <a:t>We expect </a:t>
            </a:r>
            <a:r>
              <a:rPr lang="en-US" altLang="zh-TW" sz="3200" dirty="0" smtClean="0">
                <a:latin typeface="+mj-lt"/>
              </a:rPr>
              <a:t>that we can </a:t>
            </a:r>
            <a:r>
              <a:rPr lang="en-US" altLang="zh-TW" sz="3200" dirty="0">
                <a:latin typeface="+mj-lt"/>
              </a:rPr>
              <a:t>a</a:t>
            </a:r>
            <a:r>
              <a:rPr lang="en-US" altLang="zh-TW" sz="3200" dirty="0" smtClean="0">
                <a:latin typeface="+mj-lt"/>
              </a:rPr>
              <a:t>lter the prediction model to </a:t>
            </a:r>
            <a:r>
              <a:rPr lang="en-US" altLang="zh-TW" sz="3200" dirty="0">
                <a:latin typeface="+mj-lt"/>
                <a:ea typeface="微軟正黑體" pitchFamily="34" charset="-120"/>
              </a:rPr>
              <a:t>increase </a:t>
            </a:r>
            <a:r>
              <a:rPr lang="en-US" altLang="zh-TW" sz="3200" dirty="0" smtClean="0">
                <a:latin typeface="+mj-lt"/>
                <a:ea typeface="微軟正黑體" pitchFamily="34" charset="-120"/>
              </a:rPr>
              <a:t>accuracy </a:t>
            </a:r>
            <a:r>
              <a:rPr lang="en-US" altLang="zh-TW" sz="3200" dirty="0">
                <a:latin typeface="+mj-lt"/>
                <a:ea typeface="微軟正黑體" pitchFamily="34" charset="-120"/>
              </a:rPr>
              <a:t>about </a:t>
            </a:r>
            <a:r>
              <a:rPr lang="en-US" altLang="zh-TW" sz="3200" dirty="0" smtClean="0">
                <a:latin typeface="+mj-lt"/>
                <a:ea typeface="微軟正黑體" pitchFamily="34" charset="-120"/>
              </a:rPr>
              <a:t>result</a:t>
            </a:r>
            <a:r>
              <a:rPr lang="zh-TW" altLang="en-US" sz="3200" dirty="0" smtClean="0">
                <a:latin typeface="+mj-lt"/>
              </a:rPr>
              <a:t> </a:t>
            </a:r>
            <a:r>
              <a:rPr lang="en-US" altLang="zh-TW" sz="3200" dirty="0" smtClean="0">
                <a:latin typeface="+mj-lt"/>
              </a:rPr>
              <a:t>. Maybe we will choose other better </a:t>
            </a:r>
            <a:r>
              <a:rPr lang="en-US" altLang="zh-TW" sz="3200" dirty="0" err="1" smtClean="0">
                <a:latin typeface="+mj-lt"/>
              </a:rPr>
              <a:t>Algo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dirty="0" smtClean="0">
                <a:latin typeface="+mj-lt"/>
              </a:rPr>
              <a:t>.If our </a:t>
            </a:r>
            <a:r>
              <a:rPr lang="en-US" altLang="zh-TW" sz="3200" dirty="0">
                <a:latin typeface="+mj-lt"/>
              </a:rPr>
              <a:t>a</a:t>
            </a:r>
            <a:r>
              <a:rPr lang="en-US" altLang="zh-TW" sz="3200" dirty="0" smtClean="0">
                <a:latin typeface="+mj-lt"/>
              </a:rPr>
              <a:t>ccuracy is better than </a:t>
            </a:r>
            <a:r>
              <a:rPr lang="en-US" altLang="zh-TW" sz="3200" dirty="0">
                <a:latin typeface="+mj-lt"/>
              </a:rPr>
              <a:t>before we </a:t>
            </a:r>
            <a:r>
              <a:rPr lang="en-US" altLang="zh-TW" sz="3200" dirty="0" smtClean="0">
                <a:latin typeface="+mj-lt"/>
              </a:rPr>
              <a:t>expect that our </a:t>
            </a:r>
            <a:r>
              <a:rPr lang="en-US" altLang="zh-TW" sz="3200" dirty="0">
                <a:latin typeface="+mj-lt"/>
              </a:rPr>
              <a:t>s</a:t>
            </a:r>
            <a:r>
              <a:rPr lang="en-US" altLang="zh-TW" sz="3200" dirty="0" smtClean="0">
                <a:latin typeface="+mj-lt"/>
              </a:rPr>
              <a:t>ystem </a:t>
            </a:r>
            <a:r>
              <a:rPr lang="en-US" altLang="zh-TW" sz="3200" dirty="0">
                <a:latin typeface="+mj-lt"/>
              </a:rPr>
              <a:t>can be p</a:t>
            </a:r>
            <a:r>
              <a:rPr lang="en-US" altLang="zh-TW" sz="3200" dirty="0" smtClean="0">
                <a:latin typeface="+mj-lt"/>
              </a:rPr>
              <a:t>romoted </a:t>
            </a:r>
            <a:r>
              <a:rPr lang="en-US" altLang="zh-TW" sz="3200" dirty="0">
                <a:latin typeface="+mj-lt"/>
              </a:rPr>
              <a:t>to other community website to </a:t>
            </a:r>
            <a:r>
              <a:rPr lang="en-US" altLang="zh-TW" sz="3200" dirty="0" smtClean="0">
                <a:latin typeface="+mj-lt"/>
              </a:rPr>
              <a:t>eradicate Spam in social network.</a:t>
            </a:r>
            <a:endParaRPr lang="en-US" altLang="zh-TW" sz="3200" dirty="0"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7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8800" dirty="0" smtClean="0">
              <a:latin typeface="+mn-ea"/>
            </a:endParaRPr>
          </a:p>
          <a:p>
            <a:pPr marL="0" indent="0" algn="ctr">
              <a:buNone/>
            </a:pPr>
            <a:r>
              <a:rPr lang="en-US" altLang="zh-TW" sz="8800" smtClean="0">
                <a:latin typeface="+mn-ea"/>
              </a:rPr>
              <a:t>Thanks for listening</a:t>
            </a:r>
            <a:endParaRPr lang="zh-TW" altLang="en-US" sz="8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9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Abstraction</a:t>
            </a:r>
          </a:p>
          <a:p>
            <a:r>
              <a:rPr lang="en-US" altLang="zh-TW" dirty="0"/>
              <a:t>Research </a:t>
            </a:r>
            <a:r>
              <a:rPr lang="en-US" altLang="zh-TW" dirty="0" smtClean="0"/>
              <a:t>motive</a:t>
            </a:r>
          </a:p>
          <a:p>
            <a:r>
              <a:rPr lang="en-US" altLang="zh-TW" dirty="0"/>
              <a:t>Flow </a:t>
            </a:r>
            <a:r>
              <a:rPr lang="en-US" altLang="zh-TW" dirty="0" smtClean="0"/>
              <a:t>chart</a:t>
            </a:r>
          </a:p>
          <a:p>
            <a:r>
              <a:rPr lang="en-US" altLang="zh-TW" dirty="0" smtClean="0"/>
              <a:t>Tool</a:t>
            </a:r>
          </a:p>
          <a:p>
            <a:r>
              <a:rPr lang="en-US" altLang="zh-TW" dirty="0" smtClean="0"/>
              <a:t>Analysis report</a:t>
            </a:r>
          </a:p>
          <a:p>
            <a:r>
              <a:rPr lang="en-US" altLang="zh-TW" dirty="0"/>
              <a:t>Retrospect and prospect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9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Abstraction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is a generation of a cyber . Any issue , blog ,video or tweet be post on internet can be anyone discussed . Sometimes people post a comment on it . However Some Advertisers make some Commercial Message by program That we call Machine Spam . We found the comments were reported would create a “spam label”, but we cannot recognize which comment is machine spam or human spam . </a:t>
            </a:r>
            <a:br>
              <a:rPr lang="en-US" altLang="zh-TW" dirty="0"/>
            </a:br>
            <a:r>
              <a:rPr lang="en-US" altLang="zh-TW" dirty="0"/>
              <a:t>Therefore, our project is devoting to distinguish between human comment and machine spam precisely. We also use feedback that provided by user to retrain our model 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651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Abstraction</a:t>
            </a:r>
          </a:p>
          <a:p>
            <a:r>
              <a:rPr lang="en-US" altLang="zh-TW" sz="4000" b="1" dirty="0"/>
              <a:t>Research motive</a:t>
            </a:r>
          </a:p>
          <a:p>
            <a:r>
              <a:rPr lang="en-US" altLang="zh-TW" dirty="0"/>
              <a:t>Flow </a:t>
            </a:r>
            <a:r>
              <a:rPr lang="en-US" altLang="zh-TW" dirty="0" smtClean="0"/>
              <a:t>chart</a:t>
            </a:r>
          </a:p>
          <a:p>
            <a:r>
              <a:rPr lang="en-US" altLang="zh-TW" dirty="0" smtClean="0"/>
              <a:t>Tool</a:t>
            </a:r>
          </a:p>
          <a:p>
            <a:r>
              <a:rPr lang="en-US" altLang="zh-TW" dirty="0" smtClean="0"/>
              <a:t>Analysis report</a:t>
            </a:r>
          </a:p>
          <a:p>
            <a:r>
              <a:rPr lang="en-US" altLang="zh-TW" dirty="0"/>
              <a:t>Retrospect and prospect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Research </a:t>
            </a:r>
            <a:r>
              <a:rPr lang="en-US" altLang="zh-TW" dirty="0"/>
              <a:t>motive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Spam: Spam is bad comment reported by user including some dirty word or something else</a:t>
            </a:r>
          </a:p>
          <a:p>
            <a:r>
              <a:rPr lang="en-US" altLang="zh-TW" dirty="0"/>
              <a:t>Machine </a:t>
            </a:r>
            <a:r>
              <a:rPr lang="en-US" altLang="zh-TW" dirty="0" smtClean="0"/>
              <a:t>Spam</a:t>
            </a:r>
            <a:r>
              <a:rPr lang="en-US" altLang="zh-TW" dirty="0"/>
              <a:t>:</a:t>
            </a:r>
            <a:r>
              <a:rPr lang="en-US" altLang="zh-TW" dirty="0" smtClean="0"/>
              <a:t> spam—also </a:t>
            </a:r>
            <a:r>
              <a:rPr lang="en-US" altLang="zh-TW" dirty="0"/>
              <a:t>known as junk </a:t>
            </a:r>
            <a:r>
              <a:rPr lang="en-US" altLang="zh-TW" dirty="0" smtClean="0"/>
              <a:t>comment—is </a:t>
            </a:r>
            <a:r>
              <a:rPr lang="en-US" altLang="zh-TW" dirty="0"/>
              <a:t>a type of electronic spam where unsolicited messages are </a:t>
            </a:r>
            <a:r>
              <a:rPr lang="en-US" altLang="zh-TW" dirty="0" smtClean="0"/>
              <a:t>posted </a:t>
            </a:r>
            <a:r>
              <a:rPr lang="en-US" altLang="zh-TW" dirty="0"/>
              <a:t>by </a:t>
            </a:r>
            <a:r>
              <a:rPr lang="en-US" altLang="zh-TW" dirty="0" smtClean="0"/>
              <a:t>Machine . Many Machine </a:t>
            </a:r>
            <a:r>
              <a:rPr lang="en-US" altLang="zh-TW" dirty="0"/>
              <a:t>are commercial in nature but may also contain disguised links that appear to be for familiar websites but in fact lead to phishing web sites or sites that are hosting </a:t>
            </a:r>
            <a:r>
              <a:rPr lang="en-US" altLang="zh-TW" dirty="0" smtClean="0"/>
              <a:t>malware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19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motive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4" y="1743074"/>
            <a:ext cx="8496299" cy="1471613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958534" y="3557588"/>
            <a:ext cx="8899841" cy="2471737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3"/>
            <a:endCxn id="14" idx="1"/>
          </p:cNvCxnSpPr>
          <p:nvPr/>
        </p:nvCxnSpPr>
        <p:spPr>
          <a:xfrm>
            <a:off x="9454833" y="2478881"/>
            <a:ext cx="1350089" cy="8940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3"/>
            <a:endCxn id="14" idx="1"/>
          </p:cNvCxnSpPr>
          <p:nvPr/>
        </p:nvCxnSpPr>
        <p:spPr>
          <a:xfrm flipV="1">
            <a:off x="9858375" y="3372922"/>
            <a:ext cx="946547" cy="14205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804922" y="3188256"/>
            <a:ext cx="124605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Abstraction</a:t>
            </a:r>
          </a:p>
          <a:p>
            <a:r>
              <a:rPr lang="en-US" altLang="zh-TW" dirty="0"/>
              <a:t>Research motive</a:t>
            </a:r>
          </a:p>
          <a:p>
            <a:r>
              <a:rPr lang="en-US" altLang="zh-TW" sz="4000" b="1" dirty="0"/>
              <a:t>Flow chart</a:t>
            </a:r>
          </a:p>
          <a:p>
            <a:r>
              <a:rPr lang="en-US" altLang="zh-TW" dirty="0" smtClean="0"/>
              <a:t>Tool</a:t>
            </a:r>
          </a:p>
          <a:p>
            <a:r>
              <a:rPr lang="en-US" altLang="zh-TW" dirty="0" smtClean="0"/>
              <a:t>Analysis report</a:t>
            </a:r>
          </a:p>
          <a:p>
            <a:r>
              <a:rPr lang="en-US" altLang="zh-TW" dirty="0"/>
              <a:t>Retrospect and prospect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7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low chart-Concept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 use SVM to create a Comment Filter model . Comments of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Youtube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Video as input will be scanned by model and generate a Label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about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Classification . Our System include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en-US" altLang="zh-TW" dirty="0" smtClean="0"/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of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feedback that can let user help us to retrain our model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 increase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Accuracy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about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result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2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Flow chart- </a:t>
            </a:r>
            <a:r>
              <a:rPr lang="en-US" altLang="zh-TW" dirty="0" smtClean="0"/>
              <a:t>Pre-job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9177752"/>
              </p:ext>
            </p:extLst>
          </p:nvPr>
        </p:nvGraphicFramePr>
        <p:xfrm>
          <a:off x="817563" y="1600200"/>
          <a:ext cx="1087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2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1364</TotalTime>
  <Words>1020</Words>
  <Application>Microsoft Office PowerPoint</Application>
  <PresentationFormat>自訂</PresentationFormat>
  <Paragraphs>195</Paragraphs>
  <Slides>18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中庸</vt:lpstr>
      <vt:lpstr>評論分類器- Comment Filter</vt:lpstr>
      <vt:lpstr>Outline</vt:lpstr>
      <vt:lpstr>Abstraction</vt:lpstr>
      <vt:lpstr>Outline</vt:lpstr>
      <vt:lpstr>Research motive</vt:lpstr>
      <vt:lpstr>Research motive</vt:lpstr>
      <vt:lpstr>Outline</vt:lpstr>
      <vt:lpstr>Flow chart-Concept</vt:lpstr>
      <vt:lpstr>Flow chart- Pre-job</vt:lpstr>
      <vt:lpstr>Flow chart- Implementation</vt:lpstr>
      <vt:lpstr>Outline</vt:lpstr>
      <vt:lpstr>Tool</vt:lpstr>
      <vt:lpstr>Outline</vt:lpstr>
      <vt:lpstr>analysis report-1</vt:lpstr>
      <vt:lpstr>analysis report-2</vt:lpstr>
      <vt:lpstr>Outline</vt:lpstr>
      <vt:lpstr>Retrospect and prospect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專題簡報-評論分類器</dc:title>
  <dc:creator>祝銘</dc:creator>
  <cp:lastModifiedBy>Andy-H</cp:lastModifiedBy>
  <cp:revision>111</cp:revision>
  <dcterms:created xsi:type="dcterms:W3CDTF">2016-11-15T13:32:32Z</dcterms:created>
  <dcterms:modified xsi:type="dcterms:W3CDTF">2016-12-28T15:39:45Z</dcterms:modified>
</cp:coreProperties>
</file>