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2" r:id="rId2"/>
    <p:sldId id="263" r:id="rId3"/>
    <p:sldId id="264" r:id="rId4"/>
    <p:sldId id="296" r:id="rId5"/>
    <p:sldId id="268" r:id="rId6"/>
    <p:sldId id="272" r:id="rId7"/>
    <p:sldId id="308" r:id="rId8"/>
    <p:sldId id="305" r:id="rId9"/>
    <p:sldId id="306" r:id="rId10"/>
    <p:sldId id="307" r:id="rId11"/>
    <p:sldId id="298" r:id="rId12"/>
    <p:sldId id="258" r:id="rId13"/>
    <p:sldId id="302" r:id="rId14"/>
    <p:sldId id="287" r:id="rId15"/>
    <p:sldId id="288" r:id="rId16"/>
    <p:sldId id="309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E5"/>
    <a:srgbClr val="94B6D2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1500" y="-858"/>
      </p:cViewPr>
      <p:guideLst>
        <p:guide orient="horz" pos="23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重新訓練的結果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Machine mistake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工作表1!$A$2:$A$4</c:f>
              <c:strCache>
                <c:ptCount val="3"/>
                <c:pt idx="0">
                  <c:v>原始結果</c:v>
                </c:pt>
                <c:pt idx="1">
                  <c:v>第一次訓練</c:v>
                </c:pt>
                <c:pt idx="2">
                  <c:v>第二次訓練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86</c:v>
                </c:pt>
                <c:pt idx="1">
                  <c:v>67</c:v>
                </c:pt>
                <c:pt idx="2">
                  <c:v>55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Not machine mistake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工作表1!$A$2:$A$4</c:f>
              <c:strCache>
                <c:ptCount val="3"/>
                <c:pt idx="0">
                  <c:v>原始結果</c:v>
                </c:pt>
                <c:pt idx="1">
                  <c:v>第一次訓練</c:v>
                </c:pt>
                <c:pt idx="2">
                  <c:v>第二次訓練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22</c:v>
                </c:pt>
                <c:pt idx="1">
                  <c:v>19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2835712"/>
        <c:axId val="14275084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總錯誤量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Ref>
              <c:f>工作表1!$A$2:$A$4</c:f>
              <c:strCache>
                <c:ptCount val="3"/>
                <c:pt idx="0">
                  <c:v>原始結果</c:v>
                </c:pt>
                <c:pt idx="1">
                  <c:v>第一次訓練</c:v>
                </c:pt>
                <c:pt idx="2">
                  <c:v>第二次訓練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98</c:v>
                </c:pt>
                <c:pt idx="1">
                  <c:v>86</c:v>
                </c:pt>
                <c:pt idx="2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835712"/>
        <c:axId val="142750848"/>
      </c:lineChart>
      <c:catAx>
        <c:axId val="6283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750848"/>
        <c:crosses val="autoZero"/>
        <c:auto val="1"/>
        <c:lblAlgn val="ctr"/>
        <c:lblOffset val="100"/>
        <c:noMultiLvlLbl val="0"/>
      </c:catAx>
      <c:valAx>
        <c:axId val="1427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83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5553-A79C-4A0E-8B67-FF55B74911F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B6E99706-2CD9-4F7C-855E-D5976D4352FD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/>
            <a:t>從</a:t>
          </a:r>
          <a:r>
            <a:rPr lang="en-US" altLang="zh-TW"/>
            <a:t>youtube</a:t>
          </a:r>
          <a:r>
            <a:rPr lang="zh-TW" altLang="en-US"/>
            <a:t>蒐集大量評論</a:t>
          </a:r>
        </a:p>
      </dgm:t>
    </dgm:pt>
    <dgm:pt modelId="{BC8376C9-27D1-4E6E-8DBA-6202B30EFD0F}" type="parTrans" cxnId="{AE9F3757-5CBD-45EC-A149-A9C4E868B2AF}">
      <dgm:prSet/>
      <dgm:spPr/>
      <dgm:t>
        <a:bodyPr/>
        <a:lstStyle/>
        <a:p>
          <a:endParaRPr lang="zh-TW" altLang="en-US"/>
        </a:p>
      </dgm:t>
    </dgm:pt>
    <dgm:pt modelId="{72F985E3-F995-4821-BF7A-0CBBB25115C7}" type="sibTrans" cxnId="{AE9F3757-5CBD-45EC-A149-A9C4E868B2AF}">
      <dgm:prSet/>
      <dgm:spPr/>
      <dgm:t>
        <a:bodyPr/>
        <a:lstStyle/>
        <a:p>
          <a:endParaRPr lang="zh-TW" altLang="en-US"/>
        </a:p>
      </dgm:t>
    </dgm:pt>
    <dgm:pt modelId="{962A4893-773F-4B43-AC51-5A0674F9676D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/>
            <a:t>將評論做淺處理</a:t>
          </a:r>
        </a:p>
      </dgm:t>
    </dgm:pt>
    <dgm:pt modelId="{0D28801B-52A7-4D77-B274-48F6B63CD0A8}" type="parTrans" cxnId="{26A7A7BF-ABF8-442F-B348-6CD36D6DCD6E}">
      <dgm:prSet/>
      <dgm:spPr/>
      <dgm:t>
        <a:bodyPr/>
        <a:lstStyle/>
        <a:p>
          <a:endParaRPr lang="zh-TW" altLang="en-US"/>
        </a:p>
      </dgm:t>
    </dgm:pt>
    <dgm:pt modelId="{1FA9D4D5-00C1-4691-9469-E36134670464}" type="sibTrans" cxnId="{26A7A7BF-ABF8-442F-B348-6CD36D6DCD6E}">
      <dgm:prSet/>
      <dgm:spPr/>
      <dgm:t>
        <a:bodyPr/>
        <a:lstStyle/>
        <a:p>
          <a:endParaRPr lang="zh-TW" altLang="en-US"/>
        </a:p>
      </dgm:t>
    </dgm:pt>
    <dgm:pt modelId="{42AEC6F3-86C8-4D53-9BA9-05007FA83FEF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/>
            <a:t>建立出</a:t>
          </a:r>
          <a:r>
            <a:rPr lang="en-US" altLang="zh-TW"/>
            <a:t>Model</a:t>
          </a:r>
        </a:p>
      </dgm:t>
    </dgm:pt>
    <dgm:pt modelId="{3E85CE2D-CBD2-4789-B3AB-EB6B07B914F1}" type="parTrans" cxnId="{FEF4C673-2ABB-46EC-B76D-0A99DA8202FA}">
      <dgm:prSet/>
      <dgm:spPr/>
      <dgm:t>
        <a:bodyPr/>
        <a:lstStyle/>
        <a:p>
          <a:endParaRPr lang="zh-TW" altLang="en-US"/>
        </a:p>
      </dgm:t>
    </dgm:pt>
    <dgm:pt modelId="{8A972E75-0BA9-423E-82AA-06BF16416FF0}" type="sibTrans" cxnId="{FEF4C673-2ABB-46EC-B76D-0A99DA8202FA}">
      <dgm:prSet/>
      <dgm:spPr/>
      <dgm:t>
        <a:bodyPr/>
        <a:lstStyle/>
        <a:p>
          <a:endParaRPr lang="zh-TW" altLang="en-US"/>
        </a:p>
      </dgm:t>
    </dgm:pt>
    <dgm:pt modelId="{281EB908-4458-4960-8A12-AD6F1D66F109}" type="pres">
      <dgm:prSet presAssocID="{19BE5553-A79C-4A0E-8B67-FF55B74911F4}" presName="linearFlow" presStyleCnt="0">
        <dgm:presLayoutVars>
          <dgm:dir/>
          <dgm:resizeHandles val="exact"/>
        </dgm:presLayoutVars>
      </dgm:prSet>
      <dgm:spPr/>
    </dgm:pt>
    <dgm:pt modelId="{A105BB6B-71C7-46F4-A470-D8EC11BA2E76}" type="pres">
      <dgm:prSet presAssocID="{B6E99706-2CD9-4F7C-855E-D5976D4352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86018D-76D8-4188-975A-C4852208672E}" type="pres">
      <dgm:prSet presAssocID="{72F985E3-F995-4821-BF7A-0CBBB25115C7}" presName="spacerL" presStyleCnt="0"/>
      <dgm:spPr/>
    </dgm:pt>
    <dgm:pt modelId="{CFF637A2-0D3B-4EE3-8748-183DFDD9F4FA}" type="pres">
      <dgm:prSet presAssocID="{72F985E3-F995-4821-BF7A-0CBBB25115C7}" presName="sibTrans" presStyleLbl="sibTrans2D1" presStyleIdx="0" presStyleCnt="2" custLinFactNeighborX="-35342" custLinFactNeighborY="1649"/>
      <dgm:spPr/>
      <dgm:t>
        <a:bodyPr/>
        <a:lstStyle/>
        <a:p>
          <a:endParaRPr lang="zh-TW" altLang="en-US"/>
        </a:p>
      </dgm:t>
    </dgm:pt>
    <dgm:pt modelId="{F447B149-35EE-4D9E-A82D-E23B976D6233}" type="pres">
      <dgm:prSet presAssocID="{72F985E3-F995-4821-BF7A-0CBBB25115C7}" presName="spacerR" presStyleCnt="0"/>
      <dgm:spPr/>
    </dgm:pt>
    <dgm:pt modelId="{33F1AFF4-D69E-4125-9627-15F50D612732}" type="pres">
      <dgm:prSet presAssocID="{962A4893-773F-4B43-AC51-5A0674F9676D}" presName="node" presStyleLbl="node1" presStyleIdx="1" presStyleCnt="3" custLinFactNeighborX="-46376" custLinFactNeighborY="75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B6597C-2ACD-4863-A73A-77B81B230549}" type="pres">
      <dgm:prSet presAssocID="{1FA9D4D5-00C1-4691-9469-E36134670464}" presName="spacerL" presStyleCnt="0"/>
      <dgm:spPr/>
    </dgm:pt>
    <dgm:pt modelId="{376A00B9-A12C-4980-8464-3A693CF4B50B}" type="pres">
      <dgm:prSet presAssocID="{1FA9D4D5-00C1-4691-9469-E36134670464}" presName="sibTrans" presStyleLbl="sibTrans2D1" presStyleIdx="1" presStyleCnt="2" custLinFactNeighborX="78946" custLinFactNeighborY="5526"/>
      <dgm:spPr/>
      <dgm:t>
        <a:bodyPr/>
        <a:lstStyle/>
        <a:p>
          <a:endParaRPr lang="zh-TW" altLang="en-US"/>
        </a:p>
      </dgm:t>
    </dgm:pt>
    <dgm:pt modelId="{B54B1950-A2E7-4E46-A1EB-3D09F2C94246}" type="pres">
      <dgm:prSet presAssocID="{1FA9D4D5-00C1-4691-9469-E36134670464}" presName="spacerR" presStyleCnt="0"/>
      <dgm:spPr/>
    </dgm:pt>
    <dgm:pt modelId="{4D5B698F-03C6-41C6-B637-B8C84BCA940F}" type="pres">
      <dgm:prSet presAssocID="{42AEC6F3-86C8-4D53-9BA9-05007FA83F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6A7A7BF-ABF8-442F-B348-6CD36D6DCD6E}" srcId="{19BE5553-A79C-4A0E-8B67-FF55B74911F4}" destId="{962A4893-773F-4B43-AC51-5A0674F9676D}" srcOrd="1" destOrd="0" parTransId="{0D28801B-52A7-4D77-B274-48F6B63CD0A8}" sibTransId="{1FA9D4D5-00C1-4691-9469-E36134670464}"/>
    <dgm:cxn modelId="{7F83DEE6-440B-424C-98D8-870F8DD64269}" type="presOf" srcId="{1FA9D4D5-00C1-4691-9469-E36134670464}" destId="{376A00B9-A12C-4980-8464-3A693CF4B50B}" srcOrd="0" destOrd="0" presId="urn:microsoft.com/office/officeart/2005/8/layout/equation1"/>
    <dgm:cxn modelId="{B4A2B5C3-8DE2-4DF1-9F41-95C60EDA009B}" type="presOf" srcId="{B6E99706-2CD9-4F7C-855E-D5976D4352FD}" destId="{A105BB6B-71C7-46F4-A470-D8EC11BA2E76}" srcOrd="0" destOrd="0" presId="urn:microsoft.com/office/officeart/2005/8/layout/equation1"/>
    <dgm:cxn modelId="{1F89378E-335C-485F-BD58-072AD8C6641C}" type="presOf" srcId="{962A4893-773F-4B43-AC51-5A0674F9676D}" destId="{33F1AFF4-D69E-4125-9627-15F50D612732}" srcOrd="0" destOrd="0" presId="urn:microsoft.com/office/officeart/2005/8/layout/equation1"/>
    <dgm:cxn modelId="{969B7D32-6ADF-424A-8C88-5E264BF3B605}" type="presOf" srcId="{19BE5553-A79C-4A0E-8B67-FF55B74911F4}" destId="{281EB908-4458-4960-8A12-AD6F1D66F109}" srcOrd="0" destOrd="0" presId="urn:microsoft.com/office/officeart/2005/8/layout/equation1"/>
    <dgm:cxn modelId="{AE9F3757-5CBD-45EC-A149-A9C4E868B2AF}" srcId="{19BE5553-A79C-4A0E-8B67-FF55B74911F4}" destId="{B6E99706-2CD9-4F7C-855E-D5976D4352FD}" srcOrd="0" destOrd="0" parTransId="{BC8376C9-27D1-4E6E-8DBA-6202B30EFD0F}" sibTransId="{72F985E3-F995-4821-BF7A-0CBBB25115C7}"/>
    <dgm:cxn modelId="{0B64EF4C-78A6-43CA-BC73-E86739F2D8DF}" type="presOf" srcId="{72F985E3-F995-4821-BF7A-0CBBB25115C7}" destId="{CFF637A2-0D3B-4EE3-8748-183DFDD9F4FA}" srcOrd="0" destOrd="0" presId="urn:microsoft.com/office/officeart/2005/8/layout/equation1"/>
    <dgm:cxn modelId="{FEF4C673-2ABB-46EC-B76D-0A99DA8202FA}" srcId="{19BE5553-A79C-4A0E-8B67-FF55B74911F4}" destId="{42AEC6F3-86C8-4D53-9BA9-05007FA83FEF}" srcOrd="2" destOrd="0" parTransId="{3E85CE2D-CBD2-4789-B3AB-EB6B07B914F1}" sibTransId="{8A972E75-0BA9-423E-82AA-06BF16416FF0}"/>
    <dgm:cxn modelId="{17121C24-3700-4FB9-A230-E03BAFD6EE83}" type="presOf" srcId="{42AEC6F3-86C8-4D53-9BA9-05007FA83FEF}" destId="{4D5B698F-03C6-41C6-B637-B8C84BCA940F}" srcOrd="0" destOrd="0" presId="urn:microsoft.com/office/officeart/2005/8/layout/equation1"/>
    <dgm:cxn modelId="{227CA67B-5D66-4FBF-B61F-61248281FB29}" type="presParOf" srcId="{281EB908-4458-4960-8A12-AD6F1D66F109}" destId="{A105BB6B-71C7-46F4-A470-D8EC11BA2E76}" srcOrd="0" destOrd="0" presId="urn:microsoft.com/office/officeart/2005/8/layout/equation1"/>
    <dgm:cxn modelId="{82F85BD0-C6BF-408E-BDC9-7DC386891D9D}" type="presParOf" srcId="{281EB908-4458-4960-8A12-AD6F1D66F109}" destId="{7A86018D-76D8-4188-975A-C4852208672E}" srcOrd="1" destOrd="0" presId="urn:microsoft.com/office/officeart/2005/8/layout/equation1"/>
    <dgm:cxn modelId="{5CB63E68-B781-41A3-BF15-0F32EC73075C}" type="presParOf" srcId="{281EB908-4458-4960-8A12-AD6F1D66F109}" destId="{CFF637A2-0D3B-4EE3-8748-183DFDD9F4FA}" srcOrd="2" destOrd="0" presId="urn:microsoft.com/office/officeart/2005/8/layout/equation1"/>
    <dgm:cxn modelId="{AB70A0A2-DE33-4DC2-A12A-9403711FE1DF}" type="presParOf" srcId="{281EB908-4458-4960-8A12-AD6F1D66F109}" destId="{F447B149-35EE-4D9E-A82D-E23B976D6233}" srcOrd="3" destOrd="0" presId="urn:microsoft.com/office/officeart/2005/8/layout/equation1"/>
    <dgm:cxn modelId="{C28374E4-505C-40BC-8142-35EAFECBA2A1}" type="presParOf" srcId="{281EB908-4458-4960-8A12-AD6F1D66F109}" destId="{33F1AFF4-D69E-4125-9627-15F50D612732}" srcOrd="4" destOrd="0" presId="urn:microsoft.com/office/officeart/2005/8/layout/equation1"/>
    <dgm:cxn modelId="{360FD343-15C4-4368-A2F9-CE7049B495D2}" type="presParOf" srcId="{281EB908-4458-4960-8A12-AD6F1D66F109}" destId="{8CB6597C-2ACD-4863-A73A-77B81B230549}" srcOrd="5" destOrd="0" presId="urn:microsoft.com/office/officeart/2005/8/layout/equation1"/>
    <dgm:cxn modelId="{E2E777DD-463F-439F-9E3F-66F7C2DE82FA}" type="presParOf" srcId="{281EB908-4458-4960-8A12-AD6F1D66F109}" destId="{376A00B9-A12C-4980-8464-3A693CF4B50B}" srcOrd="6" destOrd="0" presId="urn:microsoft.com/office/officeart/2005/8/layout/equation1"/>
    <dgm:cxn modelId="{96529380-CD81-4C96-9C78-11B000A550D1}" type="presParOf" srcId="{281EB908-4458-4960-8A12-AD6F1D66F109}" destId="{B54B1950-A2E7-4E46-A1EB-3D09F2C94246}" srcOrd="7" destOrd="0" presId="urn:microsoft.com/office/officeart/2005/8/layout/equation1"/>
    <dgm:cxn modelId="{E7170548-BD84-4BA0-962D-F927AEDA04A0}" type="presParOf" srcId="{281EB908-4458-4960-8A12-AD6F1D66F109}" destId="{4D5B698F-03C6-41C6-B637-B8C84BCA940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BB6B-71C7-46F4-A470-D8EC11BA2E76}">
      <dsp:nvSpPr>
        <dsp:cNvPr id="0" name=""/>
        <dsp:cNvSpPr/>
      </dsp:nvSpPr>
      <dsp:spPr>
        <a:xfrm>
          <a:off x="1828" y="1036302"/>
          <a:ext cx="2423194" cy="2423194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/>
            <a:t>從</a:t>
          </a:r>
          <a:r>
            <a:rPr lang="en-US" altLang="zh-TW" sz="2700" kern="1200"/>
            <a:t>youtube</a:t>
          </a:r>
          <a:r>
            <a:rPr lang="zh-TW" altLang="en-US" sz="2700" kern="1200"/>
            <a:t>蒐集大量評論</a:t>
          </a:r>
        </a:p>
      </dsp:txBody>
      <dsp:txXfrm>
        <a:off x="356697" y="1391171"/>
        <a:ext cx="1713456" cy="1713456"/>
      </dsp:txXfrm>
    </dsp:sp>
    <dsp:sp modelId="{CFF637A2-0D3B-4EE3-8748-183DFDD9F4FA}">
      <dsp:nvSpPr>
        <dsp:cNvPr id="0" name=""/>
        <dsp:cNvSpPr/>
      </dsp:nvSpPr>
      <dsp:spPr>
        <a:xfrm>
          <a:off x="2552246" y="1568349"/>
          <a:ext cx="1405452" cy="140545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738539" y="2105794"/>
        <a:ext cx="1032866" cy="330562"/>
      </dsp:txXfrm>
    </dsp:sp>
    <dsp:sp modelId="{33F1AFF4-D69E-4125-9627-15F50D612732}">
      <dsp:nvSpPr>
        <dsp:cNvPr id="0" name=""/>
        <dsp:cNvSpPr/>
      </dsp:nvSpPr>
      <dsp:spPr>
        <a:xfrm>
          <a:off x="4132751" y="1218720"/>
          <a:ext cx="2423194" cy="2423194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/>
            <a:t>將評論做淺處理</a:t>
          </a:r>
        </a:p>
      </dsp:txBody>
      <dsp:txXfrm>
        <a:off x="4487620" y="1573589"/>
        <a:ext cx="1713456" cy="1713456"/>
      </dsp:txXfrm>
    </dsp:sp>
    <dsp:sp modelId="{376A00B9-A12C-4980-8464-3A693CF4B50B}">
      <dsp:nvSpPr>
        <dsp:cNvPr id="0" name=""/>
        <dsp:cNvSpPr/>
      </dsp:nvSpPr>
      <dsp:spPr>
        <a:xfrm>
          <a:off x="6999297" y="1622838"/>
          <a:ext cx="1405452" cy="140545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7185590" y="1912361"/>
        <a:ext cx="1032866" cy="826406"/>
      </dsp:txXfrm>
    </dsp:sp>
    <dsp:sp modelId="{4D5B698F-03C6-41C6-B637-B8C84BCA940F}">
      <dsp:nvSpPr>
        <dsp:cNvPr id="0" name=""/>
        <dsp:cNvSpPr/>
      </dsp:nvSpPr>
      <dsp:spPr>
        <a:xfrm>
          <a:off x="8446177" y="1036302"/>
          <a:ext cx="2423194" cy="2423194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/>
            <a:t>建立出</a:t>
          </a:r>
          <a:r>
            <a:rPr lang="en-US" altLang="zh-TW" sz="2700" kern="1200"/>
            <a:t>Model</a:t>
          </a:r>
        </a:p>
      </dsp:txBody>
      <dsp:txXfrm>
        <a:off x="8801046" y="1391171"/>
        <a:ext cx="1713456" cy="171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0E5327-E0FC-4F28-9542-EFBB8389BFF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_ftnref2"/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hyperlink" Target="#_ftnref3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6463" y="538163"/>
            <a:ext cx="7708900" cy="1819275"/>
          </a:xfrm>
        </p:spPr>
        <p:txBody>
          <a:bodyPr>
            <a:normAutofit fontScale="90000"/>
          </a:bodyPr>
          <a:lstStyle/>
          <a:p>
            <a:r>
              <a:rPr lang="zh-TW" altLang="en-US" sz="7200" b="1" dirty="0" smtClean="0">
                <a:solidFill>
                  <a:schemeClr val="accent2"/>
                </a:solidFill>
                <a:latin typeface="+mj-ea"/>
              </a:rPr>
              <a:t>評論分類器</a:t>
            </a:r>
            <a: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  <a:t>-</a:t>
            </a:r>
            <a:b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</a:br>
            <a: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  <a:t>Comment Filter</a:t>
            </a:r>
            <a:endParaRPr lang="zh-TW" altLang="en-US" sz="72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688" y="4521274"/>
            <a:ext cx="8940800" cy="685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9600" b="1" dirty="0"/>
              <a:t>成員</a:t>
            </a:r>
            <a:r>
              <a:rPr lang="en-US" altLang="zh-TW" sz="9600" b="1" dirty="0"/>
              <a:t> : </a:t>
            </a:r>
          </a:p>
          <a:p>
            <a:pPr>
              <a:lnSpc>
                <a:spcPct val="120000"/>
              </a:lnSpc>
            </a:pPr>
            <a:r>
              <a:rPr lang="en-US" altLang="zh-TW" sz="9600" b="1" dirty="0"/>
              <a:t>10227215 </a:t>
            </a:r>
            <a:r>
              <a:rPr lang="zh-TW" altLang="en-US" sz="9600" b="1" dirty="0"/>
              <a:t>祝銘</a:t>
            </a:r>
            <a:endParaRPr lang="en-US" altLang="zh-TW" sz="9600" b="1" dirty="0"/>
          </a:p>
          <a:p>
            <a:pPr>
              <a:lnSpc>
                <a:spcPct val="120000"/>
              </a:lnSpc>
            </a:pPr>
            <a:r>
              <a:rPr lang="en-US" altLang="zh-TW" sz="9600" b="1" dirty="0"/>
              <a:t>10227221 </a:t>
            </a:r>
            <a:r>
              <a:rPr lang="zh-TW" altLang="en-US" sz="9600" b="1" dirty="0"/>
              <a:t>黃礪鞍</a:t>
            </a:r>
            <a:endParaRPr lang="en-US" altLang="zh-TW" sz="9600" b="1" dirty="0"/>
          </a:p>
          <a:p>
            <a:pPr>
              <a:lnSpc>
                <a:spcPct val="120000"/>
              </a:lnSpc>
            </a:pPr>
            <a:r>
              <a:rPr lang="zh-TW" altLang="en-US" sz="9600" b="1" dirty="0"/>
              <a:t>指導教授</a:t>
            </a:r>
            <a:r>
              <a:rPr lang="en-US" altLang="zh-TW" sz="9600" b="1" dirty="0"/>
              <a:t>: </a:t>
            </a:r>
            <a:r>
              <a:rPr lang="zh-TW" altLang="en-US" sz="9600" b="1" dirty="0"/>
              <a:t>柯士文</a:t>
            </a:r>
            <a:endParaRPr lang="en-US" altLang="zh-TW" sz="9600" b="1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504">
            <a:off x="4500563" y="2507742"/>
            <a:ext cx="6431754" cy="34358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815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r>
              <a:rPr lang="en-US" altLang="zh-TW" dirty="0" smtClean="0"/>
              <a:t>-</a:t>
            </a:r>
            <a:r>
              <a:rPr lang="zh-TW" altLang="en-US" dirty="0"/>
              <a:t>實作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19" y="1866779"/>
            <a:ext cx="8661181" cy="451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endParaRPr lang="en-US" altLang="zh-TW" dirty="0"/>
          </a:p>
          <a:p>
            <a:r>
              <a:rPr lang="zh-TW" altLang="en-US" sz="4000" b="1" dirty="0"/>
              <a:t>使用</a:t>
            </a:r>
            <a:r>
              <a:rPr lang="zh-TW" altLang="en-US" sz="4000" b="1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報告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3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err="1"/>
              <a:t>YoutubeAPI</a:t>
            </a:r>
            <a:r>
              <a:rPr lang="en-US" sz="3600" b="1" dirty="0"/>
              <a:t> + </a:t>
            </a:r>
            <a:r>
              <a:rPr lang="en-US" sz="3600" b="1" dirty="0" err="1" smtClean="0"/>
              <a:t>BeautifulSoup</a:t>
            </a:r>
            <a:endParaRPr lang="en-US" sz="3600" b="1" dirty="0" smtClean="0"/>
          </a:p>
          <a:p>
            <a:pPr>
              <a:lnSpc>
                <a:spcPct val="200000"/>
              </a:lnSpc>
            </a:pPr>
            <a:r>
              <a:rPr lang="en-US" altLang="zh-TW" sz="3600" b="1" dirty="0" smtClean="0"/>
              <a:t>SVM</a:t>
            </a:r>
          </a:p>
          <a:p>
            <a:pPr>
              <a:lnSpc>
                <a:spcPct val="200000"/>
              </a:lnSpc>
            </a:pPr>
            <a:r>
              <a:rPr lang="en-US" altLang="zh-TW" sz="3600" b="1" dirty="0" err="1" smtClean="0"/>
              <a:t>Django</a:t>
            </a:r>
            <a:endParaRPr lang="en-US" sz="3600" b="1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7" y="1902960"/>
            <a:ext cx="2862943" cy="16104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1" y="2947148"/>
            <a:ext cx="2213429" cy="21082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39116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endParaRPr lang="en-US" altLang="zh-TW" dirty="0"/>
          </a:p>
          <a:p>
            <a:r>
              <a:rPr lang="zh-TW" altLang="en-US" dirty="0"/>
              <a:t>使用工具</a:t>
            </a:r>
            <a:endParaRPr lang="en-US" altLang="zh-TW" dirty="0"/>
          </a:p>
          <a:p>
            <a:r>
              <a:rPr lang="zh-TW" altLang="en-US" sz="4300" b="1" dirty="0" smtClean="0"/>
              <a:t>分析</a:t>
            </a:r>
            <a:r>
              <a:rPr lang="zh-TW" altLang="en-US" sz="4300" b="1" dirty="0"/>
              <a:t>報告</a:t>
            </a:r>
            <a:endParaRPr lang="en-US" altLang="zh-TW" sz="4300" b="1" dirty="0"/>
          </a:p>
          <a:p>
            <a:r>
              <a:rPr lang="en-US" altLang="zh-TW" dirty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0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/>
          <a:lstStyle/>
          <a:p>
            <a:r>
              <a:rPr lang="zh-TW" altLang="en-US" dirty="0" smtClean="0"/>
              <a:t>分析報告</a:t>
            </a:r>
            <a:r>
              <a:rPr lang="en-US" altLang="zh-TW" dirty="0" smtClean="0"/>
              <a:t>-1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1051"/>
              </p:ext>
            </p:extLst>
          </p:nvPr>
        </p:nvGraphicFramePr>
        <p:xfrm>
          <a:off x="0" y="2780495"/>
          <a:ext cx="11666480" cy="2929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634"/>
                <a:gridCol w="1153213"/>
                <a:gridCol w="1153213"/>
                <a:gridCol w="1153213"/>
                <a:gridCol w="1153213"/>
                <a:gridCol w="1153213"/>
                <a:gridCol w="1153213"/>
                <a:gridCol w="1128906"/>
                <a:gridCol w="1063597"/>
                <a:gridCol w="1151065"/>
              </a:tblGrid>
              <a:tr h="855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</a:rPr>
                        <a:t>影片</a:t>
                      </a: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總評論數量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Mistake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 Mistake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總錯誤量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NM%</a:t>
                      </a:r>
                    </a:p>
                  </a:txBody>
                  <a:tcPr marL="68580" marR="68580" marT="0" marB="0"/>
                </a:tc>
              </a:tr>
              <a:tr h="34566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正確答案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4566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原始結果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29.5%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99.70%</a:t>
                      </a:r>
                    </a:p>
                  </a:txBody>
                  <a:tcPr marL="68580" marR="68580" marT="0" marB="0"/>
                </a:tc>
              </a:tr>
              <a:tr h="69133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第一次重新訓練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36.7%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99.79%</a:t>
                      </a:r>
                    </a:p>
                  </a:txBody>
                  <a:tcPr marL="68580" marR="68580" marT="0" marB="0"/>
                </a:tc>
              </a:tr>
              <a:tr h="69133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第二次重新訓練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43.2%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99.82%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6700" y="308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10" y="6187285"/>
            <a:ext cx="47348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2"/>
              </a:rPr>
              <a:t>[</a:t>
            </a: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2"/>
              </a:rPr>
              <a:t>1]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Machine mistake : </a:t>
            </a:r>
            <a:r>
              <a:rPr kumimoji="0" lang="zh-TW" altLang="en-US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使用者回報錯誤的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Machine Spam</a:t>
            </a:r>
            <a:r>
              <a:rPr kumimoji="0" lang="zh-TW" altLang="en-US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量</a:t>
            </a:r>
            <a:endParaRPr kumimoji="0" lang="zh-TW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3"/>
              </a:rPr>
              <a:t>[2]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Not Machine mistake : </a:t>
            </a:r>
            <a:r>
              <a:rPr kumimoji="0" lang="zh-TW" altLang="en-US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使用者回報錯誤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Not</a:t>
            </a:r>
            <a:r>
              <a:rPr kumimoji="0" lang="zh-TW" altLang="en-US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Machine Spam</a:t>
            </a:r>
            <a:r>
              <a:rPr kumimoji="0" lang="zh-TW" altLang="en-US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量</a:t>
            </a:r>
            <a:endParaRPr kumimoji="0" lang="zh-TW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4"/>
              </a:rPr>
              <a:t>[3]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總錯誤量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使用者回報錯誤的總數量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1831585"/>
                <a:ext cx="8383834" cy="793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829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TW" altLang="en-US" sz="16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</a:t>
                </a:r>
                <a:r>
                  <a:rPr lang="en-US" sz="16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</a:t>
                </a:r>
                <a:r>
                  <a:rPr lang="en-US" sz="16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數量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MS Mincho"/>
                            <a:cs typeface="MS Mincho"/>
                          </a:rPr>
                          <m:t>−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𝑀𝑖𝑠𝑡𝑎𝑘𝑒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數量</m:t>
                        </m:r>
                      </m:den>
                    </m:f>
                  </m:oMath>
                </a14:m>
                <a:r>
                  <a:rPr lang="en-US" sz="24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4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1600" kern="100" dirty="0" smtClean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NM</a:t>
                </a:r>
                <a:r>
                  <a:rPr lang="en-US" sz="16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數量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MS Mincho"/>
                            <a:cs typeface="MS Mincho"/>
                          </a:rPr>
                          <m:t>−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𝑀𝑖𝑠𝑡𝑎𝑘𝑒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數量</m:t>
                        </m:r>
                      </m:den>
                    </m:f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1585"/>
                <a:ext cx="8383834" cy="7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分析報告</a:t>
            </a:r>
            <a:r>
              <a:rPr lang="en-US" altLang="zh-TW" dirty="0" smtClean="0"/>
              <a:t>-2</a:t>
            </a:r>
            <a:endParaRPr lang="en-US" dirty="0"/>
          </a:p>
        </p:txBody>
      </p:sp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3518536031"/>
              </p:ext>
            </p:extLst>
          </p:nvPr>
        </p:nvGraphicFramePr>
        <p:xfrm>
          <a:off x="1431235" y="1836296"/>
          <a:ext cx="8063092" cy="476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2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未來展望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2513" y="1883391"/>
            <a:ext cx="9594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雖然使用</a:t>
            </a:r>
            <a:r>
              <a:rPr lang="en-US" altLang="zh-TW" sz="3600" dirty="0" smtClean="0"/>
              <a:t>SVM</a:t>
            </a:r>
            <a:r>
              <a:rPr lang="zh-TW" altLang="en-US" sz="3600" dirty="0" smtClean="0"/>
              <a:t>準確度沒有很差，但是還是很容易判段錯誤，未來希望改進預測模型，可能選擇更準確的演算法以提升我們的準確率。如果我們的準確率有有效的提升的話，希望可以推廣到其他平台上根除所謂的廣告留言，讓使用者在使用網路的時候有更好的體驗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97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8800" dirty="0" smtClean="0">
              <a:latin typeface="+mn-ea"/>
            </a:endParaRPr>
          </a:p>
          <a:p>
            <a:pPr marL="0" indent="0" algn="ctr">
              <a:buNone/>
            </a:pPr>
            <a:r>
              <a:rPr lang="en-US" altLang="zh-TW" sz="8800" dirty="0" smtClean="0">
                <a:latin typeface="+mn-ea"/>
              </a:rPr>
              <a:t>DEMO!!!</a:t>
            </a:r>
            <a:endParaRPr lang="zh-TW" altLang="en-US" sz="8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9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摘要</a:t>
            </a:r>
            <a:endParaRPr lang="en-US" altLang="zh-TW" sz="4000" b="1" dirty="0" smtClean="0"/>
          </a:p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endParaRPr lang="en-US" altLang="zh-TW" dirty="0" smtClean="0"/>
          </a:p>
          <a:p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報告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9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現在是一個網路的世代，任何議題放上網路後，都會有許多人關注，並且留下</a:t>
            </a:r>
            <a:r>
              <a:rPr lang="en-US" altLang="zh-TW" dirty="0"/>
              <a:t>”</a:t>
            </a:r>
            <a:r>
              <a:rPr lang="zh-TW" altLang="zh-TW" dirty="0"/>
              <a:t>評論</a:t>
            </a:r>
            <a:r>
              <a:rPr lang="en-US" altLang="zh-TW" dirty="0"/>
              <a:t>(Human Comment)”</a:t>
            </a:r>
            <a:r>
              <a:rPr lang="zh-TW" altLang="zh-TW" dirty="0"/>
              <a:t>。然而更會有人利用程式在這些評論下面留出一些</a:t>
            </a:r>
            <a:r>
              <a:rPr lang="en-US" altLang="zh-TW" dirty="0"/>
              <a:t>”</a:t>
            </a:r>
            <a:r>
              <a:rPr lang="zh-TW" altLang="zh-TW" dirty="0"/>
              <a:t>廣告評論</a:t>
            </a:r>
            <a:r>
              <a:rPr lang="en-US" altLang="zh-TW" dirty="0"/>
              <a:t>(Machine Spam)”</a:t>
            </a:r>
            <a:r>
              <a:rPr lang="zh-TW" altLang="zh-TW" dirty="0"/>
              <a:t>。而我們發現</a:t>
            </a:r>
            <a:r>
              <a:rPr lang="en-US" altLang="zh-TW" dirty="0" err="1"/>
              <a:t>Youtube</a:t>
            </a:r>
            <a:r>
              <a:rPr lang="zh-TW" altLang="zh-TW" dirty="0"/>
              <a:t>上的留言被檢舉之後會多一個</a:t>
            </a:r>
            <a:r>
              <a:rPr lang="en-US" altLang="zh-TW" dirty="0"/>
              <a:t>”Spam</a:t>
            </a:r>
            <a:r>
              <a:rPr lang="zh-TW" altLang="zh-TW" dirty="0"/>
              <a:t>標籤</a:t>
            </a:r>
            <a:r>
              <a:rPr lang="en-US" altLang="zh-TW" dirty="0"/>
              <a:t>”</a:t>
            </a:r>
            <a:r>
              <a:rPr lang="zh-TW" altLang="zh-TW" dirty="0"/>
              <a:t>但是卻無法判斷此留言是所謂的廣告留言還是使用者所發的垃圾話。所以此專題目的致力於</a:t>
            </a:r>
            <a:r>
              <a:rPr lang="zh-TW" altLang="zh-TW" b="1" dirty="0"/>
              <a:t>精確分析出</a:t>
            </a:r>
            <a:r>
              <a:rPr lang="en-US" altLang="zh-TW" b="1" dirty="0"/>
              <a:t>Human Spam</a:t>
            </a:r>
            <a:r>
              <a:rPr lang="zh-TW" altLang="zh-TW" b="1" dirty="0"/>
              <a:t>以及</a:t>
            </a:r>
            <a:r>
              <a:rPr lang="en-US" altLang="zh-TW" b="1" dirty="0"/>
              <a:t>Machine Spam</a:t>
            </a:r>
            <a:r>
              <a:rPr lang="zh-TW" altLang="zh-TW" dirty="0"/>
              <a:t>，並且</a:t>
            </a:r>
            <a:r>
              <a:rPr lang="zh-TW" altLang="zh-TW" b="1" dirty="0"/>
              <a:t>利用使用者所提供的回饋重新訓練出更準確的模型</a:t>
            </a:r>
            <a:r>
              <a:rPr lang="zh-TW" altLang="zh-TW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1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zh-TW" altLang="en-US" sz="4000" b="1" dirty="0"/>
              <a:t>研究</a:t>
            </a:r>
            <a:r>
              <a:rPr lang="zh-TW" altLang="en-US" sz="4000" b="1" dirty="0" smtClean="0"/>
              <a:t>動機</a:t>
            </a:r>
            <a:endParaRPr lang="en-US" altLang="zh-TW" sz="4000" b="1" dirty="0" smtClean="0"/>
          </a:p>
          <a:p>
            <a:r>
              <a:rPr lang="zh-TW" altLang="en-US" dirty="0" smtClean="0"/>
              <a:t>流程圖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報告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8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Spam(</a:t>
            </a:r>
            <a:r>
              <a:rPr lang="en-US" altLang="zh-TW" dirty="0" err="1"/>
              <a:t>垃圾留言</a:t>
            </a:r>
            <a:r>
              <a:rPr lang="en-US" altLang="zh-TW" dirty="0"/>
              <a:t>) : </a:t>
            </a:r>
            <a:r>
              <a:rPr lang="en-US" altLang="zh-TW" dirty="0" err="1"/>
              <a:t>使用者檢舉的言論，包括廣告言論跟另檢舉人不舒服的文字</a:t>
            </a:r>
            <a:r>
              <a:rPr lang="en-US" altLang="zh-TW" dirty="0" smtClean="0"/>
              <a:t>。</a:t>
            </a:r>
          </a:p>
          <a:p>
            <a:r>
              <a:rPr lang="en-US" altLang="zh-TW" dirty="0"/>
              <a:t>Machine Spam(</a:t>
            </a:r>
            <a:r>
              <a:rPr lang="zh-TW" altLang="zh-TW" dirty="0"/>
              <a:t>機器產生的垃圾留言</a:t>
            </a:r>
            <a:r>
              <a:rPr lang="en-US" altLang="zh-TW" dirty="0"/>
              <a:t>) : </a:t>
            </a:r>
            <a:r>
              <a:rPr lang="zh-TW" altLang="zh-TW" dirty="0"/>
              <a:t>由程式所產生的垃圾留言，通常多為廣告主要特性包括：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</a:t>
            </a:r>
            <a:r>
              <a:rPr lang="en-US" altLang="zh-TW" dirty="0" smtClean="0"/>
              <a:t>(1)</a:t>
            </a:r>
            <a:r>
              <a:rPr lang="zh-TW" altLang="zh-TW" dirty="0"/>
              <a:t>以詐欺的方式騙取郵件位址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smtClean="0"/>
              <a:t>(2)</a:t>
            </a:r>
            <a:r>
              <a:rPr lang="zh-TW" altLang="zh-TW" dirty="0"/>
              <a:t>攻擊性的廣告：例如誇張不實，包括情色、釣魚網站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smtClean="0"/>
              <a:t>(3)</a:t>
            </a:r>
            <a:r>
              <a:rPr lang="zh-TW" altLang="zh-TW" dirty="0"/>
              <a:t>散布的數量龐大。</a:t>
            </a:r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19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研究動機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4" y="1743074"/>
            <a:ext cx="8496299" cy="147161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8534" y="3557588"/>
            <a:ext cx="8899841" cy="2471737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3"/>
            <a:endCxn id="14" idx="1"/>
          </p:cNvCxnSpPr>
          <p:nvPr/>
        </p:nvCxnSpPr>
        <p:spPr>
          <a:xfrm>
            <a:off x="9454833" y="2478881"/>
            <a:ext cx="1350090" cy="1075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  <a:endCxn id="14" idx="1"/>
          </p:cNvCxnSpPr>
          <p:nvPr/>
        </p:nvCxnSpPr>
        <p:spPr>
          <a:xfrm flipV="1">
            <a:off x="9858375" y="3554105"/>
            <a:ext cx="946548" cy="12393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804923" y="2953940"/>
            <a:ext cx="49291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廣告範例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sz="3100" b="1" dirty="0" smtClean="0"/>
              <a:t>流程圖</a:t>
            </a:r>
            <a:endParaRPr lang="en-US" altLang="zh-TW" sz="3100" b="1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報告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我們利用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SVM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所建立出一個分類的過濾器，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對影片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下面的留言逐一放入模型產生出分類，看哪些留言屬於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Machine Spam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以及那些屬於一般留言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。並且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提供使用者回饋的功能，讓使用者可以一起訓練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，讓分析能夠越來越精準。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2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前置作業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2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1071</TotalTime>
  <Words>536</Words>
  <Application>Microsoft Office PowerPoint</Application>
  <PresentationFormat>自訂</PresentationFormat>
  <Paragraphs>122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中庸</vt:lpstr>
      <vt:lpstr>評論分類器- Comment Filter</vt:lpstr>
      <vt:lpstr>Agenda</vt:lpstr>
      <vt:lpstr>摘要</vt:lpstr>
      <vt:lpstr>Agenda</vt:lpstr>
      <vt:lpstr>研究動機</vt:lpstr>
      <vt:lpstr>研究動機</vt:lpstr>
      <vt:lpstr>Agenda</vt:lpstr>
      <vt:lpstr>流程圖-概念</vt:lpstr>
      <vt:lpstr>流程圖-前置作業</vt:lpstr>
      <vt:lpstr>流程圖-實作</vt:lpstr>
      <vt:lpstr>Agenda</vt:lpstr>
      <vt:lpstr>使用工具</vt:lpstr>
      <vt:lpstr>Agenda</vt:lpstr>
      <vt:lpstr>分析報告-1</vt:lpstr>
      <vt:lpstr>分析報告-2</vt:lpstr>
      <vt:lpstr>未來展望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專題簡報-評論分類器</dc:title>
  <dc:creator>祝銘</dc:creator>
  <cp:lastModifiedBy>leo5j472421</cp:lastModifiedBy>
  <cp:revision>71</cp:revision>
  <dcterms:created xsi:type="dcterms:W3CDTF">2016-11-15T13:32:32Z</dcterms:created>
  <dcterms:modified xsi:type="dcterms:W3CDTF">2016-11-29T16:36:25Z</dcterms:modified>
</cp:coreProperties>
</file>