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3"/>
  </p:notesMasterIdLst>
  <p:sldIdLst>
    <p:sldId id="324" r:id="rId2"/>
    <p:sldId id="325" r:id="rId3"/>
    <p:sldId id="326" r:id="rId4"/>
    <p:sldId id="327" r:id="rId5"/>
    <p:sldId id="328" r:id="rId6"/>
    <p:sldId id="329" r:id="rId7"/>
    <p:sldId id="333" r:id="rId8"/>
    <p:sldId id="334" r:id="rId9"/>
    <p:sldId id="335" r:id="rId10"/>
    <p:sldId id="343" r:id="rId11"/>
    <p:sldId id="336" r:id="rId12"/>
    <p:sldId id="337" r:id="rId13"/>
    <p:sldId id="338" r:id="rId14"/>
    <p:sldId id="340" r:id="rId15"/>
    <p:sldId id="342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F82063-21CE-4397-B909-4F9F4330AEE5}" type="datetimeFigureOut">
              <a:rPr lang="zh-TW" altLang="en-US"/>
              <a:pPr>
                <a:defRPr/>
              </a:pPr>
              <a:t>2021/2/24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31B8644-EC33-4BD4-8766-F5F6138197F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507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hape 69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Shape 70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1698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hape 75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Shape 76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0113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hape 10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Shape 10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61300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hape 107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Shape 108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281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589C-B83C-493E-83C9-59199B2BA1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BD36A-1FF2-4B76-9086-5EAB9E8205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39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A4472-B276-49DE-A620-3142166639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4043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66427-79EA-492E-A9C9-214B640893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556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35E9D-FAD3-4A35-BFBF-5FB6DE0731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037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lIns="91425" tIns="91425" rIns="91425" bIns="91425" anchor="b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4967599"/>
          </a:xfrm>
          <a:prstGeom prst="rect">
            <a:avLst/>
          </a:prstGeom>
        </p:spPr>
        <p:txBody>
          <a:bodyPr lIns="91425" tIns="91425" rIns="91425" b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19"/>
          <p:cNvSpPr txBox="1">
            <a:spLocks noGrp="1"/>
          </p:cNvSpPr>
          <p:nvPr>
            <p:ph type="sldNum" idx="10"/>
          </p:nvPr>
        </p:nvSpPr>
        <p:spPr>
          <a:xfrm>
            <a:off x="8556625" y="6332538"/>
            <a:ext cx="549275" cy="525462"/>
          </a:xfrm>
        </p:spPr>
        <p:txBody>
          <a:bodyPr lIns="91425" tIns="91425" rIns="91425" bIns="91425" anchor="ctr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defRPr/>
            </a:pPr>
            <a:fld id="{D0A559D4-6BC4-4664-BD66-B4BD92997A17}" type="slidenum">
              <a:rPr lang="en-US" altLang="zh-TW"/>
              <a:pPr>
                <a:defRPr/>
              </a:pPr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6122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CFF21-0F69-43BA-B3F4-7AEB745D6F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467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B500D-6234-47BD-8FCC-94A4563CFE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72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65CB7-B003-46DF-BC41-B262326076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21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2BD6E-EF9E-4D02-B051-0DD503E408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50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A7298-C3E3-4B4D-A08A-E68398A3EB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996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54F4-9C73-475B-A6B3-B895ED054F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090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15EDA-D5E2-408F-A928-A886B5EF67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55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BAF0D-4525-4CA6-9033-F621A1EF81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2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1F4A7CA6-6EDC-4199-8A77-7C8AEA4457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://www.smalljacky.com/programming-language/java/java-jdk-install-setup-for-windows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Rot="1" noChangeArrowheads="1"/>
          </p:cNvSpPr>
          <p:nvPr/>
        </p:nvSpPr>
        <p:spPr bwMode="auto">
          <a:xfrm>
            <a:off x="468313" y="2420938"/>
            <a:ext cx="8229600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>
                <a:solidFill>
                  <a:schemeClr val="tx2"/>
                </a:solidFill>
                <a:latin typeface="新細明體" panose="02020500000000000000" pitchFamily="18" charset="-120"/>
              </a:rPr>
              <a:t>程式設計之一</a:t>
            </a:r>
            <a:endParaRPr lang="en-US" altLang="zh-TW" sz="4400">
              <a:solidFill>
                <a:schemeClr val="tx2"/>
              </a:solidFill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>
                <a:solidFill>
                  <a:schemeClr val="tx2"/>
                </a:solidFill>
                <a:latin typeface="新細明體" panose="02020500000000000000" pitchFamily="18" charset="-120"/>
              </a:rPr>
              <a:t>Basic Language</a:t>
            </a:r>
            <a:endParaRPr lang="zh-TW" altLang="en-US" sz="4400">
              <a:solidFill>
                <a:schemeClr val="tx2"/>
              </a:solidFill>
              <a:latin typeface="新細明體" panose="02020500000000000000" pitchFamily="18" charset="-12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427663" y="4689475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設定參數</a:t>
            </a:r>
          </a:p>
        </p:txBody>
      </p:sp>
      <p:pic>
        <p:nvPicPr>
          <p:cNvPr id="24579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268413"/>
            <a:ext cx="8785225" cy="547370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常用指令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javac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呼叫 </a:t>
            </a:r>
            <a:r>
              <a:rPr lang="en-US" altLang="zh-TW" sz="2400" smtClean="0">
                <a:latin typeface="新細明體" panose="02020500000000000000" pitchFamily="18" charset="-120"/>
              </a:rPr>
              <a:t>Java </a:t>
            </a:r>
            <a:r>
              <a:rPr lang="zh-TW" altLang="en-US" sz="2400" smtClean="0">
                <a:latin typeface="新細明體" panose="02020500000000000000" pitchFamily="18" charset="-120"/>
              </a:rPr>
              <a:t>編譯器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把*</a:t>
            </a:r>
            <a:r>
              <a:rPr lang="en-US" altLang="zh-TW" sz="2400" smtClean="0">
                <a:latin typeface="新細明體" panose="02020500000000000000" pitchFamily="18" charset="-120"/>
              </a:rPr>
              <a:t>.java</a:t>
            </a:r>
            <a:r>
              <a:rPr lang="zh-TW" altLang="en-US" sz="2400" smtClean="0">
                <a:latin typeface="新細明體" panose="02020500000000000000" pitchFamily="18" charset="-120"/>
              </a:rPr>
              <a:t>檔案編譯成*</a:t>
            </a:r>
            <a:r>
              <a:rPr lang="en-US" altLang="zh-TW" sz="2400" smtClean="0">
                <a:latin typeface="新細明體" panose="02020500000000000000" pitchFamily="18" charset="-120"/>
              </a:rPr>
              <a:t>.class</a:t>
            </a:r>
            <a:r>
              <a:rPr lang="zh-TW" altLang="en-US" sz="2400" smtClean="0">
                <a:latin typeface="新細明體" panose="02020500000000000000" pitchFamily="18" charset="-120"/>
              </a:rPr>
              <a:t>檔案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語法</a:t>
            </a:r>
            <a:r>
              <a:rPr lang="en-US" altLang="zh-TW" sz="2400" smtClean="0">
                <a:latin typeface="新細明體" panose="02020500000000000000" pitchFamily="18" charset="-120"/>
              </a:rPr>
              <a:t>: javac </a:t>
            </a:r>
            <a:r>
              <a:rPr lang="zh-TW" altLang="en-US" sz="2400" smtClean="0">
                <a:latin typeface="新細明體" panose="02020500000000000000" pitchFamily="18" charset="-120"/>
              </a:rPr>
              <a:t>檔名</a:t>
            </a:r>
            <a:r>
              <a:rPr lang="en-US" altLang="zh-TW" sz="2400" smtClean="0">
                <a:latin typeface="新細明體" panose="02020500000000000000" pitchFamily="18" charset="-120"/>
              </a:rPr>
              <a:t>.java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java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呼叫 </a:t>
            </a:r>
            <a:r>
              <a:rPr lang="en-US" altLang="zh-TW" sz="2400" smtClean="0">
                <a:latin typeface="新細明體" panose="02020500000000000000" pitchFamily="18" charset="-120"/>
              </a:rPr>
              <a:t>Java </a:t>
            </a:r>
            <a:r>
              <a:rPr lang="zh-TW" altLang="en-US" sz="2400" smtClean="0">
                <a:latin typeface="新細明體" panose="02020500000000000000" pitchFamily="18" charset="-120"/>
              </a:rPr>
              <a:t>直譯器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執行被編譯過的*</a:t>
            </a:r>
            <a:r>
              <a:rPr lang="en-US" altLang="zh-TW" sz="2400" smtClean="0">
                <a:latin typeface="新細明體" panose="02020500000000000000" pitchFamily="18" charset="-120"/>
              </a:rPr>
              <a:t>.class</a:t>
            </a:r>
            <a:r>
              <a:rPr lang="zh-TW" altLang="en-US" sz="2400" smtClean="0">
                <a:latin typeface="新細明體" panose="02020500000000000000" pitchFamily="18" charset="-120"/>
              </a:rPr>
              <a:t>檔案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語法</a:t>
            </a:r>
            <a:r>
              <a:rPr lang="en-US" altLang="zh-TW" sz="2400" smtClean="0">
                <a:latin typeface="新細明體" panose="02020500000000000000" pitchFamily="18" charset="-120"/>
              </a:rPr>
              <a:t>: java </a:t>
            </a:r>
            <a:r>
              <a:rPr lang="zh-TW" altLang="en-US" sz="2400" smtClean="0">
                <a:latin typeface="新細明體" panose="02020500000000000000" pitchFamily="18" charset="-120"/>
              </a:rPr>
              <a:t>檔名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75100" y="2987675"/>
          <a:ext cx="485775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點陣圖影像" r:id="rId3" imgW="4915586" imgH="1514686" progId="Paint.Picture">
                  <p:embed/>
                </p:oleObj>
              </mc:Choice>
              <mc:Fallback>
                <p:oleObj name="點陣圖影像" r:id="rId3" imgW="4915586" imgH="15146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2987675"/>
                        <a:ext cx="4857750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95738" y="4797425"/>
          <a:ext cx="46799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點陣圖影像" r:id="rId5" imgW="4915586" imgH="1514686" progId="Paint.Picture">
                  <p:embed/>
                </p:oleObj>
              </mc:Choice>
              <mc:Fallback>
                <p:oleObj name="點陣圖影像" r:id="rId5" imgW="4915586" imgH="151468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46799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AutoShape 6"/>
          <p:cNvSpPr>
            <a:spLocks noChangeArrowheads="1"/>
          </p:cNvSpPr>
          <p:nvPr/>
        </p:nvSpPr>
        <p:spPr bwMode="auto">
          <a:xfrm>
            <a:off x="3851275" y="1412875"/>
            <a:ext cx="863600" cy="1152525"/>
          </a:xfrm>
          <a:prstGeom prst="can">
            <a:avLst>
              <a:gd name="adj" fmla="val 23750"/>
            </a:avLst>
          </a:prstGeom>
          <a:solidFill>
            <a:srgbClr val="2938A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Source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Code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651500" y="1412875"/>
            <a:ext cx="1152525" cy="11525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Complier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7596188" y="1412875"/>
            <a:ext cx="863600" cy="1150938"/>
          </a:xfrm>
          <a:prstGeom prst="can">
            <a:avLst>
              <a:gd name="adj" fmla="val 23718"/>
            </a:avLst>
          </a:prstGeom>
          <a:solidFill>
            <a:srgbClr val="2938A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Byte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Code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700338" y="5659438"/>
            <a:ext cx="2089150" cy="9366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 Virtual Machine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2843213" y="5734050"/>
            <a:ext cx="1800225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 Interpreter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6011863" y="5589588"/>
            <a:ext cx="1296987" cy="7207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OS</a:t>
            </a:r>
          </a:p>
        </p:txBody>
      </p:sp>
      <p:cxnSp>
        <p:nvCxnSpPr>
          <p:cNvPr id="74764" name="AutoShape 12"/>
          <p:cNvCxnSpPr>
            <a:cxnSpLocks noChangeShapeType="1"/>
            <a:stCxn id="74758" idx="4"/>
            <a:endCxn id="74759" idx="1"/>
          </p:cNvCxnSpPr>
          <p:nvPr/>
        </p:nvCxnSpPr>
        <p:spPr bwMode="auto">
          <a:xfrm>
            <a:off x="4714875" y="1989138"/>
            <a:ext cx="9366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5" name="AutoShape 13"/>
          <p:cNvCxnSpPr>
            <a:cxnSpLocks noChangeShapeType="1"/>
            <a:stCxn id="74759" idx="3"/>
            <a:endCxn id="74760" idx="2"/>
          </p:cNvCxnSpPr>
          <p:nvPr/>
        </p:nvCxnSpPr>
        <p:spPr bwMode="auto">
          <a:xfrm>
            <a:off x="6804025" y="1989138"/>
            <a:ext cx="7921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6" name="AutoShape 14"/>
          <p:cNvSpPr>
            <a:spLocks noChangeArrowheads="1"/>
          </p:cNvSpPr>
          <p:nvPr/>
        </p:nvSpPr>
        <p:spPr bwMode="auto">
          <a:xfrm>
            <a:off x="755650" y="5589588"/>
            <a:ext cx="863600" cy="1077912"/>
          </a:xfrm>
          <a:prstGeom prst="can">
            <a:avLst>
              <a:gd name="adj" fmla="val 22213"/>
            </a:avLst>
          </a:prstGeom>
          <a:solidFill>
            <a:srgbClr val="2938A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Byte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Code</a:t>
            </a:r>
          </a:p>
        </p:txBody>
      </p:sp>
      <p:cxnSp>
        <p:nvCxnSpPr>
          <p:cNvPr id="74767" name="AutoShape 15"/>
          <p:cNvCxnSpPr>
            <a:cxnSpLocks noChangeShapeType="1"/>
            <a:stCxn id="74766" idx="4"/>
            <a:endCxn id="74761" idx="1"/>
          </p:cNvCxnSpPr>
          <p:nvPr/>
        </p:nvCxnSpPr>
        <p:spPr bwMode="auto">
          <a:xfrm flipV="1">
            <a:off x="1619250" y="6127750"/>
            <a:ext cx="1081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8" name="AutoShape 16"/>
          <p:cNvCxnSpPr>
            <a:cxnSpLocks noChangeShapeType="1"/>
            <a:stCxn id="74762" idx="3"/>
            <a:endCxn id="74763" idx="1"/>
          </p:cNvCxnSpPr>
          <p:nvPr/>
        </p:nvCxnSpPr>
        <p:spPr bwMode="auto">
          <a:xfrm>
            <a:off x="4643438" y="5949950"/>
            <a:ext cx="1368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  <p:bldP spid="74760" grpId="0" animBg="1"/>
      <p:bldP spid="74761" grpId="0" animBg="1"/>
      <p:bldP spid="74762" grpId="0" animBg="1"/>
      <p:bldP spid="74763" grpId="0" animBg="1"/>
      <p:bldP spid="747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其他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>
                <a:latin typeface="新細明體" panose="02020500000000000000" pitchFamily="18" charset="-120"/>
              </a:rPr>
              <a:t>編輯器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400" smtClean="0">
                <a:latin typeface="新細明體" panose="02020500000000000000" pitchFamily="18" charset="-120"/>
              </a:rPr>
              <a:t>Notepad, Wordpad, Ultraedit……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如何存檔？以 </a:t>
            </a:r>
            <a:r>
              <a:rPr lang="en-US" altLang="zh-TW" sz="2400" smtClean="0">
                <a:latin typeface="新細明體" panose="02020500000000000000" pitchFamily="18" charset="-120"/>
              </a:rPr>
              <a:t>Notepad </a:t>
            </a:r>
            <a:r>
              <a:rPr lang="zh-TW" altLang="en-US" sz="2400" smtClean="0">
                <a:latin typeface="新細明體" panose="02020500000000000000" pitchFamily="18" charset="-120"/>
              </a:rPr>
              <a:t>為例：</a:t>
            </a:r>
          </a:p>
          <a:p>
            <a:pPr eaLnBrk="1" hangingPunct="1"/>
            <a:endParaRPr lang="en-US" altLang="zh-TW" sz="2800" smtClean="0">
              <a:latin typeface="新細明體" panose="02020500000000000000" pitchFamily="18" charset="-120"/>
            </a:endParaRP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997200"/>
          <a:ext cx="6337300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點陣圖影像" r:id="rId3" imgW="5361905" imgH="3381847" progId="Paint.Picture">
                  <p:embed/>
                </p:oleObj>
              </mc:Choice>
              <mc:Fallback>
                <p:oleObj name="點陣圖影像" r:id="rId3" imgW="5361905" imgH="338184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6337300" cy="345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AutoShape 5"/>
          <p:cNvSpPr>
            <a:spLocks noChangeArrowheads="1"/>
          </p:cNvSpPr>
          <p:nvPr/>
        </p:nvSpPr>
        <p:spPr bwMode="auto">
          <a:xfrm rot="1510073">
            <a:off x="3995738" y="5949950"/>
            <a:ext cx="431800" cy="287338"/>
          </a:xfrm>
          <a:prstGeom prst="leftArrow">
            <a:avLst>
              <a:gd name="adj1" fmla="val 50000"/>
              <a:gd name="adj2" fmla="val 37569"/>
            </a:avLst>
          </a:prstGeom>
          <a:solidFill>
            <a:srgbClr val="FF1B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 rot="1510073">
            <a:off x="3995738" y="5661025"/>
            <a:ext cx="431800" cy="287338"/>
          </a:xfrm>
          <a:prstGeom prst="leftArrow">
            <a:avLst>
              <a:gd name="adj1" fmla="val 50000"/>
              <a:gd name="adj2" fmla="val 37569"/>
            </a:avLst>
          </a:prstGeom>
          <a:solidFill>
            <a:srgbClr val="FF1B1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其他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268413"/>
            <a:ext cx="8362950" cy="5256212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如何執行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200" smtClean="0">
                <a:latin typeface="新細明體" panose="02020500000000000000" pitchFamily="18" charset="-120"/>
              </a:rPr>
              <a:t>叫出</a:t>
            </a:r>
            <a:r>
              <a:rPr lang="en-US" altLang="zh-TW" sz="2200" smtClean="0">
                <a:latin typeface="新細明體" panose="02020500000000000000" pitchFamily="18" charset="-120"/>
              </a:rPr>
              <a:t>DOS</a:t>
            </a:r>
            <a:r>
              <a:rPr lang="zh-TW" altLang="en-US" sz="2200" smtClean="0">
                <a:latin typeface="新細明體" panose="02020500000000000000" pitchFamily="18" charset="-120"/>
              </a:rPr>
              <a:t>執行視窗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新細明體" panose="02020500000000000000" pitchFamily="18" charset="-120"/>
              </a:rPr>
              <a:t>	開始</a:t>
            </a:r>
            <a:r>
              <a:rPr lang="zh-TW" altLang="en-US" sz="2200" smtClean="0">
                <a:latin typeface="新細明體" panose="02020500000000000000" pitchFamily="18" charset="-120"/>
                <a:sym typeface="Wingdings" panose="05000000000000000000" pitchFamily="2" charset="2"/>
              </a:rPr>
              <a:t>程式集附屬應用程式命令提示字元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200" smtClean="0">
                <a:latin typeface="新細明體" panose="02020500000000000000" pitchFamily="18" charset="-120"/>
              </a:rPr>
              <a:t>切換目錄至所存檔的目錄下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1800" smtClean="0">
                <a:latin typeface="新細明體" panose="02020500000000000000" pitchFamily="18" charset="-120"/>
              </a:rPr>
              <a:t>	</a:t>
            </a:r>
            <a:r>
              <a:rPr lang="en-US" altLang="zh-TW" sz="1600" smtClean="0">
                <a:latin typeface="新細明體" panose="02020500000000000000" pitchFamily="18" charset="-120"/>
              </a:rPr>
              <a:t>ex:</a:t>
            </a:r>
            <a:r>
              <a:rPr lang="zh-TW" altLang="en-US" sz="1600" smtClean="0">
                <a:latin typeface="新細明體" panose="02020500000000000000" pitchFamily="18" charset="-120"/>
              </a:rPr>
              <a:t>要切換到</a:t>
            </a:r>
            <a:r>
              <a:rPr lang="en-US" altLang="zh-TW" sz="1600" smtClean="0">
                <a:latin typeface="新細明體" panose="02020500000000000000" pitchFamily="18" charset="-120"/>
              </a:rPr>
              <a:t>d</a:t>
            </a:r>
            <a:r>
              <a:rPr lang="zh-TW" altLang="en-US" sz="1600" smtClean="0">
                <a:latin typeface="新細明體" panose="02020500000000000000" pitchFamily="18" charset="-120"/>
              </a:rPr>
              <a:t>磁碟機的</a:t>
            </a:r>
            <a:r>
              <a:rPr lang="en-US" altLang="zh-TW" sz="1600" smtClean="0">
                <a:latin typeface="新細明體" panose="02020500000000000000" pitchFamily="18" charset="-120"/>
              </a:rPr>
              <a:t>javacode</a:t>
            </a:r>
            <a:r>
              <a:rPr lang="zh-TW" altLang="en-US" sz="1600" smtClean="0">
                <a:latin typeface="新細明體" panose="02020500000000000000" pitchFamily="18" charset="-120"/>
              </a:rPr>
              <a:t>目錄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TW" altLang="en-US" sz="1800" smtClean="0">
              <a:latin typeface="新細明體" panose="02020500000000000000" pitchFamily="18" charset="-120"/>
            </a:endParaRP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TW" altLang="en-US" sz="1800" smtClean="0">
              <a:latin typeface="新細明體" panose="02020500000000000000" pitchFamily="18" charset="-120"/>
            </a:endParaRP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TW" altLang="en-US" sz="1800" smtClean="0">
              <a:latin typeface="新細明體" panose="02020500000000000000" pitchFamily="18" charset="-120"/>
            </a:endParaRP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zh-TW" altLang="en-US" sz="1800" smtClean="0">
              <a:latin typeface="新細明體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200" smtClean="0">
                <a:latin typeface="新細明體" panose="02020500000000000000" pitchFamily="18" charset="-120"/>
              </a:rPr>
              <a:t>使用</a:t>
            </a:r>
            <a:r>
              <a:rPr lang="en-US" altLang="zh-TW" sz="2200" smtClean="0">
                <a:latin typeface="新細明體" panose="02020500000000000000" pitchFamily="18" charset="-120"/>
              </a:rPr>
              <a:t>javac</a:t>
            </a:r>
            <a:r>
              <a:rPr lang="zh-TW" altLang="en-US" sz="2200" smtClean="0">
                <a:latin typeface="新細明體" panose="02020500000000000000" pitchFamily="18" charset="-120"/>
              </a:rPr>
              <a:t>與</a:t>
            </a:r>
            <a:r>
              <a:rPr lang="en-US" altLang="zh-TW" sz="2200" smtClean="0">
                <a:latin typeface="新細明體" panose="02020500000000000000" pitchFamily="18" charset="-120"/>
              </a:rPr>
              <a:t>java</a:t>
            </a:r>
            <a:r>
              <a:rPr lang="zh-TW" altLang="en-US" sz="2200" smtClean="0">
                <a:latin typeface="新細明體" panose="02020500000000000000" pitchFamily="18" charset="-120"/>
              </a:rPr>
              <a:t>指令執行程式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altLang="zh-TW" sz="1800" smtClean="0">
              <a:latin typeface="新細明體" panose="02020500000000000000" pitchFamily="18" charset="-120"/>
            </a:endParaRP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3284538"/>
          <a:ext cx="41941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點陣圖影像" r:id="rId3" imgW="4904762" imgH="1666667" progId="Paint.Picture">
                  <p:embed/>
                </p:oleObj>
              </mc:Choice>
              <mc:Fallback>
                <p:oleObj name="點陣圖影像" r:id="rId3" imgW="4904762" imgH="16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41941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013325"/>
          <a:ext cx="40386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點陣圖影像" r:id="rId5" imgW="4915586" imgH="1666667" progId="Paint.Picture">
                  <p:embed/>
                </p:oleObj>
              </mc:Choice>
              <mc:Fallback>
                <p:oleObj name="點陣圖影像" r:id="rId5" imgW="4915586" imgH="166666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13325"/>
                        <a:ext cx="40386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/>
              <a:t>類別與物件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類別</a:t>
            </a:r>
            <a:r>
              <a:rPr lang="en-US" altLang="zh-TW" smtClean="0">
                <a:latin typeface="新細明體" panose="02020500000000000000" pitchFamily="18" charset="-120"/>
              </a:rPr>
              <a:t>(Class)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一個類別是一種模版</a:t>
            </a:r>
            <a:r>
              <a:rPr lang="en-US" altLang="zh-TW" smtClean="0">
                <a:latin typeface="新細明體" panose="02020500000000000000" pitchFamily="18" charset="-120"/>
              </a:rPr>
              <a:t>(template)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定義屬性</a:t>
            </a:r>
            <a:r>
              <a:rPr lang="en-US" altLang="zh-TW" smtClean="0">
                <a:latin typeface="新細明體" panose="02020500000000000000" pitchFamily="18" charset="-120"/>
              </a:rPr>
              <a:t>(attribute)</a:t>
            </a:r>
            <a:r>
              <a:rPr lang="zh-TW" altLang="en-US" smtClean="0">
                <a:latin typeface="新細明體" panose="02020500000000000000" pitchFamily="18" charset="-120"/>
              </a:rPr>
              <a:t>與方法</a:t>
            </a:r>
            <a:r>
              <a:rPr lang="en-US" altLang="zh-TW" smtClean="0">
                <a:latin typeface="新細明體" panose="02020500000000000000" pitchFamily="18" charset="-120"/>
              </a:rPr>
              <a:t>(method)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物件</a:t>
            </a:r>
            <a:r>
              <a:rPr lang="en-US" altLang="zh-TW" smtClean="0">
                <a:latin typeface="新細明體" panose="02020500000000000000" pitchFamily="18" charset="-120"/>
              </a:rPr>
              <a:t>(Object)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一個物件是一個類別的實體</a:t>
            </a:r>
            <a:r>
              <a:rPr lang="en-US" altLang="zh-TW" smtClean="0">
                <a:latin typeface="新細明體" panose="02020500000000000000" pitchFamily="18" charset="-120"/>
              </a:rPr>
              <a:t>(instance)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zh-TW" smtClean="0">
              <a:latin typeface="新細明體" panose="02020500000000000000" pitchFamily="18" charset="-12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547813" y="4941888"/>
            <a:ext cx="16557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Car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Car.Owner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Car.Run()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1547813" y="5229225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5580063" y="4292600"/>
            <a:ext cx="2016125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Benz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Benz.Owner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Benz.Run()</a:t>
            </a:r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5580063" y="5589588"/>
            <a:ext cx="2016125" cy="1079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Ferrari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Ferrari.Owner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Ferrari.Run()</a:t>
            </a:r>
          </a:p>
        </p:txBody>
      </p:sp>
      <p:cxnSp>
        <p:nvCxnSpPr>
          <p:cNvPr id="68616" name="AutoShape 8"/>
          <p:cNvCxnSpPr>
            <a:cxnSpLocks noChangeShapeType="1"/>
            <a:stCxn id="68612" idx="3"/>
            <a:endCxn id="68614" idx="2"/>
          </p:cNvCxnSpPr>
          <p:nvPr/>
        </p:nvCxnSpPr>
        <p:spPr bwMode="auto">
          <a:xfrm flipV="1">
            <a:off x="3203575" y="4832350"/>
            <a:ext cx="2376488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17" name="AutoShape 9"/>
          <p:cNvCxnSpPr>
            <a:cxnSpLocks noChangeShapeType="1"/>
            <a:stCxn id="68612" idx="3"/>
            <a:endCxn id="68615" idx="2"/>
          </p:cNvCxnSpPr>
          <p:nvPr/>
        </p:nvCxnSpPr>
        <p:spPr bwMode="auto">
          <a:xfrm>
            <a:off x="3203575" y="5410200"/>
            <a:ext cx="2376488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3563938" y="4941888"/>
            <a:ext cx="172878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Create instance</a:t>
            </a:r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5651500" y="4652963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5651500" y="5949950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/>
      <p:bldP spid="68613" grpId="0" animBg="1"/>
      <p:bldP spid="68614" grpId="0" animBg="1"/>
      <p:bldP spid="68615" grpId="0" animBg="1"/>
      <p:bldP spid="68618" grpId="0"/>
      <p:bldP spid="68619" grpId="0" animBg="1"/>
      <p:bldP spid="686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7935913" cy="44989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public class MyFirstJava{  // class </a:t>
            </a:r>
            <a:r>
              <a:rPr lang="zh-TW" altLang="en-US" sz="2400" smtClean="0">
                <a:latin typeface="新細明體" panose="02020500000000000000" pitchFamily="18" charset="-120"/>
              </a:rPr>
              <a:t>開始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 sz="2400" smtClean="0">
                <a:latin typeface="新細明體" panose="02020500000000000000" pitchFamily="18" charset="-120"/>
              </a:rPr>
              <a:t>	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static void main(String[] args){  // main </a:t>
            </a:r>
            <a:r>
              <a:rPr lang="zh-TW" altLang="en-US" sz="2400" smtClean="0">
                <a:latin typeface="新細明體" panose="02020500000000000000" pitchFamily="18" charset="-120"/>
              </a:rPr>
              <a:t>函式開始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 sz="2400" smtClean="0">
                <a:latin typeface="新細明體" panose="02020500000000000000" pitchFamily="18" charset="-120"/>
              </a:rPr>
              <a:t>		</a:t>
            </a:r>
            <a:r>
              <a:rPr lang="en-US" altLang="zh-TW" sz="2400" smtClean="0">
                <a:latin typeface="新細明體" panose="02020500000000000000" pitchFamily="18" charset="-120"/>
              </a:rPr>
              <a:t>System.out.print("This is my first Java program!");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}  // main </a:t>
            </a:r>
            <a:r>
              <a:rPr lang="zh-TW" altLang="en-US" sz="2400" smtClean="0">
                <a:latin typeface="新細明體" panose="02020500000000000000" pitchFamily="18" charset="-120"/>
              </a:rPr>
              <a:t>函式結尾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  // class </a:t>
            </a:r>
            <a:r>
              <a:rPr lang="zh-TW" altLang="en-US" sz="2400" smtClean="0">
                <a:latin typeface="新細明體" panose="02020500000000000000" pitchFamily="18" charset="-120"/>
              </a:rPr>
              <a:t>結尾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400" smtClean="0">
              <a:latin typeface="新細明體" panose="02020500000000000000" pitchFamily="18" charset="-120"/>
            </a:endParaRPr>
          </a:p>
        </p:txBody>
      </p:sp>
      <p:graphicFrame>
        <p:nvGraphicFramePr>
          <p:cNvPr id="30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3789363"/>
          <a:ext cx="727233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點陣圖影像" r:id="rId3" imgW="6361905" imgH="1362265" progId="Paint.Picture">
                  <p:embed/>
                </p:oleObj>
              </mc:Choice>
              <mc:Fallback>
                <p:oleObj name="點陣圖影像" r:id="rId3" imgW="6361905" imgH="136226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727233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0" y="42211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400">
                <a:latin typeface="Garamond" panose="02020404030301010803" pitchFamily="18" charset="0"/>
              </a:rPr>
              <a:t>執行結果</a:t>
            </a:r>
          </a:p>
        </p:txBody>
      </p:sp>
      <p:sp>
        <p:nvSpPr>
          <p:cNvPr id="30726" name="Freeform 6"/>
          <p:cNvSpPr>
            <a:spLocks/>
          </p:cNvSpPr>
          <p:nvPr/>
        </p:nvSpPr>
        <p:spPr bwMode="auto">
          <a:xfrm>
            <a:off x="3348038" y="4508500"/>
            <a:ext cx="1295400" cy="865188"/>
          </a:xfrm>
          <a:custGeom>
            <a:avLst/>
            <a:gdLst>
              <a:gd name="T0" fmla="*/ 2147483646 w 816"/>
              <a:gd name="T1" fmla="*/ 0 h 545"/>
              <a:gd name="T2" fmla="*/ 2147483646 w 816"/>
              <a:gd name="T3" fmla="*/ 2147483646 h 545"/>
              <a:gd name="T4" fmla="*/ 2147483646 w 816"/>
              <a:gd name="T5" fmla="*/ 2147483646 h 545"/>
              <a:gd name="T6" fmla="*/ 0 w 816"/>
              <a:gd name="T7" fmla="*/ 2147483646 h 5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545">
                <a:moveTo>
                  <a:pt x="816" y="0"/>
                </a:moveTo>
                <a:cubicBezTo>
                  <a:pt x="627" y="34"/>
                  <a:pt x="438" y="68"/>
                  <a:pt x="363" y="136"/>
                </a:cubicBezTo>
                <a:cubicBezTo>
                  <a:pt x="288" y="204"/>
                  <a:pt x="423" y="341"/>
                  <a:pt x="363" y="409"/>
                </a:cubicBezTo>
                <a:cubicBezTo>
                  <a:pt x="303" y="477"/>
                  <a:pt x="151" y="511"/>
                  <a:pt x="0" y="54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>
            <a:off x="2627313" y="3357563"/>
            <a:ext cx="2159000" cy="935037"/>
          </a:xfrm>
          <a:prstGeom prst="wedgeRoundRectCallout">
            <a:avLst>
              <a:gd name="adj1" fmla="val -21616"/>
              <a:gd name="adj2" fmla="val 73088"/>
              <a:gd name="adj3" fmla="val 16667"/>
            </a:avLst>
          </a:prstGeom>
          <a:solidFill>
            <a:srgbClr val="33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solidFill>
                  <a:srgbClr val="FF3300"/>
                </a:solidFill>
                <a:latin typeface="新細明體" panose="02020500000000000000" pitchFamily="18" charset="-120"/>
              </a:rPr>
              <a:t>注意！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大小寫對 </a:t>
            </a:r>
            <a:r>
              <a:rPr lang="en-US" altLang="zh-TW" sz="1800">
                <a:latin typeface="新細明體" panose="02020500000000000000" pitchFamily="18" charset="-120"/>
              </a:rPr>
              <a:t>Java </a:t>
            </a:r>
            <a:r>
              <a:rPr lang="zh-TW" altLang="en-US" sz="1800">
                <a:latin typeface="新細明體" panose="02020500000000000000" pitchFamily="18" charset="-120"/>
              </a:rPr>
              <a:t>來說是不一樣的！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800" smtClean="0">
                <a:latin typeface="新細明體" panose="02020500000000000000" pitchFamily="18" charset="-120"/>
              </a:rPr>
              <a:t>public class MyFirstJava{  // </a:t>
            </a:r>
            <a:r>
              <a:rPr lang="zh-TW" altLang="en-US" sz="2800" smtClean="0">
                <a:latin typeface="新細明體" panose="02020500000000000000" pitchFamily="18" charset="-120"/>
              </a:rPr>
              <a:t>第一行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800" smtClean="0">
                <a:latin typeface="新細明體" panose="02020500000000000000" pitchFamily="18" charset="-120"/>
              </a:rPr>
              <a:t>……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8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建立一個名為 </a:t>
            </a:r>
            <a:r>
              <a:rPr lang="en-US" altLang="zh-TW" sz="2800" smtClean="0">
                <a:latin typeface="新細明體" panose="02020500000000000000" pitchFamily="18" charset="-120"/>
              </a:rPr>
              <a:t>MyFirstJava </a:t>
            </a:r>
            <a:r>
              <a:rPr lang="zh-TW" altLang="en-US" sz="2800" smtClean="0">
                <a:latin typeface="新細明體" panose="02020500000000000000" pitchFamily="18" charset="-120"/>
              </a:rPr>
              <a:t>的 </a:t>
            </a:r>
            <a:r>
              <a:rPr lang="en-US" altLang="zh-TW" sz="2800" smtClean="0">
                <a:latin typeface="新細明體" panose="02020500000000000000" pitchFamily="18" charset="-120"/>
              </a:rPr>
              <a:t>Java </a:t>
            </a:r>
            <a:r>
              <a:rPr lang="zh-TW" altLang="en-US" sz="2800" smtClean="0">
                <a:latin typeface="新細明體" panose="02020500000000000000" pitchFamily="18" charset="-120"/>
              </a:rPr>
              <a:t>類別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檔名必需與宣告為 </a:t>
            </a:r>
            <a:r>
              <a:rPr lang="en-US" altLang="zh-TW" sz="2800" smtClean="0">
                <a:latin typeface="新細明體" panose="02020500000000000000" pitchFamily="18" charset="-120"/>
              </a:rPr>
              <a:t>public </a:t>
            </a:r>
            <a:r>
              <a:rPr lang="zh-TW" altLang="en-US" sz="2800" smtClean="0">
                <a:latin typeface="新細明體" panose="02020500000000000000" pitchFamily="18" charset="-120"/>
              </a:rPr>
              <a:t>的類別名稱相同</a:t>
            </a:r>
            <a:endParaRPr lang="zh-TW" altLang="en-US" sz="2800" smtClean="0"/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每一個 *</a:t>
            </a:r>
            <a:r>
              <a:rPr lang="en-US" altLang="zh-TW" sz="2800" smtClean="0">
                <a:latin typeface="新細明體" panose="02020500000000000000" pitchFamily="18" charset="-120"/>
              </a:rPr>
              <a:t>.java </a:t>
            </a:r>
            <a:r>
              <a:rPr lang="zh-TW" altLang="en-US" sz="2800" smtClean="0">
                <a:latin typeface="新細明體" panose="02020500000000000000" pitchFamily="18" charset="-120"/>
              </a:rPr>
              <a:t>檔案都只能有一個宣告為 </a:t>
            </a:r>
            <a:r>
              <a:rPr lang="en-US" altLang="zh-TW" sz="2800" smtClean="0">
                <a:latin typeface="新細明體" panose="02020500000000000000" pitchFamily="18" charset="-120"/>
              </a:rPr>
              <a:t>public </a:t>
            </a:r>
            <a:r>
              <a:rPr lang="zh-TW" altLang="en-US" sz="2800" smtClean="0">
                <a:latin typeface="新細明體" panose="02020500000000000000" pitchFamily="18" charset="-120"/>
              </a:rPr>
              <a:t>的類別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31225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檔案名稱與  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class </a:t>
            </a:r>
            <a:r>
              <a:rPr lang="zh-TW" altLang="en-US" sz="2400" smtClean="0">
                <a:latin typeface="新細明體" panose="02020500000000000000" pitchFamily="18" charset="-120"/>
              </a:rPr>
              <a:t>名稱不同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public class name1{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……  //</a:t>
            </a:r>
            <a:r>
              <a:rPr lang="zh-TW" altLang="en-US" sz="2400" smtClean="0">
                <a:latin typeface="新細明體" panose="02020500000000000000" pitchFamily="18" charset="-120"/>
              </a:rPr>
              <a:t>存檔為</a:t>
            </a:r>
            <a:r>
              <a:rPr lang="en-US" altLang="zh-TW" sz="2400" smtClean="0">
                <a:latin typeface="新細明體" panose="02020500000000000000" pitchFamily="18" charset="-120"/>
              </a:rPr>
              <a:t>name2.java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2400" smtClean="0">
              <a:latin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同一檔案存在兩個 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class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public class class1{  //</a:t>
            </a:r>
            <a:r>
              <a:rPr lang="zh-TW" altLang="en-US" sz="2400" smtClean="0">
                <a:latin typeface="新細明體" panose="02020500000000000000" pitchFamily="18" charset="-120"/>
              </a:rPr>
              <a:t>存檔為</a:t>
            </a:r>
            <a:r>
              <a:rPr lang="en-US" altLang="zh-TW" sz="2400" smtClean="0">
                <a:latin typeface="新細明體" panose="02020500000000000000" pitchFamily="18" charset="-120"/>
              </a:rPr>
              <a:t>class1.java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……  //</a:t>
            </a:r>
            <a:r>
              <a:rPr lang="zh-TW" altLang="en-US" sz="2400" smtClean="0">
                <a:latin typeface="新細明體" panose="02020500000000000000" pitchFamily="18" charset="-120"/>
              </a:rPr>
              <a:t>第一個 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class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public class class2{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……  //</a:t>
            </a:r>
            <a:r>
              <a:rPr lang="zh-TW" altLang="en-US" sz="2400" smtClean="0">
                <a:latin typeface="新細明體" panose="02020500000000000000" pitchFamily="18" charset="-120"/>
              </a:rPr>
              <a:t>第二個 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class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63938" y="1989138"/>
          <a:ext cx="51847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點陣圖影像" r:id="rId3" imgW="6361905" imgH="1666667" progId="Paint.Picture">
                  <p:embed/>
                </p:oleObj>
              </mc:Choice>
              <mc:Fallback>
                <p:oleObj name="點陣圖影像" r:id="rId3" imgW="6361905" imgH="16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89138"/>
                        <a:ext cx="51847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4346575"/>
          <a:ext cx="49736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點陣圖影像" r:id="rId5" imgW="6361905" imgH="1657581" progId="Paint.Picture">
                  <p:embed/>
                </p:oleObj>
              </mc:Choice>
              <mc:Fallback>
                <p:oleObj name="點陣圖影像" r:id="rId5" imgW="6361905" imgH="165758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346575"/>
                        <a:ext cx="4973638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public static void main(String[] args){  //</a:t>
            </a:r>
            <a:r>
              <a:rPr lang="zh-TW" altLang="en-US" smtClean="0">
                <a:latin typeface="新細明體" panose="02020500000000000000" pitchFamily="18" charset="-120"/>
              </a:rPr>
              <a:t>第二行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……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建立 </a:t>
            </a:r>
            <a:r>
              <a:rPr lang="en-US" altLang="zh-TW" sz="2800" smtClean="0">
                <a:latin typeface="新細明體" panose="02020500000000000000" pitchFamily="18" charset="-120"/>
              </a:rPr>
              <a:t>MyFirstJava </a:t>
            </a:r>
            <a:r>
              <a:rPr lang="zh-TW" altLang="en-US" sz="2800" smtClean="0">
                <a:latin typeface="新細明體" panose="02020500000000000000" pitchFamily="18" charset="-120"/>
              </a:rPr>
              <a:t>類別的一個名稱為 </a:t>
            </a:r>
            <a:r>
              <a:rPr lang="en-US" altLang="zh-TW" sz="2800" smtClean="0">
                <a:latin typeface="新細明體" panose="02020500000000000000" pitchFamily="18" charset="-120"/>
              </a:rPr>
              <a:t>main </a:t>
            </a:r>
            <a:r>
              <a:rPr lang="zh-TW" altLang="en-US" sz="2800" smtClean="0">
                <a:latin typeface="新細明體" panose="02020500000000000000" pitchFamily="18" charset="-120"/>
              </a:rPr>
              <a:t>的方法</a:t>
            </a:r>
            <a:r>
              <a:rPr lang="en-US" altLang="zh-TW" sz="2800" smtClean="0">
                <a:latin typeface="新細明體" panose="02020500000000000000" pitchFamily="18" charset="-120"/>
              </a:rPr>
              <a:t>(Method)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此方法一定要宣告為 </a:t>
            </a:r>
            <a:r>
              <a:rPr lang="en-US" altLang="zh-TW" sz="2800" smtClean="0">
                <a:latin typeface="新細明體" panose="02020500000000000000" pitchFamily="18" charset="-120"/>
              </a:rPr>
              <a:t>public</a:t>
            </a:r>
            <a:r>
              <a:rPr lang="zh-TW" altLang="en-US" sz="2800" smtClean="0">
                <a:latin typeface="新細明體" panose="02020500000000000000" pitchFamily="18" charset="-120"/>
              </a:rPr>
              <a:t>、</a:t>
            </a:r>
            <a:r>
              <a:rPr lang="en-US" altLang="zh-TW" sz="2800" smtClean="0">
                <a:latin typeface="新細明體" panose="02020500000000000000" pitchFamily="18" charset="-120"/>
              </a:rPr>
              <a:t>static</a:t>
            </a:r>
            <a:r>
              <a:rPr lang="zh-TW" altLang="en-US" sz="2800" smtClean="0">
                <a:latin typeface="新細明體" panose="02020500000000000000" pitchFamily="18" charset="-120"/>
              </a:rPr>
              <a:t>、</a:t>
            </a:r>
            <a:r>
              <a:rPr lang="en-US" altLang="zh-TW" sz="2800" smtClean="0">
                <a:latin typeface="新細明體" panose="02020500000000000000" pitchFamily="18" charset="-120"/>
              </a:rPr>
              <a:t>void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800" smtClean="0">
                <a:latin typeface="新細明體" panose="02020500000000000000" pitchFamily="18" charset="-120"/>
              </a:rPr>
              <a:t>String[] args </a:t>
            </a:r>
            <a:r>
              <a:rPr lang="zh-TW" altLang="en-US" sz="2800" smtClean="0">
                <a:latin typeface="新細明體" panose="02020500000000000000" pitchFamily="18" charset="-120"/>
              </a:rPr>
              <a:t>是宣告傳入的參數，在這裡是一個字串陣列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少了</a:t>
            </a:r>
            <a:r>
              <a:rPr lang="en-US" altLang="zh-TW" smtClean="0">
                <a:latin typeface="新細明體" panose="02020500000000000000" pitchFamily="18" charset="-120"/>
              </a:rPr>
              <a:t>public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static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void</a:t>
            </a:r>
            <a:r>
              <a:rPr lang="zh-TW" altLang="en-US" smtClean="0">
                <a:latin typeface="新細明體" panose="02020500000000000000" pitchFamily="18" charset="-120"/>
              </a:rPr>
              <a:t>？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mtClean="0">
              <a:latin typeface="新細明體" panose="02020500000000000000" pitchFamily="18" charset="-120"/>
            </a:endParaRP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2205038"/>
          <a:ext cx="7921625" cy="417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點陣圖影像" r:id="rId3" imgW="6361905" imgH="3038095" progId="Paint.Picture">
                  <p:embed/>
                </p:oleObj>
              </mc:Choice>
              <mc:Fallback>
                <p:oleObj name="點陣圖影像" r:id="rId3" imgW="6361905" imgH="30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5038"/>
                        <a:ext cx="7921625" cy="417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11188" y="2636838"/>
            <a:ext cx="3673475" cy="936625"/>
          </a:xfrm>
          <a:prstGeom prst="rect">
            <a:avLst/>
          </a:prstGeom>
          <a:noFill/>
          <a:ln w="9525">
            <a:solidFill>
              <a:srgbClr val="FF1B1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11188" y="3716338"/>
            <a:ext cx="5905500" cy="1008062"/>
          </a:xfrm>
          <a:prstGeom prst="rect">
            <a:avLst/>
          </a:prstGeom>
          <a:noFill/>
          <a:ln w="9525">
            <a:solidFill>
              <a:srgbClr val="FF1B1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11188" y="4868863"/>
            <a:ext cx="6408737" cy="1081087"/>
          </a:xfrm>
          <a:prstGeom prst="rect">
            <a:avLst/>
          </a:prstGeom>
          <a:noFill/>
          <a:ln w="9525">
            <a:solidFill>
              <a:srgbClr val="FF1B1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81928" name="AutoShape 8"/>
          <p:cNvSpPr>
            <a:spLocks noChangeArrowheads="1"/>
          </p:cNvSpPr>
          <p:nvPr/>
        </p:nvSpPr>
        <p:spPr bwMode="auto">
          <a:xfrm>
            <a:off x="4284663" y="2636838"/>
            <a:ext cx="2232025" cy="865187"/>
          </a:xfrm>
          <a:prstGeom prst="leftArrow">
            <a:avLst>
              <a:gd name="adj1" fmla="val 50000"/>
              <a:gd name="adj2" fmla="val 64495"/>
            </a:avLst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少了</a:t>
            </a:r>
            <a:r>
              <a:rPr lang="en-US" altLang="zh-TW" sz="1800">
                <a:latin typeface="新細明體" panose="02020500000000000000" pitchFamily="18" charset="-120"/>
              </a:rPr>
              <a:t>public</a:t>
            </a:r>
          </a:p>
        </p:txBody>
      </p:sp>
      <p:sp>
        <p:nvSpPr>
          <p:cNvPr id="81929" name="AutoShape 9"/>
          <p:cNvSpPr>
            <a:spLocks noChangeArrowheads="1"/>
          </p:cNvSpPr>
          <p:nvPr/>
        </p:nvSpPr>
        <p:spPr bwMode="auto">
          <a:xfrm>
            <a:off x="6516688" y="3789363"/>
            <a:ext cx="2232025" cy="865187"/>
          </a:xfrm>
          <a:prstGeom prst="leftArrow">
            <a:avLst>
              <a:gd name="adj1" fmla="val 50000"/>
              <a:gd name="adj2" fmla="val 64495"/>
            </a:avLst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少了</a:t>
            </a:r>
            <a:r>
              <a:rPr lang="en-US" altLang="zh-TW" sz="1800">
                <a:latin typeface="新細明體" panose="02020500000000000000" pitchFamily="18" charset="-120"/>
              </a:rPr>
              <a:t>static</a:t>
            </a:r>
          </a:p>
        </p:txBody>
      </p:sp>
      <p:sp>
        <p:nvSpPr>
          <p:cNvPr id="81930" name="AutoShape 10"/>
          <p:cNvSpPr>
            <a:spLocks noChangeArrowheads="1"/>
          </p:cNvSpPr>
          <p:nvPr/>
        </p:nvSpPr>
        <p:spPr bwMode="auto">
          <a:xfrm>
            <a:off x="6516688" y="5157788"/>
            <a:ext cx="2232025" cy="865187"/>
          </a:xfrm>
          <a:prstGeom prst="leftArrow">
            <a:avLst>
              <a:gd name="adj1" fmla="val 50000"/>
              <a:gd name="adj2" fmla="val 64495"/>
            </a:avLst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少了</a:t>
            </a:r>
            <a:r>
              <a:rPr lang="en-US" altLang="zh-TW" sz="1800">
                <a:latin typeface="新細明體" panose="02020500000000000000" pitchFamily="18" charset="-120"/>
              </a:rPr>
              <a:t>void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animBg="1"/>
      <p:bldP spid="81926" grpId="0" animBg="1"/>
      <p:bldP spid="81927" grpId="0" animBg="1"/>
      <p:bldP spid="81928" grpId="0" animBg="1"/>
      <p:bldP spid="81929" grpId="0" animBg="1"/>
      <p:bldP spid="819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基礎語法</a:t>
            </a:r>
          </a:p>
        </p:txBody>
      </p:sp>
      <p:sp>
        <p:nvSpPr>
          <p:cNvPr id="61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簡介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安裝 </a:t>
            </a: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的基本語法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的物件導向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實作物件導向程式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  <a:r>
              <a:rPr lang="zh-TW" altLang="en-US" smtClean="0">
                <a:latin typeface="新細明體" panose="02020500000000000000" pitchFamily="18" charset="-120"/>
              </a:rPr>
              <a:t>類別庫介紹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第一個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程式</a:t>
            </a:r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800" smtClean="0">
                <a:latin typeface="新細明體" panose="02020500000000000000" pitchFamily="18" charset="-120"/>
              </a:rPr>
              <a:t>System.out.print("This is my first Java program!");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 smtClean="0">
              <a:latin typeface="新細明體" panose="02020500000000000000" pitchFamily="18" charset="-12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TW" altLang="en-US" sz="2800" smtClean="0">
                <a:latin typeface="新細明體" panose="02020500000000000000" pitchFamily="18" charset="-120"/>
              </a:rPr>
              <a:t>真正執行的程式碼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kumimoji="0" lang="zh-TW" altLang="en-US" sz="2800" smtClean="0">
                <a:latin typeface="新細明體" panose="02020500000000000000" pitchFamily="18" charset="-120"/>
              </a:rPr>
              <a:t>使用 </a:t>
            </a:r>
            <a:r>
              <a:rPr kumimoji="0" lang="en-US" altLang="zh-TW" sz="2800" smtClean="0">
                <a:latin typeface="新細明體" panose="02020500000000000000" pitchFamily="18" charset="-120"/>
              </a:rPr>
              <a:t>Java </a:t>
            </a:r>
            <a:r>
              <a:rPr kumimoji="0" lang="zh-TW" altLang="en-US" sz="2800" smtClean="0">
                <a:latin typeface="新細明體" panose="02020500000000000000" pitchFamily="18" charset="-120"/>
              </a:rPr>
              <a:t>的類別庫才能執行，完整的語法如下：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TW" altLang="en-US" sz="2800" smtClean="0">
                <a:latin typeface="新細明體" panose="02020500000000000000" pitchFamily="18" charset="-120"/>
              </a:rPr>
              <a:t>	 </a:t>
            </a:r>
            <a:r>
              <a:rPr kumimoji="0" lang="en-US" altLang="zh-TW" sz="2800" smtClean="0">
                <a:latin typeface="新細明體" panose="02020500000000000000" pitchFamily="18" charset="-120"/>
              </a:rPr>
              <a:t>java.lang.System.out.print();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TW" sz="2800" smtClean="0">
                <a:latin typeface="新細明體" panose="02020500000000000000" pitchFamily="18" charset="-120"/>
              </a:rPr>
              <a:t>Java.lang </a:t>
            </a:r>
            <a:r>
              <a:rPr lang="zh-TW" altLang="en-US" sz="2800" smtClean="0">
                <a:latin typeface="新細明體" panose="02020500000000000000" pitchFamily="18" charset="-120"/>
              </a:rPr>
              <a:t>為內建至每一個 </a:t>
            </a:r>
            <a:r>
              <a:rPr lang="en-US" altLang="zh-TW" sz="2800" smtClean="0">
                <a:latin typeface="新細明體" panose="02020500000000000000" pitchFamily="18" charset="-120"/>
              </a:rPr>
              <a:t>Java </a:t>
            </a:r>
            <a:r>
              <a:rPr lang="zh-TW" altLang="en-US" sz="2800" smtClean="0">
                <a:latin typeface="新細明體" panose="02020500000000000000" pitchFamily="18" charset="-120"/>
              </a:rPr>
              <a:t>程式的類別庫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400" smtClean="0">
                <a:latin typeface="新細明體" panose="02020500000000000000" pitchFamily="18" charset="-120"/>
              </a:rPr>
              <a:t>也就是</a:t>
            </a:r>
            <a:r>
              <a:rPr lang="en-US" altLang="zh-TW" sz="2400" smtClean="0">
                <a:latin typeface="新細明體" panose="02020500000000000000" pitchFamily="18" charset="-120"/>
              </a:rPr>
              <a:t>Java</a:t>
            </a:r>
            <a:r>
              <a:rPr lang="zh-TW" altLang="en-US" sz="2400" smtClean="0">
                <a:latin typeface="新細明體" panose="02020500000000000000" pitchFamily="18" charset="-120"/>
              </a:rPr>
              <a:t>替我們執行了下面這行程式：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import java.lang.*;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的基本語法</a:t>
            </a:r>
          </a:p>
        </p:txBody>
      </p:sp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  <a:r>
              <a:rPr lang="en-US" altLang="zh-TW" smtClean="0">
                <a:latin typeface="新細明體" panose="02020500000000000000" pitchFamily="18" charset="-120"/>
              </a:rPr>
              <a:t>(Variable type)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  <a:r>
              <a:rPr lang="en-US" altLang="zh-TW" smtClean="0">
                <a:latin typeface="新細明體" panose="02020500000000000000" pitchFamily="18" charset="-120"/>
              </a:rPr>
              <a:t>(Operator)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  <a:r>
              <a:rPr lang="en-US" altLang="zh-TW" smtClean="0">
                <a:latin typeface="新細明體" panose="02020500000000000000" pitchFamily="18" charset="-120"/>
              </a:rPr>
              <a:t>(Control flow &amp; Logic)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陣列</a:t>
            </a:r>
            <a:r>
              <a:rPr lang="en-US" altLang="zh-TW" smtClean="0">
                <a:latin typeface="新細明體" panose="02020500000000000000" pitchFamily="18" charset="-120"/>
              </a:rPr>
              <a:t>(Array)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  <a:r>
              <a:rPr lang="en-US" altLang="zh-TW" smtClean="0">
                <a:latin typeface="新細明體" panose="02020500000000000000" pitchFamily="18" charset="-120"/>
              </a:rPr>
              <a:t>(String &amp; StringBuffer)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  <a:r>
              <a:rPr lang="en-US" altLang="zh-TW" smtClean="0">
                <a:latin typeface="新細明體" panose="02020500000000000000" pitchFamily="18" charset="-120"/>
              </a:rPr>
              <a:t>(Key word)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  <a:r>
              <a:rPr lang="en-US" altLang="zh-TW" smtClean="0">
                <a:latin typeface="新細明體" panose="02020500000000000000" pitchFamily="18" charset="-120"/>
              </a:rPr>
              <a:t>(Method)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boolean		True or False value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boolean boolean1 = true; //</a:t>
            </a:r>
            <a:r>
              <a:rPr lang="zh-TW" altLang="en-US" smtClean="0">
                <a:latin typeface="新細明體" panose="02020500000000000000" pitchFamily="18" charset="-120"/>
              </a:rPr>
              <a:t>宣告變數並給予初始值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boolean boolean2;  //</a:t>
            </a:r>
            <a:r>
              <a:rPr lang="zh-TW" altLang="en-US" smtClean="0">
                <a:latin typeface="新細明體" panose="02020500000000000000" pitchFamily="18" charset="-120"/>
              </a:rPr>
              <a:t>宣告變數但未給予初始值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TW" altLang="en-US" smtClean="0">
              <a:latin typeface="新細明體" panose="02020500000000000000" pitchFamily="18" charset="-12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char		16-bit Unicode character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char char1 = 'T';  //</a:t>
            </a:r>
            <a:r>
              <a:rPr lang="zh-TW" altLang="en-US" smtClean="0">
                <a:latin typeface="新細明體" panose="02020500000000000000" pitchFamily="18" charset="-120"/>
              </a:rPr>
              <a:t>只能宣告一個字元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char char2 = 0x0058;  //0x0058</a:t>
            </a:r>
            <a:r>
              <a:rPr lang="zh-TW" altLang="en-US" smtClean="0">
                <a:latin typeface="新細明體" panose="02020500000000000000" pitchFamily="18" charset="-120"/>
              </a:rPr>
              <a:t>是</a:t>
            </a:r>
            <a:r>
              <a:rPr lang="en-US" altLang="zh-TW" smtClean="0">
                <a:latin typeface="新細明體" panose="02020500000000000000" pitchFamily="18" charset="-120"/>
              </a:rPr>
              <a:t>X</a:t>
            </a:r>
            <a:r>
              <a:rPr lang="zh-TW" altLang="en-US" smtClean="0">
                <a:latin typeface="新細明體" panose="02020500000000000000" pitchFamily="18" charset="-120"/>
              </a:rPr>
              <a:t>的</a:t>
            </a:r>
            <a:r>
              <a:rPr lang="en-US" altLang="zh-TW" smtClean="0">
                <a:latin typeface="新細明體" panose="02020500000000000000" pitchFamily="18" charset="-120"/>
              </a:rPr>
              <a:t>Unicode</a:t>
            </a:r>
            <a:r>
              <a:rPr lang="zh-TW" altLang="en-US" smtClean="0">
                <a:latin typeface="新細明體" panose="02020500000000000000" pitchFamily="18" charset="-120"/>
              </a:rPr>
              <a:t>編碼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byte		8-bit signed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byte byteValue = 127;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範圍由 </a:t>
            </a:r>
            <a:r>
              <a:rPr lang="en-US" altLang="zh-TW" sz="3200" smtClean="0">
                <a:latin typeface="新細明體" panose="02020500000000000000" pitchFamily="18" charset="-120"/>
              </a:rPr>
              <a:t>+127 ~ -128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short		16-bit signed</a:t>
            </a:r>
            <a:r>
              <a:rPr lang="en-US" altLang="zh-TW" smtClean="0">
                <a:latin typeface="新細明體" panose="02020500000000000000" pitchFamily="18" charset="-120"/>
              </a:rPr>
              <a:t> 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short shortValue = -32768;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範圍由 </a:t>
            </a:r>
            <a:r>
              <a:rPr lang="en-US" altLang="zh-TW" sz="3200" smtClean="0">
                <a:latin typeface="新細明體" panose="02020500000000000000" pitchFamily="18" charset="-120"/>
              </a:rPr>
              <a:t>+32767 ~ -32768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</a:p>
        </p:txBody>
      </p:sp>
      <p:sp>
        <p:nvSpPr>
          <p:cNvPr id="39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int 		32-bit signed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int Value1,Value2 = 20;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同時宣告兩個變數並初始化變數</a:t>
            </a:r>
            <a:r>
              <a:rPr lang="en-US" altLang="zh-TW" sz="3200" smtClean="0">
                <a:latin typeface="新細明體" panose="02020500000000000000" pitchFamily="18" charset="-120"/>
              </a:rPr>
              <a:t>intValue2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long		64-bit signed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 longValue1 = 999999999L;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 longValue2 = 999999999;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最後面的</a:t>
            </a:r>
            <a:r>
              <a:rPr lang="en-US" altLang="zh-TW" sz="3200" smtClean="0">
                <a:latin typeface="新細明體" panose="02020500000000000000" pitchFamily="18" charset="-120"/>
              </a:rPr>
              <a:t>L</a:t>
            </a:r>
            <a:r>
              <a:rPr lang="zh-TW" altLang="en-US" sz="3200" smtClean="0">
                <a:latin typeface="新細明體" panose="02020500000000000000" pitchFamily="18" charset="-120"/>
              </a:rPr>
              <a:t>可加可不加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</a:p>
        </p:txBody>
      </p:sp>
      <p:sp>
        <p:nvSpPr>
          <p:cNvPr id="409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9688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float 		16-bit floating point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kumimoji="0" lang="en-US" altLang="zh-TW" sz="3200" smtClean="0">
                <a:latin typeface="新細明體" panose="02020500000000000000" pitchFamily="18" charset="-120"/>
              </a:rPr>
              <a:t>float </a:t>
            </a:r>
            <a:r>
              <a:rPr lang="en-US" altLang="zh-TW" sz="3200" smtClean="0">
                <a:latin typeface="新細明體" panose="02020500000000000000" pitchFamily="18" charset="-120"/>
              </a:rPr>
              <a:t>floatValue = 3.14159F;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宣告時需在數字後加上</a:t>
            </a:r>
            <a:r>
              <a:rPr lang="en-US" altLang="zh-TW" sz="3200" smtClean="0">
                <a:latin typeface="新細明體" panose="02020500000000000000" pitchFamily="18" charset="-120"/>
              </a:rPr>
              <a:t>F(</a:t>
            </a:r>
            <a:r>
              <a:rPr lang="zh-TW" altLang="en-US" sz="3200" smtClean="0">
                <a:latin typeface="新細明體" panose="02020500000000000000" pitchFamily="18" charset="-120"/>
              </a:rPr>
              <a:t>或</a:t>
            </a:r>
            <a:r>
              <a:rPr lang="en-US" altLang="zh-TW" sz="3200" smtClean="0">
                <a:latin typeface="新細明體" panose="02020500000000000000" pitchFamily="18" charset="-120"/>
              </a:rPr>
              <a:t>f)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否則會被預設為</a:t>
            </a:r>
            <a:r>
              <a:rPr lang="en-US" altLang="zh-TW" sz="3200" smtClean="0">
                <a:latin typeface="新細明體" panose="02020500000000000000" pitchFamily="18" charset="-120"/>
              </a:rPr>
              <a:t>double</a:t>
            </a:r>
            <a:r>
              <a:rPr lang="zh-TW" altLang="en-US" sz="3200" smtClean="0">
                <a:latin typeface="新細明體" panose="02020500000000000000" pitchFamily="18" charset="-120"/>
              </a:rPr>
              <a:t>型態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double		32-bit floating point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 double doubleValue1 = 0.000000653892;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 double doubleValue2 = 6.53892E-7;</a:t>
            </a:r>
          </a:p>
          <a:p>
            <a:pPr lvl="1"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3200" smtClean="0">
                <a:latin typeface="新細明體" panose="02020500000000000000" pitchFamily="18" charset="-120"/>
              </a:rPr>
              <a:t>//</a:t>
            </a:r>
            <a:r>
              <a:rPr lang="zh-TW" altLang="en-US" sz="3200" smtClean="0">
                <a:latin typeface="新細明體" panose="02020500000000000000" pitchFamily="18" charset="-120"/>
              </a:rPr>
              <a:t>上面兩種宣告方式都可以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基本變數型態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25538"/>
            <a:ext cx="8591550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public class ExampleVariableType{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public static void main(String args[]){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boolean booleanValue = true;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char charValue1 = 0x0058,charValue2 = 'T';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byte byteValue = 127;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short shortValue = -32768;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int intValue1 = 0,intValue2 = 20;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long longValue = 999999999;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float floatValue = 3.14159F;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double doubleValue1 = 0.000000653892,doubleValue2 = 6.53892E-7;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System.out.println(booleanValue);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System.out.println(charValue1 + " " + charValue2);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System.out.println(byteValue);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System.out.println(shortValue);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System.out.println(intValue1 + " " + intValue2);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System.out.println(longValue);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System.out.println(floatValue);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System.out.println(doubleValue1 + " " + doubleValue2);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890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860800"/>
          <a:ext cx="5688013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點陣圖影像" r:id="rId3" imgW="6361905" imgH="3191320" progId="Paint.Picture">
                  <p:embed/>
                </p:oleObj>
              </mc:Choice>
              <mc:Fallback>
                <p:oleObj name="點陣圖影像" r:id="rId3" imgW="6361905" imgH="319132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60800"/>
                        <a:ext cx="5688013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</a:p>
        </p:txBody>
      </p:sp>
      <p:sp>
        <p:nvSpPr>
          <p:cNvPr id="430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=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+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-</a:t>
            </a:r>
            <a:r>
              <a:rPr lang="zh-TW" altLang="en-US" sz="3600" smtClean="0">
                <a:latin typeface="新細明體" panose="02020500000000000000" pitchFamily="18" charset="-120"/>
              </a:rPr>
              <a:t>、*、</a:t>
            </a:r>
            <a:r>
              <a:rPr lang="en-US" altLang="zh-TW" sz="3600" smtClean="0">
                <a:latin typeface="新細明體" panose="02020500000000000000" pitchFamily="18" charset="-120"/>
              </a:rPr>
              <a:t>/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%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TW" sz="3200" smtClean="0">
                <a:latin typeface="新細明體" panose="02020500000000000000" pitchFamily="18" charset="-120"/>
              </a:rPr>
              <a:t> = </a:t>
            </a:r>
            <a:r>
              <a:rPr lang="zh-TW" altLang="en-US" sz="3200" smtClean="0">
                <a:latin typeface="新細明體" panose="02020500000000000000" pitchFamily="18" charset="-120"/>
              </a:rPr>
              <a:t>：將等號右邊的值</a:t>
            </a:r>
            <a:r>
              <a:rPr lang="en-US" altLang="zh-TW" sz="3200" smtClean="0">
                <a:latin typeface="新細明體" panose="02020500000000000000" pitchFamily="18" charset="-120"/>
              </a:rPr>
              <a:t>(</a:t>
            </a:r>
            <a:r>
              <a:rPr lang="zh-TW" altLang="en-US" sz="3200" smtClean="0">
                <a:latin typeface="新細明體" panose="02020500000000000000" pitchFamily="18" charset="-120"/>
              </a:rPr>
              <a:t>或運算式的結果</a:t>
            </a:r>
            <a:r>
              <a:rPr lang="en-US" altLang="zh-TW" sz="3200" smtClean="0">
                <a:latin typeface="新細明體" panose="02020500000000000000" pitchFamily="18" charset="-120"/>
              </a:rPr>
              <a:t>)</a:t>
            </a:r>
            <a:r>
              <a:rPr lang="zh-TW" altLang="en-US" sz="3200" smtClean="0">
                <a:latin typeface="新細明體" panose="02020500000000000000" pitchFamily="18" charset="-120"/>
              </a:rPr>
              <a:t>指定給左邊的變數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 </a:t>
            </a:r>
            <a:r>
              <a:rPr lang="en-US" altLang="zh-TW" sz="3200" smtClean="0">
                <a:latin typeface="新細明體" panose="02020500000000000000" pitchFamily="18" charset="-120"/>
              </a:rPr>
              <a:t>+</a:t>
            </a:r>
            <a:r>
              <a:rPr lang="zh-TW" altLang="en-US" sz="3200" smtClean="0">
                <a:latin typeface="新細明體" panose="02020500000000000000" pitchFamily="18" charset="-120"/>
              </a:rPr>
              <a:t>、</a:t>
            </a:r>
            <a:r>
              <a:rPr lang="en-US" altLang="zh-TW" sz="3200" smtClean="0">
                <a:latin typeface="新細明體" panose="02020500000000000000" pitchFamily="18" charset="-120"/>
              </a:rPr>
              <a:t>-</a:t>
            </a:r>
            <a:r>
              <a:rPr lang="zh-TW" altLang="en-US" sz="3200" smtClean="0">
                <a:latin typeface="新細明體" panose="02020500000000000000" pitchFamily="18" charset="-120"/>
              </a:rPr>
              <a:t>、*、</a:t>
            </a:r>
            <a:r>
              <a:rPr lang="en-US" altLang="zh-TW" sz="3200" smtClean="0">
                <a:latin typeface="新細明體" panose="02020500000000000000" pitchFamily="18" charset="-120"/>
              </a:rPr>
              <a:t>/ </a:t>
            </a:r>
            <a:r>
              <a:rPr lang="zh-TW" altLang="en-US" sz="3200" smtClean="0">
                <a:latin typeface="新細明體" panose="02020500000000000000" pitchFamily="18" charset="-120"/>
              </a:rPr>
              <a:t>：就是數學中的加減乘除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 </a:t>
            </a:r>
            <a:r>
              <a:rPr lang="en-US" altLang="zh-TW" sz="3200" smtClean="0">
                <a:latin typeface="新細明體" panose="02020500000000000000" pitchFamily="18" charset="-120"/>
              </a:rPr>
              <a:t>/ </a:t>
            </a:r>
            <a:r>
              <a:rPr lang="zh-TW" altLang="en-US" sz="3200" smtClean="0">
                <a:latin typeface="新細明體" panose="02020500000000000000" pitchFamily="18" charset="-120"/>
              </a:rPr>
              <a:t>跟 </a:t>
            </a:r>
            <a:r>
              <a:rPr lang="en-US" altLang="zh-TW" sz="3200" smtClean="0">
                <a:latin typeface="新細明體" panose="02020500000000000000" pitchFamily="18" charset="-120"/>
              </a:rPr>
              <a:t>% </a:t>
            </a:r>
            <a:r>
              <a:rPr lang="zh-TW" altLang="en-US" sz="3200" smtClean="0">
                <a:latin typeface="新細明體" panose="02020500000000000000" pitchFamily="18" charset="-120"/>
              </a:rPr>
              <a:t>：同樣都是除的意思，但所運算出的結果不一樣； </a:t>
            </a:r>
            <a:r>
              <a:rPr lang="en-US" altLang="zh-TW" sz="3200" smtClean="0">
                <a:latin typeface="新細明體" panose="02020500000000000000" pitchFamily="18" charset="-120"/>
              </a:rPr>
              <a:t>/  </a:t>
            </a:r>
            <a:r>
              <a:rPr lang="zh-TW" altLang="en-US" sz="3200" smtClean="0">
                <a:latin typeface="新細明體" panose="02020500000000000000" pitchFamily="18" charset="-120"/>
              </a:rPr>
              <a:t>是求得商數而 </a:t>
            </a:r>
            <a:r>
              <a:rPr lang="en-US" altLang="zh-TW" sz="3200" smtClean="0">
                <a:latin typeface="新細明體" panose="02020500000000000000" pitchFamily="18" charset="-120"/>
              </a:rPr>
              <a:t>%</a:t>
            </a:r>
            <a:r>
              <a:rPr lang="zh-TW" altLang="en-US" sz="3200" smtClean="0">
                <a:latin typeface="新細明體" panose="02020500000000000000" pitchFamily="18" charset="-120"/>
              </a:rPr>
              <a:t>是求得餘數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3200" smtClean="0">
                <a:latin typeface="新細明體" panose="02020500000000000000" pitchFamily="18" charset="-120"/>
              </a:rPr>
              <a:t>	</a:t>
            </a:r>
            <a:r>
              <a:rPr lang="en-US" altLang="zh-TW" sz="3200" smtClean="0">
                <a:latin typeface="新細明體" panose="02020500000000000000" pitchFamily="18" charset="-120"/>
              </a:rPr>
              <a:t>Ex</a:t>
            </a:r>
            <a:r>
              <a:rPr lang="zh-TW" altLang="en-US" sz="32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3200" smtClean="0">
                <a:latin typeface="新細明體" panose="02020500000000000000" pitchFamily="18" charset="-120"/>
              </a:rPr>
              <a:t>	</a:t>
            </a:r>
            <a:r>
              <a:rPr lang="en-US" altLang="zh-TW" sz="3200" smtClean="0">
                <a:latin typeface="新細明體" panose="02020500000000000000" pitchFamily="18" charset="-120"/>
              </a:rPr>
              <a:t>13 / 3 </a:t>
            </a:r>
            <a:r>
              <a:rPr lang="zh-TW" altLang="en-US" sz="3200" smtClean="0">
                <a:latin typeface="新細明體" panose="02020500000000000000" pitchFamily="18" charset="-120"/>
              </a:rPr>
              <a:t>的結果是 </a:t>
            </a:r>
            <a:r>
              <a:rPr lang="en-US" altLang="zh-TW" sz="3200" smtClean="0">
                <a:latin typeface="新細明體" panose="02020500000000000000" pitchFamily="18" charset="-120"/>
              </a:rPr>
              <a:t>4 </a:t>
            </a:r>
            <a:r>
              <a:rPr lang="zh-TW" altLang="en-US" sz="3200" smtClean="0">
                <a:latin typeface="新細明體" panose="02020500000000000000" pitchFamily="18" charset="-120"/>
              </a:rPr>
              <a:t>而 </a:t>
            </a:r>
            <a:r>
              <a:rPr lang="en-US" altLang="zh-TW" sz="3200" smtClean="0">
                <a:latin typeface="新細明體" panose="02020500000000000000" pitchFamily="18" charset="-120"/>
              </a:rPr>
              <a:t>13 % 3 </a:t>
            </a:r>
            <a:r>
              <a:rPr lang="zh-TW" altLang="en-US" sz="3200" smtClean="0">
                <a:latin typeface="新細明體" panose="02020500000000000000" pitchFamily="18" charset="-120"/>
              </a:rPr>
              <a:t>的結果是 </a:t>
            </a:r>
            <a:r>
              <a:rPr lang="en-US" altLang="zh-TW" sz="3200" smtClean="0">
                <a:latin typeface="新細明體" panose="02020500000000000000" pitchFamily="18" charset="-12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91550" cy="44989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++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--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稱做遞增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zh-TW" altLang="en-US" smtClean="0">
                <a:latin typeface="新細明體" panose="02020500000000000000" pitchFamily="18" charset="-120"/>
              </a:rPr>
              <a:t>減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運算子，每次增加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zh-TW" altLang="en-US" smtClean="0">
                <a:latin typeface="新細明體" panose="02020500000000000000" pitchFamily="18" charset="-120"/>
              </a:rPr>
              <a:t>減少</a:t>
            </a:r>
            <a:r>
              <a:rPr lang="en-US" altLang="zh-TW" smtClean="0">
                <a:latin typeface="新細明體" panose="02020500000000000000" pitchFamily="18" charset="-120"/>
              </a:rPr>
              <a:t>) 1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count++</a:t>
            </a:r>
            <a:r>
              <a:rPr lang="zh-TW" altLang="en-US" smtClean="0">
                <a:latin typeface="新細明體" panose="02020500000000000000" pitchFamily="18" charset="-120"/>
              </a:rPr>
              <a:t>：讓</a:t>
            </a:r>
            <a:r>
              <a:rPr lang="en-US" altLang="zh-TW" smtClean="0">
                <a:latin typeface="新細明體" panose="02020500000000000000" pitchFamily="18" charset="-120"/>
              </a:rPr>
              <a:t>count</a:t>
            </a:r>
            <a:r>
              <a:rPr lang="zh-TW" altLang="en-US" smtClean="0">
                <a:latin typeface="新細明體" panose="02020500000000000000" pitchFamily="18" charset="-120"/>
              </a:rPr>
              <a:t>變數遞增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++count</a:t>
            </a:r>
            <a:r>
              <a:rPr lang="zh-TW" altLang="en-US" smtClean="0">
                <a:latin typeface="新細明體" panose="02020500000000000000" pitchFamily="18" charset="-120"/>
              </a:rPr>
              <a:t>與</a:t>
            </a:r>
            <a:r>
              <a:rPr lang="en-US" altLang="zh-TW" smtClean="0">
                <a:latin typeface="新細明體" panose="02020500000000000000" pitchFamily="18" charset="-120"/>
              </a:rPr>
              <a:t>count++</a:t>
            </a:r>
            <a:r>
              <a:rPr lang="zh-TW" altLang="en-US" smtClean="0">
                <a:latin typeface="新細明體" panose="02020500000000000000" pitchFamily="18" charset="-120"/>
              </a:rPr>
              <a:t>不一樣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EX</a:t>
            </a:r>
            <a:r>
              <a:rPr lang="zh-TW" altLang="en-US" sz="2400" smtClean="0">
                <a:latin typeface="新細明體" panose="02020500000000000000" pitchFamily="18" charset="-120"/>
              </a:rPr>
              <a:t>：</a:t>
            </a:r>
            <a:r>
              <a:rPr lang="en-US" altLang="zh-TW" sz="1600" smtClean="0">
                <a:latin typeface="新細明體" panose="02020500000000000000" pitchFamily="18" charset="-120"/>
              </a:rPr>
              <a:t>public class ExampleOperator{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    public static void main(String args[]){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        int count = 10;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        System.out.println(count++);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        System.out.println(++count);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    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     }</a:t>
            </a:r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787900" y="4437063"/>
          <a:ext cx="4105275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點陣圖影像" r:id="rId3" imgW="3238952" imgH="1666667" progId="Paint.Picture">
                  <p:embed/>
                </p:oleObj>
              </mc:Choice>
              <mc:Fallback>
                <p:oleObj name="點陣圖影像" r:id="rId3" imgW="3238952" imgH="166666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437063"/>
                        <a:ext cx="4105275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5148263" y="2708275"/>
            <a:ext cx="3600450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9900"/>
                </a:solidFill>
                <a:latin typeface="新細明體" panose="02020500000000000000" pitchFamily="18" charset="-120"/>
              </a:rPr>
              <a:t>++count</a:t>
            </a:r>
            <a:r>
              <a:rPr lang="zh-TW" altLang="en-US" sz="2400">
                <a:solidFill>
                  <a:srgbClr val="FF9900"/>
                </a:solidFill>
                <a:latin typeface="新細明體" panose="02020500000000000000" pitchFamily="18" charset="-120"/>
              </a:rPr>
              <a:t>是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rgbClr val="FF9900"/>
                </a:solidFill>
                <a:latin typeface="新細明體" panose="02020500000000000000" pitchFamily="18" charset="-120"/>
              </a:rPr>
              <a:t>先執行遞增再執行該行敘述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9900"/>
                </a:solidFill>
                <a:latin typeface="新細明體" panose="02020500000000000000" pitchFamily="18" charset="-120"/>
              </a:rPr>
              <a:t>count++</a:t>
            </a:r>
            <a:r>
              <a:rPr lang="zh-TW" altLang="en-US" sz="2400">
                <a:solidFill>
                  <a:srgbClr val="FF9900"/>
                </a:solidFill>
                <a:latin typeface="新細明體" panose="02020500000000000000" pitchFamily="18" charset="-120"/>
              </a:rPr>
              <a:t>是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solidFill>
                  <a:srgbClr val="FF9900"/>
                </a:solidFill>
                <a:latin typeface="新細明體" panose="02020500000000000000" pitchFamily="18" charset="-120"/>
              </a:rPr>
              <a:t>先執行該行敘述再執行遞增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91550" cy="44989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+=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-=</a:t>
            </a:r>
            <a:r>
              <a:rPr lang="zh-TW" altLang="en-US" sz="3600" smtClean="0">
                <a:latin typeface="新細明體" panose="02020500000000000000" pitchFamily="18" charset="-120"/>
              </a:rPr>
              <a:t>、*</a:t>
            </a:r>
            <a:r>
              <a:rPr lang="en-US" altLang="zh-TW" sz="3600" smtClean="0">
                <a:latin typeface="新細明體" panose="02020500000000000000" pitchFamily="18" charset="-120"/>
              </a:rPr>
              <a:t>=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/=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%=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是一種簡寫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例：</a:t>
            </a:r>
            <a:r>
              <a:rPr lang="en-US" altLang="zh-TW" sz="3200" smtClean="0">
                <a:latin typeface="新細明體" panose="02020500000000000000" pitchFamily="18" charset="-120"/>
              </a:rPr>
              <a:t>count += 5 </a:t>
            </a:r>
            <a:r>
              <a:rPr lang="zh-TW" altLang="en-US" sz="3200" smtClean="0">
                <a:latin typeface="新細明體" panose="02020500000000000000" pitchFamily="18" charset="-120"/>
              </a:rPr>
              <a:t>就等於是 </a:t>
            </a:r>
            <a:r>
              <a:rPr lang="en-US" altLang="zh-TW" sz="3200" smtClean="0">
                <a:latin typeface="新細明體" panose="02020500000000000000" pitchFamily="18" charset="-120"/>
              </a:rPr>
              <a:t>count = count + 5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其它都是採用這樣的規則執行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3600" smtClean="0">
                <a:latin typeface="新細明體" panose="02020500000000000000" pitchFamily="18" charset="-120"/>
              </a:rPr>
              <a:t>練習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3200" smtClean="0">
                <a:latin typeface="新細明體" panose="02020500000000000000" pitchFamily="18" charset="-120"/>
              </a:rPr>
              <a:t>熟悉變數的宣告與運算子的用法</a:t>
            </a:r>
            <a:r>
              <a:rPr lang="en-US" altLang="zh-TW" sz="3200" smtClean="0">
                <a:latin typeface="新細明體" panose="02020500000000000000" pitchFamily="18" charset="-120"/>
              </a:rPr>
              <a:t>(</a:t>
            </a:r>
            <a:r>
              <a:rPr lang="zh-TW" altLang="en-US" sz="3200" smtClean="0">
                <a:latin typeface="新細明體" panose="02020500000000000000" pitchFamily="18" charset="-120"/>
              </a:rPr>
              <a:t>將簡單的數學運算式用程式執行並瞭解其運作過程</a:t>
            </a:r>
            <a:r>
              <a:rPr lang="en-US" altLang="zh-TW" sz="3200" smtClean="0">
                <a:latin typeface="新細明體" panose="02020500000000000000" pitchFamily="18" charset="-12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簡介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跨平台的 </a:t>
            </a: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類別與物件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物件導向的 </a:t>
            </a: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9688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&amp;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|</a:t>
            </a:r>
            <a:r>
              <a:rPr lang="zh-TW" altLang="en-US" sz="3600" smtClean="0">
                <a:latin typeface="新細明體" panose="02020500000000000000" pitchFamily="18" charset="-120"/>
              </a:rPr>
              <a:t>、</a:t>
            </a:r>
            <a:r>
              <a:rPr lang="en-US" altLang="zh-TW" sz="3600" smtClean="0">
                <a:latin typeface="新細明體" panose="02020500000000000000" pitchFamily="18" charset="-120"/>
              </a:rPr>
              <a:t>!</a:t>
            </a:r>
            <a:r>
              <a:rPr lang="zh-TW" altLang="en-US" sz="3600" smtClean="0">
                <a:latin typeface="新細明體" panose="02020500000000000000" pitchFamily="18" charset="-120"/>
              </a:rPr>
              <a:t>，</a:t>
            </a:r>
            <a:r>
              <a:rPr lang="en-US" altLang="zh-TW" sz="3600" smtClean="0">
                <a:latin typeface="新細明體" panose="02020500000000000000" pitchFamily="18" charset="-120"/>
              </a:rPr>
              <a:t>==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3200" smtClean="0">
                <a:latin typeface="新細明體" panose="02020500000000000000" pitchFamily="18" charset="-120"/>
              </a:rPr>
              <a:t> &amp;</a:t>
            </a:r>
            <a:r>
              <a:rPr lang="zh-TW" altLang="en-US" sz="3200" smtClean="0">
                <a:latin typeface="新細明體" panose="02020500000000000000" pitchFamily="18" charset="-120"/>
              </a:rPr>
              <a:t>：</a:t>
            </a:r>
            <a:r>
              <a:rPr lang="en-US" altLang="zh-TW" sz="3200" smtClean="0">
                <a:latin typeface="新細明體" panose="02020500000000000000" pitchFamily="18" charset="-120"/>
              </a:rPr>
              <a:t>AND</a:t>
            </a:r>
            <a:r>
              <a:rPr lang="zh-TW" altLang="en-US" sz="3200" smtClean="0">
                <a:latin typeface="新細明體" panose="02020500000000000000" pitchFamily="18" charset="-120"/>
              </a:rPr>
              <a:t>，若此運算子兩邊的判斷式皆為</a:t>
            </a:r>
            <a:r>
              <a:rPr lang="en-US" altLang="zh-TW" sz="3200" smtClean="0">
                <a:latin typeface="新細明體" panose="02020500000000000000" pitchFamily="18" charset="-120"/>
              </a:rPr>
              <a:t>true</a:t>
            </a:r>
            <a:r>
              <a:rPr lang="zh-TW" altLang="en-US" sz="3200" smtClean="0">
                <a:latin typeface="新細明體" panose="02020500000000000000" pitchFamily="18" charset="-120"/>
              </a:rPr>
              <a:t>，結果才會</a:t>
            </a:r>
            <a:r>
              <a:rPr lang="en-US" altLang="zh-TW" sz="3200" smtClean="0">
                <a:latin typeface="新細明體" panose="02020500000000000000" pitchFamily="18" charset="-120"/>
              </a:rPr>
              <a:t>true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3200" smtClean="0">
                <a:latin typeface="新細明體" panose="02020500000000000000" pitchFamily="18" charset="-120"/>
              </a:rPr>
              <a:t>  | </a:t>
            </a:r>
            <a:r>
              <a:rPr lang="zh-TW" altLang="en-US" sz="3200" smtClean="0">
                <a:latin typeface="新細明體" panose="02020500000000000000" pitchFamily="18" charset="-120"/>
              </a:rPr>
              <a:t>：</a:t>
            </a:r>
            <a:r>
              <a:rPr lang="en-US" altLang="zh-TW" sz="3200" smtClean="0">
                <a:latin typeface="新細明體" panose="02020500000000000000" pitchFamily="18" charset="-120"/>
              </a:rPr>
              <a:t>OR</a:t>
            </a:r>
            <a:r>
              <a:rPr lang="zh-TW" altLang="en-US" sz="3200" smtClean="0">
                <a:latin typeface="新細明體" panose="02020500000000000000" pitchFamily="18" charset="-120"/>
              </a:rPr>
              <a:t>，此運算子兩邊的判斷式只要有一式為</a:t>
            </a:r>
            <a:r>
              <a:rPr lang="en-US" altLang="zh-TW" sz="3200" smtClean="0">
                <a:latin typeface="新細明體" panose="02020500000000000000" pitchFamily="18" charset="-120"/>
              </a:rPr>
              <a:t>true</a:t>
            </a:r>
            <a:r>
              <a:rPr lang="zh-TW" altLang="en-US" sz="3200" smtClean="0">
                <a:latin typeface="新細明體" panose="02020500000000000000" pitchFamily="18" charset="-120"/>
              </a:rPr>
              <a:t>，結果就會為</a:t>
            </a:r>
            <a:r>
              <a:rPr lang="en-US" altLang="zh-TW" sz="3200" smtClean="0">
                <a:latin typeface="新細明體" panose="02020500000000000000" pitchFamily="18" charset="-120"/>
              </a:rPr>
              <a:t>true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3200" smtClean="0">
                <a:latin typeface="新細明體" panose="02020500000000000000" pitchFamily="18" charset="-120"/>
              </a:rPr>
              <a:t> ! </a:t>
            </a:r>
            <a:r>
              <a:rPr lang="zh-TW" altLang="en-US" sz="3200" smtClean="0">
                <a:latin typeface="新細明體" panose="02020500000000000000" pitchFamily="18" charset="-120"/>
              </a:rPr>
              <a:t>：</a:t>
            </a:r>
            <a:r>
              <a:rPr lang="en-US" altLang="zh-TW" sz="3200" smtClean="0">
                <a:latin typeface="新細明體" panose="02020500000000000000" pitchFamily="18" charset="-120"/>
              </a:rPr>
              <a:t>NOT</a:t>
            </a:r>
            <a:r>
              <a:rPr lang="zh-TW" altLang="en-US" sz="3200" smtClean="0">
                <a:latin typeface="新細明體" panose="02020500000000000000" pitchFamily="18" charset="-120"/>
              </a:rPr>
              <a:t>，將判斷式的結果轉換，原先為</a:t>
            </a:r>
            <a:r>
              <a:rPr lang="en-US" altLang="zh-TW" sz="3200" smtClean="0">
                <a:latin typeface="新細明體" panose="02020500000000000000" pitchFamily="18" charset="-120"/>
              </a:rPr>
              <a:t>true</a:t>
            </a:r>
            <a:r>
              <a:rPr lang="zh-TW" altLang="en-US" sz="3200" smtClean="0">
                <a:latin typeface="新細明體" panose="02020500000000000000" pitchFamily="18" charset="-120"/>
              </a:rPr>
              <a:t>的會變成</a:t>
            </a:r>
            <a:r>
              <a:rPr lang="en-US" altLang="zh-TW" sz="3200" smtClean="0">
                <a:latin typeface="新細明體" panose="02020500000000000000" pitchFamily="18" charset="-120"/>
              </a:rPr>
              <a:t>false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3200" smtClean="0">
                <a:latin typeface="新細明體" panose="02020500000000000000" pitchFamily="18" charset="-120"/>
              </a:rPr>
              <a:t>==</a:t>
            </a:r>
            <a:r>
              <a:rPr lang="zh-TW" altLang="en-US" sz="3200" smtClean="0">
                <a:latin typeface="新細明體" panose="02020500000000000000" pitchFamily="18" charset="-120"/>
              </a:rPr>
              <a:t>：比較兩邊的變數值是否相等，與 </a:t>
            </a:r>
            <a:r>
              <a:rPr lang="en-US" altLang="zh-TW" sz="3200" smtClean="0">
                <a:latin typeface="新細明體" panose="02020500000000000000" pitchFamily="18" charset="-120"/>
              </a:rPr>
              <a:t>= </a:t>
            </a:r>
            <a:r>
              <a:rPr lang="zh-TW" altLang="en-US" sz="3200" smtClean="0">
                <a:latin typeface="新細明體" panose="02020500000000000000" pitchFamily="18" charset="-120"/>
              </a:rPr>
              <a:t>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運算子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20113" cy="44989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&amp;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|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!</a:t>
            </a:r>
            <a:r>
              <a:rPr lang="zh-TW" altLang="en-US" smtClean="0">
                <a:latin typeface="新細明體" panose="02020500000000000000" pitchFamily="18" charset="-120"/>
              </a:rPr>
              <a:t>，</a:t>
            </a:r>
            <a:r>
              <a:rPr lang="en-US" altLang="zh-TW" smtClean="0">
                <a:latin typeface="新細明體" panose="02020500000000000000" pitchFamily="18" charset="-120"/>
              </a:rPr>
              <a:t>==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ExampleOperator2{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 args[]){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System.out.println("3&lt;5 | 10/2==0 : " + (3&lt;5 | 10/2==0));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System.out.println("3&lt;5 &amp; 10-8&gt;3 : " + (3&lt;5 &amp; 10-8&gt;3));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System.out.println("3&lt;5 : " + (3&lt;5));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System.out.println("3&lt;5 &amp; 10/2==0 : " + (3&lt;5 &amp;10/2==0));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System.out.println("3&lt;5 | 10-8&gt;3 : " + (3&lt;5 | 10-8&gt;3));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System.out.println("!(3&lt;5) : " + (!(3&lt;5)));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71550" y="4221163"/>
          <a:ext cx="489585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點陣圖影像" r:id="rId3" imgW="3381847" imgH="2285714" progId="Paint.Picture">
                  <p:embed/>
                </p:oleObj>
              </mc:Choice>
              <mc:Fallback>
                <p:oleObj name="點陣圖影像" r:id="rId3" imgW="3381847" imgH="22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21163"/>
                        <a:ext cx="489585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481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if</a:t>
            </a:r>
            <a:r>
              <a:rPr lang="en-US" altLang="zh-TW" smtClean="0">
                <a:latin typeface="新細明體" panose="02020500000000000000" pitchFamily="18" charset="-120"/>
              </a:rPr>
              <a:t> (expression1)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statement1;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else</a:t>
            </a:r>
            <a:r>
              <a:rPr lang="en-US" altLang="zh-TW" b="1" smtClean="0">
                <a:solidFill>
                  <a:schemeClr val="hlink"/>
                </a:solidFill>
                <a:latin typeface="新細明體" panose="02020500000000000000" pitchFamily="18" charset="-120"/>
              </a:rPr>
              <a:t> </a:t>
            </a:r>
            <a:r>
              <a:rPr lang="en-US" altLang="zh-TW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if</a:t>
            </a:r>
            <a:r>
              <a:rPr lang="en-US" altLang="zh-TW" smtClean="0">
                <a:latin typeface="新細明體" panose="02020500000000000000" pitchFamily="18" charset="-120"/>
              </a:rPr>
              <a:t> (expression2)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statement2;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solidFill>
                  <a:srgbClr val="FF0000"/>
                </a:solidFill>
                <a:latin typeface="新細明體" panose="02020500000000000000" pitchFamily="18" charset="-120"/>
              </a:rPr>
              <a:t>else</a:t>
            </a:r>
            <a:r>
              <a:rPr lang="en-US" altLang="zh-TW" smtClean="0">
                <a:solidFill>
                  <a:schemeClr val="hlink"/>
                </a:solidFill>
                <a:latin typeface="新細明體" panose="02020500000000000000" pitchFamily="18" charset="-120"/>
              </a:rPr>
              <a:t> </a:t>
            </a:r>
            <a:r>
              <a:rPr lang="en-US" altLang="zh-TW" smtClean="0">
                <a:latin typeface="新細明體" panose="02020500000000000000" pitchFamily="18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statement3;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003800" y="1484313"/>
            <a:ext cx="1800225" cy="13684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Expression1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is true?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6227763" y="2924175"/>
            <a:ext cx="1800225" cy="13684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Expression2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is true?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3995738" y="292417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statement1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292725" y="4437063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statement2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559675" y="4437063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statement3</a:t>
            </a:r>
          </a:p>
        </p:txBody>
      </p:sp>
      <p:cxnSp>
        <p:nvCxnSpPr>
          <p:cNvPr id="48137" name="AutoShape 9"/>
          <p:cNvCxnSpPr>
            <a:cxnSpLocks noChangeShapeType="1"/>
            <a:stCxn id="48132" idx="1"/>
            <a:endCxn id="48134" idx="0"/>
          </p:cNvCxnSpPr>
          <p:nvPr/>
        </p:nvCxnSpPr>
        <p:spPr bwMode="auto">
          <a:xfrm rot="10800000" flipV="1">
            <a:off x="4679950" y="2168525"/>
            <a:ext cx="323850" cy="755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8" name="AutoShape 10"/>
          <p:cNvCxnSpPr>
            <a:cxnSpLocks noChangeShapeType="1"/>
            <a:stCxn id="48132" idx="3"/>
            <a:endCxn id="48133" idx="0"/>
          </p:cNvCxnSpPr>
          <p:nvPr/>
        </p:nvCxnSpPr>
        <p:spPr bwMode="auto">
          <a:xfrm>
            <a:off x="6804025" y="2168525"/>
            <a:ext cx="323850" cy="7556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9" name="AutoShape 11"/>
          <p:cNvCxnSpPr>
            <a:cxnSpLocks noChangeShapeType="1"/>
            <a:stCxn id="48133" idx="1"/>
            <a:endCxn id="48135" idx="0"/>
          </p:cNvCxnSpPr>
          <p:nvPr/>
        </p:nvCxnSpPr>
        <p:spPr bwMode="auto">
          <a:xfrm rot="10800000" flipV="1">
            <a:off x="5976938" y="3608388"/>
            <a:ext cx="250825" cy="828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0" name="AutoShape 12"/>
          <p:cNvCxnSpPr>
            <a:cxnSpLocks noChangeShapeType="1"/>
            <a:stCxn id="48133" idx="3"/>
            <a:endCxn id="48136" idx="0"/>
          </p:cNvCxnSpPr>
          <p:nvPr/>
        </p:nvCxnSpPr>
        <p:spPr bwMode="auto">
          <a:xfrm>
            <a:off x="8027988" y="3608388"/>
            <a:ext cx="215900" cy="828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5076825" y="5516563"/>
            <a:ext cx="1800225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End</a:t>
            </a:r>
          </a:p>
        </p:txBody>
      </p:sp>
      <p:cxnSp>
        <p:nvCxnSpPr>
          <p:cNvPr id="48142" name="AutoShape 14"/>
          <p:cNvCxnSpPr>
            <a:cxnSpLocks noChangeShapeType="1"/>
            <a:stCxn id="48135" idx="2"/>
            <a:endCxn id="48141" idx="0"/>
          </p:cNvCxnSpPr>
          <p:nvPr/>
        </p:nvCxnSpPr>
        <p:spPr bwMode="auto">
          <a:xfrm>
            <a:off x="5976938" y="5157788"/>
            <a:ext cx="0" cy="35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3" name="AutoShape 15"/>
          <p:cNvCxnSpPr>
            <a:cxnSpLocks noChangeShapeType="1"/>
            <a:stCxn id="48134" idx="2"/>
            <a:endCxn id="48141" idx="1"/>
          </p:cNvCxnSpPr>
          <p:nvPr/>
        </p:nvCxnSpPr>
        <p:spPr bwMode="auto">
          <a:xfrm rot="16200000" flipH="1">
            <a:off x="3744119" y="4580731"/>
            <a:ext cx="2268538" cy="396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4" name="AutoShape 16"/>
          <p:cNvCxnSpPr>
            <a:cxnSpLocks noChangeShapeType="1"/>
            <a:stCxn id="48136" idx="2"/>
            <a:endCxn id="48141" idx="3"/>
          </p:cNvCxnSpPr>
          <p:nvPr/>
        </p:nvCxnSpPr>
        <p:spPr bwMode="auto">
          <a:xfrm rot="5400000">
            <a:off x="7182644" y="4852194"/>
            <a:ext cx="755650" cy="1366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4572000" y="1916113"/>
            <a:ext cx="50482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6804025" y="1916113"/>
            <a:ext cx="35877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48147" name="Rectangle 19"/>
          <p:cNvSpPr>
            <a:spLocks noChangeArrowheads="1"/>
          </p:cNvSpPr>
          <p:nvPr/>
        </p:nvSpPr>
        <p:spPr bwMode="auto">
          <a:xfrm>
            <a:off x="5867400" y="3357563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8027988" y="3357563"/>
            <a:ext cx="35877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Example-If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31225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ExampleIf{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String day = "Wednesday";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if (day == "Sunday")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System.out.print("Sunday");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else if (day == "Monday")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System.out.print("Monday");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else if (day == "Tuesday")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System.out.print("Tuesday");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else if (day == "Wednesday")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System.out.print("Wednesday");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else if (day == "Thursday")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System.out.print("Thursday");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else if (day == "Friday")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System.out.print("Friday");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 else if (day == " Saturday ") 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System.out.print("Saturday");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 		else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System.out.print("</a:t>
            </a:r>
            <a:r>
              <a:rPr lang="zh-TW" altLang="en-US" sz="1400" smtClean="0">
                <a:latin typeface="新細明體" panose="02020500000000000000" pitchFamily="18" charset="-120"/>
              </a:rPr>
              <a:t>輸入錯誤</a:t>
            </a:r>
            <a:r>
              <a:rPr lang="en-US" altLang="zh-TW" sz="1400" smtClean="0">
                <a:latin typeface="新細明體" panose="02020500000000000000" pitchFamily="18" charset="-120"/>
              </a:rPr>
              <a:t>:</a:t>
            </a:r>
            <a:r>
              <a:rPr lang="zh-TW" altLang="en-US" sz="1400" smtClean="0">
                <a:latin typeface="新細明體" panose="02020500000000000000" pitchFamily="18" charset="-120"/>
              </a:rPr>
              <a:t>   </a:t>
            </a:r>
            <a:r>
              <a:rPr lang="en-US" altLang="zh-TW" sz="1400" smtClean="0">
                <a:latin typeface="新細明體" panose="02020500000000000000" pitchFamily="18" charset="-120"/>
              </a:rPr>
              <a:t>"+ day);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zh-TW" sz="1400" smtClean="0">
              <a:latin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1989138"/>
          <a:ext cx="455771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點陣圖影像" r:id="rId3" imgW="4001058" imgH="1514686" progId="Paint.Picture">
                  <p:embed/>
                </p:oleObj>
              </mc:Choice>
              <mc:Fallback>
                <p:oleObj name="點陣圖影像" r:id="rId3" imgW="4001058" imgH="15146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89138"/>
                        <a:ext cx="455771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501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for</a:t>
            </a:r>
            <a:r>
              <a:rPr lang="en-US" altLang="zh-TW" sz="2400" smtClean="0">
                <a:latin typeface="新細明體" panose="02020500000000000000" pitchFamily="18" charset="-120"/>
              </a:rPr>
              <a:t> (initialization_expression;loop_condition;increment_expression)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statement;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1908175" y="3789363"/>
            <a:ext cx="1871663" cy="14398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Test condition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is true?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250825" y="41497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Initialize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count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3563938" y="4221163"/>
            <a:ext cx="50482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771775" y="3357563"/>
            <a:ext cx="35877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4067175" y="41497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 loop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</a:t>
            </a: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7380288" y="41497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End</a:t>
            </a: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724525" y="41497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Increment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count</a:t>
            </a:r>
          </a:p>
        </p:txBody>
      </p:sp>
      <p:cxnSp>
        <p:nvCxnSpPr>
          <p:cNvPr id="50187" name="AutoShape 11"/>
          <p:cNvCxnSpPr>
            <a:cxnSpLocks noChangeShapeType="1"/>
            <a:stCxn id="50181" idx="3"/>
            <a:endCxn id="50180" idx="1"/>
          </p:cNvCxnSpPr>
          <p:nvPr/>
        </p:nvCxnSpPr>
        <p:spPr bwMode="auto">
          <a:xfrm>
            <a:off x="1619250" y="4510088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8" name="AutoShape 12"/>
          <p:cNvCxnSpPr>
            <a:cxnSpLocks noChangeShapeType="1"/>
            <a:stCxn id="50180" idx="3"/>
            <a:endCxn id="50184" idx="1"/>
          </p:cNvCxnSpPr>
          <p:nvPr/>
        </p:nvCxnSpPr>
        <p:spPr bwMode="auto">
          <a:xfrm>
            <a:off x="3779838" y="4510088"/>
            <a:ext cx="287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84" idx="3"/>
            <a:endCxn id="50186" idx="1"/>
          </p:cNvCxnSpPr>
          <p:nvPr/>
        </p:nvCxnSpPr>
        <p:spPr bwMode="auto">
          <a:xfrm>
            <a:off x="5435600" y="4510088"/>
            <a:ext cx="288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AutoShape 14"/>
          <p:cNvCxnSpPr>
            <a:cxnSpLocks noChangeShapeType="1"/>
            <a:stCxn id="50186" idx="2"/>
            <a:endCxn id="50180" idx="2"/>
          </p:cNvCxnSpPr>
          <p:nvPr/>
        </p:nvCxnSpPr>
        <p:spPr bwMode="auto">
          <a:xfrm rot="5400000">
            <a:off x="4447381" y="3267869"/>
            <a:ext cx="358775" cy="3563938"/>
          </a:xfrm>
          <a:prstGeom prst="bentConnector3">
            <a:avLst>
              <a:gd name="adj1" fmla="val 1637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1" name="AutoShape 15"/>
          <p:cNvCxnSpPr>
            <a:cxnSpLocks noChangeShapeType="1"/>
            <a:stCxn id="50180" idx="0"/>
            <a:endCxn id="50185" idx="0"/>
          </p:cNvCxnSpPr>
          <p:nvPr/>
        </p:nvCxnSpPr>
        <p:spPr bwMode="auto">
          <a:xfrm rot="5400000" flipV="1">
            <a:off x="5274469" y="1359694"/>
            <a:ext cx="360362" cy="5219700"/>
          </a:xfrm>
          <a:prstGeom prst="bentConnector3">
            <a:avLst>
              <a:gd name="adj1" fmla="val -6343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Example-For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31225" cy="4498975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ExampleFor{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for (int value = 1 ; value &lt;= 10 ; value++)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System.out.print("Current value = " + value + "\n");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983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81313" y="3141663"/>
          <a:ext cx="565626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點陣圖影像" r:id="rId3" imgW="4001058" imgH="3038095" progId="Paint.Picture">
                  <p:embed/>
                </p:oleObj>
              </mc:Choice>
              <mc:Fallback>
                <p:oleObj name="點陣圖影像" r:id="rId3" imgW="4001058" imgH="30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3141663"/>
                        <a:ext cx="565626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522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while</a:t>
            </a:r>
            <a:r>
              <a:rPr lang="en-US" altLang="zh-TW" sz="2400" smtClean="0">
                <a:latin typeface="新細明體" panose="02020500000000000000" pitchFamily="18" charset="-120"/>
              </a:rPr>
              <a:t> (expression)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statement;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4356100" y="1700213"/>
            <a:ext cx="1800225" cy="13684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Test condition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is true?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4572000" y="50133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End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716463" y="3213100"/>
            <a:ext cx="5048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6156325" y="2133600"/>
            <a:ext cx="3587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572000" y="3644900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 loop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</a:t>
            </a:r>
          </a:p>
        </p:txBody>
      </p:sp>
      <p:cxnSp>
        <p:nvCxnSpPr>
          <p:cNvPr id="52233" name="AutoShape 9"/>
          <p:cNvCxnSpPr>
            <a:cxnSpLocks noChangeShapeType="1"/>
            <a:stCxn id="52228" idx="2"/>
            <a:endCxn id="52232" idx="0"/>
          </p:cNvCxnSpPr>
          <p:nvPr/>
        </p:nvCxnSpPr>
        <p:spPr bwMode="auto">
          <a:xfrm>
            <a:off x="5256213" y="3068638"/>
            <a:ext cx="0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4" name="AutoShape 10"/>
          <p:cNvCxnSpPr>
            <a:cxnSpLocks noChangeShapeType="1"/>
            <a:stCxn id="52232" idx="1"/>
            <a:endCxn id="52228" idx="1"/>
          </p:cNvCxnSpPr>
          <p:nvPr/>
        </p:nvCxnSpPr>
        <p:spPr bwMode="auto">
          <a:xfrm rot="10800000">
            <a:off x="4356100" y="2384425"/>
            <a:ext cx="215900" cy="1620838"/>
          </a:xfrm>
          <a:prstGeom prst="bentConnector3">
            <a:avLst>
              <a:gd name="adj1" fmla="val 205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5" name="AutoShape 11"/>
          <p:cNvCxnSpPr>
            <a:cxnSpLocks noChangeShapeType="1"/>
            <a:stCxn id="52228" idx="3"/>
            <a:endCxn id="52229" idx="3"/>
          </p:cNvCxnSpPr>
          <p:nvPr/>
        </p:nvCxnSpPr>
        <p:spPr bwMode="auto">
          <a:xfrm flipH="1">
            <a:off x="5940425" y="2384425"/>
            <a:ext cx="215900" cy="2989263"/>
          </a:xfrm>
          <a:prstGeom prst="bentConnector3">
            <a:avLst>
              <a:gd name="adj1" fmla="val -105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Example-While</a:t>
            </a:r>
          </a:p>
        </p:txBody>
      </p:sp>
      <p:sp>
        <p:nvSpPr>
          <p:cNvPr id="532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ExampleWhile{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int value = 10;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while (value &gt;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	System.out.print("Current value = " + value-- + "\n");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003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3429000"/>
          <a:ext cx="4325937" cy="331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點陣圖影像" r:id="rId3" imgW="4001058" imgH="3029373" progId="Paint.Picture">
                  <p:embed/>
                </p:oleObj>
              </mc:Choice>
              <mc:Fallback>
                <p:oleObj name="點陣圖影像" r:id="rId3" imgW="4001058" imgH="302937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429000"/>
                        <a:ext cx="4325937" cy="331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542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do</a:t>
            </a:r>
            <a:r>
              <a:rPr lang="en-US" altLang="zh-TW" sz="2400" smtClean="0">
                <a:latin typeface="新細明體" panose="02020500000000000000" pitchFamily="18" charset="-120"/>
              </a:rPr>
              <a:t>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statement;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 </a:t>
            </a:r>
            <a:r>
              <a:rPr lang="en-US" altLang="zh-TW" sz="2400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while</a:t>
            </a:r>
            <a:r>
              <a:rPr lang="en-US" altLang="zh-TW" sz="2400" smtClean="0">
                <a:latin typeface="新細明體" panose="02020500000000000000" pitchFamily="18" charset="-120"/>
              </a:rPr>
              <a:t> (expression);</a:t>
            </a:r>
          </a:p>
        </p:txBody>
      </p:sp>
      <p:sp>
        <p:nvSpPr>
          <p:cNvPr id="54276" name="AutoShape 4"/>
          <p:cNvSpPr>
            <a:spLocks noChangeArrowheads="1"/>
          </p:cNvSpPr>
          <p:nvPr/>
        </p:nvSpPr>
        <p:spPr bwMode="auto">
          <a:xfrm>
            <a:off x="4211638" y="2997200"/>
            <a:ext cx="1800225" cy="1368425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Test condition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is true?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427538" y="50133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End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779838" y="3789363"/>
            <a:ext cx="50482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5148263" y="4508500"/>
            <a:ext cx="3587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4427538" y="162877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Execute loop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statement</a:t>
            </a:r>
          </a:p>
        </p:txBody>
      </p:sp>
      <p:cxnSp>
        <p:nvCxnSpPr>
          <p:cNvPr id="54281" name="AutoShape 9"/>
          <p:cNvCxnSpPr>
            <a:cxnSpLocks noChangeShapeType="1"/>
            <a:stCxn id="54280" idx="2"/>
            <a:endCxn id="54276" idx="0"/>
          </p:cNvCxnSpPr>
          <p:nvPr/>
        </p:nvCxnSpPr>
        <p:spPr bwMode="auto">
          <a:xfrm>
            <a:off x="5111750" y="2349500"/>
            <a:ext cx="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2" name="AutoShape 10"/>
          <p:cNvCxnSpPr>
            <a:cxnSpLocks noChangeShapeType="1"/>
            <a:stCxn id="54276" idx="1"/>
            <a:endCxn id="54280" idx="1"/>
          </p:cNvCxnSpPr>
          <p:nvPr/>
        </p:nvCxnSpPr>
        <p:spPr bwMode="auto">
          <a:xfrm rot="10800000" flipH="1">
            <a:off x="4211638" y="1989138"/>
            <a:ext cx="215900" cy="1692275"/>
          </a:xfrm>
          <a:prstGeom prst="bentConnector3">
            <a:avLst>
              <a:gd name="adj1" fmla="val -105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3" name="AutoShape 11"/>
          <p:cNvCxnSpPr>
            <a:cxnSpLocks noChangeShapeType="1"/>
            <a:stCxn id="54276" idx="2"/>
            <a:endCxn id="54277" idx="0"/>
          </p:cNvCxnSpPr>
          <p:nvPr/>
        </p:nvCxnSpPr>
        <p:spPr bwMode="auto">
          <a:xfrm rot="5400000">
            <a:off x="4787900" y="4689475"/>
            <a:ext cx="6477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Example-DoWhile</a:t>
            </a:r>
          </a:p>
        </p:txBody>
      </p:sp>
      <p:sp>
        <p:nvSpPr>
          <p:cNvPr id="5529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ExampleDoWhile{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int value = 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do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	System.out.print("Current value = " + value-- + "\n");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} while (value &gt; 0);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024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9838" y="3502025"/>
          <a:ext cx="4686300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點陣圖影像" r:id="rId3" imgW="4001058" imgH="3038095" progId="Paint.Picture">
                  <p:embed/>
                </p:oleObj>
              </mc:Choice>
              <mc:Fallback>
                <p:oleObj name="點陣圖影像" r:id="rId3" imgW="4001058" imgH="30380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502025"/>
                        <a:ext cx="4686300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跨平台的 </a:t>
            </a: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</a:p>
        </p:txBody>
      </p:sp>
      <p:sp>
        <p:nvSpPr>
          <p:cNvPr id="67587" name="AutoShape 3"/>
          <p:cNvSpPr>
            <a:spLocks noChangeArrowheads="1"/>
          </p:cNvSpPr>
          <p:nvPr/>
        </p:nvSpPr>
        <p:spPr bwMode="auto">
          <a:xfrm>
            <a:off x="4140200" y="3644900"/>
            <a:ext cx="863600" cy="1079500"/>
          </a:xfrm>
          <a:prstGeom prst="can">
            <a:avLst>
              <a:gd name="adj" fmla="val 22245"/>
            </a:avLst>
          </a:prstGeom>
          <a:solidFill>
            <a:srgbClr val="2938A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Source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Code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539750" y="3213100"/>
            <a:ext cx="1152525" cy="11525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Complier</a:t>
            </a: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684213" y="5229225"/>
            <a:ext cx="863600" cy="1079500"/>
          </a:xfrm>
          <a:prstGeom prst="can">
            <a:avLst>
              <a:gd name="adj" fmla="val 22245"/>
            </a:avLst>
          </a:prstGeom>
          <a:solidFill>
            <a:srgbClr val="2938A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Byte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Code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203575" y="2565400"/>
            <a:ext cx="2089150" cy="1943100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 Virtual Machine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(JVM)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3348038" y="3500438"/>
            <a:ext cx="1800225" cy="86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Java Interpreter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7596188" y="1341438"/>
            <a:ext cx="1296987" cy="1223962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Windows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7596188" y="3141663"/>
            <a:ext cx="1296987" cy="1150937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UNIX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7596188" y="4868863"/>
            <a:ext cx="1296987" cy="11525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Mac</a:t>
            </a:r>
          </a:p>
        </p:txBody>
      </p:sp>
      <p:cxnSp>
        <p:nvCxnSpPr>
          <p:cNvPr id="67596" name="AutoShape 12"/>
          <p:cNvCxnSpPr>
            <a:cxnSpLocks noChangeShapeType="1"/>
            <a:stCxn id="67589" idx="4"/>
            <a:endCxn id="67591" idx="1"/>
          </p:cNvCxnSpPr>
          <p:nvPr/>
        </p:nvCxnSpPr>
        <p:spPr bwMode="auto">
          <a:xfrm flipV="1">
            <a:off x="1547813" y="3536950"/>
            <a:ext cx="1655762" cy="2232025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97" name="AutoShape 13"/>
          <p:cNvCxnSpPr>
            <a:cxnSpLocks noChangeShapeType="1"/>
            <a:endCxn id="67588" idx="0"/>
          </p:cNvCxnSpPr>
          <p:nvPr/>
        </p:nvCxnSpPr>
        <p:spPr bwMode="auto">
          <a:xfrm>
            <a:off x="1116013" y="2205038"/>
            <a:ext cx="0" cy="100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98" name="AutoShape 14"/>
          <p:cNvCxnSpPr>
            <a:cxnSpLocks noChangeShapeType="1"/>
            <a:stCxn id="67588" idx="2"/>
            <a:endCxn id="67589" idx="1"/>
          </p:cNvCxnSpPr>
          <p:nvPr/>
        </p:nvCxnSpPr>
        <p:spPr bwMode="auto">
          <a:xfrm>
            <a:off x="1116013" y="436562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599" name="AutoShape 15"/>
          <p:cNvCxnSpPr>
            <a:cxnSpLocks noChangeShapeType="1"/>
            <a:stCxn id="67592" idx="3"/>
            <a:endCxn id="67593" idx="1"/>
          </p:cNvCxnSpPr>
          <p:nvPr/>
        </p:nvCxnSpPr>
        <p:spPr bwMode="auto">
          <a:xfrm flipV="1">
            <a:off x="5148263" y="1954213"/>
            <a:ext cx="2447925" cy="197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0" name="AutoShape 16"/>
          <p:cNvCxnSpPr>
            <a:cxnSpLocks noChangeShapeType="1"/>
            <a:stCxn id="67592" idx="3"/>
            <a:endCxn id="67594" idx="1"/>
          </p:cNvCxnSpPr>
          <p:nvPr/>
        </p:nvCxnSpPr>
        <p:spPr bwMode="auto">
          <a:xfrm flipV="1">
            <a:off x="5148263" y="3717925"/>
            <a:ext cx="2447925" cy="214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601" name="AutoShape 17"/>
          <p:cNvCxnSpPr>
            <a:cxnSpLocks noChangeShapeType="1"/>
            <a:stCxn id="67592" idx="3"/>
            <a:endCxn id="67595" idx="1"/>
          </p:cNvCxnSpPr>
          <p:nvPr/>
        </p:nvCxnSpPr>
        <p:spPr bwMode="auto">
          <a:xfrm>
            <a:off x="5148263" y="3932238"/>
            <a:ext cx="2447925" cy="151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1476375" y="4508500"/>
            <a:ext cx="201612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Byte Code is verified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and loaded into the Java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virtual machine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3203575" y="1773238"/>
            <a:ext cx="2016125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The program is executed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by the interpreter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5580063" y="2708275"/>
            <a:ext cx="17287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The interpreter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handles all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Communication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the operating system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for the real machine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42 4.81481E-6 L -0.37795 -0.3622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-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602" grpId="0"/>
      <p:bldP spid="67603" grpId="0"/>
      <p:bldP spid="6760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563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b="1" smtClean="0">
                <a:solidFill>
                  <a:srgbClr val="FF0000"/>
                </a:solidFill>
                <a:latin typeface="新細明體" panose="02020500000000000000" pitchFamily="18" charset="-120"/>
              </a:rPr>
              <a:t>switch</a:t>
            </a:r>
            <a:r>
              <a:rPr lang="en-US" altLang="zh-TW" sz="1800" smtClean="0">
                <a:latin typeface="新細明體" panose="02020500000000000000" pitchFamily="18" charset="-120"/>
              </a:rPr>
              <a:t> (expression) 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case value1;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//Do value1 things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case value2;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//Do value2 things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default;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//Do default things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break;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2700338" y="1268413"/>
            <a:ext cx="1943100" cy="1439862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Expression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equals value1?</a:t>
            </a: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2771775" y="2924175"/>
            <a:ext cx="1800225" cy="144145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Expression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equals value2?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5076825" y="162877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Do value1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things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076825" y="3284538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Do value2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things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2987675" y="4652963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Do default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things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6732588" y="5661025"/>
            <a:ext cx="1368425" cy="71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End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500563" y="3429000"/>
            <a:ext cx="50482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276600" y="2636838"/>
            <a:ext cx="358775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4572000" y="1700213"/>
            <a:ext cx="433388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yes</a:t>
            </a: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3276600" y="4292600"/>
            <a:ext cx="3587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6804025" y="162877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break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6804025" y="3284538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break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987675" y="5661025"/>
            <a:ext cx="1368425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break</a:t>
            </a:r>
          </a:p>
        </p:txBody>
      </p:sp>
      <p:cxnSp>
        <p:nvCxnSpPr>
          <p:cNvPr id="56337" name="AutoShape 17"/>
          <p:cNvCxnSpPr>
            <a:cxnSpLocks noChangeShapeType="1"/>
            <a:stCxn id="56324" idx="3"/>
            <a:endCxn id="56326" idx="1"/>
          </p:cNvCxnSpPr>
          <p:nvPr/>
        </p:nvCxnSpPr>
        <p:spPr bwMode="auto">
          <a:xfrm>
            <a:off x="4643438" y="1989138"/>
            <a:ext cx="433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8" name="AutoShape 18"/>
          <p:cNvCxnSpPr>
            <a:cxnSpLocks noChangeShapeType="1"/>
            <a:stCxn id="56326" idx="3"/>
            <a:endCxn id="56334" idx="1"/>
          </p:cNvCxnSpPr>
          <p:nvPr/>
        </p:nvCxnSpPr>
        <p:spPr bwMode="auto">
          <a:xfrm>
            <a:off x="6445250" y="1989138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3"/>
            <a:endCxn id="56327" idx="1"/>
          </p:cNvCxnSpPr>
          <p:nvPr/>
        </p:nvCxnSpPr>
        <p:spPr bwMode="auto">
          <a:xfrm>
            <a:off x="4572000" y="3644900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0" name="AutoShape 20"/>
          <p:cNvCxnSpPr>
            <a:cxnSpLocks noChangeShapeType="1"/>
            <a:stCxn id="56327" idx="3"/>
            <a:endCxn id="56335" idx="1"/>
          </p:cNvCxnSpPr>
          <p:nvPr/>
        </p:nvCxnSpPr>
        <p:spPr bwMode="auto">
          <a:xfrm>
            <a:off x="6445250" y="3644900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1" name="AutoShape 21"/>
          <p:cNvCxnSpPr>
            <a:cxnSpLocks noChangeShapeType="1"/>
            <a:stCxn id="56324" idx="2"/>
            <a:endCxn id="56325" idx="0"/>
          </p:cNvCxnSpPr>
          <p:nvPr/>
        </p:nvCxnSpPr>
        <p:spPr bwMode="auto">
          <a:xfrm>
            <a:off x="3671888" y="270827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2" name="AutoShape 22"/>
          <p:cNvCxnSpPr>
            <a:cxnSpLocks noChangeShapeType="1"/>
            <a:stCxn id="56325" idx="2"/>
            <a:endCxn id="56328" idx="0"/>
          </p:cNvCxnSpPr>
          <p:nvPr/>
        </p:nvCxnSpPr>
        <p:spPr bwMode="auto">
          <a:xfrm>
            <a:off x="3671888" y="4365625"/>
            <a:ext cx="0" cy="287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3" name="AutoShape 23"/>
          <p:cNvCxnSpPr>
            <a:cxnSpLocks noChangeShapeType="1"/>
            <a:stCxn id="56328" idx="2"/>
            <a:endCxn id="56336" idx="0"/>
          </p:cNvCxnSpPr>
          <p:nvPr/>
        </p:nvCxnSpPr>
        <p:spPr bwMode="auto">
          <a:xfrm>
            <a:off x="3671888" y="5373688"/>
            <a:ext cx="0" cy="287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4" name="AutoShape 24"/>
          <p:cNvCxnSpPr>
            <a:cxnSpLocks noChangeShapeType="1"/>
            <a:stCxn id="56336" idx="3"/>
            <a:endCxn id="56329" idx="1"/>
          </p:cNvCxnSpPr>
          <p:nvPr/>
        </p:nvCxnSpPr>
        <p:spPr bwMode="auto">
          <a:xfrm>
            <a:off x="4356100" y="6021388"/>
            <a:ext cx="23764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5" name="AutoShape 25"/>
          <p:cNvCxnSpPr>
            <a:cxnSpLocks noChangeShapeType="1"/>
            <a:stCxn id="56334" idx="3"/>
            <a:endCxn id="56329" idx="3"/>
          </p:cNvCxnSpPr>
          <p:nvPr/>
        </p:nvCxnSpPr>
        <p:spPr bwMode="auto">
          <a:xfrm flipH="1">
            <a:off x="8101013" y="1989138"/>
            <a:ext cx="71437" cy="4032250"/>
          </a:xfrm>
          <a:prstGeom prst="bentConnector3">
            <a:avLst>
              <a:gd name="adj1" fmla="val -3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346" name="AutoShape 26"/>
          <p:cNvCxnSpPr>
            <a:cxnSpLocks noChangeShapeType="1"/>
            <a:stCxn id="56335" idx="3"/>
            <a:endCxn id="56329" idx="3"/>
          </p:cNvCxnSpPr>
          <p:nvPr/>
        </p:nvCxnSpPr>
        <p:spPr bwMode="auto">
          <a:xfrm flipH="1">
            <a:off x="8101013" y="3644900"/>
            <a:ext cx="71437" cy="2376488"/>
          </a:xfrm>
          <a:prstGeom prst="bentConnector3">
            <a:avLst>
              <a:gd name="adj1" fmla="val -32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47" name="Rectangle 27"/>
          <p:cNvSpPr>
            <a:spLocks noChangeArrowheads="1"/>
          </p:cNvSpPr>
          <p:nvPr/>
        </p:nvSpPr>
        <p:spPr bwMode="auto">
          <a:xfrm rot="-5400000">
            <a:off x="3672681" y="4185444"/>
            <a:ext cx="144463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</a:t>
            </a: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2263" y="304800"/>
            <a:ext cx="8520112" cy="687388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Example-Switch</a:t>
            </a:r>
          </a:p>
        </p:txBody>
      </p:sp>
      <p:sp>
        <p:nvSpPr>
          <p:cNvPr id="5734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836613"/>
            <a:ext cx="8291513" cy="6021387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public class ExampleSwitch{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int day = 3;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switch (day)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0: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System.out.print("Sunday");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1: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System.out.print("Monday");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2: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System.out.print("Tuesday");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3: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System.out.print("Wednesday");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4: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System.out.print("Thursday");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5: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System.out.print("Friday");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case 6: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System.out.print("Saturday");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default: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				System.out.print("</a:t>
            </a:r>
            <a:r>
              <a:rPr lang="zh-TW" altLang="en-US" sz="1200" smtClean="0">
                <a:latin typeface="新細明體" panose="02020500000000000000" pitchFamily="18" charset="-120"/>
              </a:rPr>
              <a:t>輸入錯誤</a:t>
            </a:r>
            <a:r>
              <a:rPr lang="en-US" altLang="zh-TW" sz="1200" smtClean="0">
                <a:latin typeface="新細明體" panose="02020500000000000000" pitchFamily="18" charset="-120"/>
              </a:rPr>
              <a:t>:</a:t>
            </a:r>
            <a:r>
              <a:rPr lang="zh-TW" altLang="en-US" sz="1200" smtClean="0">
                <a:latin typeface="新細明體" panose="02020500000000000000" pitchFamily="18" charset="-120"/>
              </a:rPr>
              <a:t> </a:t>
            </a:r>
            <a:r>
              <a:rPr lang="en-US" altLang="zh-TW" sz="1200" smtClean="0">
                <a:latin typeface="新細明體" panose="02020500000000000000" pitchFamily="18" charset="-120"/>
              </a:rPr>
              <a:t>"</a:t>
            </a:r>
            <a:r>
              <a:rPr lang="zh-TW" altLang="en-US" sz="1200" smtClean="0">
                <a:latin typeface="新細明體" panose="02020500000000000000" pitchFamily="18" charset="-120"/>
              </a:rPr>
              <a:t> </a:t>
            </a:r>
            <a:r>
              <a:rPr lang="en-US" altLang="zh-TW" sz="1200" smtClean="0">
                <a:latin typeface="新細明體" panose="02020500000000000000" pitchFamily="18" charset="-120"/>
              </a:rPr>
              <a:t>+ day); }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2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044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219700" y="2205038"/>
          <a:ext cx="3559175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點陣圖影像" r:id="rId3" imgW="4001058" imgH="3029373" progId="Paint.Picture">
                  <p:embed/>
                </p:oleObj>
              </mc:Choice>
              <mc:Fallback>
                <p:oleObj name="點陣圖影像" r:id="rId3" imgW="4001058" imgH="302937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05038"/>
                        <a:ext cx="3559175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迴圈與邏輯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練習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依序印出</a:t>
            </a:r>
            <a:r>
              <a:rPr lang="en-US" altLang="zh-TW" smtClean="0">
                <a:latin typeface="新細明體" panose="02020500000000000000" pitchFamily="18" charset="-120"/>
              </a:rPr>
              <a:t>1!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2!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……</a:t>
            </a:r>
            <a:r>
              <a:rPr lang="zh-TW" altLang="en-US" smtClean="0">
                <a:latin typeface="新細明體" panose="02020500000000000000" pitchFamily="18" charset="-120"/>
              </a:rPr>
              <a:t>、</a:t>
            </a:r>
            <a:r>
              <a:rPr lang="en-US" altLang="zh-TW" smtClean="0">
                <a:latin typeface="新細明體" panose="02020500000000000000" pitchFamily="18" charset="-120"/>
              </a:rPr>
              <a:t>10!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印出九九乘法表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陣列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4686300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Arrays are object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Arrays are bounds-checked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Arrays are pass by reference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04025" y="1844675"/>
            <a:ext cx="1655763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a.length = 3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5219700" y="1844675"/>
            <a:ext cx="9366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6156325" y="19891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7524750" y="2133600"/>
            <a:ext cx="649288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新細明體" panose="02020500000000000000" pitchFamily="18" charset="-120"/>
              </a:rPr>
              <a:t>50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7524750" y="2565400"/>
            <a:ext cx="649288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新細明體" panose="02020500000000000000" pitchFamily="18" charset="-120"/>
              </a:rPr>
              <a:t>100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7524750" y="2997200"/>
            <a:ext cx="6492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新細明體" panose="02020500000000000000" pitchFamily="18" charset="-120"/>
              </a:rPr>
              <a:t>150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5219700" y="2636838"/>
            <a:ext cx="936625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b</a:t>
            </a:r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 flipV="1">
            <a:off x="6156325" y="1989138"/>
            <a:ext cx="6477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7019925" y="2133600"/>
            <a:ext cx="5762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a[0]</a:t>
            </a: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7019925" y="2565400"/>
            <a:ext cx="5762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a[1]</a:t>
            </a:r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7019925" y="2997200"/>
            <a:ext cx="5762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a[2]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7523163" y="2133600"/>
            <a:ext cx="649287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latin typeface="新細明體" panose="02020500000000000000" pitchFamily="18" charset="-120"/>
            </a:endParaRPr>
          </a:p>
        </p:txBody>
      </p:sp>
      <p:sp>
        <p:nvSpPr>
          <p:cNvPr id="106512" name="Rectangle 16"/>
          <p:cNvSpPr>
            <a:spLocks noChangeArrowheads="1"/>
          </p:cNvSpPr>
          <p:nvPr/>
        </p:nvSpPr>
        <p:spPr bwMode="auto">
          <a:xfrm>
            <a:off x="7523163" y="2565400"/>
            <a:ext cx="649287" cy="36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latin typeface="新細明體" panose="02020500000000000000" pitchFamily="18" charset="-120"/>
            </a:endParaRPr>
          </a:p>
        </p:txBody>
      </p:sp>
      <p:sp>
        <p:nvSpPr>
          <p:cNvPr id="106513" name="Rectangle 17"/>
          <p:cNvSpPr>
            <a:spLocks noChangeArrowheads="1"/>
          </p:cNvSpPr>
          <p:nvPr/>
        </p:nvSpPr>
        <p:spPr bwMode="auto">
          <a:xfrm>
            <a:off x="7523163" y="2997200"/>
            <a:ext cx="6492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2400">
              <a:latin typeface="新細明體" panose="02020500000000000000" pitchFamily="18" charset="-120"/>
            </a:endParaRPr>
          </a:p>
        </p:txBody>
      </p:sp>
      <p:sp>
        <p:nvSpPr>
          <p:cNvPr id="106514" name="AutoShape 18"/>
          <p:cNvSpPr>
            <a:spLocks noChangeArrowheads="1"/>
          </p:cNvSpPr>
          <p:nvPr/>
        </p:nvSpPr>
        <p:spPr bwMode="auto">
          <a:xfrm>
            <a:off x="611188" y="2924175"/>
            <a:ext cx="1512887" cy="503238"/>
          </a:xfrm>
          <a:prstGeom prst="rightArrow">
            <a:avLst>
              <a:gd name="adj1" fmla="val 50000"/>
              <a:gd name="adj2" fmla="val 751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執行</a:t>
            </a:r>
          </a:p>
        </p:txBody>
      </p:sp>
      <p:sp>
        <p:nvSpPr>
          <p:cNvPr id="106515" name="Rectangle 19"/>
          <p:cNvSpPr>
            <a:spLocks noChangeArrowheads="1"/>
          </p:cNvSpPr>
          <p:nvPr/>
        </p:nvSpPr>
        <p:spPr bwMode="auto">
          <a:xfrm>
            <a:off x="2195513" y="2924175"/>
            <a:ext cx="2808287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新細明體" panose="02020500000000000000" pitchFamily="18" charset="-120"/>
              </a:rPr>
              <a:t>int a[] = new int[3];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新細明體" panose="02020500000000000000" pitchFamily="18" charset="-120"/>
              </a:rPr>
              <a:t>a[0] = 50;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新細明體" panose="02020500000000000000" pitchFamily="18" charset="-120"/>
              </a:rPr>
              <a:t>a[1] = 100;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新細明體" panose="02020500000000000000" pitchFamily="18" charset="-120"/>
              </a:rPr>
              <a:t>a[2] = 150;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755650" y="2997200"/>
            <a:ext cx="7704138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int a[];			//</a:t>
            </a:r>
            <a:r>
              <a:rPr lang="zh-TW" altLang="en-US" sz="2000">
                <a:latin typeface="新細明體" panose="02020500000000000000" pitchFamily="18" charset="-120"/>
              </a:rPr>
              <a:t>宣告一個名為</a:t>
            </a:r>
            <a:r>
              <a:rPr lang="en-US" altLang="zh-TW" sz="2000">
                <a:latin typeface="新細明體" panose="02020500000000000000" pitchFamily="18" charset="-120"/>
              </a:rPr>
              <a:t>a</a:t>
            </a:r>
            <a:r>
              <a:rPr lang="zh-TW" altLang="en-US" sz="2000">
                <a:latin typeface="新細明體" panose="02020500000000000000" pitchFamily="18" charset="-120"/>
              </a:rPr>
              <a:t>的陣列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int[] a;			//</a:t>
            </a:r>
            <a:r>
              <a:rPr lang="zh-TW" altLang="en-US" sz="2000">
                <a:latin typeface="新細明體" panose="02020500000000000000" pitchFamily="18" charset="-120"/>
              </a:rPr>
              <a:t>與 </a:t>
            </a:r>
            <a:r>
              <a:rPr lang="en-US" altLang="zh-TW" sz="2000">
                <a:latin typeface="新細明體" panose="02020500000000000000" pitchFamily="18" charset="-120"/>
              </a:rPr>
              <a:t>int a[]; </a:t>
            </a:r>
            <a:r>
              <a:rPr lang="zh-TW" altLang="en-US" sz="2000">
                <a:latin typeface="新細明體" panose="02020500000000000000" pitchFamily="18" charset="-120"/>
              </a:rPr>
              <a:t>結果一樣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int a[3];			//</a:t>
            </a:r>
            <a:r>
              <a:rPr lang="zh-TW" altLang="en-US" sz="2000">
                <a:latin typeface="新細明體" panose="02020500000000000000" pitchFamily="18" charset="-120"/>
              </a:rPr>
              <a:t>不能這樣宣告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int[] a = {50,100,150};	//</a:t>
            </a:r>
            <a:r>
              <a:rPr lang="zh-TW" altLang="en-US" sz="2000">
                <a:latin typeface="新細明體" panose="02020500000000000000" pitchFamily="18" charset="-120"/>
              </a:rPr>
              <a:t>這樣宣告可以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int[] a = new int[3];	//</a:t>
            </a:r>
            <a:r>
              <a:rPr lang="zh-TW" altLang="en-US" sz="2000">
                <a:latin typeface="新細明體" panose="02020500000000000000" pitchFamily="18" charset="-120"/>
              </a:rPr>
              <a:t>宣告有三個元素的陣列</a:t>
            </a:r>
            <a:r>
              <a:rPr lang="en-US" altLang="zh-TW" sz="20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6517" name="Oval 21"/>
          <p:cNvSpPr>
            <a:spLocks noChangeArrowheads="1"/>
          </p:cNvSpPr>
          <p:nvPr/>
        </p:nvSpPr>
        <p:spPr bwMode="auto">
          <a:xfrm>
            <a:off x="3851275" y="3500438"/>
            <a:ext cx="1944688" cy="79057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int b[] = a;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5.92593E-6 L -3.05556E-6 0.26251 " pathEditMode="relative" ptsTypes="AA">
                                      <p:cBhvr>
                                        <p:cTn id="6" dur="1000" fill="hold"/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18889 " pathEditMode="relative" ptsTypes="AA">
                                      <p:cBhvr>
                                        <p:cTn id="56" dur="2000" fill="hold"/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 animBg="1"/>
      <p:bldP spid="106504" grpId="0" animBg="1"/>
      <p:bldP spid="106505" grpId="0" animBg="1"/>
      <p:bldP spid="106506" grpId="0" animBg="1"/>
      <p:bldP spid="106507" grpId="0" animBg="1"/>
      <p:bldP spid="106508" grpId="0"/>
      <p:bldP spid="106509" grpId="0"/>
      <p:bldP spid="106510" grpId="0"/>
      <p:bldP spid="106511" grpId="0" animBg="1"/>
      <p:bldP spid="106512" grpId="0" animBg="1"/>
      <p:bldP spid="106513" grpId="0" animBg="1"/>
      <p:bldP spid="106514" grpId="0" animBg="1"/>
      <p:bldP spid="106514" grpId="1" animBg="1"/>
      <p:bldP spid="106515" grpId="0" animBg="1"/>
      <p:bldP spid="106516" grpId="0" animBg="1"/>
      <p:bldP spid="1065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陣列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public class ExampleArray1{  //</a:t>
            </a:r>
            <a:r>
              <a:rPr lang="zh-TW" altLang="en-US" sz="2400" smtClean="0">
                <a:latin typeface="新細明體" panose="02020500000000000000" pitchFamily="18" charset="-120"/>
              </a:rPr>
              <a:t>利用迴圈與陣列來計算平均值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zh-TW" altLang="en-US" sz="2400" smtClean="0">
                <a:latin typeface="新細明體" panose="02020500000000000000" pitchFamily="18" charset="-120"/>
              </a:rPr>
              <a:t>	</a:t>
            </a:r>
            <a:r>
              <a:rPr lang="en-US" altLang="zh-TW" sz="2400" smtClean="0">
                <a:latin typeface="新細明體" panose="02020500000000000000" pitchFamily="18" charset="-120"/>
              </a:rPr>
              <a:t>public static void main(String[] args){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int total = 0,avg;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int a[] = {79,54,96};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for(int i = 0; i&lt;a.length; i++)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	total += a[i];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avg = total/a.length;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	System.out.print(avg);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2500" y="4797425"/>
          <a:ext cx="521970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點陣圖影像" r:id="rId3" imgW="4904762" imgH="1514686" progId="Paint.Picture">
                  <p:embed/>
                </p:oleObj>
              </mc:Choice>
              <mc:Fallback>
                <p:oleObj name="點陣圖影像" r:id="rId3" imgW="4904762" imgH="151468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797425"/>
                        <a:ext cx="521970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258888" y="3213100"/>
            <a:ext cx="3744912" cy="1223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3575" y="2852738"/>
          <a:ext cx="560228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點陣圖影像" r:id="rId3" imgW="4915586" imgH="1514686" progId="Paint.Picture">
                  <p:embed/>
                </p:oleObj>
              </mc:Choice>
              <mc:Fallback>
                <p:oleObj name="點陣圖影像" r:id="rId3" imgW="4915586" imgH="15146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852738"/>
                        <a:ext cx="5602288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陣列</a:t>
            </a:r>
          </a:p>
        </p:txBody>
      </p:sp>
      <p:sp>
        <p:nvSpPr>
          <p:cNvPr id="61444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>
                <a:latin typeface="新細明體" panose="02020500000000000000" pitchFamily="18" charset="-120"/>
              </a:rPr>
              <a:t>多維陣列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ExampleArray2{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int a[][] = new int [2][3];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a[0][0]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a[0][1] = 2;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a[0][2] = 3;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a[1][0] = 4;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a[1][1] = 5;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a[1][2] = 6;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int total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for (int i = 0; i &lt; a.length; i++)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for (int j = 0; j &lt; a[i].length; j++){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	total += a[i][j];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System.out.print("Total = " + total);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5219700" y="1773238"/>
            <a:ext cx="1081088" cy="12255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a.length=2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7235825" y="1773238"/>
            <a:ext cx="1368425" cy="1512887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a[0].length=3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419475" y="1844675"/>
            <a:ext cx="100965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5435600" y="1844675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a[0]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5435600" y="2205038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a[1]</a:t>
            </a:r>
          </a:p>
        </p:txBody>
      </p:sp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7596188" y="1844675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a[0][0]</a:t>
            </a: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7596188" y="2203450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a[0][1]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7596188" y="2563813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a[0][2]</a:t>
            </a:r>
          </a:p>
        </p:txBody>
      </p: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7235825" y="3787775"/>
            <a:ext cx="1368425" cy="151288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a[1].length=3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7596188" y="3860800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a[1][0]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7596188" y="4219575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a[1][1]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7596188" y="4579938"/>
            <a:ext cx="6477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a[1][2]</a:t>
            </a:r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>
            <a:off x="4427538" y="19891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62" name="Line 18"/>
          <p:cNvSpPr>
            <a:spLocks noChangeShapeType="1"/>
          </p:cNvSpPr>
          <p:nvPr/>
        </p:nvSpPr>
        <p:spPr bwMode="auto">
          <a:xfrm flipV="1">
            <a:off x="6084888" y="1989138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63" name="Line 19"/>
          <p:cNvSpPr>
            <a:spLocks noChangeShapeType="1"/>
          </p:cNvSpPr>
          <p:nvPr/>
        </p:nvSpPr>
        <p:spPr bwMode="auto">
          <a:xfrm>
            <a:off x="6084888" y="2276475"/>
            <a:ext cx="115093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1258888" y="4652963"/>
            <a:ext cx="3600450" cy="12969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  <p:bldP spid="108550" grpId="0" animBg="1"/>
      <p:bldP spid="108551" grpId="0" animBg="1"/>
      <p:bldP spid="108552" grpId="0" animBg="1"/>
      <p:bldP spid="108553" grpId="0" animBg="1"/>
      <p:bldP spid="108554" grpId="0" animBg="1"/>
      <p:bldP spid="108555" grpId="0" animBg="1"/>
      <p:bldP spid="108556" grpId="0" animBg="1"/>
      <p:bldP spid="108557" grpId="0" animBg="1"/>
      <p:bldP spid="108558" grpId="0" animBg="1"/>
      <p:bldP spid="108559" grpId="0" animBg="1"/>
      <p:bldP spid="108560" grpId="0" animBg="1"/>
      <p:bldP spid="108561" grpId="0" animBg="1"/>
      <p:bldP spid="108562" grpId="0" animBg="1"/>
      <p:bldP spid="108563" grpId="0" animBg="1"/>
      <p:bldP spid="10856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624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Strings are object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Strings are 16-bit Unicode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Strings are immutable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11188" y="3573463"/>
            <a:ext cx="7704137" cy="288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宣告一個名為</a:t>
            </a:r>
            <a:r>
              <a:rPr lang="en-US" altLang="zh-TW" sz="2400">
                <a:latin typeface="新細明體" panose="02020500000000000000" pitchFamily="18" charset="-120"/>
              </a:rPr>
              <a:t>a</a:t>
            </a:r>
            <a:r>
              <a:rPr lang="zh-TW" altLang="en-US" sz="2400">
                <a:latin typeface="新細明體" panose="02020500000000000000" pitchFamily="18" charset="-120"/>
              </a:rPr>
              <a:t>的字串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 a = "This is a String!";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宣告其值為 </a:t>
            </a:r>
            <a:r>
              <a:rPr lang="en-US" altLang="zh-TW" sz="2400">
                <a:latin typeface="新細明體" panose="02020500000000000000" pitchFamily="18" charset="-120"/>
              </a:rPr>
              <a:t>This is a String! </a:t>
            </a:r>
            <a:r>
              <a:rPr lang="zh-TW" altLang="en-US" sz="2400">
                <a:latin typeface="新細明體" panose="02020500000000000000" pitchFamily="18" charset="-120"/>
              </a:rPr>
              <a:t>的字串</a:t>
            </a:r>
            <a:r>
              <a:rPr lang="en-US" altLang="zh-TW" sz="2400">
                <a:latin typeface="新細明體" panose="02020500000000000000" pitchFamily="18" charset="-12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 a = new String("This is a String too!");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使用</a:t>
            </a:r>
            <a:r>
              <a:rPr lang="en-US" altLang="zh-TW" sz="2400">
                <a:latin typeface="新細明體" panose="02020500000000000000" pitchFamily="18" charset="-120"/>
              </a:rPr>
              <a:t>String</a:t>
            </a:r>
            <a:r>
              <a:rPr lang="zh-TW" altLang="en-US" sz="2400">
                <a:latin typeface="新細明體" panose="02020500000000000000" pitchFamily="18" charset="-120"/>
              </a:rPr>
              <a:t>類別的建構函式來宣告字串</a:t>
            </a:r>
            <a:r>
              <a:rPr lang="en-US" altLang="zh-TW" sz="2400">
                <a:latin typeface="新細明體" panose="02020500000000000000" pitchFamily="18" charset="-12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並指定初始值為 </a:t>
            </a:r>
            <a:r>
              <a:rPr lang="en-US" altLang="zh-TW" sz="2400">
                <a:latin typeface="新細明體" panose="02020500000000000000" pitchFamily="18" charset="-120"/>
              </a:rPr>
              <a:t>This is a String too!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4356100" y="1917700"/>
            <a:ext cx="7207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4356100" y="2709863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cxnSp>
        <p:nvCxnSpPr>
          <p:cNvPr id="109575" name="AutoShape 7"/>
          <p:cNvCxnSpPr>
            <a:cxnSpLocks noChangeShapeType="1"/>
            <a:stCxn id="109574" idx="3"/>
          </p:cNvCxnSpPr>
          <p:nvPr/>
        </p:nvCxnSpPr>
        <p:spPr bwMode="auto">
          <a:xfrm>
            <a:off x="5076825" y="2854325"/>
            <a:ext cx="790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4356100" y="3141663"/>
            <a:ext cx="7207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cxnSp>
        <p:nvCxnSpPr>
          <p:cNvPr id="109577" name="AutoShape 9"/>
          <p:cNvCxnSpPr>
            <a:cxnSpLocks noChangeShapeType="1"/>
            <a:stCxn id="109576" idx="3"/>
          </p:cNvCxnSpPr>
          <p:nvPr/>
        </p:nvCxnSpPr>
        <p:spPr bwMode="auto">
          <a:xfrm>
            <a:off x="5076825" y="32861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5867400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6011863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h</a:t>
            </a:r>
          </a:p>
        </p:txBody>
      </p:sp>
      <p:sp>
        <p:nvSpPr>
          <p:cNvPr id="109580" name="Rectangle 12"/>
          <p:cNvSpPr>
            <a:spLocks noChangeArrowheads="1"/>
          </p:cNvSpPr>
          <p:nvPr/>
        </p:nvSpPr>
        <p:spPr bwMode="auto">
          <a:xfrm>
            <a:off x="6154738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581" name="Rectangle 13"/>
          <p:cNvSpPr>
            <a:spLocks noChangeArrowheads="1"/>
          </p:cNvSpPr>
          <p:nvPr/>
        </p:nvSpPr>
        <p:spPr bwMode="auto">
          <a:xfrm>
            <a:off x="6299200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582" name="Rectangle 14"/>
          <p:cNvSpPr>
            <a:spLocks noChangeArrowheads="1"/>
          </p:cNvSpPr>
          <p:nvPr/>
        </p:nvSpPr>
        <p:spPr bwMode="auto">
          <a:xfrm>
            <a:off x="6443663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6588125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6731000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6875463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7019925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7164388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7307263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7451725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7596188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7740650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7883525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8027988" y="2708275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g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8172450" y="2708275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!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543560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5580063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h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5722938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586740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6011863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600" name="Rectangle 32"/>
          <p:cNvSpPr>
            <a:spLocks noChangeArrowheads="1"/>
          </p:cNvSpPr>
          <p:nvPr/>
        </p:nvSpPr>
        <p:spPr bwMode="auto">
          <a:xfrm>
            <a:off x="6156325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601" name="Rectangle 33"/>
          <p:cNvSpPr>
            <a:spLocks noChangeArrowheads="1"/>
          </p:cNvSpPr>
          <p:nvPr/>
        </p:nvSpPr>
        <p:spPr bwMode="auto">
          <a:xfrm>
            <a:off x="629920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602" name="Rectangle 34"/>
          <p:cNvSpPr>
            <a:spLocks noChangeArrowheads="1"/>
          </p:cNvSpPr>
          <p:nvPr/>
        </p:nvSpPr>
        <p:spPr bwMode="auto">
          <a:xfrm>
            <a:off x="6443663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603" name="Rectangle 35"/>
          <p:cNvSpPr>
            <a:spLocks noChangeArrowheads="1"/>
          </p:cNvSpPr>
          <p:nvPr/>
        </p:nvSpPr>
        <p:spPr bwMode="auto">
          <a:xfrm>
            <a:off x="6588125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09604" name="Rectangle 36"/>
          <p:cNvSpPr>
            <a:spLocks noChangeArrowheads="1"/>
          </p:cNvSpPr>
          <p:nvPr/>
        </p:nvSpPr>
        <p:spPr bwMode="auto">
          <a:xfrm>
            <a:off x="6732588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605" name="Rectangle 37"/>
          <p:cNvSpPr>
            <a:spLocks noChangeArrowheads="1"/>
          </p:cNvSpPr>
          <p:nvPr/>
        </p:nvSpPr>
        <p:spPr bwMode="auto">
          <a:xfrm>
            <a:off x="6875463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09606" name="Rectangle 38"/>
          <p:cNvSpPr>
            <a:spLocks noChangeArrowheads="1"/>
          </p:cNvSpPr>
          <p:nvPr/>
        </p:nvSpPr>
        <p:spPr bwMode="auto">
          <a:xfrm>
            <a:off x="7019925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</a:t>
            </a:r>
          </a:p>
        </p:txBody>
      </p:sp>
      <p:sp>
        <p:nvSpPr>
          <p:cNvPr id="109607" name="Rectangle 39"/>
          <p:cNvSpPr>
            <a:spLocks noChangeArrowheads="1"/>
          </p:cNvSpPr>
          <p:nvPr/>
        </p:nvSpPr>
        <p:spPr bwMode="auto">
          <a:xfrm>
            <a:off x="7164388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</a:t>
            </a:r>
          </a:p>
        </p:txBody>
      </p:sp>
      <p:sp>
        <p:nvSpPr>
          <p:cNvPr id="109608" name="Rectangle 40"/>
          <p:cNvSpPr>
            <a:spLocks noChangeArrowheads="1"/>
          </p:cNvSpPr>
          <p:nvPr/>
        </p:nvSpPr>
        <p:spPr bwMode="auto">
          <a:xfrm>
            <a:off x="730885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09609" name="Rectangle 41"/>
          <p:cNvSpPr>
            <a:spLocks noChangeArrowheads="1"/>
          </p:cNvSpPr>
          <p:nvPr/>
        </p:nvSpPr>
        <p:spPr bwMode="auto">
          <a:xfrm>
            <a:off x="7451725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</a:t>
            </a:r>
          </a:p>
        </p:txBody>
      </p:sp>
      <p:sp>
        <p:nvSpPr>
          <p:cNvPr id="109610" name="Rectangle 42"/>
          <p:cNvSpPr>
            <a:spLocks noChangeArrowheads="1"/>
          </p:cNvSpPr>
          <p:nvPr/>
        </p:nvSpPr>
        <p:spPr bwMode="auto">
          <a:xfrm>
            <a:off x="7596188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g</a:t>
            </a:r>
          </a:p>
        </p:txBody>
      </p:sp>
      <p:sp>
        <p:nvSpPr>
          <p:cNvPr id="109611" name="Rectangle 43"/>
          <p:cNvSpPr>
            <a:spLocks noChangeArrowheads="1"/>
          </p:cNvSpPr>
          <p:nvPr/>
        </p:nvSpPr>
        <p:spPr bwMode="auto">
          <a:xfrm>
            <a:off x="774065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09612" name="Rectangle 44"/>
          <p:cNvSpPr>
            <a:spLocks noChangeArrowheads="1"/>
          </p:cNvSpPr>
          <p:nvPr/>
        </p:nvSpPr>
        <p:spPr bwMode="auto">
          <a:xfrm>
            <a:off x="7881938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</a:t>
            </a:r>
          </a:p>
        </p:txBody>
      </p:sp>
      <p:sp>
        <p:nvSpPr>
          <p:cNvPr id="109613" name="Rectangle 45"/>
          <p:cNvSpPr>
            <a:spLocks noChangeArrowheads="1"/>
          </p:cNvSpPr>
          <p:nvPr/>
        </p:nvSpPr>
        <p:spPr bwMode="auto">
          <a:xfrm>
            <a:off x="8026400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</a:t>
            </a:r>
          </a:p>
        </p:txBody>
      </p:sp>
      <p:sp>
        <p:nvSpPr>
          <p:cNvPr id="109614" name="Rectangle 46"/>
          <p:cNvSpPr>
            <a:spLocks noChangeArrowheads="1"/>
          </p:cNvSpPr>
          <p:nvPr/>
        </p:nvSpPr>
        <p:spPr bwMode="auto">
          <a:xfrm>
            <a:off x="8170863" y="3141663"/>
            <a:ext cx="1444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</a:t>
            </a:r>
          </a:p>
        </p:txBody>
      </p:sp>
      <p:sp>
        <p:nvSpPr>
          <p:cNvPr id="109615" name="Rectangle 47"/>
          <p:cNvSpPr>
            <a:spLocks noChangeArrowheads="1"/>
          </p:cNvSpPr>
          <p:nvPr/>
        </p:nvSpPr>
        <p:spPr bwMode="auto">
          <a:xfrm>
            <a:off x="8315325" y="3141663"/>
            <a:ext cx="144463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  <p:bldP spid="109574" grpId="0" animBg="1"/>
      <p:bldP spid="109576" grpId="0" animBg="1"/>
      <p:bldP spid="109578" grpId="0" animBg="1"/>
      <p:bldP spid="109579" grpId="0" animBg="1"/>
      <p:bldP spid="109580" grpId="0" animBg="1"/>
      <p:bldP spid="109581" grpId="0" animBg="1"/>
      <p:bldP spid="109582" grpId="0" animBg="1"/>
      <p:bldP spid="109583" grpId="0" animBg="1"/>
      <p:bldP spid="109584" grpId="0" animBg="1"/>
      <p:bldP spid="109585" grpId="0" animBg="1"/>
      <p:bldP spid="109586" grpId="0" animBg="1"/>
      <p:bldP spid="109587" grpId="0" animBg="1"/>
      <p:bldP spid="109588" grpId="0" animBg="1"/>
      <p:bldP spid="109589" grpId="0" animBg="1"/>
      <p:bldP spid="109590" grpId="0" animBg="1"/>
      <p:bldP spid="109591" grpId="0" animBg="1"/>
      <p:bldP spid="109592" grpId="0" animBg="1"/>
      <p:bldP spid="109593" grpId="0" animBg="1"/>
      <p:bldP spid="109594" grpId="0" animBg="1"/>
      <p:bldP spid="109595" grpId="0" animBg="1"/>
      <p:bldP spid="109596" grpId="0" animBg="1"/>
      <p:bldP spid="109597" grpId="0" animBg="1"/>
      <p:bldP spid="109598" grpId="0" animBg="1"/>
      <p:bldP spid="109599" grpId="0" animBg="1"/>
      <p:bldP spid="109600" grpId="0" animBg="1"/>
      <p:bldP spid="109601" grpId="0" animBg="1"/>
      <p:bldP spid="109602" grpId="0" animBg="1"/>
      <p:bldP spid="109603" grpId="0" animBg="1"/>
      <p:bldP spid="109604" grpId="0" animBg="1"/>
      <p:bldP spid="109605" grpId="0" animBg="1"/>
      <p:bldP spid="109606" grpId="0" animBg="1"/>
      <p:bldP spid="109607" grpId="0" animBg="1"/>
      <p:bldP spid="109608" grpId="0" animBg="1"/>
      <p:bldP spid="109609" grpId="0" animBg="1"/>
      <p:bldP spid="109610" grpId="0" animBg="1"/>
      <p:bldP spid="109611" grpId="0" animBg="1"/>
      <p:bldP spid="109612" grpId="0" animBg="1"/>
      <p:bldP spid="109613" grpId="0" animBg="1"/>
      <p:bldP spid="109614" grpId="0" animBg="1"/>
      <p:bldP spid="1096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634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31225" cy="4852988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Can't change String?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	Ex: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public class ExampleString1{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String a = "Strings are";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String b = a;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System.out.println(a);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System.out.println(b);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a += " immutable!";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b += " object!";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System.out.println(a);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System.out.println(b);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}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76600" y="3644900"/>
          <a:ext cx="5616575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點陣圖影像" r:id="rId3" imgW="6361905" imgH="2000000" progId="Paint.Picture">
                  <p:embed/>
                </p:oleObj>
              </mc:Choice>
              <mc:Fallback>
                <p:oleObj name="點陣圖影像" r:id="rId3" imgW="6361905" imgH="2000000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44900"/>
                        <a:ext cx="5616575" cy="280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AutoShape 5"/>
          <p:cNvSpPr>
            <a:spLocks/>
          </p:cNvSpPr>
          <p:nvPr/>
        </p:nvSpPr>
        <p:spPr bwMode="auto">
          <a:xfrm>
            <a:off x="5508625" y="3005138"/>
            <a:ext cx="2155825" cy="503237"/>
          </a:xfrm>
          <a:prstGeom prst="borderCallout2">
            <a:avLst>
              <a:gd name="adj1" fmla="val 22713"/>
              <a:gd name="adj2" fmla="val -3532"/>
              <a:gd name="adj3" fmla="val 22713"/>
              <a:gd name="adj4" fmla="val -41972"/>
              <a:gd name="adj5" fmla="val 443532"/>
              <a:gd name="adj6" fmla="val -628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>
                <a:latin typeface="新細明體" panose="02020500000000000000" pitchFamily="18" charset="-120"/>
              </a:rPr>
              <a:t>StringBuffer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StringBuffer is mutable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  <a:r>
              <a:rPr lang="zh-TW" altLang="en-US" smtClean="0">
                <a:latin typeface="新細明體" panose="02020500000000000000" pitchFamily="18" charset="-120"/>
              </a:rPr>
              <a:t>的</a:t>
            </a:r>
            <a:r>
              <a:rPr lang="en-US" altLang="zh-TW" smtClean="0">
                <a:latin typeface="新細明體" panose="02020500000000000000" pitchFamily="18" charset="-120"/>
              </a:rPr>
              <a:t>String</a:t>
            </a:r>
            <a:r>
              <a:rPr lang="zh-TW" altLang="en-US" smtClean="0">
                <a:latin typeface="新細明體" panose="02020500000000000000" pitchFamily="18" charset="-120"/>
              </a:rPr>
              <a:t>物件是無法直接改變的；因此，</a:t>
            </a:r>
            <a:r>
              <a:rPr lang="en-US" altLang="zh-TW" smtClean="0">
                <a:latin typeface="新細明體" panose="02020500000000000000" pitchFamily="18" charset="-120"/>
              </a:rPr>
              <a:t>String</a:t>
            </a:r>
            <a:r>
              <a:rPr lang="zh-TW" altLang="en-US" smtClean="0">
                <a:latin typeface="新細明體" panose="02020500000000000000" pitchFamily="18" charset="-120"/>
              </a:rPr>
              <a:t>物件被改變時，</a:t>
            </a:r>
            <a:r>
              <a:rPr lang="en-US" altLang="zh-TW" smtClean="0">
                <a:latin typeface="新細明體" panose="02020500000000000000" pitchFamily="18" charset="-120"/>
              </a:rPr>
              <a:t>Java</a:t>
            </a:r>
            <a:r>
              <a:rPr lang="zh-TW" altLang="en-US" smtClean="0">
                <a:latin typeface="新細明體" panose="02020500000000000000" pitchFamily="18" charset="-120"/>
              </a:rPr>
              <a:t>會在內部使用</a:t>
            </a:r>
            <a:r>
              <a:rPr lang="en-US" altLang="zh-TW" smtClean="0">
                <a:latin typeface="新細明體" panose="02020500000000000000" pitchFamily="18" charset="-120"/>
              </a:rPr>
              <a:t>StringBuffer</a:t>
            </a:r>
            <a:r>
              <a:rPr lang="zh-TW" altLang="en-US" smtClean="0">
                <a:latin typeface="新細明體" panose="02020500000000000000" pitchFamily="18" charset="-120"/>
              </a:rPr>
              <a:t>物件在</a:t>
            </a:r>
            <a:r>
              <a:rPr lang="en-US" altLang="zh-TW" smtClean="0">
                <a:latin typeface="新細明體" panose="02020500000000000000" pitchFamily="18" charset="-120"/>
              </a:rPr>
              <a:t>String</a:t>
            </a:r>
            <a:r>
              <a:rPr lang="zh-TW" altLang="en-US" smtClean="0">
                <a:latin typeface="新細明體" panose="02020500000000000000" pitchFamily="18" charset="-120"/>
              </a:rPr>
              <a:t>物件上執行操作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00113" y="3644900"/>
            <a:ext cx="7488237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StringBuffer a;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宣告一個名為</a:t>
            </a:r>
            <a:r>
              <a:rPr lang="en-US" altLang="zh-TW" sz="2400">
                <a:latin typeface="新細明體" panose="02020500000000000000" pitchFamily="18" charset="-120"/>
              </a:rPr>
              <a:t>a</a:t>
            </a:r>
            <a:r>
              <a:rPr lang="zh-TW" altLang="en-US" sz="2400">
                <a:latin typeface="新細明體" panose="02020500000000000000" pitchFamily="18" charset="-120"/>
              </a:rPr>
              <a:t>的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StringBuffer a = new StringBuffer("This is a StringBuffer!");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使用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  <a:r>
              <a:rPr lang="zh-TW" altLang="en-US" sz="2400">
                <a:latin typeface="新細明體" panose="02020500000000000000" pitchFamily="18" charset="-120"/>
              </a:rPr>
              <a:t>的建構函式宣告</a:t>
            </a:r>
            <a:r>
              <a:rPr lang="en-US" altLang="zh-TW" sz="2400">
                <a:latin typeface="新細明體" panose="02020500000000000000" pitchFamily="18" charset="-120"/>
              </a:rPr>
              <a:t>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並指定其值為</a:t>
            </a:r>
            <a:r>
              <a:rPr lang="en-US" altLang="zh-TW" sz="2400">
                <a:latin typeface="新細明體" panose="02020500000000000000" pitchFamily="18" charset="-120"/>
              </a:rPr>
              <a:t>This is a StringBuffer!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StringBuffer a = "This is a StringBuffer";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不能這樣宣告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  <a:r>
              <a:rPr lang="zh-TW" altLang="en-US" sz="2400">
                <a:latin typeface="新細明體" panose="02020500000000000000" pitchFamily="18" charset="-120"/>
              </a:rPr>
              <a:t>物件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539750" y="2349500"/>
            <a:ext cx="8064500" cy="338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indexOf(String str)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//</a:t>
            </a:r>
            <a:r>
              <a:rPr lang="zh-TW" altLang="en-US" sz="2000">
                <a:latin typeface="新細明體" panose="02020500000000000000" pitchFamily="18" charset="-120"/>
              </a:rPr>
              <a:t>從字串的第一個字元往後找尋符合</a:t>
            </a:r>
            <a:r>
              <a:rPr lang="en-US" altLang="zh-TW" sz="2000">
                <a:latin typeface="新細明體" panose="02020500000000000000" pitchFamily="18" charset="-120"/>
              </a:rPr>
              <a:t>str</a:t>
            </a:r>
            <a:r>
              <a:rPr lang="zh-TW" altLang="en-US" sz="2000">
                <a:latin typeface="新細明體" panose="02020500000000000000" pitchFamily="18" charset="-120"/>
              </a:rPr>
              <a:t>的字串，回傳其位置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indexOf(String str,int i)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//</a:t>
            </a:r>
            <a:r>
              <a:rPr lang="zh-TW" altLang="en-US" sz="2000">
                <a:latin typeface="新細明體" panose="02020500000000000000" pitchFamily="18" charset="-120"/>
              </a:rPr>
              <a:t>從字串的第</a:t>
            </a:r>
            <a:r>
              <a:rPr lang="en-US" altLang="zh-TW" sz="2000">
                <a:latin typeface="新細明體" panose="02020500000000000000" pitchFamily="18" charset="-120"/>
              </a:rPr>
              <a:t>i</a:t>
            </a:r>
            <a:r>
              <a:rPr lang="zh-TW" altLang="en-US" sz="2000">
                <a:latin typeface="新細明體" panose="02020500000000000000" pitchFamily="18" charset="-120"/>
              </a:rPr>
              <a:t>個字元往後找尋符合</a:t>
            </a:r>
            <a:r>
              <a:rPr lang="en-US" altLang="zh-TW" sz="2000">
                <a:latin typeface="新細明體" panose="02020500000000000000" pitchFamily="18" charset="-120"/>
              </a:rPr>
              <a:t>str</a:t>
            </a:r>
            <a:r>
              <a:rPr lang="zh-TW" altLang="en-US" sz="2000">
                <a:latin typeface="新細明體" panose="02020500000000000000" pitchFamily="18" charset="-120"/>
              </a:rPr>
              <a:t>的字串</a:t>
            </a:r>
            <a:r>
              <a:rPr lang="zh-TW" altLang="en-US" sz="2000"/>
              <a:t>，回傳其位置</a:t>
            </a:r>
            <a:endParaRPr lang="zh-TW" altLang="en-US" sz="20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lastIndexOf(String str)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//</a:t>
            </a:r>
            <a:r>
              <a:rPr lang="zh-TW" altLang="en-US" sz="2000">
                <a:latin typeface="新細明體" panose="02020500000000000000" pitchFamily="18" charset="-120"/>
              </a:rPr>
              <a:t>從字串的最後一個字元往前找尋符合</a:t>
            </a:r>
            <a:r>
              <a:rPr lang="en-US" altLang="zh-TW" sz="2000">
                <a:latin typeface="新細明體" panose="02020500000000000000" pitchFamily="18" charset="-120"/>
              </a:rPr>
              <a:t>str</a:t>
            </a:r>
            <a:r>
              <a:rPr lang="zh-TW" altLang="en-US" sz="2000">
                <a:latin typeface="新細明體" panose="02020500000000000000" pitchFamily="18" charset="-120"/>
              </a:rPr>
              <a:t>的字串</a:t>
            </a:r>
            <a:r>
              <a:rPr lang="zh-TW" altLang="en-US" sz="2000"/>
              <a:t>，回傳其位置</a:t>
            </a:r>
            <a:endParaRPr lang="zh-TW" altLang="en-US" sz="20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lastIndexOf(String str,int i)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//</a:t>
            </a:r>
            <a:r>
              <a:rPr lang="zh-TW" altLang="en-US" sz="2000">
                <a:latin typeface="新細明體" panose="02020500000000000000" pitchFamily="18" charset="-120"/>
              </a:rPr>
              <a:t>從字串的第</a:t>
            </a:r>
            <a:r>
              <a:rPr lang="en-US" altLang="zh-TW" sz="2000">
                <a:latin typeface="新細明體" panose="02020500000000000000" pitchFamily="18" charset="-120"/>
              </a:rPr>
              <a:t>i</a:t>
            </a:r>
            <a:r>
              <a:rPr lang="zh-TW" altLang="en-US" sz="2000">
                <a:latin typeface="新細明體" panose="02020500000000000000" pitchFamily="18" charset="-120"/>
              </a:rPr>
              <a:t>個字元往前找尋符合</a:t>
            </a:r>
            <a:r>
              <a:rPr lang="en-US" altLang="zh-TW" sz="2000">
                <a:latin typeface="新細明體" panose="02020500000000000000" pitchFamily="18" charset="-120"/>
              </a:rPr>
              <a:t>str</a:t>
            </a:r>
            <a:r>
              <a:rPr lang="zh-TW" altLang="en-US" sz="2000">
                <a:latin typeface="新細明體" panose="02020500000000000000" pitchFamily="18" charset="-120"/>
              </a:rPr>
              <a:t>的字串</a:t>
            </a:r>
            <a:r>
              <a:rPr lang="zh-TW" altLang="en-US" sz="2000"/>
              <a:t>，回傳其位置</a:t>
            </a:r>
            <a:endParaRPr lang="zh-TW" altLang="en-US" sz="20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length()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	//</a:t>
            </a:r>
            <a:r>
              <a:rPr lang="zh-TW" altLang="en-US" sz="2000">
                <a:latin typeface="新細明體" panose="02020500000000000000" pitchFamily="18" charset="-120"/>
              </a:rPr>
              <a:t>回傳該字串的長度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112644" name="Rectangle 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447088" cy="44989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indexOf(),lastIndexOf(),length()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Ex: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public class ExampleString2{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int index1,index2;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String a = "Java is useful";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index1 = a.indexOf("us");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index2 = a.lastIndexOf("s",7);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System.out.println(index1);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System.out.println(index2);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System.out.println(a.length());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940425" y="2349500"/>
            <a:ext cx="2016125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 a v a   i s   u s e f u l</a:t>
            </a:r>
          </a:p>
        </p:txBody>
      </p:sp>
      <p:sp>
        <p:nvSpPr>
          <p:cNvPr id="112646" name="Line 6"/>
          <p:cNvSpPr>
            <a:spLocks noChangeShapeType="1"/>
          </p:cNvSpPr>
          <p:nvPr/>
        </p:nvSpPr>
        <p:spPr bwMode="auto">
          <a:xfrm>
            <a:off x="6084888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6227763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443663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6661150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6804025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>
            <a:off x="6948488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>
            <a:off x="7092950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7235825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7380288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7524750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7669213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7812088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6588125" y="234950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5868988" y="2060575"/>
            <a:ext cx="2159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0</a:t>
            </a: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6011863" y="2060575"/>
            <a:ext cx="2159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1</a:t>
            </a: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6227763" y="2060575"/>
            <a:ext cx="2159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2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6445250" y="2060575"/>
            <a:ext cx="1150938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   ……</a:t>
            </a:r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7812088" y="2060575"/>
            <a:ext cx="2159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13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7596188" y="2060575"/>
            <a:ext cx="2159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12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948488" y="2060575"/>
            <a:ext cx="14287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7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4427538" y="2349500"/>
            <a:ext cx="792162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cxnSp>
        <p:nvCxnSpPr>
          <p:cNvPr id="112667" name="AutoShape 27"/>
          <p:cNvCxnSpPr>
            <a:cxnSpLocks noChangeShapeType="1"/>
            <a:stCxn id="112666" idx="3"/>
            <a:endCxn id="112645" idx="1"/>
          </p:cNvCxnSpPr>
          <p:nvPr/>
        </p:nvCxnSpPr>
        <p:spPr bwMode="auto">
          <a:xfrm>
            <a:off x="5219700" y="2528888"/>
            <a:ext cx="720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68" name="AutoShape 28"/>
          <p:cNvSpPr>
            <a:spLocks noChangeArrowheads="1"/>
          </p:cNvSpPr>
          <p:nvPr/>
        </p:nvSpPr>
        <p:spPr bwMode="auto">
          <a:xfrm>
            <a:off x="5795963" y="2924175"/>
            <a:ext cx="360362" cy="504825"/>
          </a:xfrm>
          <a:prstGeom prst="upArrow">
            <a:avLst>
              <a:gd name="adj1" fmla="val 50000"/>
              <a:gd name="adj2" fmla="val 3502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graphicFrame>
        <p:nvGraphicFramePr>
          <p:cNvPr id="112669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3708400" y="4076700"/>
          <a:ext cx="525621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點陣圖影像" r:id="rId3" imgW="6380952" imgH="2010056" progId="Paint.Picture">
                  <p:embed/>
                </p:oleObj>
              </mc:Choice>
              <mc:Fallback>
                <p:oleObj name="點陣圖影像" r:id="rId3" imgW="6380952" imgH="2010056" progId="Paint.Picture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525621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0" name="AutoShape 30"/>
          <p:cNvSpPr>
            <a:spLocks noChangeArrowheads="1"/>
          </p:cNvSpPr>
          <p:nvPr/>
        </p:nvSpPr>
        <p:spPr bwMode="auto">
          <a:xfrm>
            <a:off x="6804025" y="2924175"/>
            <a:ext cx="360363" cy="504825"/>
          </a:xfrm>
          <a:prstGeom prst="upArrow">
            <a:avLst>
              <a:gd name="adj1" fmla="val 50000"/>
              <a:gd name="adj2" fmla="val 3502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2671" name="Rectangle 31"/>
          <p:cNvSpPr>
            <a:spLocks noChangeArrowheads="1"/>
          </p:cNvSpPr>
          <p:nvPr/>
        </p:nvSpPr>
        <p:spPr bwMode="auto">
          <a:xfrm>
            <a:off x="5940425" y="2708275"/>
            <a:ext cx="287338" cy="2143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新細明體" panose="02020500000000000000" pitchFamily="18" charset="-120"/>
              </a:rPr>
              <a:t>u s</a:t>
            </a:r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6084888" y="2708275"/>
            <a:ext cx="1587" cy="214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6948488" y="2708275"/>
            <a:ext cx="142875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1258888" y="3644900"/>
            <a:ext cx="244951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6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6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26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-3.61111E-6 0.0419 " pathEditMode="relative" ptsTypes="AA">
                                      <p:cBhvr>
                                        <p:cTn id="127" dur="1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0.13386 -3.7037E-6 " pathEditMode="relative" ptsTypes="AA">
                                      <p:cBhvr>
                                        <p:cTn id="141" dur="2000" fill="hold"/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2604 0.0 " pathEditMode="relative" ptsTypes="AA">
                                      <p:cBhvr>
                                        <p:cTn id="143" dur="2000" fill="hold"/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2604 0.0 " pathEditMode="relative" ptsTypes="AA">
                                      <p:cBhvr>
                                        <p:cTn id="145" dur="20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4189 L -3.61111E-6 0.08379 " pathEditMode="relative" ptsTypes="AA">
                                      <p:cBhvr>
                                        <p:cTn id="156" dur="1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00782 -3.7037E-6 " pathEditMode="relative" ptsTypes="AA">
                                      <p:cBhvr>
                                        <p:cTn id="167" dur="500" fill="hold"/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158 0.0 " pathEditMode="relative" ptsTypes="AA">
                                      <p:cBhvr>
                                        <p:cTn id="169" dur="500" fill="hold"/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8379 L -3.61111E-6 0.22036 " pathEditMode="relative" ptsTypes="AA">
                                      <p:cBhvr>
                                        <p:cTn id="178" dur="1000" fill="hold"/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/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0" grpId="0" animBg="1"/>
      <p:bldP spid="112651" grpId="0" animBg="1"/>
      <p:bldP spid="112652" grpId="0" animBg="1"/>
      <p:bldP spid="112653" grpId="0" animBg="1"/>
      <p:bldP spid="112654" grpId="0" animBg="1"/>
      <p:bldP spid="112655" grpId="0" animBg="1"/>
      <p:bldP spid="112656" grpId="0" animBg="1"/>
      <p:bldP spid="112657" grpId="0" animBg="1"/>
      <p:bldP spid="112658" grpId="0" animBg="1"/>
      <p:bldP spid="112659" grpId="0"/>
      <p:bldP spid="112660" grpId="0"/>
      <p:bldP spid="112661" grpId="0"/>
      <p:bldP spid="112662" grpId="0"/>
      <p:bldP spid="112663" grpId="0"/>
      <p:bldP spid="112664" grpId="0"/>
      <p:bldP spid="112665" grpId="0"/>
      <p:bldP spid="112666" grpId="0" animBg="1"/>
      <p:bldP spid="112668" grpId="0" animBg="1"/>
      <p:bldP spid="112668" grpId="1" animBg="1"/>
      <p:bldP spid="112668" grpId="2" animBg="1"/>
      <p:bldP spid="112670" grpId="0" animBg="1"/>
      <p:bldP spid="112670" grpId="1" animBg="1"/>
      <p:bldP spid="112670" grpId="2" animBg="1"/>
      <p:bldP spid="112671" grpId="0" animBg="1"/>
      <p:bldP spid="112671" grpId="1" animBg="1"/>
      <p:bldP spid="112671" grpId="2" animBg="1"/>
      <p:bldP spid="112672" grpId="0" animBg="1"/>
      <p:bldP spid="112672" grpId="1" animBg="1"/>
      <p:bldP spid="112672" grpId="2" animBg="1"/>
      <p:bldP spid="112673" grpId="0" animBg="1"/>
      <p:bldP spid="112673" grpId="1" animBg="1"/>
      <p:bldP spid="112673" grpId="2" animBg="1"/>
      <p:bldP spid="112674" grpId="0" animBg="1"/>
      <p:bldP spid="112674" grpId="1" animBg="1"/>
      <p:bldP spid="112674" grpId="2" animBg="1"/>
      <p:bldP spid="11267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hape 72"/>
          <p:cNvSpPr>
            <a:spLocks noGrp="1"/>
          </p:cNvSpPr>
          <p:nvPr>
            <p:ph type="title"/>
          </p:nvPr>
        </p:nvSpPr>
        <p:spPr>
          <a:xfrm>
            <a:off x="312738" y="549275"/>
            <a:ext cx="8520112" cy="571500"/>
          </a:xfrm>
        </p:spPr>
        <p:txBody>
          <a:bodyPr anchor="t"/>
          <a:lstStyle/>
          <a:p>
            <a:pPr>
              <a:spcBef>
                <a:spcPct val="0"/>
              </a:spcBef>
            </a:pPr>
            <a:r>
              <a:rPr lang="zh-TW" altLang="zh-TW" smtClean="0"/>
              <a:t>下載</a:t>
            </a:r>
          </a:p>
        </p:txBody>
      </p:sp>
      <p:sp>
        <p:nvSpPr>
          <p:cNvPr id="9219" name="Shape 73"/>
          <p:cNvSpPr>
            <a:spLocks noGrp="1"/>
          </p:cNvSpPr>
          <p:nvPr>
            <p:ph type="body" idx="1"/>
          </p:nvPr>
        </p:nvSpPr>
        <p:spPr>
          <a:xfrm>
            <a:off x="311150" y="2009775"/>
            <a:ext cx="8521700" cy="34163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TW" altLang="zh-TW" u="sng" dirty="0" smtClean="0">
                <a:solidFill>
                  <a:schemeClr val="hlink"/>
                </a:solidFill>
                <a:hlinkClick r:id="rId3"/>
              </a:rPr>
              <a:t>https://www.oracle.com/index.html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zh-TW" altLang="zh-TW" dirty="0" smtClean="0"/>
          </a:p>
          <a:p>
            <a:pPr>
              <a:spcBef>
                <a:spcPct val="0"/>
              </a:spcBef>
              <a:buNone/>
            </a:pPr>
            <a:r>
              <a:rPr lang="zh-TW" altLang="zh-TW" dirty="0" smtClean="0">
                <a:solidFill>
                  <a:srgbClr val="CACACA"/>
                </a:solidFill>
                <a:hlinkClick r:id="rId4"/>
              </a:rPr>
              <a:t>http://</a:t>
            </a:r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www.oracle.com/java/technologies/javase-downloads.html</a:t>
            </a:r>
            <a:endParaRPr lang="en-US" altLang="zh-TW" dirty="0" smtClean="0">
              <a:solidFill>
                <a:srgbClr val="CACACA"/>
              </a:solidFill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endParaRPr lang="zh-TW" altLang="zh-TW" dirty="0" smtClean="0">
              <a:solidFill>
                <a:srgbClr val="CACACA"/>
              </a:solidFill>
            </a:endParaRP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TW" altLang="zh-TW" b="1" dirty="0" smtClean="0">
                <a:solidFill>
                  <a:srgbClr val="FF0000"/>
                </a:solidFill>
              </a:rPr>
              <a:t>重點：注意自己電腦的位元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substring(),equals()</a:t>
            </a:r>
          </a:p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EX: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public class ExampleString3{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String a = new String("Java");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String b,c = "java";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b = a.substring(1);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if(c.equals(a)){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System.out.println("a = c");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else{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	System.out.println("a != c");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	System.out.println(b);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600" smtClean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39750" y="2276475"/>
            <a:ext cx="784860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substring(int i)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從字串的第</a:t>
            </a:r>
            <a:r>
              <a:rPr lang="en-US" altLang="zh-TW" sz="2400">
                <a:latin typeface="新細明體" panose="02020500000000000000" pitchFamily="18" charset="-120"/>
              </a:rPr>
              <a:t>i</a:t>
            </a:r>
            <a:r>
              <a:rPr lang="zh-TW" altLang="en-US" sz="2400">
                <a:latin typeface="新細明體" panose="02020500000000000000" pitchFamily="18" charset="-120"/>
              </a:rPr>
              <a:t>個字元到字串結尾取出成為一個新字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新細明體" panose="02020500000000000000" pitchFamily="18" charset="-120"/>
              </a:rPr>
              <a:t>	</a:t>
            </a:r>
            <a:r>
              <a:rPr lang="en-US" altLang="zh-TW" sz="2400">
                <a:latin typeface="新細明體" panose="02020500000000000000" pitchFamily="18" charset="-120"/>
              </a:rPr>
              <a:t>//</a:t>
            </a:r>
            <a:r>
              <a:rPr lang="zh-TW" altLang="en-US" sz="2400">
                <a:latin typeface="新細明體" panose="02020500000000000000" pitchFamily="18" charset="-120"/>
              </a:rPr>
              <a:t>串，回傳該新字串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substring(int i,int j)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從字串的第</a:t>
            </a:r>
            <a:r>
              <a:rPr lang="en-US" altLang="zh-TW" sz="2400">
                <a:latin typeface="新細明體" panose="02020500000000000000" pitchFamily="18" charset="-120"/>
              </a:rPr>
              <a:t>i</a:t>
            </a:r>
            <a:r>
              <a:rPr lang="zh-TW" altLang="en-US" sz="2400">
                <a:latin typeface="新細明體" panose="02020500000000000000" pitchFamily="18" charset="-120"/>
              </a:rPr>
              <a:t>個字元到第</a:t>
            </a:r>
            <a:r>
              <a:rPr lang="en-US" altLang="zh-TW" sz="2400">
                <a:latin typeface="新細明體" panose="02020500000000000000" pitchFamily="18" charset="-120"/>
              </a:rPr>
              <a:t>j</a:t>
            </a:r>
            <a:r>
              <a:rPr lang="zh-TW" altLang="en-US" sz="2400">
                <a:latin typeface="新細明體" panose="02020500000000000000" pitchFamily="18" charset="-120"/>
              </a:rPr>
              <a:t>個字元截取出成為一個新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新細明體" panose="02020500000000000000" pitchFamily="18" charset="-120"/>
              </a:rPr>
              <a:t>	</a:t>
            </a:r>
            <a:r>
              <a:rPr lang="en-US" altLang="zh-TW" sz="2400">
                <a:latin typeface="新細明體" panose="02020500000000000000" pitchFamily="18" charset="-120"/>
              </a:rPr>
              <a:t>//</a:t>
            </a:r>
            <a:r>
              <a:rPr lang="zh-TW" altLang="en-US" sz="2400">
                <a:latin typeface="新細明體" panose="02020500000000000000" pitchFamily="18" charset="-120"/>
              </a:rPr>
              <a:t>字串，回傳該新字串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equals(String str)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比對傳入的字串是否與原字串相符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新細明體" panose="02020500000000000000" pitchFamily="18" charset="-120"/>
              </a:rPr>
              <a:t>	</a:t>
            </a:r>
            <a:r>
              <a:rPr lang="en-US" altLang="zh-TW" sz="2400">
                <a:latin typeface="新細明體" panose="02020500000000000000" pitchFamily="18" charset="-120"/>
              </a:rPr>
              <a:t>//</a:t>
            </a:r>
            <a:r>
              <a:rPr lang="zh-TW" altLang="en-US" sz="2400">
                <a:latin typeface="新細明體" panose="02020500000000000000" pitchFamily="18" charset="-120"/>
              </a:rPr>
              <a:t>，回傳</a:t>
            </a:r>
            <a:r>
              <a:rPr lang="en-US" altLang="zh-TW" sz="2400">
                <a:latin typeface="新細明體" panose="02020500000000000000" pitchFamily="18" charset="-120"/>
              </a:rPr>
              <a:t>true</a:t>
            </a:r>
            <a:r>
              <a:rPr lang="zh-TW" altLang="en-US" sz="2400">
                <a:latin typeface="新細明體" panose="02020500000000000000" pitchFamily="18" charset="-120"/>
              </a:rPr>
              <a:t>或</a:t>
            </a:r>
            <a:r>
              <a:rPr lang="en-US" altLang="zh-TW" sz="2400">
                <a:latin typeface="新細明體" panose="02020500000000000000" pitchFamily="18" charset="-120"/>
              </a:rPr>
              <a:t>false</a:t>
            </a:r>
            <a:r>
              <a:rPr lang="zh-TW" altLang="en-US" sz="2400">
                <a:latin typeface="新細明體" panose="02020500000000000000" pitchFamily="18" charset="-120"/>
              </a:rPr>
              <a:t>的</a:t>
            </a:r>
            <a:r>
              <a:rPr lang="en-US" altLang="zh-TW" sz="2400">
                <a:latin typeface="新細明體" panose="02020500000000000000" pitchFamily="18" charset="-120"/>
              </a:rPr>
              <a:t>boolean</a:t>
            </a:r>
            <a:r>
              <a:rPr lang="zh-TW" altLang="en-US" sz="2400">
                <a:latin typeface="新細明體" panose="02020500000000000000" pitchFamily="18" charset="-120"/>
              </a:rPr>
              <a:t>值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724525" y="2133600"/>
            <a:ext cx="7921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J a v a</a:t>
            </a:r>
          </a:p>
        </p:txBody>
      </p:sp>
      <p:sp>
        <p:nvSpPr>
          <p:cNvPr id="113670" name="Line 6"/>
          <p:cNvSpPr>
            <a:spLocks noChangeShapeType="1"/>
          </p:cNvSpPr>
          <p:nvPr/>
        </p:nvSpPr>
        <p:spPr bwMode="auto">
          <a:xfrm>
            <a:off x="5940425" y="2133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>
            <a:off x="6156325" y="2133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>
            <a:off x="6300788" y="2133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4714875" y="21336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</a:t>
            </a:r>
          </a:p>
        </p:txBody>
      </p:sp>
      <p:cxnSp>
        <p:nvCxnSpPr>
          <p:cNvPr id="113674" name="AutoShape 10"/>
          <p:cNvCxnSpPr>
            <a:cxnSpLocks noChangeShapeType="1"/>
            <a:stCxn id="113673" idx="3"/>
            <a:endCxn id="113669" idx="1"/>
          </p:cNvCxnSpPr>
          <p:nvPr/>
        </p:nvCxnSpPr>
        <p:spPr bwMode="auto">
          <a:xfrm>
            <a:off x="5219700" y="2314575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5724525" y="1846263"/>
            <a:ext cx="7921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0 1 2 3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5726113" y="3213100"/>
            <a:ext cx="7921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j a v a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5942013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6084888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6302375" y="32131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80" name="Rectangle 16"/>
          <p:cNvSpPr>
            <a:spLocks noChangeArrowheads="1"/>
          </p:cNvSpPr>
          <p:nvPr/>
        </p:nvSpPr>
        <p:spPr bwMode="auto">
          <a:xfrm>
            <a:off x="4716463" y="32131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c</a:t>
            </a:r>
          </a:p>
        </p:txBody>
      </p:sp>
      <p:cxnSp>
        <p:nvCxnSpPr>
          <p:cNvPr id="113681" name="AutoShape 17"/>
          <p:cNvCxnSpPr>
            <a:cxnSpLocks noChangeShapeType="1"/>
            <a:stCxn id="113680" idx="3"/>
            <a:endCxn id="113676" idx="1"/>
          </p:cNvCxnSpPr>
          <p:nvPr/>
        </p:nvCxnSpPr>
        <p:spPr bwMode="auto">
          <a:xfrm>
            <a:off x="5221288" y="3394075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5726113" y="3573463"/>
            <a:ext cx="792162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0 1 2 3</a:t>
            </a:r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5940425" y="2133600"/>
            <a:ext cx="5762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a v a</a:t>
            </a:r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6156325" y="2133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85" name="Line 21"/>
          <p:cNvSpPr>
            <a:spLocks noChangeShapeType="1"/>
          </p:cNvSpPr>
          <p:nvPr/>
        </p:nvSpPr>
        <p:spPr bwMode="auto">
          <a:xfrm>
            <a:off x="6300788" y="21336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6946900" y="2133600"/>
            <a:ext cx="504825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b</a:t>
            </a:r>
          </a:p>
        </p:txBody>
      </p:sp>
      <p:graphicFrame>
        <p:nvGraphicFramePr>
          <p:cNvPr id="113687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4427538" y="4292600"/>
          <a:ext cx="446563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點陣圖影像" r:id="rId3" imgW="6361905" imgH="1991003" progId="Paint.Picture">
                  <p:embed/>
                </p:oleObj>
              </mc:Choice>
              <mc:Fallback>
                <p:oleObj name="點陣圖影像" r:id="rId3" imgW="6361905" imgH="1991003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92600"/>
                        <a:ext cx="446563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8" name="Line 24"/>
          <p:cNvSpPr>
            <a:spLocks noChangeShapeType="1"/>
          </p:cNvSpPr>
          <p:nvPr/>
        </p:nvSpPr>
        <p:spPr bwMode="auto">
          <a:xfrm>
            <a:off x="7451725" y="2349500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7883525" y="1844675"/>
            <a:ext cx="576263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/>
              <a:t>0 1 2</a:t>
            </a:r>
          </a:p>
        </p:txBody>
      </p:sp>
      <p:sp>
        <p:nvSpPr>
          <p:cNvPr id="113690" name="Line 26"/>
          <p:cNvSpPr>
            <a:spLocks noChangeShapeType="1"/>
          </p:cNvSpPr>
          <p:nvPr/>
        </p:nvSpPr>
        <p:spPr bwMode="auto">
          <a:xfrm>
            <a:off x="5867400" y="24923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91" name="Line 27"/>
          <p:cNvSpPr>
            <a:spLocks noChangeShapeType="1"/>
          </p:cNvSpPr>
          <p:nvPr/>
        </p:nvSpPr>
        <p:spPr bwMode="auto">
          <a:xfrm>
            <a:off x="6011863" y="24923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92" name="Line 28"/>
          <p:cNvSpPr>
            <a:spLocks noChangeShapeType="1"/>
          </p:cNvSpPr>
          <p:nvPr/>
        </p:nvSpPr>
        <p:spPr bwMode="auto">
          <a:xfrm>
            <a:off x="6227763" y="24923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93" name="Line 29"/>
          <p:cNvSpPr>
            <a:spLocks noChangeShapeType="1"/>
          </p:cNvSpPr>
          <p:nvPr/>
        </p:nvSpPr>
        <p:spPr bwMode="auto">
          <a:xfrm>
            <a:off x="6372225" y="24923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258888" y="3068638"/>
            <a:ext cx="2449512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3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3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3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3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3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9.25926E-6 L -3.61111E-6 0.07362 " pathEditMode="relative" ptsTypes="AA">
                                      <p:cBhvr>
                                        <p:cTn id="88" dur="2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1267 0.0 " pathEditMode="relative" ptsTypes="AA">
                                      <p:cBhvr>
                                        <p:cTn id="102" dur="2000" fill="hold"/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1267 0.0 " pathEditMode="relative" ptsTypes="AA">
                                      <p:cBhvr>
                                        <p:cTn id="104" dur="2000" fill="hold"/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1267 0.0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7362 L -3.61111E-6 0.1051 " pathEditMode="relative" ptsTypes="AA">
                                      <p:cBhvr>
                                        <p:cTn id="117" dur="2000" fill="hold"/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1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8" dur="10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10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10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  <p:bldP spid="113669" grpId="0" animBg="1"/>
      <p:bldP spid="113670" grpId="0" animBg="1"/>
      <p:bldP spid="113671" grpId="0" animBg="1"/>
      <p:bldP spid="113672" grpId="0" animBg="1"/>
      <p:bldP spid="113673" grpId="0" animBg="1"/>
      <p:bldP spid="113675" grpId="0"/>
      <p:bldP spid="113676" grpId="0" animBg="1"/>
      <p:bldP spid="113677" grpId="0" animBg="1"/>
      <p:bldP spid="113678" grpId="0" animBg="1"/>
      <p:bldP spid="113679" grpId="0" animBg="1"/>
      <p:bldP spid="113680" grpId="0" animBg="1"/>
      <p:bldP spid="113682" grpId="0"/>
      <p:bldP spid="113683" grpId="0" animBg="1"/>
      <p:bldP spid="113683" grpId="1" animBg="1"/>
      <p:bldP spid="113684" grpId="0" animBg="1"/>
      <p:bldP spid="113684" grpId="1" animBg="1"/>
      <p:bldP spid="113685" grpId="0" animBg="1"/>
      <p:bldP spid="113685" grpId="1" animBg="1"/>
      <p:bldP spid="113686" grpId="0" animBg="1"/>
      <p:bldP spid="113688" grpId="0" animBg="1"/>
      <p:bldP spid="113689" grpId="0"/>
      <p:bldP spid="113690" grpId="0" animBg="1"/>
      <p:bldP spid="113691" grpId="0" animBg="1"/>
      <p:bldP spid="113691" grpId="1" animBg="1"/>
      <p:bldP spid="113692" grpId="0" animBg="1"/>
      <p:bldP spid="113692" grpId="1" animBg="1"/>
      <p:bldP spid="113693" grpId="0" animBg="1"/>
      <p:bldP spid="113693" grpId="1" animBg="1"/>
      <p:bldP spid="113694" grpId="0" animBg="1"/>
      <p:bldP spid="113694" grpId="1" animBg="1"/>
      <p:bldP spid="113694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字串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374063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append(),insert(),setCharAt()</a:t>
            </a:r>
          </a:p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Ex: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ExampleStringBuffer1{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StringBuffer a = new StringBuffer("java");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a.setCharAt(0,'J');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System.out.println(a);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a.append(" useful");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System.out.println(a);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a.insert(5,"is 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System.out.println(a);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146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3789363"/>
          <a:ext cx="540067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點陣圖影像" r:id="rId3" imgW="4476190" imgH="2029108" progId="Paint.Picture">
                  <p:embed/>
                </p:oleObj>
              </mc:Choice>
              <mc:Fallback>
                <p:oleObj name="點陣圖影像" r:id="rId3" imgW="4476190" imgH="2029108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789363"/>
                        <a:ext cx="540067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292725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j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5435600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581650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v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5724525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4354513" y="2205038"/>
            <a:ext cx="433387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</a:t>
            </a:r>
          </a:p>
        </p:txBody>
      </p:sp>
      <p:cxnSp>
        <p:nvCxnSpPr>
          <p:cNvPr id="114698" name="AutoShape 10"/>
          <p:cNvCxnSpPr>
            <a:cxnSpLocks noChangeShapeType="1"/>
            <a:stCxn id="114697" idx="3"/>
            <a:endCxn id="114693" idx="1"/>
          </p:cNvCxnSpPr>
          <p:nvPr/>
        </p:nvCxnSpPr>
        <p:spPr bwMode="auto">
          <a:xfrm flipV="1">
            <a:off x="4787900" y="2347913"/>
            <a:ext cx="5048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5292725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新細明體" panose="02020500000000000000" pitchFamily="18" charset="-120"/>
              </a:rPr>
              <a:t>J</a:t>
            </a:r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5868988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6011863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u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6157913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6300788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</a:t>
            </a: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445250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f</a:t>
            </a: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6589713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u</a:t>
            </a: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6734175" y="2203450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l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6015038" y="1698625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</a:t>
            </a: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6157913" y="1700213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</a:t>
            </a: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6300788" y="1700213"/>
            <a:ext cx="14287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114710" name="AutoShape 22"/>
          <p:cNvSpPr>
            <a:spLocks noChangeArrowheads="1"/>
          </p:cNvSpPr>
          <p:nvPr/>
        </p:nvSpPr>
        <p:spPr bwMode="auto">
          <a:xfrm>
            <a:off x="5940425" y="2492375"/>
            <a:ext cx="287338" cy="431800"/>
          </a:xfrm>
          <a:prstGeom prst="upArrow">
            <a:avLst>
              <a:gd name="adj1" fmla="val 50000"/>
              <a:gd name="adj2" fmla="val 3756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5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900113" y="2565400"/>
            <a:ext cx="7200900" cy="3097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append(String str)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把傳入的</a:t>
            </a:r>
            <a:r>
              <a:rPr lang="en-US" altLang="zh-TW" sz="2400">
                <a:latin typeface="新細明體" panose="02020500000000000000" pitchFamily="18" charset="-120"/>
              </a:rPr>
              <a:t>str</a:t>
            </a:r>
            <a:r>
              <a:rPr lang="zh-TW" altLang="en-US" sz="2400">
                <a:latin typeface="新細明體" panose="02020500000000000000" pitchFamily="18" charset="-120"/>
              </a:rPr>
              <a:t>加在原本的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  <a:r>
              <a:rPr lang="zh-TW" altLang="en-US" sz="2400">
                <a:latin typeface="新細明體" panose="02020500000000000000" pitchFamily="18" charset="-120"/>
              </a:rPr>
              <a:t>物件的最後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insert(int i,String str)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在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  <a:r>
              <a:rPr lang="zh-TW" altLang="en-US" sz="2400">
                <a:latin typeface="新細明體" panose="02020500000000000000" pitchFamily="18" charset="-120"/>
              </a:rPr>
              <a:t>物件的第</a:t>
            </a:r>
            <a:r>
              <a:rPr lang="en-US" altLang="zh-TW" sz="2400">
                <a:latin typeface="新細明體" panose="02020500000000000000" pitchFamily="18" charset="-120"/>
              </a:rPr>
              <a:t>i</a:t>
            </a:r>
            <a:r>
              <a:rPr lang="zh-TW" altLang="en-US" sz="2400">
                <a:latin typeface="新細明體" panose="02020500000000000000" pitchFamily="18" charset="-120"/>
              </a:rPr>
              <a:t>個字元開始，插入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新細明體" panose="02020500000000000000" pitchFamily="18" charset="-120"/>
              </a:rPr>
              <a:t>	</a:t>
            </a:r>
            <a:r>
              <a:rPr lang="en-US" altLang="zh-TW" sz="2400">
                <a:latin typeface="新細明體" panose="02020500000000000000" pitchFamily="18" charset="-120"/>
              </a:rPr>
              <a:t>//</a:t>
            </a:r>
            <a:r>
              <a:rPr lang="zh-TW" altLang="en-US" sz="2400">
                <a:latin typeface="新細明體" panose="02020500000000000000" pitchFamily="18" charset="-120"/>
              </a:rPr>
              <a:t>傳入的</a:t>
            </a:r>
            <a:r>
              <a:rPr lang="en-US" altLang="zh-TW" sz="2400">
                <a:latin typeface="新細明體" panose="02020500000000000000" pitchFamily="18" charset="-120"/>
              </a:rPr>
              <a:t>str</a:t>
            </a:r>
            <a:r>
              <a:rPr lang="zh-TW" altLang="en-US" sz="2400">
                <a:latin typeface="新細明體" panose="02020500000000000000" pitchFamily="18" charset="-120"/>
              </a:rPr>
              <a:t>字串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setCharAt(int i,char c)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	//</a:t>
            </a:r>
            <a:r>
              <a:rPr lang="zh-TW" altLang="en-US" sz="2400">
                <a:latin typeface="新細明體" panose="02020500000000000000" pitchFamily="18" charset="-120"/>
              </a:rPr>
              <a:t>把</a:t>
            </a:r>
            <a:r>
              <a:rPr lang="en-US" altLang="zh-TW" sz="2400">
                <a:latin typeface="新細明體" panose="02020500000000000000" pitchFamily="18" charset="-120"/>
              </a:rPr>
              <a:t>StringBuffer</a:t>
            </a:r>
            <a:r>
              <a:rPr lang="zh-TW" altLang="en-US" sz="2400">
                <a:latin typeface="新細明體" panose="02020500000000000000" pitchFamily="18" charset="-120"/>
              </a:rPr>
              <a:t>物件的第</a:t>
            </a:r>
            <a:r>
              <a:rPr lang="en-US" altLang="zh-TW" sz="2400">
                <a:latin typeface="新細明體" panose="02020500000000000000" pitchFamily="18" charset="-120"/>
              </a:rPr>
              <a:t>i</a:t>
            </a:r>
            <a:r>
              <a:rPr lang="zh-TW" altLang="en-US" sz="2400">
                <a:latin typeface="新細明體" panose="02020500000000000000" pitchFamily="18" charset="-120"/>
              </a:rPr>
              <a:t>個字元，替換成傳入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>
                <a:latin typeface="新細明體" panose="02020500000000000000" pitchFamily="18" charset="-120"/>
              </a:rPr>
              <a:t>	</a:t>
            </a:r>
            <a:r>
              <a:rPr lang="en-US" altLang="zh-TW" sz="2400">
                <a:latin typeface="新細明體" panose="02020500000000000000" pitchFamily="18" charset="-120"/>
              </a:rPr>
              <a:t>//</a:t>
            </a:r>
            <a:r>
              <a:rPr lang="zh-TW" altLang="en-US" sz="2400">
                <a:latin typeface="新細明體" panose="02020500000000000000" pitchFamily="18" charset="-120"/>
              </a:rPr>
              <a:t>的</a:t>
            </a:r>
            <a:r>
              <a:rPr lang="en-US" altLang="zh-TW" sz="2400">
                <a:latin typeface="新細明體" panose="02020500000000000000" pitchFamily="18" charset="-120"/>
              </a:rPr>
              <a:t>c</a:t>
            </a:r>
            <a:r>
              <a:rPr lang="zh-TW" altLang="en-US" sz="2400">
                <a:latin typeface="新細明體" panose="02020500000000000000" pitchFamily="18" charset="-120"/>
              </a:rPr>
              <a:t>字元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1258888" y="3141663"/>
            <a:ext cx="4249737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1258888" y="3500438"/>
            <a:ext cx="2017712" cy="288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5.18519E-6 L -5.55556E-7 0.08403 " pathEditMode="relative" ptsTypes="AA">
                                      <p:cBhvr>
                                        <p:cTn id="92" dur="20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8403 L -3.61111E-6 0.17848 " pathEditMode="relative" ptsTypes="AA">
                                      <p:cBhvr>
                                        <p:cTn id="118" dur="2000" fill="hold"/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27" dur="20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29" dur="20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31" dur="20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33" dur="20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35" dur="2000" fill="hold"/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4723 0.0 " pathEditMode="relative" ptsTypes="AA">
                                      <p:cBhvr>
                                        <p:cTn id="137" dur="2000" fill="hold"/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7338 " pathEditMode="relative" ptsTypes="AA">
                                      <p:cBhvr>
                                        <p:cTn id="150" dur="20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7338 " pathEditMode="relative" ptsTypes="AA">
                                      <p:cBhvr>
                                        <p:cTn id="152" dur="20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0.07338 " pathEditMode="relative" ptsTypes="AA">
                                      <p:cBhvr>
                                        <p:cTn id="154" dur="20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10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nimBg="1"/>
      <p:bldP spid="114693" grpId="1" animBg="1"/>
      <p:bldP spid="114694" grpId="0" animBg="1"/>
      <p:bldP spid="114695" grpId="0" animBg="1"/>
      <p:bldP spid="114696" grpId="0" animBg="1"/>
      <p:bldP spid="114697" grpId="0" animBg="1"/>
      <p:bldP spid="114699" grpId="0" animBg="1"/>
      <p:bldP spid="114700" grpId="0" animBg="1"/>
      <p:bldP spid="114701" grpId="0" animBg="1"/>
      <p:bldP spid="114701" grpId="1" animBg="1"/>
      <p:bldP spid="114702" grpId="0" animBg="1"/>
      <p:bldP spid="114702" grpId="1" animBg="1"/>
      <p:bldP spid="114703" grpId="0" animBg="1"/>
      <p:bldP spid="114703" grpId="1" animBg="1"/>
      <p:bldP spid="114704" grpId="0" animBg="1"/>
      <p:bldP spid="114704" grpId="1" animBg="1"/>
      <p:bldP spid="114705" grpId="0" animBg="1"/>
      <p:bldP spid="114705" grpId="1" animBg="1"/>
      <p:bldP spid="114706" grpId="0" animBg="1"/>
      <p:bldP spid="114706" grpId="1" animBg="1"/>
      <p:bldP spid="114707" grpId="0" animBg="1"/>
      <p:bldP spid="114707" grpId="1" animBg="1"/>
      <p:bldP spid="114708" grpId="0" animBg="1"/>
      <p:bldP spid="114708" grpId="1" animBg="1"/>
      <p:bldP spid="114709" grpId="0" animBg="1"/>
      <p:bldP spid="114709" grpId="1" animBg="1"/>
      <p:bldP spid="114710" grpId="0" animBg="1"/>
      <p:bldP spid="114711" grpId="0" animBg="1"/>
      <p:bldP spid="114712" grpId="0" animBg="1"/>
      <p:bldP spid="114712" grpId="1" animBg="1"/>
      <p:bldP spid="114713" grpId="0" animBg="1"/>
      <p:bldP spid="114713" grpId="1" animBg="1"/>
      <p:bldP spid="114713" grpId="2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57200" y="1600200"/>
            <a:ext cx="82184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TW" sz="2800">
              <a:solidFill>
                <a:schemeClr val="hlink"/>
              </a:solidFill>
              <a:latin typeface="新細明體" panose="02020500000000000000" pitchFamily="18" charset="-12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>
                <a:solidFill>
                  <a:schemeClr val="hlink"/>
                </a:solidFill>
                <a:latin typeface="新細明體" panose="02020500000000000000" pitchFamily="18" charset="-120"/>
              </a:rPr>
              <a:t>http://java.sun.com/docs/books/tutorial/java/nutsandbolts/_keywords.html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684213" y="1628775"/>
            <a:ext cx="7488237" cy="38877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abstract double int strictfp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boolean else interface super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break extends long switch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byte final native synchronized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case finally new this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catch float package throw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char for private throws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class goto protected transient 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const if public try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continue implements return void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default import short volatile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do instanceof static while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</a:p>
        </p:txBody>
      </p:sp>
      <p:sp>
        <p:nvSpPr>
          <p:cNvPr id="696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已被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使用的字，不能用來當做變數、方法、類別的名稱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 sz="2000" smtClean="0">
                <a:latin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新細明體" panose="02020500000000000000" pitchFamily="18" charset="-120"/>
              </a:rPr>
              <a:t>ex: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public class </a:t>
            </a:r>
            <a:r>
              <a:rPr lang="en-US" altLang="zh-TW" sz="2000" smtClean="0">
                <a:solidFill>
                  <a:srgbClr val="FF0000"/>
                </a:solidFill>
                <a:latin typeface="新細明體" panose="02020500000000000000" pitchFamily="18" charset="-120"/>
              </a:rPr>
              <a:t>int</a:t>
            </a:r>
            <a:r>
              <a:rPr lang="en-US" altLang="zh-TW" sz="2000" smtClean="0">
                <a:latin typeface="新細明體" panose="02020500000000000000" pitchFamily="18" charset="-120"/>
              </a:rPr>
              <a:t>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……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933825"/>
          <a:ext cx="6802437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4" name="點陣圖影像" r:id="rId3" imgW="6354062" imgH="2734057" progId="Paint.Picture">
                  <p:embed/>
                </p:oleObj>
              </mc:Choice>
              <mc:Fallback>
                <p:oleObj name="點陣圖影像" r:id="rId3" imgW="6354062" imgH="27340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933825"/>
                        <a:ext cx="6802437" cy="22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>
                <a:latin typeface="新細明體" panose="02020500000000000000" pitchFamily="18" charset="-120"/>
              </a:rPr>
              <a:t>修飾字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>
                <a:latin typeface="新細明體" panose="02020500000000000000" pitchFamily="18" charset="-120"/>
              </a:rPr>
              <a:t>對類別、方法、變數定義其存取權限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400" smtClean="0">
                <a:latin typeface="新細明體" panose="02020500000000000000" pitchFamily="18" charset="-120"/>
              </a:rPr>
              <a:t>public</a:t>
            </a:r>
          </a:p>
          <a:p>
            <a:pPr lvl="2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新細明體" panose="02020500000000000000" pitchFamily="18" charset="-120"/>
              </a:rPr>
              <a:t>任何類別、任何地方都可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400" smtClean="0">
                <a:latin typeface="新細明體" panose="02020500000000000000" pitchFamily="18" charset="-120"/>
              </a:rPr>
              <a:t>Protected</a:t>
            </a:r>
          </a:p>
          <a:p>
            <a:pPr lvl="2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新細明體" panose="02020500000000000000" pitchFamily="18" charset="-120"/>
              </a:rPr>
              <a:t>同一封包</a:t>
            </a:r>
            <a:r>
              <a:rPr lang="en-US" altLang="zh-TW" sz="2200" smtClean="0">
                <a:latin typeface="新細明體" panose="02020500000000000000" pitchFamily="18" charset="-120"/>
              </a:rPr>
              <a:t>(package)</a:t>
            </a:r>
            <a:r>
              <a:rPr lang="zh-TW" altLang="en-US" sz="2200" smtClean="0">
                <a:latin typeface="新細明體" panose="02020500000000000000" pitchFamily="18" charset="-120"/>
              </a:rPr>
              <a:t>的所有類別以及任何繼承該類別的子類別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400" smtClean="0">
                <a:latin typeface="新細明體" panose="02020500000000000000" pitchFamily="18" charset="-120"/>
              </a:rPr>
              <a:t>private</a:t>
            </a:r>
          </a:p>
          <a:p>
            <a:pPr lvl="2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新細明體" panose="02020500000000000000" pitchFamily="18" charset="-120"/>
              </a:rPr>
              <a:t>僅限於該類別中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無指定權限</a:t>
            </a:r>
          </a:p>
          <a:p>
            <a:pPr lvl="2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z="2200" smtClean="0">
                <a:latin typeface="新細明體" panose="02020500000000000000" pitchFamily="18" charset="-120"/>
              </a:rPr>
              <a:t>同一封包的所有類別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95288" y="1484313"/>
            <a:ext cx="8208962" cy="4032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492500" y="19891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Class1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492500" y="2493963"/>
            <a:ext cx="1800225" cy="2303462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int a;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public int b;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protected int c;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private int d;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827088" y="22050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Class2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827088" y="2709863"/>
            <a:ext cx="1800225" cy="1943100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新細明體" panose="02020500000000000000" pitchFamily="18" charset="-120"/>
            </a:endParaRP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6372225" y="22050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SubClass1</a:t>
            </a:r>
          </a:p>
        </p:txBody>
      </p:sp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6372225" y="2709863"/>
            <a:ext cx="1800225" cy="1943100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新細明體" panose="02020500000000000000" pitchFamily="18" charset="-120"/>
            </a:endParaRPr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3995738" y="5589588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Package1</a:t>
            </a:r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2627313" y="28527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>
            <a:off x="2627313" y="342900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2627313" y="39338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798" name="Line 14"/>
          <p:cNvSpPr>
            <a:spLocks noChangeShapeType="1"/>
          </p:cNvSpPr>
          <p:nvPr/>
        </p:nvSpPr>
        <p:spPr bwMode="auto">
          <a:xfrm flipH="1">
            <a:off x="4859338" y="2852738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 flipH="1">
            <a:off x="5076825" y="3357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 flipH="1">
            <a:off x="5148263" y="3933825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2627313" y="45085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 flipH="1">
            <a:off x="3203575" y="4508500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>
            <a:off x="5292725" y="45085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>
            <a:off x="5292725" y="450850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5508625" y="42926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2843213" y="32131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2843213" y="26368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2843213" y="37163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5508625" y="26368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5508625" y="3141663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5508625" y="37163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8812" name="Rectangle 28"/>
          <p:cNvSpPr>
            <a:spLocks noChangeArrowheads="1"/>
          </p:cNvSpPr>
          <p:nvPr/>
        </p:nvSpPr>
        <p:spPr bwMode="auto">
          <a:xfrm>
            <a:off x="2843213" y="42926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2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nimBg="1"/>
      <p:bldP spid="118790" grpId="0" animBg="1"/>
      <p:bldP spid="118791" grpId="0" animBg="1"/>
      <p:bldP spid="118792" grpId="0" animBg="1"/>
      <p:bldP spid="118793" grpId="0" animBg="1"/>
      <p:bldP spid="118794" grpId="0"/>
      <p:bldP spid="118795" grpId="0" animBg="1"/>
      <p:bldP spid="118796" grpId="0" animBg="1"/>
      <p:bldP spid="118797" grpId="0" animBg="1"/>
      <p:bldP spid="118798" grpId="0" animBg="1"/>
      <p:bldP spid="118799" grpId="0" animBg="1"/>
      <p:bldP spid="118800" grpId="0" animBg="1"/>
      <p:bldP spid="118801" grpId="0" animBg="1"/>
      <p:bldP spid="118802" grpId="0" animBg="1"/>
      <p:bldP spid="118803" grpId="0" animBg="1"/>
      <p:bldP spid="118804" grpId="0" animBg="1"/>
      <p:bldP spid="118805" grpId="0"/>
      <p:bldP spid="118806" grpId="0"/>
      <p:bldP spid="118807" grpId="0"/>
      <p:bldP spid="118808" grpId="0"/>
      <p:bldP spid="118809" grpId="0"/>
      <p:bldP spid="118810" grpId="0"/>
      <p:bldP spid="118811" grpId="0"/>
      <p:bldP spid="1188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611188" y="1700213"/>
            <a:ext cx="2232025" cy="331311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6227763" y="1700213"/>
            <a:ext cx="2232025" cy="331311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419475" y="1700213"/>
            <a:ext cx="2232025" cy="3313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72709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關鍵字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635375" y="19891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Class1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3635375" y="2493963"/>
            <a:ext cx="1800225" cy="2303462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int a;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public int b;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protected int c;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private int d;</a:t>
            </a: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827088" y="22050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Class2</a:t>
            </a:r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827088" y="2709863"/>
            <a:ext cx="1800225" cy="1943100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新細明體" panose="02020500000000000000" pitchFamily="18" charset="-120"/>
            </a:endParaRP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6443663" y="2205038"/>
            <a:ext cx="1800225" cy="504825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SubClass1</a:t>
            </a: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6443663" y="2709863"/>
            <a:ext cx="1800225" cy="1943100"/>
          </a:xfrm>
          <a:prstGeom prst="rect">
            <a:avLst/>
          </a:prstGeom>
          <a:solidFill>
            <a:srgbClr val="2938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zh-TW" sz="1800">
              <a:latin typeface="新細明體" panose="02020500000000000000" pitchFamily="18" charset="-120"/>
            </a:endParaRP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4067175" y="5300663"/>
            <a:ext cx="865188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Package1</a:t>
            </a:r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1258888" y="5300663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Package3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6875463" y="5300663"/>
            <a:ext cx="8651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新細明體" panose="02020500000000000000" pitchFamily="18" charset="-120"/>
              </a:rPr>
              <a:t>Package2</a:t>
            </a: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>
            <a:off x="2627313" y="3357563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 flipH="1">
            <a:off x="5148263" y="3357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H="1">
            <a:off x="5292725" y="3933825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5435600" y="4508500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>
            <a:off x="5435600" y="4508500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5724525" y="42926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2916238" y="3141663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5724525" y="3141663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5724525" y="37163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5435600" y="28527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V="1">
            <a:off x="5435600" y="2565400"/>
            <a:ext cx="288925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5724525" y="2636838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2627313" y="4508500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 flipH="1">
            <a:off x="3348038" y="4508500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2916238" y="4292600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>
            <a:off x="2627313" y="39338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3348038" y="3933825"/>
            <a:ext cx="2873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2916238" y="3717925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>
            <a:off x="2627313" y="292417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H="1" flipV="1">
            <a:off x="3348038" y="2636838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2916238" y="2708275"/>
            <a:ext cx="4318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</a:t>
            </a:r>
          </a:p>
        </p:txBody>
      </p:sp>
      <p:sp>
        <p:nvSpPr>
          <p:cNvPr id="72740" name="Rectangle 36"/>
          <p:cNvSpPr>
            <a:spLocks noChangeArrowheads="1"/>
          </p:cNvSpPr>
          <p:nvPr/>
        </p:nvSpPr>
        <p:spPr bwMode="auto">
          <a:xfrm>
            <a:off x="6192838" y="6453188"/>
            <a:ext cx="2951162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Beginning Java 2     Ivor Horton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10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10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animBg="1"/>
      <p:bldP spid="119811" grpId="0" animBg="1"/>
      <p:bldP spid="119812" grpId="0" animBg="1"/>
      <p:bldP spid="119816" grpId="0" animBg="1"/>
      <p:bldP spid="119817" grpId="0" animBg="1"/>
      <p:bldP spid="119818" grpId="0" animBg="1"/>
      <p:bldP spid="119819" grpId="0" animBg="1"/>
      <p:bldP spid="119820" grpId="0"/>
      <p:bldP spid="119821" grpId="0"/>
      <p:bldP spid="119822" grpId="0"/>
      <p:bldP spid="119823" grpId="0" animBg="1"/>
      <p:bldP spid="119824" grpId="0" animBg="1"/>
      <p:bldP spid="119825" grpId="0" animBg="1"/>
      <p:bldP spid="119826" grpId="0" animBg="1"/>
      <p:bldP spid="119827" grpId="0" animBg="1"/>
      <p:bldP spid="119828" grpId="0"/>
      <p:bldP spid="119829" grpId="0"/>
      <p:bldP spid="119830" grpId="0"/>
      <p:bldP spid="119831" grpId="0"/>
      <p:bldP spid="119832" grpId="0" animBg="1"/>
      <p:bldP spid="119833" grpId="0" animBg="1"/>
      <p:bldP spid="119834" grpId="0"/>
      <p:bldP spid="119835" grpId="0" animBg="1"/>
      <p:bldP spid="119836" grpId="0" animBg="1"/>
      <p:bldP spid="119837" grpId="0"/>
      <p:bldP spid="119838" grpId="0" animBg="1"/>
      <p:bldP spid="119839" grpId="0" animBg="1"/>
      <p:bldP spid="119840" grpId="0"/>
      <p:bldP spid="119841" grpId="0" animBg="1"/>
      <p:bldP spid="119842" grpId="0" animBg="1"/>
      <p:bldP spid="1198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2875"/>
            <a:ext cx="8540750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How to define a method</a:t>
            </a:r>
            <a:r>
              <a:rPr lang="zh-TW" altLang="en-US" sz="3600" smtClean="0">
                <a:latin typeface="新細明體" panose="02020500000000000000" pitchFamily="18" charset="-120"/>
              </a:rPr>
              <a:t>？</a:t>
            </a:r>
          </a:p>
          <a:p>
            <a:pPr lvl="1"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[accessAttribute] [static] returnType methodName ([variableType arg1,……])</a:t>
            </a:r>
          </a:p>
          <a:p>
            <a:pPr lvl="1"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{</a:t>
            </a:r>
          </a:p>
          <a:p>
            <a:pPr lvl="1"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//method</a:t>
            </a:r>
            <a:r>
              <a:rPr lang="zh-TW" altLang="en-US" sz="2000" smtClean="0">
                <a:latin typeface="新細明體" panose="02020500000000000000" pitchFamily="18" charset="-120"/>
              </a:rPr>
              <a:t>的程式放在這裡</a:t>
            </a:r>
          </a:p>
          <a:p>
            <a:pPr lvl="1"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accessAttribute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</a:t>
            </a:r>
            <a:r>
              <a:rPr lang="zh-TW" altLang="en-US" sz="2000" smtClean="0">
                <a:latin typeface="新細明體" panose="02020500000000000000" pitchFamily="18" charset="-120"/>
              </a:rPr>
              <a:t>存取權限；共有</a:t>
            </a:r>
            <a:r>
              <a:rPr lang="en-US" altLang="zh-TW" sz="2000" smtClean="0">
                <a:latin typeface="新細明體" panose="02020500000000000000" pitchFamily="18" charset="-120"/>
              </a:rPr>
              <a:t>public, protected, private</a:t>
            </a:r>
            <a:r>
              <a:rPr lang="zh-TW" altLang="en-US" sz="2000" smtClean="0">
                <a:latin typeface="新細明體" panose="02020500000000000000" pitchFamily="18" charset="-120"/>
              </a:rPr>
              <a:t>與無指定四種層級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static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</a:t>
            </a:r>
            <a:r>
              <a:rPr lang="zh-TW" altLang="en-US" sz="2000" smtClean="0">
                <a:latin typeface="新細明體" panose="02020500000000000000" pitchFamily="18" charset="-120"/>
              </a:rPr>
              <a:t>宣告此</a:t>
            </a:r>
            <a:r>
              <a:rPr lang="en-US" altLang="zh-TW" sz="2000" smtClean="0">
                <a:latin typeface="新細明體" panose="02020500000000000000" pitchFamily="18" charset="-120"/>
              </a:rPr>
              <a:t>method</a:t>
            </a:r>
            <a:r>
              <a:rPr lang="zh-TW" altLang="en-US" sz="2000" smtClean="0">
                <a:latin typeface="新細明體" panose="02020500000000000000" pitchFamily="18" charset="-120"/>
              </a:rPr>
              <a:t>是否為靜態函式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returnType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</a:t>
            </a:r>
            <a:r>
              <a:rPr lang="zh-TW" altLang="en-US" sz="2000" smtClean="0">
                <a:latin typeface="新細明體" panose="02020500000000000000" pitchFamily="18" charset="-120"/>
              </a:rPr>
              <a:t>回傳型態；可為任何變數型態或類別，亦可標明為</a:t>
            </a:r>
            <a:r>
              <a:rPr lang="en-US" altLang="zh-TW" sz="2000" smtClean="0">
                <a:latin typeface="新細明體" panose="02020500000000000000" pitchFamily="18" charset="-120"/>
              </a:rPr>
              <a:t>void</a:t>
            </a:r>
            <a:r>
              <a:rPr lang="zh-TW" altLang="en-US" sz="2000" smtClean="0">
                <a:latin typeface="新細明體" panose="02020500000000000000" pitchFamily="18" charset="-120"/>
              </a:rPr>
              <a:t>，表示不回傳任何東西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methodName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</a:t>
            </a:r>
            <a:r>
              <a:rPr lang="zh-TW" altLang="en-US" sz="2000" smtClean="0">
                <a:latin typeface="新細明體" panose="02020500000000000000" pitchFamily="18" charset="-120"/>
              </a:rPr>
              <a:t>函式的名稱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en-US" altLang="zh-TW" sz="2000" smtClean="0">
                <a:latin typeface="新細明體" panose="02020500000000000000" pitchFamily="18" charset="-120"/>
              </a:rPr>
              <a:t>variableType arg1,……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</a:t>
            </a:r>
            <a:r>
              <a:rPr lang="zh-TW" altLang="en-US" sz="2000" smtClean="0">
                <a:latin typeface="新細明體" panose="02020500000000000000" pitchFamily="18" charset="-120"/>
              </a:rPr>
              <a:t>宣告此函式需要傳入的變數型態及變數名稱還有變數個數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8520113" cy="449897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3600" smtClean="0">
                <a:latin typeface="新細明體" panose="02020500000000000000" pitchFamily="18" charset="-120"/>
              </a:rPr>
              <a:t>static method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000" smtClean="0">
                <a:latin typeface="新細明體" panose="02020500000000000000" pitchFamily="18" charset="-120"/>
              </a:rPr>
              <a:t>先於物件而存在記憶體中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>
                <a:latin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新細明體" panose="02020500000000000000" pitchFamily="18" charset="-120"/>
              </a:rPr>
              <a:t>Ex: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sz="2000" smtClean="0">
                <a:latin typeface="新細明體" panose="02020500000000000000" pitchFamily="18" charset="-120"/>
              </a:rPr>
              <a:t>		</a:t>
            </a:r>
            <a:r>
              <a:rPr lang="zh-TW" altLang="en-US" sz="2000" smtClean="0">
                <a:latin typeface="新細明體" panose="02020500000000000000" pitchFamily="18" charset="-120"/>
              </a:rPr>
              <a:t>每個</a:t>
            </a:r>
            <a:r>
              <a:rPr lang="en-US" altLang="zh-TW" sz="2000" smtClean="0">
                <a:latin typeface="新細明體" panose="02020500000000000000" pitchFamily="18" charset="-120"/>
              </a:rPr>
              <a:t>class</a:t>
            </a:r>
            <a:r>
              <a:rPr lang="zh-TW" altLang="en-US" sz="2000" smtClean="0">
                <a:latin typeface="新細明體" panose="02020500000000000000" pitchFamily="18" charset="-120"/>
              </a:rPr>
              <a:t>裡的</a:t>
            </a:r>
            <a:r>
              <a:rPr lang="en-US" altLang="zh-TW" sz="2000" smtClean="0">
                <a:latin typeface="新細明體" panose="02020500000000000000" pitchFamily="18" charset="-120"/>
              </a:rPr>
              <a:t>main()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TW" sz="2400" smtClean="0">
              <a:latin typeface="新細明體" panose="02020500000000000000" pitchFamily="18" charset="-12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000" smtClean="0">
                <a:latin typeface="新細明體" panose="02020500000000000000" pitchFamily="18" charset="-120"/>
              </a:rPr>
              <a:t>可不經由物件而呼叫使用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z="2000" smtClean="0">
                <a:latin typeface="新細明體" panose="02020500000000000000" pitchFamily="18" charset="-120"/>
              </a:rPr>
              <a:t>	</a:t>
            </a:r>
            <a:r>
              <a:rPr lang="en-US" altLang="zh-TW" sz="2000" smtClean="0">
                <a:latin typeface="新細明體" panose="02020500000000000000" pitchFamily="18" charset="-120"/>
              </a:rPr>
              <a:t>Ex: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public class ExampleStaticMethod{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	System.out.println("Print without object!");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	}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TW" sz="18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7475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2708275"/>
            <a:ext cx="4895850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475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79613" y="5516563"/>
          <a:ext cx="5113337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點陣圖影像" r:id="rId4" imgW="4847619" imgH="990738" progId="Paint.Picture">
                  <p:embed/>
                </p:oleObj>
              </mc:Choice>
              <mc:Fallback>
                <p:oleObj name="點陣圖影像" r:id="rId4" imgW="4847619" imgH="990738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16563"/>
                        <a:ext cx="5113337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23850" y="1125538"/>
            <a:ext cx="8351838" cy="4498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配合存取權限的應用  </a:t>
            </a:r>
            <a:r>
              <a:rPr lang="en-US" altLang="zh-TW" smtClean="0">
                <a:latin typeface="新細明體" panose="02020500000000000000" pitchFamily="18" charset="-120"/>
              </a:rPr>
              <a:t>getdata(),setdata()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ExampleMethod1{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Data data1 = new Data();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System.out.println(data1.getdata());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//</a:t>
            </a:r>
            <a:r>
              <a:rPr lang="zh-TW" altLang="en-US" sz="1400" smtClean="0">
                <a:latin typeface="新細明體" panose="02020500000000000000" pitchFamily="18" charset="-120"/>
              </a:rPr>
              <a:t>取得</a:t>
            </a:r>
            <a:r>
              <a:rPr lang="en-US" altLang="zh-TW" sz="1400" smtClean="0">
                <a:latin typeface="新細明體" panose="02020500000000000000" pitchFamily="18" charset="-120"/>
              </a:rPr>
              <a:t>a</a:t>
            </a:r>
            <a:r>
              <a:rPr lang="zh-TW" altLang="en-US" sz="1400" smtClean="0">
                <a:latin typeface="新細明體" panose="02020500000000000000" pitchFamily="18" charset="-120"/>
              </a:rPr>
              <a:t>的值，</a:t>
            </a:r>
            <a:r>
              <a:rPr lang="en-US" altLang="zh-TW" sz="1400" smtClean="0">
                <a:latin typeface="新細明體" panose="02020500000000000000" pitchFamily="18" charset="-120"/>
              </a:rPr>
              <a:t>a=1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data1.setdata(10);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//</a:t>
            </a:r>
            <a:r>
              <a:rPr lang="zh-TW" altLang="en-US" sz="1400" smtClean="0">
                <a:latin typeface="新細明體" panose="02020500000000000000" pitchFamily="18" charset="-120"/>
              </a:rPr>
              <a:t>更改</a:t>
            </a:r>
            <a:r>
              <a:rPr lang="en-US" altLang="zh-TW" sz="1400" smtClean="0">
                <a:latin typeface="新細明體" panose="02020500000000000000" pitchFamily="18" charset="-120"/>
              </a:rPr>
              <a:t>a</a:t>
            </a:r>
            <a:r>
              <a:rPr lang="zh-TW" altLang="en-US" sz="1400" smtClean="0">
                <a:latin typeface="新細明體" panose="02020500000000000000" pitchFamily="18" charset="-120"/>
              </a:rPr>
              <a:t>的值為</a:t>
            </a:r>
            <a:r>
              <a:rPr lang="en-US" altLang="zh-TW" sz="1400" smtClean="0">
                <a:latin typeface="新細明體" panose="02020500000000000000" pitchFamily="18" charset="-120"/>
              </a:rPr>
              <a:t>10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System.out.println(data1.getdata());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//</a:t>
            </a:r>
            <a:r>
              <a:rPr lang="zh-TW" altLang="en-US" sz="1400" smtClean="0">
                <a:latin typeface="新細明體" panose="02020500000000000000" pitchFamily="18" charset="-120"/>
              </a:rPr>
              <a:t>再次取得</a:t>
            </a:r>
            <a:r>
              <a:rPr lang="en-US" altLang="zh-TW" sz="1400" smtClean="0">
                <a:latin typeface="新細明體" panose="02020500000000000000" pitchFamily="18" charset="-120"/>
              </a:rPr>
              <a:t>a</a:t>
            </a:r>
            <a:r>
              <a:rPr lang="zh-TW" altLang="en-US" sz="1400" smtClean="0">
                <a:latin typeface="新細明體" panose="02020500000000000000" pitchFamily="18" charset="-120"/>
              </a:rPr>
              <a:t>的值，</a:t>
            </a:r>
            <a:r>
              <a:rPr lang="en-US" altLang="zh-TW" sz="1400" smtClean="0">
                <a:latin typeface="新細明體" panose="02020500000000000000" pitchFamily="18" charset="-120"/>
              </a:rPr>
              <a:t>a=10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		System.out.println(data1.a);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TW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		//</a:t>
            </a:r>
            <a:r>
              <a:rPr lang="zh-TW" altLang="en-US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無法直接取得</a:t>
            </a:r>
            <a:r>
              <a:rPr lang="en-US" altLang="zh-TW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a</a:t>
            </a:r>
            <a:r>
              <a:rPr lang="zh-TW" altLang="en-US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的值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TW" altLang="en-US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		</a:t>
            </a:r>
            <a:r>
              <a:rPr lang="en-US" altLang="zh-TW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//</a:t>
            </a:r>
            <a:r>
              <a:rPr lang="zh-TW" altLang="en-US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因為宣告時為</a:t>
            </a:r>
            <a:r>
              <a:rPr lang="en-US" altLang="zh-TW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private</a:t>
            </a:r>
            <a:r>
              <a:rPr lang="zh-TW" altLang="en-US" sz="1400" smtClean="0">
                <a:solidFill>
                  <a:srgbClr val="FF0000"/>
                </a:solidFill>
                <a:latin typeface="新細明體" panose="02020500000000000000" pitchFamily="18" charset="-120"/>
              </a:rPr>
              <a:t>屬性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class Data{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private int a = 1;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int getdata(){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return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void setdata(int a){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this.a =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228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48038" y="3644900"/>
          <a:ext cx="54721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6" name="點陣圖影像" r:id="rId3" imgW="5238095" imgH="2333333" progId="Paint.Picture">
                  <p:embed/>
                </p:oleObj>
              </mc:Choice>
              <mc:Fallback>
                <p:oleObj name="點陣圖影像" r:id="rId3" imgW="5238095" imgH="23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54721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3644900"/>
          <a:ext cx="5472112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7" name="點陣圖影像" r:id="rId5" imgW="5238095" imgH="2333333" progId="Paint.Picture">
                  <p:embed/>
                </p:oleObj>
              </mc:Choice>
              <mc:Fallback>
                <p:oleObj name="點陣圖影像" r:id="rId5" imgW="5238095" imgH="23333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44900"/>
                        <a:ext cx="5472112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Constructor (</a:t>
            </a:r>
            <a:r>
              <a:rPr lang="zh-TW" altLang="en-US" sz="2800" smtClean="0">
                <a:latin typeface="新細明體" panose="02020500000000000000" pitchFamily="18" charset="-120"/>
              </a:rPr>
              <a:t>建構函式</a:t>
            </a:r>
            <a:r>
              <a:rPr lang="en-US" altLang="zh-TW" sz="2800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建立物件時所呼叫的</a:t>
            </a:r>
            <a:r>
              <a:rPr lang="en-US" altLang="zh-TW" sz="2400" smtClean="0">
                <a:latin typeface="新細明體" panose="02020500000000000000" pitchFamily="18" charset="-120"/>
              </a:rPr>
              <a:t>method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建構函式的名稱需要與類別名稱相同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建構函式絕對沒有回傳值，宣告時也不需加上</a:t>
            </a:r>
            <a:r>
              <a:rPr lang="en-US" altLang="zh-TW" sz="2400" smtClean="0">
                <a:latin typeface="新細明體" panose="02020500000000000000" pitchFamily="18" charset="-120"/>
              </a:rPr>
              <a:t>void</a:t>
            </a:r>
            <a:r>
              <a:rPr lang="zh-TW" altLang="en-US" sz="2400" smtClean="0">
                <a:latin typeface="新細明體" panose="02020500000000000000" pitchFamily="18" charset="-120"/>
              </a:rPr>
              <a:t>關鍵字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若無特別定義建構函式則</a:t>
            </a:r>
            <a:r>
              <a:rPr lang="en-US" altLang="zh-TW" sz="2400" smtClean="0">
                <a:latin typeface="新細明體" panose="02020500000000000000" pitchFamily="18" charset="-120"/>
              </a:rPr>
              <a:t>Java</a:t>
            </a:r>
            <a:r>
              <a:rPr lang="zh-TW" altLang="en-US" sz="2400" smtClean="0">
                <a:latin typeface="新細明體" panose="02020500000000000000" pitchFamily="18" charset="-120"/>
              </a:rPr>
              <a:t>會提供預設的建構函式，但該建構函式不會做任何事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>
                <a:latin typeface="新細明體" panose="02020500000000000000" pitchFamily="18" charset="-120"/>
              </a:rPr>
              <a:t>Method Overloading (</a:t>
            </a:r>
            <a:r>
              <a:rPr lang="zh-TW" altLang="en-US" sz="2800" smtClean="0">
                <a:latin typeface="新細明體" panose="02020500000000000000" pitchFamily="18" charset="-120"/>
              </a:rPr>
              <a:t>函式多載</a:t>
            </a:r>
            <a:r>
              <a:rPr lang="en-US" altLang="zh-TW" sz="2800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名稱相同且參數型態或參數個數不同的函式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z="2400" smtClean="0">
                <a:latin typeface="新細明體" panose="02020500000000000000" pitchFamily="18" charset="-120"/>
              </a:rPr>
              <a:t>Java</a:t>
            </a:r>
            <a:r>
              <a:rPr lang="zh-TW" altLang="en-US" sz="2400" smtClean="0">
                <a:latin typeface="新細明體" panose="02020500000000000000" pitchFamily="18" charset="-120"/>
              </a:rPr>
              <a:t>以不同的參數型態、個數與順序來分辨被呼叫的函式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z="2400" smtClean="0">
                <a:latin typeface="新細明體" panose="02020500000000000000" pitchFamily="18" charset="-120"/>
              </a:rPr>
              <a:t>經常與建構函式配合使用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374063" cy="490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800" smtClean="0"/>
              <a:t>多重建構函式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public class ExampleMethod2{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Person p1 = new Person();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Person p2 = new Person("Neo");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Person p3 = new Person("Winnie",23);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System.out.println("Name="+p1.name+" Age="+p1.age);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System.out.println("Name="+p2.name+" Age="+p2.age);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System.out.println("Name="+p3.name+" Age="+p3.age);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class Person{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int age;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Person(){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//</a:t>
            </a:r>
            <a:r>
              <a:rPr lang="zh-TW" altLang="en-US" sz="1400" smtClean="0">
                <a:latin typeface="新細明體" panose="02020500000000000000" pitchFamily="18" charset="-120"/>
              </a:rPr>
              <a:t>預設的建構函式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TW" altLang="en-US" sz="1400" smtClean="0">
                <a:latin typeface="新細明體" panose="02020500000000000000" pitchFamily="18" charset="-120"/>
              </a:rPr>
              <a:t>	</a:t>
            </a: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Person(String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this.name =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Person(String name, int age){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this.name =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	this.age = age;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400" smtClean="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249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43213" y="3789363"/>
          <a:ext cx="5545137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點陣圖影像" r:id="rId3" imgW="5229955" imgH="2324424" progId="Paint.Picture">
                  <p:embed/>
                </p:oleObj>
              </mc:Choice>
              <mc:Fallback>
                <p:oleObj name="點陣圖影像" r:id="rId3" imgW="5229955" imgH="232442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89363"/>
                        <a:ext cx="5545137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804025" y="1196975"/>
            <a:ext cx="16557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name</a:t>
            </a:r>
            <a:r>
              <a:rPr lang="zh-TW" altLang="en-US" sz="1400">
                <a:latin typeface="新細明體" panose="02020500000000000000" pitchFamily="18" charset="-120"/>
              </a:rPr>
              <a:t>沒有指定值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age</a:t>
            </a:r>
            <a:r>
              <a:rPr lang="zh-TW" altLang="en-US" sz="1400">
                <a:latin typeface="新細明體" panose="02020500000000000000" pitchFamily="18" charset="-120"/>
              </a:rPr>
              <a:t>沒有指定值</a:t>
            </a:r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5651500" y="1341438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p1</a:t>
            </a:r>
          </a:p>
        </p:txBody>
      </p:sp>
      <p:cxnSp>
        <p:nvCxnSpPr>
          <p:cNvPr id="124935" name="AutoShape 7"/>
          <p:cNvCxnSpPr>
            <a:cxnSpLocks noChangeShapeType="1"/>
            <a:stCxn id="124934" idx="3"/>
            <a:endCxn id="124933" idx="1"/>
          </p:cNvCxnSpPr>
          <p:nvPr/>
        </p:nvCxnSpPr>
        <p:spPr bwMode="auto">
          <a:xfrm>
            <a:off x="6227763" y="14859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6804025" y="1989138"/>
            <a:ext cx="1655763" cy="576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name</a:t>
            </a:r>
            <a:r>
              <a:rPr lang="zh-TW" altLang="en-US" sz="1400">
                <a:latin typeface="新細明體" panose="02020500000000000000" pitchFamily="18" charset="-120"/>
              </a:rPr>
              <a:t>指定為</a:t>
            </a:r>
            <a:r>
              <a:rPr lang="en-US" altLang="zh-TW" sz="1400">
                <a:latin typeface="新細明體" panose="02020500000000000000" pitchFamily="18" charset="-120"/>
              </a:rPr>
              <a:t>"Neo"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age</a:t>
            </a:r>
            <a:r>
              <a:rPr lang="zh-TW" altLang="en-US" sz="1400">
                <a:latin typeface="新細明體" panose="02020500000000000000" pitchFamily="18" charset="-120"/>
              </a:rPr>
              <a:t>沒有指定值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651500" y="2133600"/>
            <a:ext cx="5762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p2</a:t>
            </a:r>
          </a:p>
        </p:txBody>
      </p:sp>
      <p:cxnSp>
        <p:nvCxnSpPr>
          <p:cNvPr id="124938" name="AutoShape 10"/>
          <p:cNvCxnSpPr>
            <a:cxnSpLocks noChangeShapeType="1"/>
            <a:stCxn id="124937" idx="3"/>
            <a:endCxn id="124936" idx="1"/>
          </p:cNvCxnSpPr>
          <p:nvPr/>
        </p:nvCxnSpPr>
        <p:spPr bwMode="auto">
          <a:xfrm>
            <a:off x="6227763" y="2278063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804025" y="2781300"/>
            <a:ext cx="16557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name</a:t>
            </a:r>
            <a:r>
              <a:rPr lang="zh-TW" altLang="en-US" sz="1400">
                <a:latin typeface="新細明體" panose="02020500000000000000" pitchFamily="18" charset="-120"/>
              </a:rPr>
              <a:t>指定為</a:t>
            </a:r>
            <a:r>
              <a:rPr lang="en-US" altLang="zh-TW" sz="1400">
                <a:latin typeface="新細明體" panose="02020500000000000000" pitchFamily="18" charset="-120"/>
              </a:rPr>
              <a:t>"Winnie"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>
                <a:latin typeface="新細明體" panose="02020500000000000000" pitchFamily="18" charset="-120"/>
              </a:rPr>
              <a:t>age</a:t>
            </a:r>
            <a:r>
              <a:rPr lang="zh-TW" altLang="en-US" sz="1400">
                <a:latin typeface="新細明體" panose="02020500000000000000" pitchFamily="18" charset="-120"/>
              </a:rPr>
              <a:t>指定為</a:t>
            </a:r>
            <a:r>
              <a:rPr lang="en-US" altLang="zh-TW" sz="1400">
                <a:latin typeface="新細明體" panose="02020500000000000000" pitchFamily="18" charset="-120"/>
              </a:rPr>
              <a:t>23</a:t>
            </a:r>
          </a:p>
        </p:txBody>
      </p:sp>
      <p:sp>
        <p:nvSpPr>
          <p:cNvPr id="124940" name="Rectangle 12"/>
          <p:cNvSpPr>
            <a:spLocks noChangeArrowheads="1"/>
          </p:cNvSpPr>
          <p:nvPr/>
        </p:nvSpPr>
        <p:spPr bwMode="auto">
          <a:xfrm>
            <a:off x="5651500" y="2925763"/>
            <a:ext cx="576263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p3</a:t>
            </a:r>
          </a:p>
        </p:txBody>
      </p:sp>
      <p:cxnSp>
        <p:nvCxnSpPr>
          <p:cNvPr id="124941" name="AutoShape 13"/>
          <p:cNvCxnSpPr>
            <a:cxnSpLocks noChangeShapeType="1"/>
            <a:stCxn id="124940" idx="3"/>
            <a:endCxn id="124939" idx="1"/>
          </p:cNvCxnSpPr>
          <p:nvPr/>
        </p:nvCxnSpPr>
        <p:spPr bwMode="auto">
          <a:xfrm>
            <a:off x="6227763" y="3070225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6804025" y="981075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Person</a:t>
            </a: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6804025" y="1773238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Person</a:t>
            </a: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6804025" y="2565400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Person</a:t>
            </a: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611188" y="4365625"/>
            <a:ext cx="2160587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611188" y="5013325"/>
            <a:ext cx="2160587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611188" y="5661025"/>
            <a:ext cx="2160587" cy="86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1258888" y="2060575"/>
            <a:ext cx="27368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49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4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3.61111E-6 0.03149 " pathEditMode="relative" ptsTypes="AA">
                                      <p:cBhvr>
                                        <p:cTn id="39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49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4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3149 L 3.61111E-6 0.06297 " pathEditMode="relative" ptsTypes="AA">
                                      <p:cBhvr>
                                        <p:cTn id="75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49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4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build="allAtOnce" animBg="1"/>
      <p:bldP spid="124934" grpId="0" animBg="1"/>
      <p:bldP spid="124936" grpId="0" build="allAtOnce" animBg="1"/>
      <p:bldP spid="124937" grpId="0" animBg="1"/>
      <p:bldP spid="124939" grpId="0" build="allAtOnce" animBg="1"/>
      <p:bldP spid="124940" grpId="0" animBg="1"/>
      <p:bldP spid="124942" grpId="0"/>
      <p:bldP spid="124943" grpId="0"/>
      <p:bldP spid="124944" grpId="0"/>
      <p:bldP spid="124945" grpId="0" animBg="1"/>
      <p:bldP spid="124945" grpId="1" animBg="1"/>
      <p:bldP spid="124946" grpId="0" animBg="1"/>
      <p:bldP spid="124946" grpId="1" animBg="1"/>
      <p:bldP spid="124947" grpId="0" animBg="1"/>
      <p:bldP spid="124948" grpId="0" animBg="1"/>
      <p:bldP spid="124948" grpId="1" animBg="1"/>
      <p:bldP spid="12494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0" y="476250"/>
            <a:ext cx="8520113" cy="1008063"/>
          </a:xfrm>
        </p:spPr>
        <p:txBody>
          <a:bodyPr anchor="t">
            <a:noAutofit/>
          </a:bodyPr>
          <a:lstStyle/>
          <a:p>
            <a:pPr>
              <a:defRPr/>
            </a:pPr>
            <a:r>
              <a:rPr lang="zh-TW" altLang="en-US" b="1" dirty="0" smtClean="0">
                <a:latin typeface="+mn-ea"/>
                <a:ea typeface="+mn-ea"/>
              </a:rPr>
              <a:t>設定 </a:t>
            </a:r>
            <a:r>
              <a:rPr lang="zh-TW" b="1" dirty="0" smtClean="0">
                <a:latin typeface="+mn-ea"/>
                <a:ea typeface="+mn-ea"/>
              </a:rPr>
              <a:t>PATH</a:t>
            </a:r>
            <a:endParaRPr lang="zh-TW" b="1" dirty="0">
              <a:latin typeface="+mn-ea"/>
              <a:ea typeface="+mn-ea"/>
            </a:endParaRPr>
          </a:p>
        </p:txBody>
      </p:sp>
      <p:sp>
        <p:nvSpPr>
          <p:cNvPr id="19459" name="Shape 105"/>
          <p:cNvSpPr>
            <a:spLocks noGrp="1"/>
          </p:cNvSpPr>
          <p:nvPr>
            <p:ph type="body" idx="1"/>
          </p:nvPr>
        </p:nvSpPr>
        <p:spPr>
          <a:xfrm>
            <a:off x="311150" y="2009775"/>
            <a:ext cx="8521700" cy="3416300"/>
          </a:xfrm>
        </p:spPr>
        <p:txBody>
          <a:bodyPr/>
          <a:lstStyle/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TW" altLang="zh-TW" dirty="0" smtClean="0"/>
              <a:t>本機&gt;內容&gt;進階系統設定&gt;進階&gt;環境變數&gt;TEMP&gt;PATH&gt;編輯&gt;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TW" altLang="zh-TW" dirty="0" smtClean="0"/>
              <a:t>在最前面加入：C:\Program Files\Java\jdk1.8.0_91\bin\;</a:t>
            </a:r>
          </a:p>
          <a:p>
            <a:pPr>
              <a:spcBef>
                <a:spcPct val="0"/>
              </a:spcBef>
              <a:buFont typeface="Wingdings 2" panose="05020102010507070707" pitchFamily="18" charset="2"/>
              <a:buNone/>
            </a:pPr>
            <a:r>
              <a:rPr lang="zh-TW" altLang="zh-TW" dirty="0" smtClean="0"/>
              <a:t>* jdk1.8.0_91：會隨著版本而變動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Shape 110" descr="jdk5.PNG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09650"/>
            <a:ext cx="883920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新細明體" panose="02020500000000000000" pitchFamily="18" charset="-120"/>
              </a:rPr>
              <a:t>設定參數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4000" smtClean="0">
                <a:latin typeface="新細明體" panose="02020500000000000000" pitchFamily="18" charset="-120"/>
              </a:rPr>
              <a:t>關於 </a:t>
            </a:r>
            <a:r>
              <a:rPr lang="en-US" altLang="zh-TW" sz="4000" smtClean="0">
                <a:latin typeface="新細明體" panose="02020500000000000000" pitchFamily="18" charset="-120"/>
              </a:rPr>
              <a:t>Classpath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告訴電腦 </a:t>
            </a:r>
            <a:r>
              <a:rPr lang="en-US" altLang="zh-TW" smtClean="0">
                <a:latin typeface="新細明體" panose="02020500000000000000" pitchFamily="18" charset="-120"/>
              </a:rPr>
              <a:t>Java </a:t>
            </a:r>
            <a:r>
              <a:rPr lang="zh-TW" altLang="en-US" smtClean="0">
                <a:latin typeface="新細明體" panose="02020500000000000000" pitchFamily="18" charset="-120"/>
              </a:rPr>
              <a:t>類別庫的路徑名稱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設定方法有二；一種同設定 </a:t>
            </a:r>
            <a:r>
              <a:rPr lang="en-US" altLang="zh-TW" smtClean="0">
                <a:latin typeface="新細明體" panose="02020500000000000000" pitchFamily="18" charset="-120"/>
              </a:rPr>
              <a:t>Path </a:t>
            </a:r>
            <a:r>
              <a:rPr lang="zh-TW" altLang="en-US" smtClean="0">
                <a:latin typeface="新細明體" panose="02020500000000000000" pitchFamily="18" charset="-120"/>
              </a:rPr>
              <a:t>的方法、一種是在下編譯指令時加入參數指定 </a:t>
            </a:r>
            <a:r>
              <a:rPr lang="en-US" altLang="zh-TW" smtClean="0">
                <a:latin typeface="新細明體" panose="02020500000000000000" pitchFamily="18" charset="-120"/>
              </a:rPr>
              <a:t>Classpath </a:t>
            </a:r>
            <a:r>
              <a:rPr lang="zh-TW" altLang="en-US" smtClean="0">
                <a:latin typeface="新細明體" panose="02020500000000000000" pitchFamily="18" charset="-120"/>
              </a:rPr>
              <a:t>，語法如下：</a:t>
            </a:r>
          </a:p>
          <a:p>
            <a:pPr lvl="1"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javac -classpath &lt;</a:t>
            </a:r>
            <a:r>
              <a:rPr lang="zh-TW" altLang="en-US" smtClean="0">
                <a:latin typeface="新細明體" panose="02020500000000000000" pitchFamily="18" charset="-120"/>
              </a:rPr>
              <a:t>指定路徑名稱</a:t>
            </a:r>
            <a:r>
              <a:rPr lang="en-US" altLang="zh-TW" smtClean="0">
                <a:latin typeface="新細明體" panose="02020500000000000000" pitchFamily="18" charset="-120"/>
              </a:rPr>
              <a:t>&gt;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設定時加入“</a:t>
            </a:r>
            <a:r>
              <a:rPr lang="en-US" altLang="zh-TW" smtClean="0">
                <a:latin typeface="新細明體" panose="02020500000000000000" pitchFamily="18" charset="-120"/>
              </a:rPr>
              <a:t>.”</a:t>
            </a:r>
            <a:r>
              <a:rPr lang="zh-TW" altLang="en-US" smtClean="0">
                <a:latin typeface="新細明體" panose="02020500000000000000" pitchFamily="18" charset="-120"/>
              </a:rPr>
              <a:t>這個值，可以讓程式執行時能直接使用同一個目錄下的*</a:t>
            </a:r>
            <a:r>
              <a:rPr lang="en-US" altLang="zh-TW" smtClean="0">
                <a:latin typeface="新細明體" panose="02020500000000000000" pitchFamily="18" charset="-120"/>
              </a:rPr>
              <a:t>.class</a:t>
            </a:r>
            <a:r>
              <a:rPr lang="zh-TW" altLang="en-US" smtClean="0">
                <a:latin typeface="新細明體" panose="02020500000000000000" pitchFamily="18" charset="-120"/>
              </a:rPr>
              <a:t>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TDESIGNB</Template>
  <TotalTime>195</TotalTime>
  <Words>1854</Words>
  <Application>Microsoft Office PowerPoint</Application>
  <PresentationFormat>如螢幕大小 (4:3)</PresentationFormat>
  <Paragraphs>911</Paragraphs>
  <Slides>61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新細明體</vt:lpstr>
      <vt:lpstr>標楷體</vt:lpstr>
      <vt:lpstr>Arial</vt:lpstr>
      <vt:lpstr>Calibri</vt:lpstr>
      <vt:lpstr>Garamond</vt:lpstr>
      <vt:lpstr>Wingdings</vt:lpstr>
      <vt:lpstr>Wingdings 2</vt:lpstr>
      <vt:lpstr>tdesignb</vt:lpstr>
      <vt:lpstr>點陣圖影像</vt:lpstr>
      <vt:lpstr>PowerPoint 簡報</vt:lpstr>
      <vt:lpstr>Java 基礎語法</vt:lpstr>
      <vt:lpstr>Java 簡介</vt:lpstr>
      <vt:lpstr>跨平台的 Java</vt:lpstr>
      <vt:lpstr>下載</vt:lpstr>
      <vt:lpstr>PowerPoint 簡報</vt:lpstr>
      <vt:lpstr>設定 PATH</vt:lpstr>
      <vt:lpstr>PowerPoint 簡報</vt:lpstr>
      <vt:lpstr>設定參數</vt:lpstr>
      <vt:lpstr>設定參數</vt:lpstr>
      <vt:lpstr>常用指令</vt:lpstr>
      <vt:lpstr>其他</vt:lpstr>
      <vt:lpstr>其他</vt:lpstr>
      <vt:lpstr>類別與物件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Java 的基本語法</vt:lpstr>
      <vt:lpstr>基本變數型態</vt:lpstr>
      <vt:lpstr>基本變數型態</vt:lpstr>
      <vt:lpstr>基本變數型態</vt:lpstr>
      <vt:lpstr>基本變數型態</vt:lpstr>
      <vt:lpstr>基本變數型態</vt:lpstr>
      <vt:lpstr>運算子</vt:lpstr>
      <vt:lpstr>運算子</vt:lpstr>
      <vt:lpstr>運算子</vt:lpstr>
      <vt:lpstr>運算子</vt:lpstr>
      <vt:lpstr>運算子</vt:lpstr>
      <vt:lpstr>迴圈與邏輯</vt:lpstr>
      <vt:lpstr>Example-If</vt:lpstr>
      <vt:lpstr>迴圈與邏輯</vt:lpstr>
      <vt:lpstr>Example-For</vt:lpstr>
      <vt:lpstr>迴圈與邏輯</vt:lpstr>
      <vt:lpstr>Example-While</vt:lpstr>
      <vt:lpstr>迴圈與邏輯</vt:lpstr>
      <vt:lpstr>Example-DoWhile</vt:lpstr>
      <vt:lpstr>迴圈與邏輯</vt:lpstr>
      <vt:lpstr>Example-Switch</vt:lpstr>
      <vt:lpstr>迴圈與邏輯</vt:lpstr>
      <vt:lpstr>陣列</vt:lpstr>
      <vt:lpstr>陣列</vt:lpstr>
      <vt:lpstr>陣列</vt:lpstr>
      <vt:lpstr>字串</vt:lpstr>
      <vt:lpstr>字串</vt:lpstr>
      <vt:lpstr>字串</vt:lpstr>
      <vt:lpstr>字串</vt:lpstr>
      <vt:lpstr>字串</vt:lpstr>
      <vt:lpstr>字串</vt:lpstr>
      <vt:lpstr>關鍵字</vt:lpstr>
      <vt:lpstr>關鍵字</vt:lpstr>
      <vt:lpstr>關鍵字</vt:lpstr>
      <vt:lpstr>關鍵字</vt:lpstr>
      <vt:lpstr>關鍵字</vt:lpstr>
      <vt:lpstr>函式</vt:lpstr>
      <vt:lpstr>函式</vt:lpstr>
      <vt:lpstr>函式</vt:lpstr>
      <vt:lpstr>函式</vt:lpstr>
      <vt:lpstr>函式</vt:lpstr>
    </vt:vector>
  </TitlesOfParts>
  <Company>網路資訊實驗室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INFO17</dc:creator>
  <cp:lastModifiedBy>興夏 陳</cp:lastModifiedBy>
  <cp:revision>26</cp:revision>
  <dcterms:created xsi:type="dcterms:W3CDTF">2003-09-24T11:32:08Z</dcterms:created>
  <dcterms:modified xsi:type="dcterms:W3CDTF">2021-02-24T02:53:40Z</dcterms:modified>
</cp:coreProperties>
</file>