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71" r:id="rId2"/>
  </p:sldMasterIdLst>
  <p:notesMasterIdLst>
    <p:notesMasterId r:id="rId10"/>
  </p:notes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0294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12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7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19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7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19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1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4859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2686050"/>
            <a:ext cx="6400800" cy="131445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29150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29150"/>
            <a:ext cx="2895600" cy="357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29150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96341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94700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9" y="171451"/>
            <a:ext cx="2135187" cy="440293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6" y="171451"/>
            <a:ext cx="6253163" cy="440293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810236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171450"/>
            <a:ext cx="854075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6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23954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171450"/>
            <a:ext cx="854075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6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1" y="1200150"/>
            <a:ext cx="4194175" cy="16299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1" y="2944416"/>
            <a:ext cx="4194175" cy="1629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49037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964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954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4859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2686050"/>
            <a:ext cx="6400800" cy="131445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29150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29150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29150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4345B-6645-4FF8-A287-7907FB0262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307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F5317-50F7-482E-BACE-0BB2E0E7E1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75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C276E-8D23-4E85-9F2F-50793334E9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6707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6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59DF7-71A7-43C8-BC95-3839C39B2F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95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59555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85F82-3E6E-40CC-8A8D-72AD6C2735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309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56CB-1EF7-4C2D-801C-AFFD701D1E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51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E62D-E29E-4EE5-99FE-16F65BC8C7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659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76956-4D53-4999-A802-071BD7F06B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06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DACC2-60DA-4785-9485-2EBFF04DDB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1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C646B-CBDB-40F1-93B3-7A2B3253E6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6246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9" y="171451"/>
            <a:ext cx="2135187" cy="440293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6" y="171451"/>
            <a:ext cx="6253163" cy="440293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6270-FCCB-4EC5-B41F-96644C2BDA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076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171450"/>
            <a:ext cx="854075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6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4418-BB2A-42DB-8731-2BB4396F3E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160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171450"/>
            <a:ext cx="854075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6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1" y="1200150"/>
            <a:ext cx="4194175" cy="16299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1" y="2944416"/>
            <a:ext cx="4194175" cy="1629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27C0C-434A-4E47-B367-862FE8F386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69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294187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6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194175" cy="337423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13583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623130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38432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09506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180655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273010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171450"/>
            <a:ext cx="854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200151"/>
            <a:ext cx="8540750" cy="337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4683919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5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5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83919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50" smtClean="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837145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171450"/>
            <a:ext cx="854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200151"/>
            <a:ext cx="8540750" cy="337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4683919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kern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kern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83919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50B1D-3E3F-49CD-AB3B-2DBA18733481}" type="slidenum">
              <a:rPr lang="en-US" altLang="zh-TW" kern="1200">
                <a:latin typeface="Arial" panose="020B0604020202020204" pitchFamily="34" charset="0"/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kern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70620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/>
          </p:cNvSpPr>
          <p:nvPr/>
        </p:nvSpPr>
        <p:spPr bwMode="auto">
          <a:xfrm>
            <a:off x="1494235" y="1815704"/>
            <a:ext cx="6172200" cy="120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3300" kern="1200" dirty="0">
                <a:solidFill>
                  <a:srgbClr val="FFFF66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3300" kern="1200" dirty="0">
                <a:solidFill>
                  <a:srgbClr val="FFFF66"/>
                </a:solidFill>
                <a:latin typeface="新細明體" panose="02020500000000000000" pitchFamily="18" charset="-120"/>
              </a:rPr>
              <a:t>程式設計</a:t>
            </a:r>
            <a:r>
              <a:rPr lang="zh-TW" altLang="en-US" sz="3300" kern="12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之二</a:t>
            </a:r>
            <a:endParaRPr lang="en-US" altLang="zh-TW" sz="3300" kern="1200" dirty="0" smtClean="0">
              <a:solidFill>
                <a:srgbClr val="FFFF66"/>
              </a:solidFill>
              <a:latin typeface="新細明體" panose="02020500000000000000" pitchFamily="18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3300" kern="12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Math</a:t>
            </a:r>
            <a:endParaRPr lang="zh-TW" altLang="en-US" sz="3300" kern="1200" dirty="0">
              <a:solidFill>
                <a:srgbClr val="FFFF66"/>
              </a:solidFill>
              <a:latin typeface="新細明體" panose="02020500000000000000" pitchFamily="18" charset="-12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110163" y="3689747"/>
            <a:ext cx="19931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TW" altLang="zh-TW" sz="1350" kern="1200">
              <a:solidFill>
                <a:srgbClr val="FFFFFF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514975" y="3655219"/>
            <a:ext cx="1790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TW" altLang="zh-TW" sz="1350" kern="1200">
              <a:solidFill>
                <a:srgbClr val="FFFFFF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213748" y="3517106"/>
            <a:ext cx="2382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en-US" sz="1800" kern="1200">
                <a:solidFill>
                  <a:srgbClr val="FFFF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 編輯</a:t>
            </a:r>
          </a:p>
        </p:txBody>
      </p:sp>
    </p:spTree>
    <p:extLst>
      <p:ext uri="{BB962C8B-B14F-4D97-AF65-F5344CB8AC3E}">
        <p14:creationId xmlns:p14="http://schemas.microsoft.com/office/powerpoint/2010/main" val="3183848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常數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1800" dirty="0"/>
              <a:t>public static final double E		//自然對數值,2.7182...</a:t>
            </a:r>
          </a:p>
          <a:p>
            <a:pPr rtl="0">
              <a:spcBef>
                <a:spcPts val="0"/>
              </a:spcBef>
              <a:buNone/>
            </a:pPr>
            <a:r>
              <a:rPr lang="zh-TW" sz="1800" dirty="0"/>
              <a:t>public static final double PI		//圓周率 3.141592…</a:t>
            </a:r>
          </a:p>
          <a:p>
            <a:pPr rtl="0">
              <a:spcBef>
                <a:spcPts val="0"/>
              </a:spcBef>
              <a:buNone/>
            </a:pPr>
            <a:r>
              <a:rPr lang="zh-TW" sz="1200" dirty="0"/>
              <a:t>ex: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 smtClean="0"/>
              <a:t>public </a:t>
            </a:r>
            <a:r>
              <a:rPr lang="zh-TW" sz="1200" dirty="0"/>
              <a:t>class </a:t>
            </a:r>
            <a:r>
              <a:rPr lang="en-US" altLang="zh-TW" sz="1200" dirty="0" smtClean="0"/>
              <a:t>EPI</a:t>
            </a:r>
            <a:r>
              <a:rPr lang="zh-TW" altLang="en-US" sz="1200" dirty="0" smtClean="0"/>
              <a:t> </a:t>
            </a:r>
            <a:r>
              <a:rPr lang="zh-TW" sz="1200" dirty="0" smtClean="0"/>
              <a:t>{</a:t>
            </a:r>
            <a:endParaRPr lang="zh-TW" sz="12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public static void main (String args[]){   	 	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System.out.println("自然對數值:  "+Math.E);   		 //自然對數值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System.out.println("圓周率:  "+Math.PI);   		 //圓周率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}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18" y="3300626"/>
            <a:ext cx="4662841" cy="117890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/>
              <a:t>比較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25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1800" dirty="0"/>
              <a:t>回傳參數中的較小值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min(double arg1, double arg2)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float min(float arg1, float arg2)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int min(int arg1, int arg2)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long min(long arg1, long arg2)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 dirty="0"/>
              <a:t>回傳參數中的較大值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max(double arg1, double arg2)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float max(float arg1, float arg2)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int max(int arg1, int arg2)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long max(long arg1, long arg2)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88950" y="1200150"/>
            <a:ext cx="3997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ex: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 smtClean="0"/>
              <a:t>public </a:t>
            </a:r>
            <a:r>
              <a:rPr lang="zh-TW" sz="1200" dirty="0"/>
              <a:t>class </a:t>
            </a:r>
            <a:r>
              <a:rPr lang="en-US" altLang="zh-TW" sz="1200" dirty="0" err="1" smtClean="0"/>
              <a:t>max_min</a:t>
            </a:r>
            <a:r>
              <a:rPr lang="zh-TW" sz="1200" dirty="0" smtClean="0"/>
              <a:t> </a:t>
            </a:r>
            <a:r>
              <a:rPr lang="zh-TW" sz="1200" dirty="0"/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public static void main (String args[]){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System.out.println("比較大小(大):  "+Math.max(5.0, 6));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System.out.println("比較大小(小):  "+Math.min(5, 6));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}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06" y="3275529"/>
            <a:ext cx="3226385" cy="138893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/>
              <a:t>絕對值與近似值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回傳參數的絕對值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abs(double d)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float abs(float f)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int abs(int i)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long abs(long lng)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無條件進位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ceil(double d)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無條件捨去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floor(double d)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四捨五入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rint(double d)</a:t>
            </a: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ex: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 smtClean="0"/>
              <a:t>public </a:t>
            </a:r>
            <a:r>
              <a:rPr lang="zh-TW" sz="1200" dirty="0"/>
              <a:t>class </a:t>
            </a:r>
            <a:r>
              <a:rPr lang="en-US" altLang="zh-TW" sz="1200" dirty="0" smtClean="0"/>
              <a:t>carry </a:t>
            </a:r>
            <a:r>
              <a:rPr lang="zh-TW" sz="1200" dirty="0" smtClean="0"/>
              <a:t>{</a:t>
            </a:r>
            <a:endParaRPr lang="zh-TW"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public static void main (String args[]){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System.out.println("(-1)絕對值:  "+Math.abs(-1));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System.out.println("(3.1)無條件進位:  "+Math.ceil(3.1));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System.out.println("(3.9)無條件捨去:  "+Math.floor(3.9));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System.out.println("(3.5)四捨五入:  "+Math.rint(3.5));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}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25" y="3062999"/>
            <a:ext cx="3010799" cy="15786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基本計算功能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650" y="1063375"/>
            <a:ext cx="3398699" cy="38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e的a次方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exp(double a) 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e為底,a的對數值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log(double a) 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10為底,a的對數值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chemeClr val="bg2">
                    <a:lumMod val="10000"/>
                  </a:schemeClr>
                </a:solidFill>
              </a:rPr>
              <a:t>double log10(double a)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a的b次方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pow(double a, double b)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TW" sz="1800" dirty="0"/>
              <a:t>d</a:t>
            </a:r>
            <a:r>
              <a:rPr lang="zh-TW" sz="1800" dirty="0" smtClean="0"/>
              <a:t>開</a:t>
            </a:r>
            <a:r>
              <a:rPr lang="zh-TW" sz="1800" dirty="0"/>
              <a:t>根號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sqrt(double d)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TW" sz="1800" dirty="0"/>
              <a:t>d</a:t>
            </a:r>
            <a:r>
              <a:rPr lang="zh-TW" sz="1800" smtClean="0"/>
              <a:t>的</a:t>
            </a:r>
            <a:r>
              <a:rPr lang="zh-TW" sz="1800" dirty="0"/>
              <a:t>立方根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chemeClr val="bg2">
                    <a:lumMod val="10000"/>
                  </a:schemeClr>
                </a:solidFill>
              </a:rPr>
              <a:t>double cbty(double d)</a:t>
            </a: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196525" y="1200150"/>
            <a:ext cx="44903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ex: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 smtClean="0"/>
              <a:t>public </a:t>
            </a:r>
            <a:r>
              <a:rPr lang="zh-TW" sz="1200" dirty="0"/>
              <a:t>class </a:t>
            </a:r>
            <a:r>
              <a:rPr lang="en-US" altLang="zh-TW" sz="1200" dirty="0" smtClean="0"/>
              <a:t>count</a:t>
            </a:r>
            <a:r>
              <a:rPr lang="zh-TW" sz="1200" dirty="0" smtClean="0"/>
              <a:t>{</a:t>
            </a:r>
            <a:endParaRPr lang="zh-TW"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public static void main (String args[]){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System.out.println("自然對數的1次方:  "+Math.exp(1)); </a:t>
            </a:r>
            <a:r>
              <a:rPr lang="zh-TW" sz="1200" dirty="0" smtClean="0"/>
              <a:t>System</a:t>
            </a:r>
            <a:r>
              <a:rPr lang="zh-TW" sz="1200" dirty="0"/>
              <a:t>.out.println("e為底,1的對數值:  "+Math.log(1)); </a:t>
            </a:r>
            <a:r>
              <a:rPr lang="zh-TW" sz="1200" dirty="0" smtClean="0"/>
              <a:t>System</a:t>
            </a:r>
            <a:r>
              <a:rPr lang="zh-TW" sz="1200" dirty="0"/>
              <a:t>.out.println("10為底,a的對數值:  "+Math.log10(1));   System.out.println("2的10次方: "+Math.pow(2,10));    System.out.println("9開根號:  "+Math.sqrt(9));   </a:t>
            </a:r>
            <a:r>
              <a:rPr lang="zh-TW" sz="1200" dirty="0" smtClean="0"/>
              <a:t>System</a:t>
            </a:r>
            <a:r>
              <a:rPr lang="zh-TW" sz="1200" dirty="0"/>
              <a:t>.out.println("27的立方根 : "+Math.cbrt(27));   		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}</a:t>
            </a:r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64" y="3398049"/>
            <a:ext cx="3381679" cy="141478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三角函數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26825" y="1131650"/>
            <a:ext cx="3838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sin(double d)</a:t>
            </a:r>
            <a:r>
              <a:rPr lang="zh-TW" sz="1800" dirty="0"/>
              <a:t>回傳正弦值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cos(double d)</a:t>
            </a:r>
            <a:r>
              <a:rPr lang="zh-TW" sz="1800" dirty="0"/>
              <a:t>回傳餘弦值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tan(double d)</a:t>
            </a:r>
            <a:r>
              <a:rPr lang="zh-TW" sz="1800" dirty="0"/>
              <a:t>回傳正切值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asin(double d)</a:t>
            </a:r>
            <a:r>
              <a:rPr lang="zh-TW" sz="1800" dirty="0"/>
              <a:t>回傳反正弦值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acos(double d)</a:t>
            </a:r>
            <a:r>
              <a:rPr lang="zh-TW" sz="1800" dirty="0"/>
              <a:t>回傳反餘弦值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atan(double d)</a:t>
            </a:r>
            <a:r>
              <a:rPr lang="zh-TW" sz="1800" dirty="0"/>
              <a:t>回傳反正切值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轉換參數的角度單位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將弳度angrad轉換為角度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toDegrees(double d)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/>
              <a:t>將角度angdeg轉換為</a:t>
            </a:r>
            <a:r>
              <a:rPr lang="zh-TW" sz="1800" b="1" dirty="0"/>
              <a:t>弳度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0000"/>
                </a:solidFill>
              </a:rPr>
              <a:t>double toRadians(double d)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165625" y="1215325"/>
            <a:ext cx="4627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ex</a:t>
            </a:r>
            <a:r>
              <a:rPr lang="zh-TW" sz="1200" dirty="0" smtClean="0"/>
              <a:t>:</a:t>
            </a:r>
            <a:endParaRPr lang="zh-TW" sz="1200" dirty="0"/>
          </a:p>
          <a:p>
            <a:pPr>
              <a:lnSpc>
                <a:spcPct val="115000"/>
              </a:lnSpc>
              <a:buSzPct val="91666"/>
            </a:pPr>
            <a:r>
              <a:rPr lang="zh-TW" sz="1200" dirty="0"/>
              <a:t>public class </a:t>
            </a:r>
            <a:r>
              <a:rPr lang="en-US" altLang="zh-TW" sz="1200" dirty="0">
                <a:solidFill>
                  <a:schemeClr val="tx1"/>
                </a:solidFill>
              </a:rPr>
              <a:t>trigonometric </a:t>
            </a:r>
            <a:r>
              <a:rPr lang="zh-TW" sz="1200" dirty="0" smtClean="0"/>
              <a:t>{</a:t>
            </a:r>
            <a:endParaRPr lang="zh-TW"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public static void main (String args[]){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System.out.println("角度180"+Math.toRadians(180));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System.out.println("π的角度"+Math.toDegrees(Math.PI));   	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System.out.println("sin30度"+Math.sin(Math.toRadians(30)));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System.out.println("cos60度"+Math.cos(Math.toRadians(60)));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System.out.println("tan0度"+Math.tan(Math.toRadians(0)));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dirty="0"/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/>
              <a:t>}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35" y="3448424"/>
            <a:ext cx="2907114" cy="12879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亂數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b="1" dirty="0"/>
              <a:t>double random()回傳介於 0.0 到 1.0 的擬隨機數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b="1" dirty="0">
                <a:solidFill>
                  <a:srgbClr val="000000"/>
                </a:solidFill>
              </a:rPr>
              <a:t>ex: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b="1" dirty="0" smtClean="0">
                <a:solidFill>
                  <a:srgbClr val="000000"/>
                </a:solidFill>
              </a:rPr>
              <a:t>public </a:t>
            </a:r>
            <a:r>
              <a:rPr lang="zh-TW" sz="1200" b="1" dirty="0">
                <a:solidFill>
                  <a:srgbClr val="000000"/>
                </a:solidFill>
              </a:rPr>
              <a:t>class Random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b="1" dirty="0">
                <a:solidFill>
                  <a:srgbClr val="000000"/>
                </a:solidFill>
              </a:rPr>
              <a:t>public static void main (String args[]){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b="1" dirty="0">
                <a:solidFill>
                  <a:srgbClr val="000000"/>
                </a:solidFill>
              </a:rPr>
              <a:t>System.out.println("產生亂數:  "+Math.random());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200" b="1" dirty="0">
                <a:solidFill>
                  <a:srgbClr val="000000"/>
                </a:solidFill>
              </a:rPr>
              <a:t>System.out.println("產生0到100的亂數:  "+(int)(Math.random()*100));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b="1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b="1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64" y="3657706"/>
            <a:ext cx="3696104" cy="106840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佈景主題1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75545CAF-DBF5-46AC-8D48-22570B5850AF}" vid="{BA70FEF7-ABD2-4347-BBF0-1695C1E5BDF8}"/>
    </a:ext>
  </a:extLst>
</a:theme>
</file>

<file path=ppt/theme/theme2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792</Words>
  <Application>Microsoft Office PowerPoint</Application>
  <PresentationFormat>如螢幕大小 (16:9)</PresentationFormat>
  <Paragraphs>103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Wingdings 2</vt:lpstr>
      <vt:lpstr>佈景主題1</vt:lpstr>
      <vt:lpstr>tdesignb</vt:lpstr>
      <vt:lpstr>PowerPoint 簡報</vt:lpstr>
      <vt:lpstr>常數</vt:lpstr>
      <vt:lpstr>比較</vt:lpstr>
      <vt:lpstr>絕對值與近似值</vt:lpstr>
      <vt:lpstr>基本計算功能</vt:lpstr>
      <vt:lpstr>三角函數</vt:lpstr>
      <vt:lpstr>亂數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Class</dc:title>
  <dc:creator>陳興夏</dc:creator>
  <cp:lastModifiedBy>陳興夏</cp:lastModifiedBy>
  <cp:revision>7</cp:revision>
  <dcterms:modified xsi:type="dcterms:W3CDTF">2017-05-30T13:12:40Z</dcterms:modified>
</cp:coreProperties>
</file>