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2"/>
    <p:sldMasterId id="2147483743" r:id="rId3"/>
  </p:sldMasterIdLst>
  <p:notesMasterIdLst>
    <p:notesMasterId r:id="rId21"/>
  </p:notesMasterIdLst>
  <p:handoutMasterIdLst>
    <p:handoutMasterId r:id="rId22"/>
  </p:handoutMasterIdLst>
  <p:sldIdLst>
    <p:sldId id="28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77" r:id="rId19"/>
    <p:sldId id="278" r:id="rId20"/>
  </p:sldIdLst>
  <p:sldSz cx="9144000" cy="6858000" type="screen4x3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o" initials="k" lastIdx="1" clrIdx="0">
    <p:extLst>
      <p:ext uri="{19B8F6BF-5375-455C-9EA6-DF929625EA0E}">
        <p15:presenceInfo xmlns:p15="http://schemas.microsoft.com/office/powerpoint/2012/main" userId="ku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424" autoAdjust="0"/>
  </p:normalViewPr>
  <p:slideViewPr>
    <p:cSldViewPr snapToGrid="0">
      <p:cViewPr varScale="1">
        <p:scale>
          <a:sx n="70" d="100"/>
          <a:sy n="70" d="100"/>
        </p:scale>
        <p:origin x="14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zh-TW" sz="1200"/>
            </a:lvl1pPr>
          </a:lstStyle>
          <a:p>
            <a:fld id="{2BCAFC7A-71DD-4C2C-B63D-60FDC7DD5449}" type="datetimeFigureOut">
              <a:rPr lang="en-US" altLang="zh-TW" smtClean="0"/>
              <a:t>4/7/2021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zh-TW" sz="1200"/>
            </a:lvl1pPr>
          </a:lstStyle>
          <a:p>
            <a:fld id="{DA6FC261-E491-4C42-A663-B95247CC46D9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zh-TW" sz="1200"/>
            </a:lvl1pPr>
          </a:lstStyle>
          <a:p>
            <a:fld id="{D85ECAFD-F005-4163-B10D-85806DC43F93}" type="datetimeFigureOut">
              <a:t>2021/4/7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zh-TW" sz="1200"/>
            </a:lvl1pPr>
          </a:lstStyle>
          <a:p>
            <a:fld id="{333E963C-1534-4F8D-B2A7-66D81AA2595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417638" y="1163638"/>
            <a:ext cx="4187825" cy="31416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TW" smtClean="0"/>
              <a:pPr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417638" y="1163638"/>
            <a:ext cx="4187825" cy="31416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TW" smtClean="0"/>
              <a:pPr/>
              <a:t>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417638" y="1163638"/>
            <a:ext cx="4187825" cy="31416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TW" smtClean="0"/>
              <a:pPr/>
              <a:t>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417638" y="1163638"/>
            <a:ext cx="4187825" cy="31416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altLang="zh-TW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348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417638" y="1163638"/>
            <a:ext cx="4187825" cy="31416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altLang="zh-TW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13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13209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172200"/>
            <a:ext cx="2289175" cy="476250"/>
          </a:xfrm>
        </p:spPr>
        <p:txBody>
          <a:bodyPr/>
          <a:lstStyle>
            <a:lvl1pPr>
              <a:defRPr smtClean="0"/>
            </a:lvl1pPr>
          </a:lstStyle>
          <a:p>
            <a:fld id="{4AAD347D-5ACD-4C99-B74B-A9C85AD731AF}" type="datetimeFigureOut">
              <a:rPr lang="zh-TW" altLang="en-US" smtClean="0"/>
              <a:t>2021/4/7</a:t>
            </a:fld>
            <a:endParaRPr 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172200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endParaRPr 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72200"/>
            <a:ext cx="2289175" cy="476250"/>
          </a:xfrm>
        </p:spPr>
        <p:txBody>
          <a:bodyPr/>
          <a:lstStyle>
            <a:lvl1pPr>
              <a:defRPr smtClean="0"/>
            </a:lvl1pPr>
          </a:lstStyle>
          <a:p>
            <a:fld id="{D57F1E4F-1CFF-5643-939E-02111984F565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35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AD347D-5ACD-4C99-B74B-A9C85AD731AF}" type="datetimeFigureOut">
              <a:rPr lang="zh-TW" altLang="en-US" smtClean="0"/>
              <a:t>2021/4/7</a:t>
            </a:fld>
            <a:endParaRPr 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02111984F565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2396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AD347D-5ACD-4C99-B74B-A9C85AD731AF}" type="datetimeFigureOut">
              <a:rPr lang="zh-TW" altLang="en-US" smtClean="0"/>
              <a:t>2021/4/7</a:t>
            </a:fld>
            <a:endParaRPr 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02111984F565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59351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FAD32E-F102-43FC-90B6-ADA42A2337CC}" type="datetime1">
              <a:rPr lang="zh-TW" altLang="en-US" smtClean="0"/>
              <a:pPr/>
              <a:t>2021/4/7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483CCA-1C67-4BE4-9838-4481304B1FC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9510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194175" cy="2173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25888"/>
            <a:ext cx="4194175" cy="21732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AD347D-5ACD-4C99-B74B-A9C85AD731AF}" type="datetimeFigureOut">
              <a:rPr lang="zh-TW" altLang="en-US" smtClean="0"/>
              <a:t>2021/4/7</a:t>
            </a:fld>
            <a:endParaRPr 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02111984F565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02203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13209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172200"/>
            <a:ext cx="228917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172200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72200"/>
            <a:ext cx="228917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ABA033-63A9-4592-B22B-F1A60F5240F7}" type="slidenum">
              <a:rPr lang="en-US" altLang="zh-TW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339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8455E-2540-4D88-9554-A51BA946FB39}" type="slidenum">
              <a:rPr lang="en-US" altLang="zh-TW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854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0F2F3-6FAE-448A-A78E-929AF9F722EF}" type="slidenum">
              <a:rPr lang="en-US" altLang="zh-TW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499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B1B8A-CEFC-4F2D-89B6-5E76E169768D}" type="slidenum">
              <a:rPr lang="en-US" altLang="zh-TW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287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35B52-C5E7-485F-B975-11684C07D60F}" type="slidenum">
              <a:rPr lang="en-US" altLang="zh-TW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68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15CCE-107A-49D8-929B-6E34A3079180}" type="slidenum">
              <a:rPr lang="en-US" altLang="zh-TW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3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AD347D-5ACD-4C99-B74B-A9C85AD731AF}" type="datetimeFigureOut">
              <a:rPr lang="zh-TW" altLang="en-US" smtClean="0"/>
              <a:t>2021/4/7</a:t>
            </a:fld>
            <a:endParaRPr 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02111984F565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15497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A73-1A65-46DC-BC59-43E0D185884A}" type="slidenum">
              <a:rPr lang="en-US" altLang="zh-TW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883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CDD91-C89B-443E-A380-628F4235EBE0}" type="slidenum">
              <a:rPr lang="en-US" altLang="zh-TW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6317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59171-54F2-40B6-8833-E223073AC9AB}" type="slidenum">
              <a:rPr lang="en-US" altLang="zh-TW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6619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97C1F-CB41-473D-97B3-E208B7E60EB6}" type="slidenum">
              <a:rPr lang="en-US" altLang="zh-TW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134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8A56B-785B-48F6-8A2A-4FD96CF53334}" type="slidenum">
              <a:rPr lang="en-US" altLang="zh-TW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8977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09644-6C4A-43E3-A23A-F4767C6E5308}" type="slidenum">
              <a:rPr lang="en-US" altLang="zh-TW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4329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194175" cy="2173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25888"/>
            <a:ext cx="4194175" cy="21732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127BC-44E1-4E37-871A-8360EAFB99C7}" type="slidenum">
              <a:rPr lang="en-US" altLang="zh-TW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05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96027F-7875-4030-9381-8BD8C4F21935}" type="datetimeFigureOut">
              <a:rPr lang="zh-TW" altLang="en-US" smtClean="0"/>
              <a:t>2021/4/7</a:t>
            </a:fld>
            <a:endParaRPr 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02111984F565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92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AD347D-5ACD-4C99-B74B-A9C85AD731AF}" type="datetimeFigureOut">
              <a:rPr lang="zh-TW" altLang="en-US" smtClean="0"/>
              <a:t>2021/4/7</a:t>
            </a:fld>
            <a:endParaRPr 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02111984F565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6542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96027F-7875-4030-9381-8BD8C4F21935}" type="datetimeFigureOut">
              <a:rPr lang="zh-TW" altLang="en-US" smtClean="0"/>
              <a:t>2021/4/7</a:t>
            </a:fld>
            <a:endParaRPr 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02111984F565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99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9A250-FF31-4206-8172-F9D3106AACB1}" type="datetimeFigureOut">
              <a:rPr lang="zh-TW" altLang="en-US" smtClean="0"/>
              <a:t>2021/4/7</a:t>
            </a:fld>
            <a:endParaRPr 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02111984F565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80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9A250-FF31-4206-8172-F9D3106AACB1}" type="datetimeFigureOut">
              <a:rPr lang="zh-TW" altLang="en-US" smtClean="0"/>
              <a:t>2021/4/7</a:t>
            </a:fld>
            <a:endParaRPr 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02111984F565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22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9A250-FF31-4206-8172-F9D3106AACB1}" type="datetimeFigureOut">
              <a:rPr lang="zh-TW" altLang="en-US" smtClean="0"/>
              <a:t>2021/4/7</a:t>
            </a:fld>
            <a:endParaRPr 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02111984F565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25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9A250-FF31-4206-8172-F9D3106AACB1}" type="datetimeFigureOut">
              <a:rPr lang="zh-TW" altLang="en-US" smtClean="0"/>
              <a:t>2021/4/7</a:t>
            </a:fld>
            <a:endParaRPr 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02111984F565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15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/>
            </a:lvl1pPr>
          </a:lstStyle>
          <a:p>
            <a:fld id="{4AAD347D-5ACD-4C99-B74B-A9C85AD731AF}" type="datetimeFigureOut">
              <a:rPr lang="zh-TW" altLang="en-US" smtClean="0"/>
              <a:t>2021/4/7</a:t>
            </a:fld>
            <a:endParaRPr lang="zh-TW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endParaRPr lang="zh-TW"/>
          </a:p>
        </p:txBody>
      </p:sp>
      <p:sp>
        <p:nvSpPr>
          <p:cNvPr id="131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fld id="{D57F1E4F-1CFF-5643-939E-02111984F565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7143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anose="05020102010507070707" pitchFamily="18" charset="2"/>
        <a:buChar char="¡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 2" panose="05020102010507070707" pitchFamily="18" charset="2"/>
        <a:buChar char="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 2" panose="05020102010507070707" pitchFamily="18" charset="2"/>
        <a:buChar char="¡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 2" panose="05020102010507070707" pitchFamily="18" charset="2"/>
        <a:buChar char="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 2" panose="05020102010507070707" pitchFamily="18" charset="2"/>
        <a:buChar char="¡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131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D0A8EE8-E471-4805-AFFB-466D4292AC2A}" type="slidenum">
              <a:rPr lang="en-US" altLang="zh-TW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11995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anose="05020102010507070707" pitchFamily="18" charset="2"/>
        <a:buChar char="¡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 2" panose="05020102010507070707" pitchFamily="18" charset="2"/>
        <a:buChar char="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 2" panose="05020102010507070707" pitchFamily="18" charset="2"/>
        <a:buChar char="¡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 2" panose="05020102010507070707" pitchFamily="18" charset="2"/>
        <a:buChar char="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 2" panose="05020102010507070707" pitchFamily="18" charset="2"/>
        <a:buChar char="¡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Rot="1" noChangeArrowheads="1"/>
          </p:cNvSpPr>
          <p:nvPr/>
        </p:nvSpPr>
        <p:spPr bwMode="auto">
          <a:xfrm>
            <a:off x="468313" y="2420938"/>
            <a:ext cx="8229600" cy="1577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4400" dirty="0" smtClean="0">
                <a:solidFill>
                  <a:srgbClr val="FFFF66"/>
                </a:solidFill>
                <a:latin typeface="新細明體" panose="02020500000000000000" pitchFamily="18" charset="-120"/>
              </a:rPr>
              <a:t>   Java</a:t>
            </a:r>
            <a:r>
              <a:rPr lang="zh-TW" altLang="en-US" sz="4400" dirty="0" smtClean="0">
                <a:solidFill>
                  <a:srgbClr val="FFFF66"/>
                </a:solidFill>
                <a:latin typeface="新細明體" panose="02020500000000000000" pitchFamily="18" charset="-120"/>
              </a:rPr>
              <a:t>程式設計之四</a:t>
            </a:r>
            <a:endParaRPr lang="en-US" altLang="zh-TW" sz="4400" dirty="0" smtClean="0">
              <a:solidFill>
                <a:srgbClr val="FFFF66"/>
              </a:solidFill>
              <a:latin typeface="新細明體" panose="02020500000000000000" pitchFamily="18" charset="-12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4400" dirty="0" smtClean="0">
                <a:solidFill>
                  <a:srgbClr val="FFFF66"/>
                </a:solidFill>
                <a:latin typeface="新細明體" panose="02020500000000000000" pitchFamily="18" charset="-120"/>
              </a:rPr>
              <a:t>Exception</a:t>
            </a:r>
            <a:endParaRPr lang="zh-TW" altLang="en-US" sz="4400" dirty="0" smtClean="0">
              <a:solidFill>
                <a:srgbClr val="FFFF66"/>
              </a:solidFill>
              <a:latin typeface="新細明體" panose="02020500000000000000" pitchFamily="18" charset="-12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289550" y="4919663"/>
            <a:ext cx="2657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TW" altLang="zh-TW" smtClean="0">
              <a:solidFill>
                <a:srgbClr val="FFFFFF"/>
              </a:solidFill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5829300" y="4873625"/>
            <a:ext cx="238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TW" altLang="zh-TW" smtClean="0">
              <a:solidFill>
                <a:srgbClr val="FFFFFF"/>
              </a:solidFill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5427663" y="4689475"/>
            <a:ext cx="3176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2400" smtClean="0">
                <a:solidFill>
                  <a:srgbClr val="FFFF6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陳興夏   編輯</a:t>
            </a:r>
          </a:p>
        </p:txBody>
      </p:sp>
    </p:spTree>
    <p:extLst>
      <p:ext uri="{BB962C8B-B14F-4D97-AF65-F5344CB8AC3E}">
        <p14:creationId xmlns:p14="http://schemas.microsoft.com/office/powerpoint/2010/main" val="2574897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finally</a:t>
            </a:r>
            <a:r>
              <a:rPr lang="zh-TW" altLang="en-US" b="1" dirty="0"/>
              <a:t>程式區</a:t>
            </a:r>
            <a:r>
              <a:rPr lang="zh-TW" altLang="en-US" b="1" dirty="0" smtClean="0"/>
              <a:t>塊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100" dirty="0"/>
              <a:t>finally</a:t>
            </a:r>
            <a:r>
              <a:rPr lang="zh-TW" altLang="en-US" sz="2100" dirty="0"/>
              <a:t>程式區塊可有可無，主要是用來執行程式善後，不論例外是否產生，都會執行此區塊的程式碼。</a:t>
            </a:r>
            <a:endParaRPr lang="en-US" altLang="zh-TW" sz="2100" dirty="0"/>
          </a:p>
          <a:p>
            <a:r>
              <a:rPr lang="zh-TW" altLang="en-US" sz="2100" dirty="0"/>
              <a:t>在 </a:t>
            </a:r>
            <a:r>
              <a:rPr lang="en-US" altLang="zh-TW" sz="2100" dirty="0"/>
              <a:t>Java </a:t>
            </a:r>
            <a:r>
              <a:rPr lang="zh-TW" altLang="en-US" sz="2100" dirty="0"/>
              <a:t>語言中，</a:t>
            </a:r>
            <a:r>
              <a:rPr lang="en-US" altLang="zh-TW" sz="2100" dirty="0"/>
              <a:t>try </a:t>
            </a:r>
            <a:r>
              <a:rPr lang="zh-TW" altLang="en-US" sz="2100" dirty="0"/>
              <a:t>程式區塊可與 </a:t>
            </a:r>
            <a:r>
              <a:rPr lang="en-US" altLang="zh-TW" sz="2100" dirty="0"/>
              <a:t>catch </a:t>
            </a:r>
            <a:r>
              <a:rPr lang="zh-TW" altLang="en-US" sz="2100" dirty="0"/>
              <a:t>或</a:t>
            </a:r>
            <a:r>
              <a:rPr lang="en-US" altLang="zh-TW" sz="2100" dirty="0"/>
              <a:t>finally </a:t>
            </a:r>
            <a:r>
              <a:rPr lang="zh-TW" altLang="en-US" sz="2100" dirty="0"/>
              <a:t>區段搭配使用，不過 </a:t>
            </a:r>
            <a:r>
              <a:rPr lang="en-US" altLang="zh-TW" sz="2100" dirty="0"/>
              <a:t>catch </a:t>
            </a:r>
            <a:r>
              <a:rPr lang="zh-TW" altLang="en-US" sz="2100" dirty="0"/>
              <a:t>與 </a:t>
            </a:r>
            <a:r>
              <a:rPr lang="en-US" altLang="zh-TW" sz="2100" dirty="0"/>
              <a:t>finally </a:t>
            </a:r>
            <a:r>
              <a:rPr lang="zh-TW" altLang="en-US" sz="2100" dirty="0"/>
              <a:t>必須要搭配 </a:t>
            </a:r>
            <a:r>
              <a:rPr lang="en-US" altLang="zh-TW" sz="2100" dirty="0"/>
              <a:t>try </a:t>
            </a:r>
            <a:r>
              <a:rPr lang="zh-TW" altLang="en-US" sz="2100" dirty="0"/>
              <a:t>區段才可使用。</a:t>
            </a:r>
            <a:endParaRPr lang="en-US" altLang="zh-TW" sz="2100" dirty="0"/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SzTx/>
              <a:buNone/>
            </a:pPr>
            <a:r>
              <a:rPr kumimoji="1" lang="en-US" altLang="zh-TW" sz="2100" b="1" dirty="0">
                <a:solidFill>
                  <a:srgbClr val="FF0000"/>
                </a:solidFill>
                <a:latin typeface="Verdana" pitchFamily="34" charset="0"/>
                <a:ea typeface="書法家粗黑體" pitchFamily="49" charset="-120"/>
              </a:rPr>
              <a:t>finally {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SzTx/>
              <a:buNone/>
            </a:pPr>
            <a:r>
              <a:rPr kumimoji="1" lang="en-US" altLang="zh-TW" sz="2100" b="1" dirty="0">
                <a:solidFill>
                  <a:srgbClr val="FF0000"/>
                </a:solidFill>
                <a:latin typeface="Verdana" pitchFamily="34" charset="0"/>
                <a:ea typeface="書法家粗黑體" pitchFamily="49" charset="-120"/>
              </a:rPr>
              <a:t>     …//</a:t>
            </a:r>
            <a:r>
              <a:rPr kumimoji="1" lang="zh-TW" altLang="en-US" sz="2100" b="1" dirty="0">
                <a:solidFill>
                  <a:srgbClr val="FF0000"/>
                </a:solidFill>
                <a:latin typeface="Verdana" pitchFamily="34" charset="0"/>
                <a:ea typeface="書法家粗黑體" pitchFamily="49" charset="-120"/>
              </a:rPr>
              <a:t>在跳離</a:t>
            </a:r>
            <a:r>
              <a:rPr kumimoji="1" lang="en-US" altLang="zh-TW" sz="2100" b="1" dirty="0">
                <a:solidFill>
                  <a:srgbClr val="FF0000"/>
                </a:solidFill>
                <a:latin typeface="Verdana" pitchFamily="34" charset="0"/>
                <a:ea typeface="書法家粗黑體" pitchFamily="49" charset="-120"/>
              </a:rPr>
              <a:t>try…catch</a:t>
            </a:r>
            <a:r>
              <a:rPr kumimoji="1" lang="zh-TW" altLang="en-US" sz="2100" b="1" dirty="0">
                <a:solidFill>
                  <a:srgbClr val="FF0000"/>
                </a:solidFill>
                <a:latin typeface="Verdana" pitchFamily="34" charset="0"/>
                <a:ea typeface="書法家粗黑體" pitchFamily="49" charset="-120"/>
              </a:rPr>
              <a:t>前最後所必須要執行的程式碼。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SzTx/>
              <a:buNone/>
            </a:pPr>
            <a:r>
              <a:rPr kumimoji="1" lang="en-US" altLang="zh-TW" sz="2100" b="1" dirty="0">
                <a:solidFill>
                  <a:srgbClr val="FF0000"/>
                </a:solidFill>
                <a:latin typeface="Verdana" pitchFamily="34" charset="0"/>
                <a:ea typeface="書法家粗黑體" pitchFamily="49" charset="-120"/>
              </a:rPr>
              <a:t>} </a:t>
            </a:r>
          </a:p>
          <a:p>
            <a:endParaRPr lang="zh-TW" altLang="en-US" sz="2100" dirty="0"/>
          </a:p>
        </p:txBody>
      </p:sp>
    </p:spTree>
    <p:extLst>
      <p:ext uri="{BB962C8B-B14F-4D97-AF65-F5344CB8AC3E}">
        <p14:creationId xmlns:p14="http://schemas.microsoft.com/office/powerpoint/2010/main" val="20239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finally</a:t>
            </a:r>
            <a:r>
              <a:rPr lang="zh-TW" altLang="en-US" b="1" dirty="0"/>
              <a:t>程式區塊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345" y="2868867"/>
            <a:ext cx="5742930" cy="20072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6334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例外</a:t>
            </a:r>
          </a:p>
        </p:txBody>
      </p:sp>
      <p:sp>
        <p:nvSpPr>
          <p:cNvPr id="3450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748905" y="2067651"/>
            <a:ext cx="7429499" cy="354171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TW" altLang="en-US" sz="2500" dirty="0">
                <a:latin typeface="新細明體" panose="02020500000000000000" pitchFamily="18" charset="-120"/>
              </a:rPr>
              <a:t>	</a:t>
            </a:r>
            <a:r>
              <a:rPr lang="en-US" altLang="zh-TW" sz="2500" dirty="0">
                <a:latin typeface="新細明體" panose="02020500000000000000" pitchFamily="18" charset="-120"/>
              </a:rPr>
              <a:t>EX</a:t>
            </a:r>
            <a:r>
              <a:rPr lang="zh-TW" altLang="en-US" sz="2500" dirty="0" smtClean="0">
                <a:latin typeface="新細明體" panose="02020500000000000000" pitchFamily="18" charset="-120"/>
              </a:rPr>
              <a:t>：</a:t>
            </a:r>
            <a:endParaRPr lang="en-US" altLang="zh-TW" sz="2500" dirty="0" smtClean="0">
              <a:latin typeface="新細明體" panose="02020500000000000000" pitchFamily="18" charset="-120"/>
            </a:endParaRPr>
          </a:p>
          <a:p>
            <a:pPr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None/>
            </a:pPr>
            <a:endParaRPr lang="zh-TW" altLang="en-US" sz="2100" dirty="0">
              <a:latin typeface="新細明體" panose="02020500000000000000" pitchFamily="18" charset="-120"/>
            </a:endParaRPr>
          </a:p>
          <a:p>
            <a:pPr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TW" altLang="en-US" sz="2000" dirty="0">
                <a:latin typeface="新細明體" panose="02020500000000000000" pitchFamily="18" charset="-120"/>
              </a:rPr>
              <a:t>	</a:t>
            </a:r>
            <a:r>
              <a:rPr lang="en-US" altLang="zh-TW" sz="1800" dirty="0">
                <a:latin typeface="新細明體" panose="02020500000000000000" pitchFamily="18" charset="-120"/>
              </a:rPr>
              <a:t>try{</a:t>
            </a:r>
          </a:p>
          <a:p>
            <a:pPr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TW" sz="1800" dirty="0">
                <a:latin typeface="新細明體" panose="02020500000000000000" pitchFamily="18" charset="-120"/>
              </a:rPr>
              <a:t>	//</a:t>
            </a:r>
            <a:r>
              <a:rPr lang="zh-TW" altLang="en-US" sz="1800" dirty="0">
                <a:latin typeface="新細明體" panose="02020500000000000000" pitchFamily="18" charset="-120"/>
              </a:rPr>
              <a:t>可能會拋出例外的</a:t>
            </a:r>
            <a:r>
              <a:rPr lang="zh-TW" altLang="en-US" sz="1800" dirty="0" smtClean="0">
                <a:latin typeface="新細明體" panose="02020500000000000000" pitchFamily="18" charset="-120"/>
              </a:rPr>
              <a:t>程式  </a:t>
            </a:r>
            <a:r>
              <a:rPr lang="en-US" altLang="zh-TW" sz="1800" dirty="0" smtClean="0">
                <a:latin typeface="新細明體" panose="02020500000000000000" pitchFamily="18" charset="-120"/>
              </a:rPr>
              <a:t>}</a:t>
            </a:r>
            <a:endParaRPr lang="en-US" altLang="zh-TW" sz="1800" dirty="0">
              <a:latin typeface="新細明體" panose="02020500000000000000" pitchFamily="18" charset="-120"/>
            </a:endParaRPr>
          </a:p>
          <a:p>
            <a:pPr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TW" sz="1800" dirty="0">
                <a:latin typeface="新細明體" panose="02020500000000000000" pitchFamily="18" charset="-120"/>
              </a:rPr>
              <a:t>	catch(Exception1 e){</a:t>
            </a:r>
          </a:p>
          <a:p>
            <a:pPr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TW" sz="1800" dirty="0">
                <a:latin typeface="新細明體" panose="02020500000000000000" pitchFamily="18" charset="-120"/>
              </a:rPr>
              <a:t>	//</a:t>
            </a:r>
            <a:r>
              <a:rPr lang="zh-TW" altLang="en-US" sz="1800" dirty="0">
                <a:latin typeface="新細明體" panose="02020500000000000000" pitchFamily="18" charset="-120"/>
              </a:rPr>
              <a:t>處理</a:t>
            </a:r>
            <a:r>
              <a:rPr lang="en-US" altLang="zh-TW" sz="1800" dirty="0">
                <a:latin typeface="新細明體" panose="02020500000000000000" pitchFamily="18" charset="-120"/>
              </a:rPr>
              <a:t>Exception1</a:t>
            </a:r>
            <a:r>
              <a:rPr lang="zh-TW" altLang="en-US" sz="1800" dirty="0">
                <a:latin typeface="新細明體" panose="02020500000000000000" pitchFamily="18" charset="-120"/>
              </a:rPr>
              <a:t>例外的</a:t>
            </a:r>
            <a:r>
              <a:rPr lang="zh-TW" altLang="en-US" sz="1800" dirty="0" smtClean="0">
                <a:latin typeface="新細明體" panose="02020500000000000000" pitchFamily="18" charset="-120"/>
              </a:rPr>
              <a:t>程式 </a:t>
            </a:r>
            <a:r>
              <a:rPr lang="en-US" altLang="zh-TW" sz="1800" dirty="0" smtClean="0">
                <a:latin typeface="新細明體" panose="02020500000000000000" pitchFamily="18" charset="-120"/>
              </a:rPr>
              <a:t>}</a:t>
            </a:r>
            <a:endParaRPr lang="en-US" altLang="zh-TW" sz="1800" dirty="0">
              <a:latin typeface="新細明體" panose="02020500000000000000" pitchFamily="18" charset="-120"/>
            </a:endParaRPr>
          </a:p>
          <a:p>
            <a:pPr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TW" sz="1800" dirty="0">
                <a:latin typeface="新細明體" panose="02020500000000000000" pitchFamily="18" charset="-120"/>
              </a:rPr>
              <a:t>	</a:t>
            </a:r>
            <a:r>
              <a:rPr lang="en-US" altLang="zh-TW" sz="1800" dirty="0" smtClean="0">
                <a:latin typeface="新細明體" panose="02020500000000000000" pitchFamily="18" charset="-120"/>
              </a:rPr>
              <a:t>catch(Exception2 </a:t>
            </a:r>
            <a:r>
              <a:rPr lang="en-US" altLang="zh-TW" sz="1800" dirty="0">
                <a:latin typeface="新細明體" panose="02020500000000000000" pitchFamily="18" charset="-120"/>
              </a:rPr>
              <a:t>e){</a:t>
            </a:r>
          </a:p>
          <a:p>
            <a:pPr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TW" sz="1800" dirty="0">
                <a:latin typeface="新細明體" panose="02020500000000000000" pitchFamily="18" charset="-120"/>
              </a:rPr>
              <a:t>	//</a:t>
            </a:r>
            <a:r>
              <a:rPr lang="zh-TW" altLang="en-US" sz="1800" dirty="0">
                <a:latin typeface="新細明體" panose="02020500000000000000" pitchFamily="18" charset="-120"/>
              </a:rPr>
              <a:t>處理</a:t>
            </a:r>
            <a:r>
              <a:rPr lang="en-US" altLang="zh-TW" sz="1800" dirty="0">
                <a:latin typeface="新細明體" panose="02020500000000000000" pitchFamily="18" charset="-120"/>
              </a:rPr>
              <a:t>Exception2</a:t>
            </a:r>
            <a:r>
              <a:rPr lang="zh-TW" altLang="en-US" sz="1800" dirty="0">
                <a:latin typeface="新細明體" panose="02020500000000000000" pitchFamily="18" charset="-120"/>
              </a:rPr>
              <a:t>例外的</a:t>
            </a:r>
            <a:r>
              <a:rPr lang="zh-TW" altLang="en-US" sz="1800" dirty="0" smtClean="0">
                <a:latin typeface="新細明體" panose="02020500000000000000" pitchFamily="18" charset="-120"/>
              </a:rPr>
              <a:t>程式</a:t>
            </a:r>
            <a:endParaRPr lang="en-US" altLang="zh-TW" sz="1800" dirty="0" smtClean="0">
              <a:latin typeface="新細明體" panose="02020500000000000000" pitchFamily="18" charset="-120"/>
            </a:endParaRPr>
          </a:p>
          <a:p>
            <a:pPr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TW" sz="1800" dirty="0">
                <a:latin typeface="新細明體" panose="02020500000000000000" pitchFamily="18" charset="-120"/>
              </a:rPr>
              <a:t> </a:t>
            </a:r>
            <a:r>
              <a:rPr lang="en-US" altLang="zh-TW" sz="1800" dirty="0" smtClean="0">
                <a:latin typeface="新細明體" panose="02020500000000000000" pitchFamily="18" charset="-120"/>
              </a:rPr>
              <a:t>   </a:t>
            </a:r>
            <a:r>
              <a:rPr lang="zh-TW" altLang="en-US" sz="1800" dirty="0" smtClean="0">
                <a:latin typeface="新細明體" panose="02020500000000000000" pitchFamily="18" charset="-120"/>
              </a:rPr>
              <a:t> </a:t>
            </a:r>
            <a:r>
              <a:rPr lang="en-US" altLang="zh-TW" sz="1800" dirty="0" smtClean="0">
                <a:latin typeface="新細明體" panose="02020500000000000000" pitchFamily="18" charset="-120"/>
              </a:rPr>
              <a:t>}</a:t>
            </a:r>
            <a:endParaRPr lang="en-US" altLang="zh-TW" sz="1800" dirty="0">
              <a:latin typeface="新細明體" panose="02020500000000000000" pitchFamily="18" charset="-120"/>
            </a:endParaRPr>
          </a:p>
          <a:p>
            <a:pPr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TW" sz="1800" dirty="0">
                <a:latin typeface="新細明體" panose="02020500000000000000" pitchFamily="18" charset="-120"/>
              </a:rPr>
              <a:t>	finally{</a:t>
            </a:r>
          </a:p>
          <a:p>
            <a:pPr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TW" sz="1800" dirty="0">
                <a:latin typeface="新細明體" panose="02020500000000000000" pitchFamily="18" charset="-120"/>
              </a:rPr>
              <a:t>	//</a:t>
            </a:r>
            <a:r>
              <a:rPr lang="zh-TW" altLang="en-US" sz="1800" dirty="0">
                <a:latin typeface="新細明體" panose="02020500000000000000" pitchFamily="18" charset="-120"/>
              </a:rPr>
              <a:t>最後執行的程式，無論是否有拋出例外</a:t>
            </a:r>
          </a:p>
          <a:p>
            <a:pPr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TW" altLang="en-US" sz="1800" dirty="0">
                <a:latin typeface="新細明體" panose="02020500000000000000" pitchFamily="18" charset="-120"/>
              </a:rPr>
              <a:t>	</a:t>
            </a:r>
            <a:r>
              <a:rPr lang="en-US" altLang="zh-TW" sz="1800" dirty="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4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4B05-A879-43CC-BC57-66AB7C15CE3E}" type="datetime1">
              <a:rPr lang="zh-TW" altLang="en-US"/>
              <a:pPr/>
              <a:t>2021/4/7</a:t>
            </a:fld>
            <a:endParaRPr lang="en-US" altLang="zh-TW"/>
          </a:p>
        </p:txBody>
      </p:sp>
      <p:sp>
        <p:nvSpPr>
          <p:cNvPr id="345103" name="Line 15"/>
          <p:cNvSpPr>
            <a:spLocks noChangeShapeType="1"/>
          </p:cNvSpPr>
          <p:nvPr/>
        </p:nvSpPr>
        <p:spPr bwMode="auto">
          <a:xfrm>
            <a:off x="3492105" y="3158729"/>
            <a:ext cx="8643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04" name="Line 16"/>
          <p:cNvSpPr>
            <a:spLocks noChangeShapeType="1"/>
          </p:cNvSpPr>
          <p:nvPr/>
        </p:nvSpPr>
        <p:spPr bwMode="auto">
          <a:xfrm>
            <a:off x="4356497" y="3158729"/>
            <a:ext cx="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05" name="Line 17"/>
          <p:cNvSpPr>
            <a:spLocks noChangeShapeType="1"/>
          </p:cNvSpPr>
          <p:nvPr/>
        </p:nvSpPr>
        <p:spPr bwMode="auto">
          <a:xfrm flipH="1">
            <a:off x="3977880" y="3644504"/>
            <a:ext cx="37861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06" name="Line 18"/>
          <p:cNvSpPr>
            <a:spLocks noChangeShapeType="1"/>
          </p:cNvSpPr>
          <p:nvPr/>
        </p:nvSpPr>
        <p:spPr bwMode="auto">
          <a:xfrm>
            <a:off x="3492105" y="3861197"/>
            <a:ext cx="183594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07" name="Line 19"/>
          <p:cNvSpPr>
            <a:spLocks noChangeShapeType="1"/>
          </p:cNvSpPr>
          <p:nvPr/>
        </p:nvSpPr>
        <p:spPr bwMode="auto">
          <a:xfrm flipH="1">
            <a:off x="5328049" y="3861197"/>
            <a:ext cx="1190" cy="97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08" name="Line 20"/>
          <p:cNvSpPr>
            <a:spLocks noChangeShapeType="1"/>
          </p:cNvSpPr>
          <p:nvPr/>
        </p:nvSpPr>
        <p:spPr bwMode="auto">
          <a:xfrm flipH="1">
            <a:off x="4733926" y="4832747"/>
            <a:ext cx="59412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09" name="Rectangle 21"/>
          <p:cNvSpPr>
            <a:spLocks noChangeArrowheads="1"/>
          </p:cNvSpPr>
          <p:nvPr/>
        </p:nvSpPr>
        <p:spPr bwMode="auto">
          <a:xfrm>
            <a:off x="1052349" y="2672954"/>
            <a:ext cx="3033878" cy="6477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345110" name="Rectangle 22"/>
          <p:cNvSpPr>
            <a:spLocks noChangeArrowheads="1"/>
          </p:cNvSpPr>
          <p:nvPr/>
        </p:nvSpPr>
        <p:spPr bwMode="auto">
          <a:xfrm>
            <a:off x="1051159" y="3312321"/>
            <a:ext cx="3035067" cy="62269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345111" name="Rectangle 23"/>
          <p:cNvSpPr>
            <a:spLocks noChangeArrowheads="1"/>
          </p:cNvSpPr>
          <p:nvPr/>
        </p:nvSpPr>
        <p:spPr bwMode="auto">
          <a:xfrm>
            <a:off x="1051160" y="3925958"/>
            <a:ext cx="3035066" cy="79616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345112" name="Rectangle 24"/>
          <p:cNvSpPr>
            <a:spLocks noChangeArrowheads="1"/>
          </p:cNvSpPr>
          <p:nvPr/>
        </p:nvSpPr>
        <p:spPr bwMode="auto">
          <a:xfrm>
            <a:off x="1051159" y="4726441"/>
            <a:ext cx="4006616" cy="88292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345116" name="Line 28"/>
          <p:cNvSpPr>
            <a:spLocks noChangeShapeType="1"/>
          </p:cNvSpPr>
          <p:nvPr/>
        </p:nvSpPr>
        <p:spPr bwMode="auto">
          <a:xfrm>
            <a:off x="4463655" y="5264944"/>
            <a:ext cx="8643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17" name="Line 29"/>
          <p:cNvSpPr>
            <a:spLocks noChangeShapeType="1"/>
          </p:cNvSpPr>
          <p:nvPr/>
        </p:nvSpPr>
        <p:spPr bwMode="auto">
          <a:xfrm>
            <a:off x="5328047" y="5264944"/>
            <a:ext cx="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18" name="Line 30"/>
          <p:cNvSpPr>
            <a:spLocks noChangeShapeType="1"/>
          </p:cNvSpPr>
          <p:nvPr/>
        </p:nvSpPr>
        <p:spPr bwMode="auto">
          <a:xfrm flipH="1">
            <a:off x="4949430" y="5750719"/>
            <a:ext cx="37861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25" name="Line 37"/>
          <p:cNvSpPr>
            <a:spLocks noChangeShapeType="1"/>
          </p:cNvSpPr>
          <p:nvPr/>
        </p:nvSpPr>
        <p:spPr bwMode="auto">
          <a:xfrm>
            <a:off x="3492105" y="3158729"/>
            <a:ext cx="864394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26" name="Line 38"/>
          <p:cNvSpPr>
            <a:spLocks noChangeShapeType="1"/>
          </p:cNvSpPr>
          <p:nvPr/>
        </p:nvSpPr>
        <p:spPr bwMode="auto">
          <a:xfrm>
            <a:off x="4356497" y="3158730"/>
            <a:ext cx="0" cy="1188244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27" name="Line 39"/>
          <p:cNvSpPr>
            <a:spLocks noChangeShapeType="1"/>
          </p:cNvSpPr>
          <p:nvPr/>
        </p:nvSpPr>
        <p:spPr bwMode="auto">
          <a:xfrm flipH="1">
            <a:off x="3977880" y="4346972"/>
            <a:ext cx="378619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28" name="Line 40"/>
          <p:cNvSpPr>
            <a:spLocks noChangeShapeType="1"/>
          </p:cNvSpPr>
          <p:nvPr/>
        </p:nvSpPr>
        <p:spPr bwMode="auto">
          <a:xfrm>
            <a:off x="3492105" y="4563666"/>
            <a:ext cx="1835944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29" name="Line 41"/>
          <p:cNvSpPr>
            <a:spLocks noChangeShapeType="1"/>
          </p:cNvSpPr>
          <p:nvPr/>
        </p:nvSpPr>
        <p:spPr bwMode="auto">
          <a:xfrm>
            <a:off x="5328047" y="4563667"/>
            <a:ext cx="0" cy="269081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30" name="Line 42"/>
          <p:cNvSpPr>
            <a:spLocks noChangeShapeType="1"/>
          </p:cNvSpPr>
          <p:nvPr/>
        </p:nvSpPr>
        <p:spPr bwMode="auto">
          <a:xfrm flipH="1">
            <a:off x="4733926" y="4832747"/>
            <a:ext cx="594122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31" name="Line 43"/>
          <p:cNvSpPr>
            <a:spLocks noChangeShapeType="1"/>
          </p:cNvSpPr>
          <p:nvPr/>
        </p:nvSpPr>
        <p:spPr bwMode="auto">
          <a:xfrm>
            <a:off x="4463655" y="5264944"/>
            <a:ext cx="864394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32" name="Line 44"/>
          <p:cNvSpPr>
            <a:spLocks noChangeShapeType="1"/>
          </p:cNvSpPr>
          <p:nvPr/>
        </p:nvSpPr>
        <p:spPr bwMode="auto">
          <a:xfrm>
            <a:off x="5328047" y="5264944"/>
            <a:ext cx="0" cy="48577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33" name="Line 45"/>
          <p:cNvSpPr>
            <a:spLocks noChangeShapeType="1"/>
          </p:cNvSpPr>
          <p:nvPr/>
        </p:nvSpPr>
        <p:spPr bwMode="auto">
          <a:xfrm flipH="1">
            <a:off x="4949430" y="5750719"/>
            <a:ext cx="378619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37" name="Line 49"/>
          <p:cNvSpPr>
            <a:spLocks noChangeShapeType="1"/>
          </p:cNvSpPr>
          <p:nvPr/>
        </p:nvSpPr>
        <p:spPr bwMode="auto">
          <a:xfrm>
            <a:off x="3492105" y="3158729"/>
            <a:ext cx="86439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38" name="Line 50"/>
          <p:cNvSpPr>
            <a:spLocks noChangeShapeType="1"/>
          </p:cNvSpPr>
          <p:nvPr/>
        </p:nvSpPr>
        <p:spPr bwMode="auto">
          <a:xfrm>
            <a:off x="4356497" y="3158729"/>
            <a:ext cx="0" cy="4857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39" name="Line 51"/>
          <p:cNvSpPr>
            <a:spLocks noChangeShapeType="1"/>
          </p:cNvSpPr>
          <p:nvPr/>
        </p:nvSpPr>
        <p:spPr bwMode="auto">
          <a:xfrm flipH="1">
            <a:off x="3977880" y="3644504"/>
            <a:ext cx="37861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40" name="Line 52"/>
          <p:cNvSpPr>
            <a:spLocks noChangeShapeType="1"/>
          </p:cNvSpPr>
          <p:nvPr/>
        </p:nvSpPr>
        <p:spPr bwMode="auto">
          <a:xfrm>
            <a:off x="3492105" y="3861197"/>
            <a:ext cx="86439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41" name="Line 53"/>
          <p:cNvSpPr>
            <a:spLocks noChangeShapeType="1"/>
          </p:cNvSpPr>
          <p:nvPr/>
        </p:nvSpPr>
        <p:spPr bwMode="auto">
          <a:xfrm>
            <a:off x="4356497" y="3861197"/>
            <a:ext cx="0" cy="4857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42" name="Line 54"/>
          <p:cNvSpPr>
            <a:spLocks noChangeShapeType="1"/>
          </p:cNvSpPr>
          <p:nvPr/>
        </p:nvSpPr>
        <p:spPr bwMode="auto">
          <a:xfrm flipH="1">
            <a:off x="3977880" y="4346972"/>
            <a:ext cx="37861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43" name="Line 55"/>
          <p:cNvSpPr>
            <a:spLocks noChangeShapeType="1"/>
          </p:cNvSpPr>
          <p:nvPr/>
        </p:nvSpPr>
        <p:spPr bwMode="auto">
          <a:xfrm>
            <a:off x="3492105" y="4563666"/>
            <a:ext cx="183594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44" name="Line 56"/>
          <p:cNvSpPr>
            <a:spLocks noChangeShapeType="1"/>
          </p:cNvSpPr>
          <p:nvPr/>
        </p:nvSpPr>
        <p:spPr bwMode="auto">
          <a:xfrm>
            <a:off x="5328047" y="4563667"/>
            <a:ext cx="0" cy="26908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45" name="Line 57"/>
          <p:cNvSpPr>
            <a:spLocks noChangeShapeType="1"/>
          </p:cNvSpPr>
          <p:nvPr/>
        </p:nvSpPr>
        <p:spPr bwMode="auto">
          <a:xfrm flipH="1">
            <a:off x="4733926" y="4832747"/>
            <a:ext cx="59412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46" name="Line 58"/>
          <p:cNvSpPr>
            <a:spLocks noChangeShapeType="1"/>
          </p:cNvSpPr>
          <p:nvPr/>
        </p:nvSpPr>
        <p:spPr bwMode="auto">
          <a:xfrm>
            <a:off x="4463655" y="5264944"/>
            <a:ext cx="86439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47" name="Line 59"/>
          <p:cNvSpPr>
            <a:spLocks noChangeShapeType="1"/>
          </p:cNvSpPr>
          <p:nvPr/>
        </p:nvSpPr>
        <p:spPr bwMode="auto">
          <a:xfrm>
            <a:off x="5328047" y="5264944"/>
            <a:ext cx="0" cy="4857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48" name="Line 60"/>
          <p:cNvSpPr>
            <a:spLocks noChangeShapeType="1"/>
          </p:cNvSpPr>
          <p:nvPr/>
        </p:nvSpPr>
        <p:spPr bwMode="auto">
          <a:xfrm flipH="1">
            <a:off x="4949430" y="5750719"/>
            <a:ext cx="37861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49" name="Line 61"/>
          <p:cNvSpPr>
            <a:spLocks noChangeShapeType="1"/>
          </p:cNvSpPr>
          <p:nvPr/>
        </p:nvSpPr>
        <p:spPr bwMode="auto">
          <a:xfrm>
            <a:off x="3492105" y="3158729"/>
            <a:ext cx="1835944" cy="0"/>
          </a:xfrm>
          <a:prstGeom prst="line">
            <a:avLst/>
          </a:prstGeom>
          <a:noFill/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50" name="Line 62"/>
          <p:cNvSpPr>
            <a:spLocks noChangeShapeType="1"/>
          </p:cNvSpPr>
          <p:nvPr/>
        </p:nvSpPr>
        <p:spPr bwMode="auto">
          <a:xfrm>
            <a:off x="5328047" y="3158730"/>
            <a:ext cx="0" cy="1674019"/>
          </a:xfrm>
          <a:prstGeom prst="line">
            <a:avLst/>
          </a:prstGeom>
          <a:noFill/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51" name="Line 63"/>
          <p:cNvSpPr>
            <a:spLocks noChangeShapeType="1"/>
          </p:cNvSpPr>
          <p:nvPr/>
        </p:nvSpPr>
        <p:spPr bwMode="auto">
          <a:xfrm flipH="1">
            <a:off x="4733926" y="4832747"/>
            <a:ext cx="594122" cy="0"/>
          </a:xfrm>
          <a:prstGeom prst="line">
            <a:avLst/>
          </a:prstGeom>
          <a:noFill/>
          <a:ln w="9525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52" name="Line 64"/>
          <p:cNvSpPr>
            <a:spLocks noChangeShapeType="1"/>
          </p:cNvSpPr>
          <p:nvPr/>
        </p:nvSpPr>
        <p:spPr bwMode="auto">
          <a:xfrm>
            <a:off x="4463655" y="5264944"/>
            <a:ext cx="864394" cy="0"/>
          </a:xfrm>
          <a:prstGeom prst="line">
            <a:avLst/>
          </a:prstGeom>
          <a:noFill/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53" name="Line 65"/>
          <p:cNvSpPr>
            <a:spLocks noChangeShapeType="1"/>
          </p:cNvSpPr>
          <p:nvPr/>
        </p:nvSpPr>
        <p:spPr bwMode="auto">
          <a:xfrm>
            <a:off x="5328047" y="5264944"/>
            <a:ext cx="0" cy="485775"/>
          </a:xfrm>
          <a:prstGeom prst="line">
            <a:avLst/>
          </a:prstGeom>
          <a:noFill/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54" name="Line 66"/>
          <p:cNvSpPr>
            <a:spLocks noChangeShapeType="1"/>
          </p:cNvSpPr>
          <p:nvPr/>
        </p:nvSpPr>
        <p:spPr bwMode="auto">
          <a:xfrm flipH="1">
            <a:off x="4949430" y="5750719"/>
            <a:ext cx="378619" cy="0"/>
          </a:xfrm>
          <a:prstGeom prst="line">
            <a:avLst/>
          </a:prstGeom>
          <a:noFill/>
          <a:ln w="9525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71148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34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4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34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34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4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34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34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34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34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8" dur="500"/>
                                        <p:tgtEl>
                                          <p:spTgt spid="34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34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500"/>
                                        <p:tgtEl>
                                          <p:spTgt spid="34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500"/>
                                        <p:tgtEl>
                                          <p:spTgt spid="34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34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34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2" dur="500"/>
                                        <p:tgtEl>
                                          <p:spTgt spid="34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6" dur="500"/>
                                        <p:tgtEl>
                                          <p:spTgt spid="34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0" dur="500"/>
                                        <p:tgtEl>
                                          <p:spTgt spid="34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5" dur="500"/>
                                        <p:tgtEl>
                                          <p:spTgt spid="34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9" dur="500"/>
                                        <p:tgtEl>
                                          <p:spTgt spid="34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3" dur="500"/>
                                        <p:tgtEl>
                                          <p:spTgt spid="34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7" dur="500"/>
                                        <p:tgtEl>
                                          <p:spTgt spid="34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1" dur="500"/>
                                        <p:tgtEl>
                                          <p:spTgt spid="34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5" dur="500"/>
                                        <p:tgtEl>
                                          <p:spTgt spid="34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9" dur="500"/>
                                        <p:tgtEl>
                                          <p:spTgt spid="34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6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3" dur="500"/>
                                        <p:tgtEl>
                                          <p:spTgt spid="34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7" dur="500"/>
                                        <p:tgtEl>
                                          <p:spTgt spid="34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6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1" dur="500"/>
                                        <p:tgtEl>
                                          <p:spTgt spid="34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7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5" dur="500"/>
                                        <p:tgtEl>
                                          <p:spTgt spid="34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9" dur="500"/>
                                        <p:tgtEl>
                                          <p:spTgt spid="34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0" dur="500"/>
                                        <p:tgtEl>
                                          <p:spTgt spid="34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4" dur="500"/>
                                        <p:tgtEl>
                                          <p:spTgt spid="34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8" dur="500"/>
                                        <p:tgtEl>
                                          <p:spTgt spid="34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2" dur="500"/>
                                        <p:tgtEl>
                                          <p:spTgt spid="34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6" dur="500"/>
                                        <p:tgtEl>
                                          <p:spTgt spid="34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0" dur="500"/>
                                        <p:tgtEl>
                                          <p:spTgt spid="34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03" grpId="0" animBg="1"/>
      <p:bldP spid="345103" grpId="1" animBg="1"/>
      <p:bldP spid="345104" grpId="0" animBg="1"/>
      <p:bldP spid="345104" grpId="1" animBg="1"/>
      <p:bldP spid="345105" grpId="0" animBg="1"/>
      <p:bldP spid="345105" grpId="1" animBg="1"/>
      <p:bldP spid="345106" grpId="0" animBg="1"/>
      <p:bldP spid="345106" grpId="1" animBg="1"/>
      <p:bldP spid="345107" grpId="0" animBg="1"/>
      <p:bldP spid="345107" grpId="1" animBg="1"/>
      <p:bldP spid="345108" grpId="0" animBg="1"/>
      <p:bldP spid="345108" grpId="1" animBg="1"/>
      <p:bldP spid="345109" grpId="0" animBg="1"/>
      <p:bldP spid="345110" grpId="0" animBg="1"/>
      <p:bldP spid="345111" grpId="0" animBg="1"/>
      <p:bldP spid="345112" grpId="0" animBg="1"/>
      <p:bldP spid="345116" grpId="0" animBg="1"/>
      <p:bldP spid="345116" grpId="1" animBg="1"/>
      <p:bldP spid="345117" grpId="0" animBg="1"/>
      <p:bldP spid="345117" grpId="1" animBg="1"/>
      <p:bldP spid="345118" grpId="0" animBg="1"/>
      <p:bldP spid="345118" grpId="1" animBg="1"/>
      <p:bldP spid="345125" grpId="0" animBg="1"/>
      <p:bldP spid="345125" grpId="1" animBg="1"/>
      <p:bldP spid="345126" grpId="0" animBg="1"/>
      <p:bldP spid="345126" grpId="1" animBg="1"/>
      <p:bldP spid="345127" grpId="0" animBg="1"/>
      <p:bldP spid="345127" grpId="1" animBg="1"/>
      <p:bldP spid="345128" grpId="0" animBg="1"/>
      <p:bldP spid="345128" grpId="1" animBg="1"/>
      <p:bldP spid="345129" grpId="0" animBg="1"/>
      <p:bldP spid="345129" grpId="1" animBg="1"/>
      <p:bldP spid="345130" grpId="0" animBg="1"/>
      <p:bldP spid="345130" grpId="1" animBg="1"/>
      <p:bldP spid="345131" grpId="0" animBg="1"/>
      <p:bldP spid="345131" grpId="1" animBg="1"/>
      <p:bldP spid="345132" grpId="0" animBg="1"/>
      <p:bldP spid="345132" grpId="1" animBg="1"/>
      <p:bldP spid="345133" grpId="0" animBg="1"/>
      <p:bldP spid="345133" grpId="1" animBg="1"/>
      <p:bldP spid="345137" grpId="0" animBg="1"/>
      <p:bldP spid="345137" grpId="1" animBg="1"/>
      <p:bldP spid="345138" grpId="0" animBg="1"/>
      <p:bldP spid="345138" grpId="1" animBg="1"/>
      <p:bldP spid="345139" grpId="0" animBg="1"/>
      <p:bldP spid="345139" grpId="1" animBg="1"/>
      <p:bldP spid="345140" grpId="0" animBg="1"/>
      <p:bldP spid="345140" grpId="1" animBg="1"/>
      <p:bldP spid="345141" grpId="0" animBg="1"/>
      <p:bldP spid="345141" grpId="1" animBg="1"/>
      <p:bldP spid="345142" grpId="0" animBg="1"/>
      <p:bldP spid="345142" grpId="1" animBg="1"/>
      <p:bldP spid="345143" grpId="0" animBg="1"/>
      <p:bldP spid="345143" grpId="1" animBg="1"/>
      <p:bldP spid="345144" grpId="0" animBg="1"/>
      <p:bldP spid="345144" grpId="1" animBg="1"/>
      <p:bldP spid="345145" grpId="0" animBg="1"/>
      <p:bldP spid="345145" grpId="1" animBg="1"/>
      <p:bldP spid="345146" grpId="0" animBg="1"/>
      <p:bldP spid="345146" grpId="1" animBg="1"/>
      <p:bldP spid="345147" grpId="0" animBg="1"/>
      <p:bldP spid="345147" grpId="1" animBg="1"/>
      <p:bldP spid="345148" grpId="0" animBg="1"/>
      <p:bldP spid="345148" grpId="1" animBg="1"/>
      <p:bldP spid="345149" grpId="0" animBg="1"/>
      <p:bldP spid="345150" grpId="0" animBg="1"/>
      <p:bldP spid="345151" grpId="0" animBg="1"/>
      <p:bldP spid="345152" grpId="0" animBg="1"/>
      <p:bldP spid="345153" grpId="0" animBg="1"/>
      <p:bldP spid="3451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例外</a:t>
            </a:r>
          </a:p>
        </p:txBody>
      </p:sp>
      <p:sp>
        <p:nvSpPr>
          <p:cNvPr id="3461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827484" y="1755884"/>
            <a:ext cx="6709906" cy="3787665"/>
          </a:xfrm>
        </p:spPr>
        <p:txBody>
          <a:bodyPr/>
          <a:lstStyle/>
          <a:p>
            <a:pPr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dirty="0" smtClean="0">
                <a:latin typeface="新細明體" panose="02020500000000000000" pitchFamily="18" charset="-120"/>
              </a:rPr>
              <a:t>Example</a:t>
            </a:r>
            <a:endParaRPr lang="en-US" altLang="zh-TW" dirty="0">
              <a:latin typeface="新細明體" panose="02020500000000000000" pitchFamily="18" charset="-120"/>
            </a:endParaRP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9308-3FAD-47F7-A3D2-FCB4B512BB93}" type="datetime1">
              <a:rPr lang="zh-TW" altLang="en-US"/>
              <a:pPr/>
              <a:t>2021/4/7</a:t>
            </a:fld>
            <a:endParaRPr lang="en-US" altLang="zh-TW"/>
          </a:p>
        </p:txBody>
      </p:sp>
      <p:sp>
        <p:nvSpPr>
          <p:cNvPr id="346116" name="Rectangle 4"/>
          <p:cNvSpPr>
            <a:spLocks noChangeArrowheads="1"/>
          </p:cNvSpPr>
          <p:nvPr/>
        </p:nvSpPr>
        <p:spPr bwMode="auto">
          <a:xfrm>
            <a:off x="1439466" y="2457451"/>
            <a:ext cx="3132534" cy="32932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050">
                <a:latin typeface="新細明體" panose="02020500000000000000" pitchFamily="18" charset="-120"/>
              </a:rPr>
              <a:t>public class ExampleException{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public static void main(String[] agrs){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int[] x = {10,5,0};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try{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   System.out.println(divide(x,0)+"\n");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   x[1] = 0;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   System.out.println(divide(x,0)+"\n");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   x[1] = 1;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   System.out.println(divide(x,1)+"\n");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}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catch(ArithmeticException e){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   System.out.println("</a:t>
            </a:r>
            <a:r>
              <a:rPr lang="zh-TW" altLang="en-US" sz="1050">
                <a:latin typeface="新細明體" panose="02020500000000000000" pitchFamily="18" charset="-120"/>
              </a:rPr>
              <a:t>分母為零</a:t>
            </a:r>
            <a:r>
              <a:rPr lang="en-US" altLang="zh-TW" sz="1050">
                <a:latin typeface="新細明體" panose="02020500000000000000" pitchFamily="18" charset="-120"/>
              </a:rPr>
              <a:t>!!");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}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catch(ArrayIndexOutOfBoundsException e){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   System.out.println("</a:t>
            </a:r>
            <a:r>
              <a:rPr lang="zh-TW" altLang="en-US" sz="1050">
                <a:latin typeface="新細明體" panose="02020500000000000000" pitchFamily="18" charset="-120"/>
              </a:rPr>
              <a:t>超出索引值</a:t>
            </a:r>
            <a:r>
              <a:rPr lang="en-US" altLang="zh-TW" sz="1050">
                <a:latin typeface="新細明體" panose="02020500000000000000" pitchFamily="18" charset="-120"/>
              </a:rPr>
              <a:t>!!");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}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finally{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   System.out.println("main</a:t>
            </a:r>
            <a:r>
              <a:rPr lang="zh-TW" altLang="en-US" sz="1050">
                <a:latin typeface="新細明體" panose="02020500000000000000" pitchFamily="18" charset="-120"/>
              </a:rPr>
              <a:t>函式執行完畢</a:t>
            </a:r>
            <a:r>
              <a:rPr lang="en-US" altLang="zh-TW" sz="1050">
                <a:latin typeface="新細明體" panose="02020500000000000000" pitchFamily="18" charset="-120"/>
              </a:rPr>
              <a:t>!!");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}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}</a:t>
            </a:r>
          </a:p>
        </p:txBody>
      </p:sp>
      <p:sp>
        <p:nvSpPr>
          <p:cNvPr id="346117" name="Rectangle 5"/>
          <p:cNvSpPr>
            <a:spLocks noChangeArrowheads="1"/>
          </p:cNvSpPr>
          <p:nvPr/>
        </p:nvSpPr>
        <p:spPr bwMode="auto">
          <a:xfrm>
            <a:off x="4572001" y="2457451"/>
            <a:ext cx="3132535" cy="32932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050">
                <a:latin typeface="新細明體" panose="02020500000000000000" pitchFamily="18" charset="-120"/>
              </a:rPr>
              <a:t>   public static int divide(int[] ary,int index){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try{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   ary[index+2] = ary[index]/ary[index+1];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   return ary[index+2];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}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catch(ArithmeticException e){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   System.out.println("</a:t>
            </a:r>
            <a:r>
              <a:rPr lang="zh-TW" altLang="en-US" sz="1050">
                <a:latin typeface="新細明體" panose="02020500000000000000" pitchFamily="18" charset="-120"/>
              </a:rPr>
              <a:t>分母為零</a:t>
            </a:r>
            <a:r>
              <a:rPr lang="en-US" altLang="zh-TW" sz="1050">
                <a:latin typeface="新細明體" panose="02020500000000000000" pitchFamily="18" charset="-120"/>
              </a:rPr>
              <a:t>!!");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}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catch(ArrayIndexOutOfBoundsException e){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   System.out.println("</a:t>
            </a:r>
            <a:r>
              <a:rPr lang="zh-TW" altLang="en-US" sz="1050">
                <a:latin typeface="新細明體" panose="02020500000000000000" pitchFamily="18" charset="-120"/>
              </a:rPr>
              <a:t>超出索引值</a:t>
            </a:r>
            <a:r>
              <a:rPr lang="en-US" altLang="zh-TW" sz="1050">
                <a:latin typeface="新細明體" panose="02020500000000000000" pitchFamily="18" charset="-120"/>
              </a:rPr>
              <a:t>!!");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}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finally{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   System.out.println("divide</a:t>
            </a:r>
            <a:r>
              <a:rPr lang="zh-TW" altLang="en-US" sz="1050">
                <a:latin typeface="新細明體" panose="02020500000000000000" pitchFamily="18" charset="-120"/>
              </a:rPr>
              <a:t>函式執行完畢</a:t>
            </a:r>
            <a:r>
              <a:rPr lang="en-US" altLang="zh-TW" sz="1050">
                <a:latin typeface="新細明體" panose="02020500000000000000" pitchFamily="18" charset="-120"/>
              </a:rPr>
              <a:t>!!");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}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return ary[index+2];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}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40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新細明體" panose="02020500000000000000" pitchFamily="18" charset="-120"/>
              </a:rPr>
              <a:t>例外</a:t>
            </a:r>
          </a:p>
        </p:txBody>
      </p:sp>
      <p:sp>
        <p:nvSpPr>
          <p:cNvPr id="349187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z="2100">
                <a:latin typeface="新細明體" panose="02020500000000000000" pitchFamily="18" charset="-120"/>
              </a:rPr>
              <a:t>執行結果</a:t>
            </a:r>
          </a:p>
        </p:txBody>
      </p:sp>
      <p:graphicFrame>
        <p:nvGraphicFramePr>
          <p:cNvPr id="34918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439863" y="2484438"/>
          <a:ext cx="2916237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點陣圖影像" r:id="rId3" imgW="3333333" imgH="3390476" progId="Paint.Picture">
                  <p:embed/>
                </p:oleObj>
              </mc:Choice>
              <mc:Fallback>
                <p:oleObj name="點陣圖影像" r:id="rId3" imgW="3333333" imgH="339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2484438"/>
                        <a:ext cx="2916237" cy="296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4BB0-FFF3-4743-9886-F7471235BE4B}" type="datetime1">
              <a:rPr lang="zh-TW" altLang="en-US"/>
              <a:pPr/>
              <a:t>2021/4/7</a:t>
            </a:fld>
            <a:endParaRPr lang="en-US" altLang="zh-TW"/>
          </a:p>
        </p:txBody>
      </p:sp>
      <p:sp>
        <p:nvSpPr>
          <p:cNvPr id="349213" name="Rectangle 29"/>
          <p:cNvSpPr>
            <a:spLocks noChangeArrowheads="1"/>
          </p:cNvSpPr>
          <p:nvPr/>
        </p:nvSpPr>
        <p:spPr bwMode="auto">
          <a:xfrm>
            <a:off x="6084094" y="1916906"/>
            <a:ext cx="1782366" cy="38338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349189" name="Rectangle 5"/>
          <p:cNvSpPr>
            <a:spLocks noChangeArrowheads="1"/>
          </p:cNvSpPr>
          <p:nvPr/>
        </p:nvSpPr>
        <p:spPr bwMode="auto">
          <a:xfrm>
            <a:off x="1439466" y="3213497"/>
            <a:ext cx="1404938" cy="323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349190" name="Rectangle 6"/>
          <p:cNvSpPr>
            <a:spLocks noChangeArrowheads="1"/>
          </p:cNvSpPr>
          <p:nvPr/>
        </p:nvSpPr>
        <p:spPr bwMode="auto">
          <a:xfrm>
            <a:off x="1439466" y="3590925"/>
            <a:ext cx="1404938" cy="485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349191" name="Rectangle 7"/>
          <p:cNvSpPr>
            <a:spLocks noChangeArrowheads="1"/>
          </p:cNvSpPr>
          <p:nvPr/>
        </p:nvSpPr>
        <p:spPr bwMode="auto">
          <a:xfrm>
            <a:off x="1439466" y="4185047"/>
            <a:ext cx="1404938" cy="6477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349195" name="Rectangle 11"/>
          <p:cNvSpPr>
            <a:spLocks noChangeArrowheads="1"/>
          </p:cNvSpPr>
          <p:nvPr/>
        </p:nvSpPr>
        <p:spPr bwMode="auto">
          <a:xfrm>
            <a:off x="4410076" y="2025254"/>
            <a:ext cx="1241822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TW" altLang="en-US" sz="1350">
                <a:latin typeface="新細明體" panose="02020500000000000000" pitchFamily="18" charset="-120"/>
              </a:rPr>
              <a:t>呼叫</a:t>
            </a:r>
            <a:r>
              <a:rPr lang="en-US" altLang="zh-TW" sz="1350">
                <a:latin typeface="新細明體" panose="02020500000000000000" pitchFamily="18" charset="-120"/>
              </a:rPr>
              <a:t>divide</a:t>
            </a:r>
            <a:r>
              <a:rPr lang="zh-TW" altLang="en-US" sz="1350">
                <a:latin typeface="新細明體" panose="02020500000000000000" pitchFamily="18" charset="-120"/>
              </a:rPr>
              <a:t>函式</a:t>
            </a:r>
          </a:p>
          <a:p>
            <a:r>
              <a:rPr lang="zh-TW" altLang="en-US" sz="1350">
                <a:latin typeface="新細明體" panose="02020500000000000000" pitchFamily="18" charset="-120"/>
              </a:rPr>
              <a:t>傳入陣列</a:t>
            </a:r>
            <a:r>
              <a:rPr lang="en-US" altLang="zh-TW" sz="1350">
                <a:latin typeface="新細明體" panose="02020500000000000000" pitchFamily="18" charset="-120"/>
              </a:rPr>
              <a:t>x</a:t>
            </a:r>
            <a:r>
              <a:rPr lang="zh-TW" altLang="en-US" sz="1350">
                <a:latin typeface="新細明體" panose="02020500000000000000" pitchFamily="18" charset="-120"/>
              </a:rPr>
              <a:t>與</a:t>
            </a:r>
          </a:p>
          <a:p>
            <a:r>
              <a:rPr lang="en-US" altLang="zh-TW" sz="1350">
                <a:latin typeface="新細明體" panose="02020500000000000000" pitchFamily="18" charset="-120"/>
              </a:rPr>
              <a:t>index=0</a:t>
            </a:r>
          </a:p>
        </p:txBody>
      </p:sp>
      <p:sp>
        <p:nvSpPr>
          <p:cNvPr id="349196" name="Rectangle 12"/>
          <p:cNvSpPr>
            <a:spLocks noChangeArrowheads="1"/>
          </p:cNvSpPr>
          <p:nvPr/>
        </p:nvSpPr>
        <p:spPr bwMode="auto">
          <a:xfrm>
            <a:off x="6569869" y="2025254"/>
            <a:ext cx="1243013" cy="6477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200">
                <a:latin typeface="新細明體" panose="02020500000000000000" pitchFamily="18" charset="-120"/>
              </a:rPr>
              <a:t>try{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………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349197" name="Rectangle 13"/>
          <p:cNvSpPr>
            <a:spLocks noChangeArrowheads="1"/>
          </p:cNvSpPr>
          <p:nvPr/>
        </p:nvSpPr>
        <p:spPr bwMode="auto">
          <a:xfrm>
            <a:off x="6569869" y="2781300"/>
            <a:ext cx="1243013" cy="6477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200">
                <a:latin typeface="新細明體" panose="02020500000000000000" pitchFamily="18" charset="-120"/>
              </a:rPr>
              <a:t>catch(){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………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349198" name="Rectangle 14"/>
          <p:cNvSpPr>
            <a:spLocks noChangeArrowheads="1"/>
          </p:cNvSpPr>
          <p:nvPr/>
        </p:nvSpPr>
        <p:spPr bwMode="auto">
          <a:xfrm>
            <a:off x="6569869" y="3537347"/>
            <a:ext cx="1243013" cy="6477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200">
                <a:latin typeface="新細明體" panose="02020500000000000000" pitchFamily="18" charset="-120"/>
              </a:rPr>
              <a:t>catch(){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………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349199" name="Rectangle 15"/>
          <p:cNvSpPr>
            <a:spLocks noChangeArrowheads="1"/>
          </p:cNvSpPr>
          <p:nvPr/>
        </p:nvSpPr>
        <p:spPr bwMode="auto">
          <a:xfrm>
            <a:off x="6569869" y="4293394"/>
            <a:ext cx="1243013" cy="6477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200">
                <a:latin typeface="新細明體" panose="02020500000000000000" pitchFamily="18" charset="-120"/>
              </a:rPr>
              <a:t>finally{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………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349200" name="Rectangle 16"/>
          <p:cNvSpPr>
            <a:spLocks noChangeArrowheads="1"/>
          </p:cNvSpPr>
          <p:nvPr/>
        </p:nvSpPr>
        <p:spPr bwMode="auto">
          <a:xfrm>
            <a:off x="6569869" y="5049441"/>
            <a:ext cx="1243013" cy="6477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200">
                <a:latin typeface="新細明體" panose="02020500000000000000" pitchFamily="18" charset="-120"/>
              </a:rPr>
              <a:t>return ary[index+2]</a:t>
            </a:r>
          </a:p>
        </p:txBody>
      </p:sp>
      <p:sp>
        <p:nvSpPr>
          <p:cNvPr id="349203" name="Line 19"/>
          <p:cNvSpPr>
            <a:spLocks noChangeShapeType="1"/>
          </p:cNvSpPr>
          <p:nvPr/>
        </p:nvSpPr>
        <p:spPr bwMode="auto">
          <a:xfrm flipH="1">
            <a:off x="6246019" y="2349104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05" name="Line 21"/>
          <p:cNvSpPr>
            <a:spLocks noChangeShapeType="1"/>
          </p:cNvSpPr>
          <p:nvPr/>
        </p:nvSpPr>
        <p:spPr bwMode="auto">
          <a:xfrm>
            <a:off x="6246019" y="2349105"/>
            <a:ext cx="0" cy="21062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06" name="Line 22"/>
          <p:cNvSpPr>
            <a:spLocks noChangeShapeType="1"/>
          </p:cNvSpPr>
          <p:nvPr/>
        </p:nvSpPr>
        <p:spPr bwMode="auto">
          <a:xfrm>
            <a:off x="6246019" y="4455319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07" name="Line 23"/>
          <p:cNvSpPr>
            <a:spLocks noChangeShapeType="1"/>
          </p:cNvSpPr>
          <p:nvPr/>
        </p:nvSpPr>
        <p:spPr bwMode="auto">
          <a:xfrm flipH="1">
            <a:off x="6246019" y="4725591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08" name="Line 24"/>
          <p:cNvSpPr>
            <a:spLocks noChangeShapeType="1"/>
          </p:cNvSpPr>
          <p:nvPr/>
        </p:nvSpPr>
        <p:spPr bwMode="auto">
          <a:xfrm>
            <a:off x="6246019" y="4725591"/>
            <a:ext cx="0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09" name="Line 25"/>
          <p:cNvSpPr>
            <a:spLocks noChangeShapeType="1"/>
          </p:cNvSpPr>
          <p:nvPr/>
        </p:nvSpPr>
        <p:spPr bwMode="auto">
          <a:xfrm>
            <a:off x="6246019" y="5157788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10" name="Line 26"/>
          <p:cNvSpPr>
            <a:spLocks noChangeShapeType="1"/>
          </p:cNvSpPr>
          <p:nvPr/>
        </p:nvSpPr>
        <p:spPr bwMode="auto">
          <a:xfrm flipH="1">
            <a:off x="5813822" y="5481638"/>
            <a:ext cx="75604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12" name="Line 28"/>
          <p:cNvSpPr>
            <a:spLocks noChangeShapeType="1"/>
          </p:cNvSpPr>
          <p:nvPr/>
        </p:nvSpPr>
        <p:spPr bwMode="auto">
          <a:xfrm>
            <a:off x="5651897" y="2132410"/>
            <a:ext cx="9179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15" name="Line 31"/>
          <p:cNvSpPr>
            <a:spLocks noChangeShapeType="1"/>
          </p:cNvSpPr>
          <p:nvPr/>
        </p:nvSpPr>
        <p:spPr bwMode="auto">
          <a:xfrm>
            <a:off x="5813822" y="5481637"/>
            <a:ext cx="0" cy="377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16" name="Line 32"/>
          <p:cNvSpPr>
            <a:spLocks noChangeShapeType="1"/>
          </p:cNvSpPr>
          <p:nvPr/>
        </p:nvSpPr>
        <p:spPr bwMode="auto">
          <a:xfrm>
            <a:off x="5813823" y="5859066"/>
            <a:ext cx="8643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17" name="Rectangle 33"/>
          <p:cNvSpPr>
            <a:spLocks noChangeArrowheads="1"/>
          </p:cNvSpPr>
          <p:nvPr/>
        </p:nvSpPr>
        <p:spPr bwMode="auto">
          <a:xfrm>
            <a:off x="6084094" y="1701405"/>
            <a:ext cx="809625" cy="215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350">
                <a:latin typeface="新細明體" panose="02020500000000000000" pitchFamily="18" charset="-120"/>
              </a:rPr>
              <a:t>divide</a:t>
            </a:r>
            <a:r>
              <a:rPr lang="zh-TW" altLang="en-US" sz="1350">
                <a:latin typeface="新細明體" panose="02020500000000000000" pitchFamily="18" charset="-120"/>
              </a:rPr>
              <a:t>函式</a:t>
            </a:r>
          </a:p>
        </p:txBody>
      </p:sp>
      <p:sp>
        <p:nvSpPr>
          <p:cNvPr id="349218" name="Rectangle 34"/>
          <p:cNvSpPr>
            <a:spLocks noChangeArrowheads="1"/>
          </p:cNvSpPr>
          <p:nvPr/>
        </p:nvSpPr>
        <p:spPr bwMode="auto">
          <a:xfrm>
            <a:off x="4463655" y="3752850"/>
            <a:ext cx="1350169" cy="32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latin typeface="新細明體" panose="02020500000000000000" pitchFamily="18" charset="-120"/>
              </a:rPr>
              <a:t>沒有例外發生</a:t>
            </a:r>
          </a:p>
        </p:txBody>
      </p:sp>
      <p:sp>
        <p:nvSpPr>
          <p:cNvPr id="349219" name="Rectangle 35"/>
          <p:cNvSpPr>
            <a:spLocks noChangeArrowheads="1"/>
          </p:cNvSpPr>
          <p:nvPr/>
        </p:nvSpPr>
        <p:spPr bwMode="auto">
          <a:xfrm>
            <a:off x="6084094" y="1916906"/>
            <a:ext cx="1782366" cy="38338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349220" name="Rectangle 36"/>
          <p:cNvSpPr>
            <a:spLocks noChangeArrowheads="1"/>
          </p:cNvSpPr>
          <p:nvPr/>
        </p:nvSpPr>
        <p:spPr bwMode="auto">
          <a:xfrm>
            <a:off x="4410076" y="2025255"/>
            <a:ext cx="1241822" cy="8632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TW" altLang="en-US" sz="1350">
                <a:latin typeface="新細明體" panose="02020500000000000000" pitchFamily="18" charset="-120"/>
              </a:rPr>
              <a:t>將</a:t>
            </a:r>
            <a:r>
              <a:rPr lang="en-US" altLang="zh-TW" sz="1350">
                <a:latin typeface="新細明體" panose="02020500000000000000" pitchFamily="18" charset="-120"/>
              </a:rPr>
              <a:t>x[1]</a:t>
            </a:r>
            <a:r>
              <a:rPr lang="zh-TW" altLang="en-US" sz="1350">
                <a:latin typeface="新細明體" panose="02020500000000000000" pitchFamily="18" charset="-120"/>
              </a:rPr>
              <a:t>指定為</a:t>
            </a:r>
            <a:r>
              <a:rPr lang="en-US" altLang="zh-TW" sz="1350">
                <a:latin typeface="新細明體" panose="02020500000000000000" pitchFamily="18" charset="-120"/>
              </a:rPr>
              <a:t>0</a:t>
            </a:r>
          </a:p>
          <a:p>
            <a:r>
              <a:rPr lang="zh-TW" altLang="en-US" sz="1350">
                <a:latin typeface="新細明體" panose="02020500000000000000" pitchFamily="18" charset="-120"/>
              </a:rPr>
              <a:t>呼叫</a:t>
            </a:r>
            <a:r>
              <a:rPr lang="en-US" altLang="zh-TW" sz="1350">
                <a:latin typeface="新細明體" panose="02020500000000000000" pitchFamily="18" charset="-120"/>
              </a:rPr>
              <a:t>divide</a:t>
            </a:r>
            <a:r>
              <a:rPr lang="zh-TW" altLang="en-US" sz="1350">
                <a:latin typeface="新細明體" panose="02020500000000000000" pitchFamily="18" charset="-120"/>
              </a:rPr>
              <a:t>函式</a:t>
            </a:r>
          </a:p>
          <a:p>
            <a:r>
              <a:rPr lang="zh-TW" altLang="en-US" sz="1350">
                <a:latin typeface="新細明體" panose="02020500000000000000" pitchFamily="18" charset="-120"/>
              </a:rPr>
              <a:t>傳入陣列</a:t>
            </a:r>
            <a:r>
              <a:rPr lang="en-US" altLang="zh-TW" sz="1350">
                <a:latin typeface="新細明體" panose="02020500000000000000" pitchFamily="18" charset="-120"/>
              </a:rPr>
              <a:t>x</a:t>
            </a:r>
            <a:r>
              <a:rPr lang="zh-TW" altLang="en-US" sz="1350">
                <a:latin typeface="新細明體" panose="02020500000000000000" pitchFamily="18" charset="-120"/>
              </a:rPr>
              <a:t>與</a:t>
            </a:r>
          </a:p>
          <a:p>
            <a:r>
              <a:rPr lang="en-US" altLang="zh-TW" sz="1350">
                <a:latin typeface="新細明體" panose="02020500000000000000" pitchFamily="18" charset="-120"/>
              </a:rPr>
              <a:t>index=0</a:t>
            </a:r>
          </a:p>
        </p:txBody>
      </p:sp>
      <p:sp>
        <p:nvSpPr>
          <p:cNvPr id="349221" name="Rectangle 37"/>
          <p:cNvSpPr>
            <a:spLocks noChangeArrowheads="1"/>
          </p:cNvSpPr>
          <p:nvPr/>
        </p:nvSpPr>
        <p:spPr bwMode="auto">
          <a:xfrm>
            <a:off x="6569869" y="2025254"/>
            <a:ext cx="1243013" cy="6477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200">
                <a:latin typeface="新細明體" panose="02020500000000000000" pitchFamily="18" charset="-120"/>
              </a:rPr>
              <a:t>try{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………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349222" name="Rectangle 38"/>
          <p:cNvSpPr>
            <a:spLocks noChangeArrowheads="1"/>
          </p:cNvSpPr>
          <p:nvPr/>
        </p:nvSpPr>
        <p:spPr bwMode="auto">
          <a:xfrm>
            <a:off x="6569869" y="2781300"/>
            <a:ext cx="1243013" cy="6477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200">
                <a:latin typeface="新細明體" panose="02020500000000000000" pitchFamily="18" charset="-120"/>
              </a:rPr>
              <a:t>catch(){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………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349223" name="Rectangle 39"/>
          <p:cNvSpPr>
            <a:spLocks noChangeArrowheads="1"/>
          </p:cNvSpPr>
          <p:nvPr/>
        </p:nvSpPr>
        <p:spPr bwMode="auto">
          <a:xfrm>
            <a:off x="6569869" y="3537347"/>
            <a:ext cx="1243013" cy="6477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200">
                <a:latin typeface="新細明體" panose="02020500000000000000" pitchFamily="18" charset="-120"/>
              </a:rPr>
              <a:t>catch(){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………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349224" name="Rectangle 40"/>
          <p:cNvSpPr>
            <a:spLocks noChangeArrowheads="1"/>
          </p:cNvSpPr>
          <p:nvPr/>
        </p:nvSpPr>
        <p:spPr bwMode="auto">
          <a:xfrm>
            <a:off x="6569869" y="4293394"/>
            <a:ext cx="1243013" cy="6477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200">
                <a:latin typeface="新細明體" panose="02020500000000000000" pitchFamily="18" charset="-120"/>
              </a:rPr>
              <a:t>finally{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………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349225" name="Rectangle 41"/>
          <p:cNvSpPr>
            <a:spLocks noChangeArrowheads="1"/>
          </p:cNvSpPr>
          <p:nvPr/>
        </p:nvSpPr>
        <p:spPr bwMode="auto">
          <a:xfrm>
            <a:off x="6569869" y="5049441"/>
            <a:ext cx="1243013" cy="6477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200">
                <a:latin typeface="新細明體" panose="02020500000000000000" pitchFamily="18" charset="-120"/>
              </a:rPr>
              <a:t>return ary[index+2]</a:t>
            </a:r>
          </a:p>
        </p:txBody>
      </p:sp>
      <p:sp>
        <p:nvSpPr>
          <p:cNvPr id="349226" name="Line 42"/>
          <p:cNvSpPr>
            <a:spLocks noChangeShapeType="1"/>
          </p:cNvSpPr>
          <p:nvPr/>
        </p:nvSpPr>
        <p:spPr bwMode="auto">
          <a:xfrm flipH="1">
            <a:off x="6246019" y="2349104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27" name="Line 43"/>
          <p:cNvSpPr>
            <a:spLocks noChangeShapeType="1"/>
          </p:cNvSpPr>
          <p:nvPr/>
        </p:nvSpPr>
        <p:spPr bwMode="auto">
          <a:xfrm>
            <a:off x="6246019" y="2349104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28" name="Line 44"/>
          <p:cNvSpPr>
            <a:spLocks noChangeShapeType="1"/>
          </p:cNvSpPr>
          <p:nvPr/>
        </p:nvSpPr>
        <p:spPr bwMode="auto">
          <a:xfrm>
            <a:off x="6246019" y="2996804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29" name="Line 45"/>
          <p:cNvSpPr>
            <a:spLocks noChangeShapeType="1"/>
          </p:cNvSpPr>
          <p:nvPr/>
        </p:nvSpPr>
        <p:spPr bwMode="auto">
          <a:xfrm flipH="1">
            <a:off x="6246019" y="4725591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30" name="Line 46"/>
          <p:cNvSpPr>
            <a:spLocks noChangeShapeType="1"/>
          </p:cNvSpPr>
          <p:nvPr/>
        </p:nvSpPr>
        <p:spPr bwMode="auto">
          <a:xfrm>
            <a:off x="6246019" y="4725591"/>
            <a:ext cx="0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31" name="Line 47"/>
          <p:cNvSpPr>
            <a:spLocks noChangeShapeType="1"/>
          </p:cNvSpPr>
          <p:nvPr/>
        </p:nvSpPr>
        <p:spPr bwMode="auto">
          <a:xfrm>
            <a:off x="6246019" y="5157788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32" name="Line 48"/>
          <p:cNvSpPr>
            <a:spLocks noChangeShapeType="1"/>
          </p:cNvSpPr>
          <p:nvPr/>
        </p:nvSpPr>
        <p:spPr bwMode="auto">
          <a:xfrm>
            <a:off x="5651897" y="2132410"/>
            <a:ext cx="9179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33" name="Line 49"/>
          <p:cNvSpPr>
            <a:spLocks noChangeShapeType="1"/>
          </p:cNvSpPr>
          <p:nvPr/>
        </p:nvSpPr>
        <p:spPr bwMode="auto">
          <a:xfrm flipH="1">
            <a:off x="6246019" y="3213497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34" name="Line 50"/>
          <p:cNvSpPr>
            <a:spLocks noChangeShapeType="1"/>
          </p:cNvSpPr>
          <p:nvPr/>
        </p:nvSpPr>
        <p:spPr bwMode="auto">
          <a:xfrm>
            <a:off x="6246019" y="3213497"/>
            <a:ext cx="0" cy="12418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35" name="Line 51"/>
          <p:cNvSpPr>
            <a:spLocks noChangeShapeType="1"/>
          </p:cNvSpPr>
          <p:nvPr/>
        </p:nvSpPr>
        <p:spPr bwMode="auto">
          <a:xfrm>
            <a:off x="6246019" y="4455319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36" name="Line 52"/>
          <p:cNvSpPr>
            <a:spLocks noChangeShapeType="1"/>
          </p:cNvSpPr>
          <p:nvPr/>
        </p:nvSpPr>
        <p:spPr bwMode="auto">
          <a:xfrm flipH="1">
            <a:off x="5813822" y="5481638"/>
            <a:ext cx="75604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37" name="Line 53"/>
          <p:cNvSpPr>
            <a:spLocks noChangeShapeType="1"/>
          </p:cNvSpPr>
          <p:nvPr/>
        </p:nvSpPr>
        <p:spPr bwMode="auto">
          <a:xfrm>
            <a:off x="5813822" y="5481637"/>
            <a:ext cx="0" cy="377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38" name="Line 54"/>
          <p:cNvSpPr>
            <a:spLocks noChangeShapeType="1"/>
          </p:cNvSpPr>
          <p:nvPr/>
        </p:nvSpPr>
        <p:spPr bwMode="auto">
          <a:xfrm>
            <a:off x="5813823" y="5859066"/>
            <a:ext cx="8643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39" name="Rectangle 55"/>
          <p:cNvSpPr>
            <a:spLocks noChangeArrowheads="1"/>
          </p:cNvSpPr>
          <p:nvPr/>
        </p:nvSpPr>
        <p:spPr bwMode="auto">
          <a:xfrm>
            <a:off x="6084094" y="1701405"/>
            <a:ext cx="809625" cy="215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350">
                <a:latin typeface="新細明體" panose="02020500000000000000" pitchFamily="18" charset="-120"/>
              </a:rPr>
              <a:t>divide</a:t>
            </a:r>
            <a:r>
              <a:rPr lang="zh-TW" altLang="en-US" sz="1350">
                <a:latin typeface="新細明體" panose="02020500000000000000" pitchFamily="18" charset="-120"/>
              </a:rPr>
              <a:t>函式</a:t>
            </a:r>
          </a:p>
        </p:txBody>
      </p:sp>
      <p:sp>
        <p:nvSpPr>
          <p:cNvPr id="349240" name="Rectangle 56"/>
          <p:cNvSpPr>
            <a:spLocks noChangeArrowheads="1"/>
          </p:cNvSpPr>
          <p:nvPr/>
        </p:nvSpPr>
        <p:spPr bwMode="auto">
          <a:xfrm>
            <a:off x="4680349" y="3537348"/>
            <a:ext cx="972740" cy="540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solidFill>
                  <a:srgbClr val="FF0000"/>
                </a:solidFill>
                <a:latin typeface="新細明體" panose="02020500000000000000" pitchFamily="18" charset="-120"/>
              </a:rPr>
              <a:t>例外發生</a:t>
            </a:r>
          </a:p>
          <a:p>
            <a:pPr algn="ctr"/>
            <a:r>
              <a:rPr lang="zh-TW" altLang="en-US">
                <a:solidFill>
                  <a:srgbClr val="FF0000"/>
                </a:solidFill>
                <a:latin typeface="新細明體" panose="02020500000000000000" pitchFamily="18" charset="-120"/>
              </a:rPr>
              <a:t>分母為零</a:t>
            </a:r>
          </a:p>
        </p:txBody>
      </p:sp>
      <p:sp>
        <p:nvSpPr>
          <p:cNvPr id="349241" name="Rectangle 57"/>
          <p:cNvSpPr>
            <a:spLocks noChangeArrowheads="1"/>
          </p:cNvSpPr>
          <p:nvPr/>
        </p:nvSpPr>
        <p:spPr bwMode="auto">
          <a:xfrm>
            <a:off x="6084094" y="1916906"/>
            <a:ext cx="1782366" cy="38338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349242" name="Rectangle 58"/>
          <p:cNvSpPr>
            <a:spLocks noChangeArrowheads="1"/>
          </p:cNvSpPr>
          <p:nvPr/>
        </p:nvSpPr>
        <p:spPr bwMode="auto">
          <a:xfrm>
            <a:off x="4410076" y="2025254"/>
            <a:ext cx="1241822" cy="809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TW" altLang="en-US" sz="1350">
                <a:latin typeface="新細明體" panose="02020500000000000000" pitchFamily="18" charset="-120"/>
              </a:rPr>
              <a:t>將</a:t>
            </a:r>
            <a:r>
              <a:rPr lang="en-US" altLang="zh-TW" sz="1350">
                <a:latin typeface="新細明體" panose="02020500000000000000" pitchFamily="18" charset="-120"/>
              </a:rPr>
              <a:t>x[1]</a:t>
            </a:r>
            <a:r>
              <a:rPr lang="zh-TW" altLang="en-US" sz="1350">
                <a:latin typeface="新細明體" panose="02020500000000000000" pitchFamily="18" charset="-120"/>
              </a:rPr>
              <a:t>指定為</a:t>
            </a:r>
            <a:r>
              <a:rPr lang="en-US" altLang="zh-TW" sz="1350">
                <a:latin typeface="新細明體" panose="02020500000000000000" pitchFamily="18" charset="-120"/>
              </a:rPr>
              <a:t>1</a:t>
            </a:r>
          </a:p>
          <a:p>
            <a:r>
              <a:rPr lang="zh-TW" altLang="en-US" sz="1350">
                <a:latin typeface="新細明體" panose="02020500000000000000" pitchFamily="18" charset="-120"/>
              </a:rPr>
              <a:t>呼叫</a:t>
            </a:r>
            <a:r>
              <a:rPr lang="en-US" altLang="zh-TW" sz="1350">
                <a:latin typeface="新細明體" panose="02020500000000000000" pitchFamily="18" charset="-120"/>
              </a:rPr>
              <a:t>divide</a:t>
            </a:r>
            <a:r>
              <a:rPr lang="zh-TW" altLang="en-US" sz="1350">
                <a:latin typeface="新細明體" panose="02020500000000000000" pitchFamily="18" charset="-120"/>
              </a:rPr>
              <a:t>函式</a:t>
            </a:r>
          </a:p>
          <a:p>
            <a:r>
              <a:rPr lang="zh-TW" altLang="en-US" sz="1350">
                <a:latin typeface="新細明體" panose="02020500000000000000" pitchFamily="18" charset="-120"/>
              </a:rPr>
              <a:t>傳入陣列</a:t>
            </a:r>
            <a:r>
              <a:rPr lang="en-US" altLang="zh-TW" sz="1350">
                <a:latin typeface="新細明體" panose="02020500000000000000" pitchFamily="18" charset="-120"/>
              </a:rPr>
              <a:t>x</a:t>
            </a:r>
            <a:r>
              <a:rPr lang="zh-TW" altLang="en-US" sz="1350">
                <a:latin typeface="新細明體" panose="02020500000000000000" pitchFamily="18" charset="-120"/>
              </a:rPr>
              <a:t>與</a:t>
            </a:r>
          </a:p>
          <a:p>
            <a:r>
              <a:rPr lang="en-US" altLang="zh-TW" sz="1350">
                <a:latin typeface="新細明體" panose="02020500000000000000" pitchFamily="18" charset="-120"/>
              </a:rPr>
              <a:t>index=1</a:t>
            </a:r>
          </a:p>
        </p:txBody>
      </p:sp>
      <p:sp>
        <p:nvSpPr>
          <p:cNvPr id="349243" name="Rectangle 59"/>
          <p:cNvSpPr>
            <a:spLocks noChangeArrowheads="1"/>
          </p:cNvSpPr>
          <p:nvPr/>
        </p:nvSpPr>
        <p:spPr bwMode="auto">
          <a:xfrm>
            <a:off x="6569869" y="2025254"/>
            <a:ext cx="1243013" cy="6477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200">
                <a:latin typeface="新細明體" panose="02020500000000000000" pitchFamily="18" charset="-120"/>
              </a:rPr>
              <a:t>try{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………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349244" name="Rectangle 60"/>
          <p:cNvSpPr>
            <a:spLocks noChangeArrowheads="1"/>
          </p:cNvSpPr>
          <p:nvPr/>
        </p:nvSpPr>
        <p:spPr bwMode="auto">
          <a:xfrm>
            <a:off x="6569869" y="2781300"/>
            <a:ext cx="1243013" cy="6477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200">
                <a:latin typeface="新細明體" panose="02020500000000000000" pitchFamily="18" charset="-120"/>
              </a:rPr>
              <a:t>catch(){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………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349245" name="Rectangle 61"/>
          <p:cNvSpPr>
            <a:spLocks noChangeArrowheads="1"/>
          </p:cNvSpPr>
          <p:nvPr/>
        </p:nvSpPr>
        <p:spPr bwMode="auto">
          <a:xfrm>
            <a:off x="6569869" y="3537347"/>
            <a:ext cx="1243013" cy="6477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200">
                <a:latin typeface="新細明體" panose="02020500000000000000" pitchFamily="18" charset="-120"/>
              </a:rPr>
              <a:t>catch(){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………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349246" name="Rectangle 62"/>
          <p:cNvSpPr>
            <a:spLocks noChangeArrowheads="1"/>
          </p:cNvSpPr>
          <p:nvPr/>
        </p:nvSpPr>
        <p:spPr bwMode="auto">
          <a:xfrm>
            <a:off x="6569869" y="4293394"/>
            <a:ext cx="1243013" cy="6477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200">
                <a:latin typeface="新細明體" panose="02020500000000000000" pitchFamily="18" charset="-120"/>
              </a:rPr>
              <a:t>finally{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………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349247" name="Rectangle 63"/>
          <p:cNvSpPr>
            <a:spLocks noChangeArrowheads="1"/>
          </p:cNvSpPr>
          <p:nvPr/>
        </p:nvSpPr>
        <p:spPr bwMode="auto">
          <a:xfrm>
            <a:off x="6569869" y="5049441"/>
            <a:ext cx="1243013" cy="6477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200">
                <a:latin typeface="新細明體" panose="02020500000000000000" pitchFamily="18" charset="-120"/>
              </a:rPr>
              <a:t>return ary[index+2]</a:t>
            </a:r>
          </a:p>
        </p:txBody>
      </p:sp>
      <p:sp>
        <p:nvSpPr>
          <p:cNvPr id="349248" name="Line 64"/>
          <p:cNvSpPr>
            <a:spLocks noChangeShapeType="1"/>
          </p:cNvSpPr>
          <p:nvPr/>
        </p:nvSpPr>
        <p:spPr bwMode="auto">
          <a:xfrm flipH="1">
            <a:off x="6246019" y="2349104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49" name="Line 65"/>
          <p:cNvSpPr>
            <a:spLocks noChangeShapeType="1"/>
          </p:cNvSpPr>
          <p:nvPr/>
        </p:nvSpPr>
        <p:spPr bwMode="auto">
          <a:xfrm>
            <a:off x="6246019" y="2349105"/>
            <a:ext cx="0" cy="1350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50" name="Line 66"/>
          <p:cNvSpPr>
            <a:spLocks noChangeShapeType="1"/>
          </p:cNvSpPr>
          <p:nvPr/>
        </p:nvSpPr>
        <p:spPr bwMode="auto">
          <a:xfrm>
            <a:off x="6246019" y="3699272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51" name="Line 67"/>
          <p:cNvSpPr>
            <a:spLocks noChangeShapeType="1"/>
          </p:cNvSpPr>
          <p:nvPr/>
        </p:nvSpPr>
        <p:spPr bwMode="auto">
          <a:xfrm flipH="1">
            <a:off x="6246019" y="4725591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52" name="Line 68"/>
          <p:cNvSpPr>
            <a:spLocks noChangeShapeType="1"/>
          </p:cNvSpPr>
          <p:nvPr/>
        </p:nvSpPr>
        <p:spPr bwMode="auto">
          <a:xfrm>
            <a:off x="6246019" y="4725591"/>
            <a:ext cx="0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53" name="Line 69"/>
          <p:cNvSpPr>
            <a:spLocks noChangeShapeType="1"/>
          </p:cNvSpPr>
          <p:nvPr/>
        </p:nvSpPr>
        <p:spPr bwMode="auto">
          <a:xfrm>
            <a:off x="6246019" y="5157788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54" name="Line 70"/>
          <p:cNvSpPr>
            <a:spLocks noChangeShapeType="1"/>
          </p:cNvSpPr>
          <p:nvPr/>
        </p:nvSpPr>
        <p:spPr bwMode="auto">
          <a:xfrm flipH="1">
            <a:off x="5219701" y="5481638"/>
            <a:ext cx="13501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55" name="Line 71"/>
          <p:cNvSpPr>
            <a:spLocks noChangeShapeType="1"/>
          </p:cNvSpPr>
          <p:nvPr/>
        </p:nvSpPr>
        <p:spPr bwMode="auto">
          <a:xfrm>
            <a:off x="5651897" y="2132410"/>
            <a:ext cx="9179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56" name="Line 72"/>
          <p:cNvSpPr>
            <a:spLocks noChangeShapeType="1"/>
          </p:cNvSpPr>
          <p:nvPr/>
        </p:nvSpPr>
        <p:spPr bwMode="auto">
          <a:xfrm flipH="1">
            <a:off x="6246019" y="3969544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57" name="Line 73"/>
          <p:cNvSpPr>
            <a:spLocks noChangeShapeType="1"/>
          </p:cNvSpPr>
          <p:nvPr/>
        </p:nvSpPr>
        <p:spPr bwMode="auto">
          <a:xfrm>
            <a:off x="6246019" y="3969545"/>
            <a:ext cx="0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58" name="Line 74"/>
          <p:cNvSpPr>
            <a:spLocks noChangeShapeType="1"/>
          </p:cNvSpPr>
          <p:nvPr/>
        </p:nvSpPr>
        <p:spPr bwMode="auto">
          <a:xfrm>
            <a:off x="6246019" y="4401741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59" name="AutoShape 75"/>
          <p:cNvSpPr>
            <a:spLocks noChangeArrowheads="1"/>
          </p:cNvSpPr>
          <p:nvPr/>
        </p:nvSpPr>
        <p:spPr bwMode="auto">
          <a:xfrm>
            <a:off x="4356497" y="3914776"/>
            <a:ext cx="1727597" cy="1546622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1350">
                <a:latin typeface="新細明體" panose="02020500000000000000" pitchFamily="18" charset="-120"/>
              </a:rPr>
              <a:t>未處理的</a:t>
            </a:r>
          </a:p>
          <a:p>
            <a:pPr algn="ctr"/>
            <a:r>
              <a:rPr lang="en-US" altLang="zh-TW" sz="1350">
                <a:latin typeface="新細明體" panose="02020500000000000000" pitchFamily="18" charset="-120"/>
              </a:rPr>
              <a:t>Exception</a:t>
            </a:r>
          </a:p>
          <a:p>
            <a:pPr algn="ctr"/>
            <a:r>
              <a:rPr lang="zh-TW" altLang="en-US" sz="1350">
                <a:latin typeface="新細明體" panose="02020500000000000000" pitchFamily="18" charset="-120"/>
              </a:rPr>
              <a:t>往上一層拋出</a:t>
            </a:r>
          </a:p>
        </p:txBody>
      </p:sp>
      <p:sp>
        <p:nvSpPr>
          <p:cNvPr id="349260" name="Line 76"/>
          <p:cNvSpPr>
            <a:spLocks noChangeShapeType="1"/>
          </p:cNvSpPr>
          <p:nvPr/>
        </p:nvSpPr>
        <p:spPr bwMode="auto">
          <a:xfrm flipV="1">
            <a:off x="5219700" y="5049441"/>
            <a:ext cx="0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61" name="Rectangle 77"/>
          <p:cNvSpPr>
            <a:spLocks noChangeArrowheads="1"/>
          </p:cNvSpPr>
          <p:nvPr/>
        </p:nvSpPr>
        <p:spPr bwMode="auto">
          <a:xfrm>
            <a:off x="6084094" y="1701405"/>
            <a:ext cx="809625" cy="215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350">
                <a:latin typeface="新細明體" panose="02020500000000000000" pitchFamily="18" charset="-120"/>
              </a:rPr>
              <a:t>divide</a:t>
            </a:r>
            <a:r>
              <a:rPr lang="zh-TW" altLang="en-US" sz="1350">
                <a:latin typeface="新細明體" panose="02020500000000000000" pitchFamily="18" charset="-120"/>
              </a:rPr>
              <a:t>函式</a:t>
            </a:r>
          </a:p>
        </p:txBody>
      </p:sp>
      <p:sp>
        <p:nvSpPr>
          <p:cNvPr id="349262" name="Rectangle 78"/>
          <p:cNvSpPr>
            <a:spLocks noChangeArrowheads="1"/>
          </p:cNvSpPr>
          <p:nvPr/>
        </p:nvSpPr>
        <p:spPr bwMode="auto">
          <a:xfrm>
            <a:off x="4463655" y="3105151"/>
            <a:ext cx="1458515" cy="540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solidFill>
                  <a:srgbClr val="FF0000"/>
                </a:solidFill>
                <a:latin typeface="新細明體" panose="02020500000000000000" pitchFamily="18" charset="-120"/>
              </a:rPr>
              <a:t>例外發生</a:t>
            </a:r>
          </a:p>
          <a:p>
            <a:pPr algn="ctr"/>
            <a:r>
              <a:rPr lang="zh-TW" altLang="en-US">
                <a:solidFill>
                  <a:srgbClr val="FF0000"/>
                </a:solidFill>
                <a:latin typeface="新細明體" panose="02020500000000000000" pitchFamily="18" charset="-120"/>
              </a:rPr>
              <a:t>超出陣列大小</a:t>
            </a:r>
          </a:p>
        </p:txBody>
      </p:sp>
    </p:spTree>
    <p:extLst>
      <p:ext uri="{BB962C8B-B14F-4D97-AF65-F5344CB8AC3E}">
        <p14:creationId xmlns:p14="http://schemas.microsoft.com/office/powerpoint/2010/main" val="272389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4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4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4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4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34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34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34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34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34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34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9" dur="500"/>
                                        <p:tgtEl>
                                          <p:spTgt spid="34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34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34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2" dur="500"/>
                                        <p:tgtEl>
                                          <p:spTgt spid="34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3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34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34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34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34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34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34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34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34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0" dur="500"/>
                                        <p:tgtEl>
                                          <p:spTgt spid="34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5" dur="500"/>
                                        <p:tgtEl>
                                          <p:spTgt spid="34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49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49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3" dur="500"/>
                                        <p:tgtEl>
                                          <p:spTgt spid="34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7" dur="500"/>
                                        <p:tgtEl>
                                          <p:spTgt spid="34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2" dur="500"/>
                                        <p:tgtEl>
                                          <p:spTgt spid="34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6" dur="500"/>
                                        <p:tgtEl>
                                          <p:spTgt spid="34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0" dur="500"/>
                                        <p:tgtEl>
                                          <p:spTgt spid="34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5" dur="500"/>
                                        <p:tgtEl>
                                          <p:spTgt spid="34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9" dur="500"/>
                                        <p:tgtEl>
                                          <p:spTgt spid="34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3" dur="500"/>
                                        <p:tgtEl>
                                          <p:spTgt spid="34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8" dur="500"/>
                                        <p:tgtEl>
                                          <p:spTgt spid="34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2" dur="500"/>
                                        <p:tgtEl>
                                          <p:spTgt spid="34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6" dur="500"/>
                                        <p:tgtEl>
                                          <p:spTgt spid="34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3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34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34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34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34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9" dur="500"/>
                                        <p:tgtEl>
                                          <p:spTgt spid="34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34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34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34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5" dur="500"/>
                                        <p:tgtEl>
                                          <p:spTgt spid="34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 nodeType="clickPar">
                      <p:stCondLst>
                        <p:cond delay="indefinite"/>
                      </p:stCondLst>
                      <p:childTnLst>
                        <p:par>
                          <p:cTn id="3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0" dur="500"/>
                                        <p:tgtEl>
                                          <p:spTgt spid="34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349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349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8" dur="500"/>
                                        <p:tgtEl>
                                          <p:spTgt spid="34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2" dur="500"/>
                                        <p:tgtEl>
                                          <p:spTgt spid="34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 nodeType="clickPar">
                      <p:stCondLst>
                        <p:cond delay="indefinite"/>
                      </p:stCondLst>
                      <p:childTnLst>
                        <p:par>
                          <p:cTn id="3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7" dur="500"/>
                                        <p:tgtEl>
                                          <p:spTgt spid="34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1" dur="500"/>
                                        <p:tgtEl>
                                          <p:spTgt spid="34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5" dur="500"/>
                                        <p:tgtEl>
                                          <p:spTgt spid="34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 nodeType="clickPar">
                      <p:stCondLst>
                        <p:cond delay="indefinite"/>
                      </p:stCondLst>
                      <p:childTnLst>
                        <p:par>
                          <p:cTn id="3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0" dur="500"/>
                                        <p:tgtEl>
                                          <p:spTgt spid="34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4" dur="500"/>
                                        <p:tgtEl>
                                          <p:spTgt spid="34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8" dur="500"/>
                                        <p:tgtEl>
                                          <p:spTgt spid="34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3" dur="500"/>
                                        <p:tgtEl>
                                          <p:spTgt spid="34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67" dur="500"/>
                                        <p:tgtEl>
                                          <p:spTgt spid="34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1" dur="500" fill="hold"/>
                                        <p:tgtEl>
                                          <p:spTgt spid="349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2" dur="500" fill="hold"/>
                                        <p:tgtEl>
                                          <p:spTgt spid="349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213" grpId="0" animBg="1"/>
      <p:bldP spid="349213" grpId="1" animBg="1"/>
      <p:bldP spid="349189" grpId="0" animBg="1"/>
      <p:bldP spid="349189" grpId="1" animBg="1"/>
      <p:bldP spid="349190" grpId="0" animBg="1"/>
      <p:bldP spid="349190" grpId="1" animBg="1"/>
      <p:bldP spid="349191" grpId="0" animBg="1"/>
      <p:bldP spid="349195" grpId="0" animBg="1"/>
      <p:bldP spid="349195" grpId="1" animBg="1"/>
      <p:bldP spid="349196" grpId="0" animBg="1"/>
      <p:bldP spid="349196" grpId="1" animBg="1"/>
      <p:bldP spid="349197" grpId="0" animBg="1"/>
      <p:bldP spid="349197" grpId="1" animBg="1"/>
      <p:bldP spid="349198" grpId="0" animBg="1"/>
      <p:bldP spid="349198" grpId="1" animBg="1"/>
      <p:bldP spid="349199" grpId="0" animBg="1"/>
      <p:bldP spid="349199" grpId="1" animBg="1"/>
      <p:bldP spid="349200" grpId="0" animBg="1"/>
      <p:bldP spid="349200" grpId="1" animBg="1"/>
      <p:bldP spid="349203" grpId="0" animBg="1"/>
      <p:bldP spid="349203" grpId="1" animBg="1"/>
      <p:bldP spid="349205" grpId="0" animBg="1"/>
      <p:bldP spid="349205" grpId="1" animBg="1"/>
      <p:bldP spid="349206" grpId="0" animBg="1"/>
      <p:bldP spid="349206" grpId="1" animBg="1"/>
      <p:bldP spid="349207" grpId="0" animBg="1"/>
      <p:bldP spid="349207" grpId="1" animBg="1"/>
      <p:bldP spid="349208" grpId="0" animBg="1"/>
      <p:bldP spid="349208" grpId="1" animBg="1"/>
      <p:bldP spid="349209" grpId="0" animBg="1"/>
      <p:bldP spid="349209" grpId="1" animBg="1"/>
      <p:bldP spid="349210" grpId="0" animBg="1"/>
      <p:bldP spid="349210" grpId="1" animBg="1"/>
      <p:bldP spid="349212" grpId="0" animBg="1"/>
      <p:bldP spid="349212" grpId="1" animBg="1"/>
      <p:bldP spid="349215" grpId="0" animBg="1"/>
      <p:bldP spid="349215" grpId="1" animBg="1"/>
      <p:bldP spid="349216" grpId="0" animBg="1"/>
      <p:bldP spid="349216" grpId="1" animBg="1"/>
      <p:bldP spid="349217" grpId="0"/>
      <p:bldP spid="349217" grpId="1"/>
      <p:bldP spid="349218" grpId="0"/>
      <p:bldP spid="349218" grpId="1"/>
      <p:bldP spid="349219" grpId="0" animBg="1"/>
      <p:bldP spid="349219" grpId="1" animBg="1"/>
      <p:bldP spid="349220" grpId="0" animBg="1"/>
      <p:bldP spid="349220" grpId="1" animBg="1"/>
      <p:bldP spid="349221" grpId="0" animBg="1"/>
      <p:bldP spid="349221" grpId="1" animBg="1"/>
      <p:bldP spid="349222" grpId="0" animBg="1"/>
      <p:bldP spid="349222" grpId="1" animBg="1"/>
      <p:bldP spid="349223" grpId="0" animBg="1"/>
      <p:bldP spid="349223" grpId="1" animBg="1"/>
      <p:bldP spid="349224" grpId="0" animBg="1"/>
      <p:bldP spid="349224" grpId="1" animBg="1"/>
      <p:bldP spid="349225" grpId="0" animBg="1"/>
      <p:bldP spid="349225" grpId="1" animBg="1"/>
      <p:bldP spid="349226" grpId="0" animBg="1"/>
      <p:bldP spid="349226" grpId="1" animBg="1"/>
      <p:bldP spid="349227" grpId="0" animBg="1"/>
      <p:bldP spid="349227" grpId="1" animBg="1"/>
      <p:bldP spid="349228" grpId="0" animBg="1"/>
      <p:bldP spid="349228" grpId="1" animBg="1"/>
      <p:bldP spid="349229" grpId="0" animBg="1"/>
      <p:bldP spid="349229" grpId="1" animBg="1"/>
      <p:bldP spid="349230" grpId="0" animBg="1"/>
      <p:bldP spid="349230" grpId="1" animBg="1"/>
      <p:bldP spid="349231" grpId="0" animBg="1"/>
      <p:bldP spid="349231" grpId="1" animBg="1"/>
      <p:bldP spid="349232" grpId="0" animBg="1"/>
      <p:bldP spid="349232" grpId="1" animBg="1"/>
      <p:bldP spid="349233" grpId="0" animBg="1"/>
      <p:bldP spid="349233" grpId="1" animBg="1"/>
      <p:bldP spid="349234" grpId="0" animBg="1"/>
      <p:bldP spid="349234" grpId="1" animBg="1"/>
      <p:bldP spid="349235" grpId="0" animBg="1"/>
      <p:bldP spid="349235" grpId="1" animBg="1"/>
      <p:bldP spid="349236" grpId="0" animBg="1"/>
      <p:bldP spid="349236" grpId="1" animBg="1"/>
      <p:bldP spid="349237" grpId="0" animBg="1"/>
      <p:bldP spid="349237" grpId="1" animBg="1"/>
      <p:bldP spid="349238" grpId="0" animBg="1"/>
      <p:bldP spid="349238" grpId="1" animBg="1"/>
      <p:bldP spid="349239" grpId="0"/>
      <p:bldP spid="349239" grpId="1"/>
      <p:bldP spid="349240" grpId="0"/>
      <p:bldP spid="349240" grpId="1"/>
      <p:bldP spid="349241" grpId="0" animBg="1"/>
      <p:bldP spid="349242" grpId="0" animBg="1"/>
      <p:bldP spid="349243" grpId="0" animBg="1"/>
      <p:bldP spid="349244" grpId="0" animBg="1"/>
      <p:bldP spid="349245" grpId="0" animBg="1"/>
      <p:bldP spid="349246" grpId="0" animBg="1"/>
      <p:bldP spid="349247" grpId="0" animBg="1"/>
      <p:bldP spid="349248" grpId="0" animBg="1"/>
      <p:bldP spid="349249" grpId="0" animBg="1"/>
      <p:bldP spid="349250" grpId="0" animBg="1"/>
      <p:bldP spid="349251" grpId="0" animBg="1"/>
      <p:bldP spid="349252" grpId="0" animBg="1"/>
      <p:bldP spid="349253" grpId="0" animBg="1"/>
      <p:bldP spid="349254" grpId="0" animBg="1"/>
      <p:bldP spid="349255" grpId="0" animBg="1"/>
      <p:bldP spid="349256" grpId="0" animBg="1"/>
      <p:bldP spid="349257" grpId="0" animBg="1"/>
      <p:bldP spid="349258" grpId="0" animBg="1"/>
      <p:bldP spid="349259" grpId="0" animBg="1"/>
      <p:bldP spid="349260" grpId="0" animBg="1"/>
      <p:bldP spid="349261" grpId="0"/>
      <p:bldP spid="3492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使用</a:t>
            </a:r>
            <a:r>
              <a:rPr lang="en-US" altLang="zh-TW" b="1" dirty="0"/>
              <a:t>throw</a:t>
            </a:r>
            <a:r>
              <a:rPr lang="zh-TW" altLang="en-US" b="1" dirty="0"/>
              <a:t>程式敘述</a:t>
            </a:r>
            <a:r>
              <a:rPr lang="en-US" altLang="zh-TW" b="1" dirty="0"/>
              <a:t>-</a:t>
            </a:r>
            <a:r>
              <a:rPr lang="zh-TW" altLang="en-US" b="1" dirty="0"/>
              <a:t>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程式碼可以使用</a:t>
            </a:r>
            <a:r>
              <a:rPr lang="en-US" altLang="zh-TW" dirty="0"/>
              <a:t>throw</a:t>
            </a:r>
            <a:r>
              <a:rPr lang="zh-TW" altLang="en-US" dirty="0"/>
              <a:t>指令丟出例外，其語法如下所示：</a:t>
            </a:r>
          </a:p>
          <a:p>
            <a:pPr lvl="1">
              <a:buNone/>
            </a:pPr>
            <a:r>
              <a:rPr lang="en-US" altLang="zh-TW" dirty="0"/>
              <a:t>throw </a:t>
            </a:r>
            <a:r>
              <a:rPr lang="en-US" altLang="zh-TW" dirty="0" err="1"/>
              <a:t>ThrowableObject</a:t>
            </a:r>
            <a:r>
              <a:rPr lang="en-US" altLang="zh-TW" dirty="0">
                <a:solidFill>
                  <a:srgbClr val="FFFF00"/>
                </a:solidFill>
              </a:rPr>
              <a:t>;</a:t>
            </a:r>
          </a:p>
          <a:p>
            <a:r>
              <a:rPr lang="zh-TW" altLang="en-US" dirty="0"/>
              <a:t>上述</a:t>
            </a:r>
            <a:r>
              <a:rPr lang="en-US" altLang="zh-TW" dirty="0" err="1"/>
              <a:t>ThrowableObject</a:t>
            </a:r>
            <a:r>
              <a:rPr lang="zh-TW" altLang="en-US" dirty="0"/>
              <a:t>是繼承自</a:t>
            </a:r>
            <a:r>
              <a:rPr lang="en-US" altLang="zh-TW" dirty="0" err="1"/>
              <a:t>Throwable</a:t>
            </a:r>
            <a:r>
              <a:rPr lang="zh-TW" altLang="en-US" dirty="0"/>
              <a:t>類別的物件，表示丟出例外物件。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47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使用</a:t>
            </a:r>
            <a:r>
              <a:rPr lang="en-US" altLang="zh-TW" b="1" dirty="0"/>
              <a:t>throw</a:t>
            </a:r>
            <a:r>
              <a:rPr lang="zh-TW" altLang="en-US" b="1" dirty="0"/>
              <a:t>程式敘述</a:t>
            </a:r>
            <a:r>
              <a:rPr lang="en-US" altLang="zh-TW" b="1" dirty="0"/>
              <a:t>-</a:t>
            </a:r>
            <a:r>
              <a:rPr lang="zh-TW" altLang="en-US" b="1" dirty="0"/>
              <a:t>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zh-TW" altLang="en-US" dirty="0"/>
              <a:t>例如：在</a:t>
            </a:r>
            <a:r>
              <a:rPr lang="en-US" altLang="zh-TW" dirty="0"/>
              <a:t>Java</a:t>
            </a:r>
            <a:r>
              <a:rPr lang="zh-TW" altLang="en-US" dirty="0"/>
              <a:t>程式丟出</a:t>
            </a:r>
            <a:r>
              <a:rPr lang="en-US" altLang="zh-TW" dirty="0" err="1"/>
              <a:t>ArithmeticException</a:t>
            </a:r>
            <a:r>
              <a:rPr lang="zh-TW" altLang="en-US" dirty="0"/>
              <a:t>例外物件，如下所示：</a:t>
            </a:r>
          </a:p>
          <a:p>
            <a:pPr marL="742950" lvl="1" indent="-400050">
              <a:buNone/>
            </a:pPr>
            <a:r>
              <a:rPr lang="en-US" altLang="zh-TW" dirty="0"/>
              <a:t>throw new </a:t>
            </a:r>
            <a:r>
              <a:rPr lang="en-US" altLang="zh-TW" dirty="0" err="1"/>
              <a:t>ArithmeticException</a:t>
            </a:r>
            <a:r>
              <a:rPr lang="en-US" altLang="zh-TW" dirty="0"/>
              <a:t>("</a:t>
            </a:r>
            <a:r>
              <a:rPr lang="zh-TW" altLang="en-US" dirty="0"/>
              <a:t>值為</a:t>
            </a:r>
            <a:r>
              <a:rPr lang="en-US" altLang="zh-TW" dirty="0"/>
              <a:t>0");</a:t>
            </a:r>
          </a:p>
          <a:p>
            <a:pPr marL="457200" indent="-457200"/>
            <a:r>
              <a:rPr lang="zh-TW" altLang="en-US" dirty="0"/>
              <a:t>上述程式碼使用</a:t>
            </a:r>
            <a:r>
              <a:rPr lang="en-US" altLang="zh-TW" dirty="0"/>
              <a:t>new</a:t>
            </a:r>
            <a:r>
              <a:rPr lang="zh-TW" altLang="en-US" dirty="0"/>
              <a:t>運算子建立例外物件，建構子參數是讓</a:t>
            </a:r>
            <a:r>
              <a:rPr lang="en-US" altLang="zh-TW" dirty="0" err="1"/>
              <a:t>getMessage</a:t>
            </a:r>
            <a:r>
              <a:rPr lang="en-US" altLang="zh-TW" dirty="0"/>
              <a:t>()</a:t>
            </a:r>
            <a:r>
              <a:rPr lang="zh-TW" altLang="en-US" dirty="0"/>
              <a:t>方法取得的例外說明字串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846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536" y="1171098"/>
            <a:ext cx="6709906" cy="469680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TW" sz="3200" dirty="0"/>
              <a:t>public class </a:t>
            </a:r>
            <a:r>
              <a:rPr lang="en-US" altLang="zh-TW" dirty="0" err="1" smtClean="0"/>
              <a:t>ThrowExample</a:t>
            </a:r>
            <a:endParaRPr lang="en-US" altLang="zh-TW" sz="32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3200" dirty="0" smtClean="0"/>
              <a:t>{  // </a:t>
            </a:r>
            <a:r>
              <a:rPr lang="zh-TW" altLang="en-US" sz="3200" dirty="0" smtClean="0"/>
              <a:t>主程式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3200" dirty="0" smtClean="0"/>
              <a:t>   </a:t>
            </a:r>
            <a:r>
              <a:rPr lang="en-US" altLang="zh-TW" sz="3200" dirty="0"/>
              <a:t>public static void main(String[] </a:t>
            </a:r>
            <a:r>
              <a:rPr lang="en-US" altLang="zh-TW" sz="3200" dirty="0" err="1"/>
              <a:t>args</a:t>
            </a:r>
            <a:r>
              <a:rPr lang="en-US" altLang="zh-TW" sz="3200" dirty="0"/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3200" dirty="0"/>
              <a:t>   {  // </a:t>
            </a:r>
            <a:r>
              <a:rPr lang="zh-TW" altLang="en-US" sz="3200" dirty="0"/>
              <a:t>例外處理程式敘述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3200" dirty="0"/>
              <a:t>      </a:t>
            </a:r>
            <a:r>
              <a:rPr lang="en-US" altLang="zh-TW" sz="3200" dirty="0"/>
              <a:t>try // </a:t>
            </a:r>
            <a:r>
              <a:rPr lang="zh-TW" altLang="en-US" sz="3200" dirty="0"/>
              <a:t>取得參數字串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3200" dirty="0"/>
              <a:t>      </a:t>
            </a:r>
            <a:r>
              <a:rPr lang="en-US" altLang="zh-TW" sz="3200" dirty="0"/>
              <a:t>{  </a:t>
            </a:r>
            <a:r>
              <a:rPr lang="en-US" altLang="zh-TW" sz="3200" dirty="0" err="1"/>
              <a:t>int</a:t>
            </a:r>
            <a:r>
              <a:rPr lang="en-US" altLang="zh-TW" sz="3200" dirty="0"/>
              <a:t> value = </a:t>
            </a:r>
            <a:r>
              <a:rPr lang="en-US" altLang="zh-TW" sz="3200" dirty="0" err="1"/>
              <a:t>Integer.parseInt</a:t>
            </a:r>
            <a:r>
              <a:rPr lang="en-US" altLang="zh-TW" sz="3200" dirty="0"/>
              <a:t>(</a:t>
            </a:r>
            <a:r>
              <a:rPr lang="en-US" altLang="zh-TW" sz="3200" dirty="0" err="1"/>
              <a:t>args</a:t>
            </a:r>
            <a:r>
              <a:rPr lang="en-US" altLang="zh-TW" sz="3200" dirty="0"/>
              <a:t>[0]);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3200" dirty="0"/>
              <a:t>         if ( value == 0 )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3200" dirty="0"/>
              <a:t>            // </a:t>
            </a:r>
            <a:r>
              <a:rPr lang="zh-TW" altLang="en-US" sz="3200" dirty="0"/>
              <a:t>丟出</a:t>
            </a:r>
            <a:r>
              <a:rPr lang="en-US" altLang="zh-TW" sz="3200" dirty="0" err="1"/>
              <a:t>ArithmeticException</a:t>
            </a:r>
            <a:r>
              <a:rPr lang="zh-TW" altLang="en-US" sz="3200" dirty="0"/>
              <a:t>例外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3200" dirty="0"/>
              <a:t>            </a:t>
            </a:r>
            <a:r>
              <a:rPr lang="en-US" altLang="zh-TW" sz="3200" dirty="0"/>
              <a:t>throw new </a:t>
            </a:r>
            <a:r>
              <a:rPr lang="en-US" altLang="zh-TW" sz="3200" dirty="0" err="1"/>
              <a:t>ArithmeticException</a:t>
            </a:r>
            <a:r>
              <a:rPr lang="en-US" altLang="zh-TW" sz="3200" dirty="0"/>
              <a:t>("</a:t>
            </a:r>
            <a:r>
              <a:rPr lang="zh-TW" altLang="en-US" sz="3200" dirty="0"/>
              <a:t>值為</a:t>
            </a:r>
            <a:r>
              <a:rPr lang="en-US" altLang="zh-TW" sz="3200" dirty="0"/>
              <a:t>0");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3200" dirty="0"/>
              <a:t>   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3200" dirty="0"/>
              <a:t>      catch( </a:t>
            </a:r>
            <a:r>
              <a:rPr lang="en-US" altLang="zh-TW" sz="3200" dirty="0" err="1"/>
              <a:t>ArithmeticException</a:t>
            </a:r>
            <a:r>
              <a:rPr lang="en-US" altLang="zh-TW" sz="3200" dirty="0"/>
              <a:t> e 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3200" dirty="0"/>
              <a:t>      {  // </a:t>
            </a:r>
            <a:r>
              <a:rPr lang="zh-TW" altLang="en-US" sz="3200" dirty="0"/>
              <a:t>處理</a:t>
            </a:r>
            <a:r>
              <a:rPr lang="en-US" altLang="zh-TW" sz="3200" dirty="0" err="1"/>
              <a:t>ArithmeticException</a:t>
            </a:r>
            <a:r>
              <a:rPr lang="zh-TW" altLang="en-US" sz="3200" dirty="0"/>
              <a:t>例外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3200" dirty="0"/>
              <a:t>         </a:t>
            </a:r>
            <a:r>
              <a:rPr lang="en-US" altLang="zh-TW" sz="3200" dirty="0" err="1"/>
              <a:t>System.out.println</a:t>
            </a:r>
            <a:r>
              <a:rPr lang="en-US" altLang="zh-TW" sz="3200" dirty="0"/>
              <a:t>("</a:t>
            </a:r>
            <a:r>
              <a:rPr lang="zh-TW" altLang="en-US" sz="3200" dirty="0"/>
              <a:t>例外說明</a:t>
            </a:r>
            <a:r>
              <a:rPr lang="en-US" altLang="zh-TW" sz="3200" dirty="0"/>
              <a:t>: "+</a:t>
            </a:r>
            <a:r>
              <a:rPr lang="en-US" altLang="zh-TW" sz="3200" dirty="0" err="1"/>
              <a:t>e.getMessage</a:t>
            </a:r>
            <a:r>
              <a:rPr lang="en-US" altLang="zh-TW" sz="3200" dirty="0"/>
              <a:t>());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3200" dirty="0"/>
              <a:t>         </a:t>
            </a:r>
            <a:r>
              <a:rPr lang="en-US" altLang="zh-TW" sz="3200" dirty="0" err="1"/>
              <a:t>System.out.print</a:t>
            </a:r>
            <a:r>
              <a:rPr lang="en-US" altLang="zh-TW" sz="3200" dirty="0"/>
              <a:t>("</a:t>
            </a:r>
            <a:r>
              <a:rPr lang="zh-TW" altLang="en-US" sz="3200" dirty="0"/>
              <a:t>例外原因</a:t>
            </a:r>
            <a:r>
              <a:rPr lang="en-US" altLang="zh-TW" sz="3200" dirty="0"/>
              <a:t>: 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3200" dirty="0"/>
              <a:t>          </a:t>
            </a:r>
            <a:r>
              <a:rPr lang="en-US" altLang="zh-TW" sz="3200" dirty="0" err="1"/>
              <a:t>e.printStackTrace</a:t>
            </a:r>
            <a:r>
              <a:rPr lang="en-US" altLang="zh-TW" sz="3200" dirty="0"/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3200" dirty="0"/>
              <a:t>   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3200" dirty="0"/>
              <a:t>      finally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3200" dirty="0"/>
              <a:t>      { </a:t>
            </a:r>
            <a:r>
              <a:rPr lang="en-US" altLang="zh-TW" sz="3200" dirty="0" err="1"/>
              <a:t>System.out.println</a:t>
            </a:r>
            <a:r>
              <a:rPr lang="en-US" altLang="zh-TW" sz="3200" dirty="0"/>
              <a:t>("</a:t>
            </a:r>
            <a:r>
              <a:rPr lang="zh-TW" altLang="en-US" sz="3200" dirty="0"/>
              <a:t>錯誤處理結束</a:t>
            </a:r>
            <a:r>
              <a:rPr lang="en-US" altLang="zh-TW" sz="3200" dirty="0"/>
              <a:t>");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3200" dirty="0"/>
              <a:t>   </a:t>
            </a:r>
            <a:r>
              <a:rPr lang="en-US" altLang="zh-TW" sz="3200" dirty="0" smtClean="0"/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dirty="0"/>
              <a:t>}</a:t>
            </a:r>
            <a:endParaRPr lang="en-US" altLang="zh-TW" sz="3200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77015" b="78206"/>
          <a:stretch/>
        </p:blipFill>
        <p:spPr>
          <a:xfrm>
            <a:off x="4712304" y="4161262"/>
            <a:ext cx="4329075" cy="26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9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例外處理</a:t>
            </a:r>
            <a:endParaRPr lang="zh-TW" dirty="0"/>
          </a:p>
        </p:txBody>
      </p:sp>
      <p:sp>
        <p:nvSpPr>
          <p:cNvPr id="3" name="矩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由於</a:t>
            </a:r>
            <a:r>
              <a:rPr lang="en-US" altLang="zh-TW" dirty="0"/>
              <a:t>Java</a:t>
            </a:r>
            <a:r>
              <a:rPr lang="zh-TW" altLang="en-US" dirty="0"/>
              <a:t>程式語言的嚴謹，它對程式的錯誤處理有一套很嚴謹的處理機制。除了在編譯時期嚴格的檢查原始碼可能產生的錯誤之外，在程式執行時期也提供了相關的處理機制，而這項機制，我們稱為「</a:t>
            </a:r>
            <a:r>
              <a:rPr lang="zh-TW" altLang="en-US" b="1" dirty="0"/>
              <a:t>例外處理機制</a:t>
            </a:r>
            <a:r>
              <a:rPr lang="en-US" altLang="zh-TW" b="1" dirty="0"/>
              <a:t>(Exception-handling </a:t>
            </a:r>
            <a:r>
              <a:rPr lang="en-US" altLang="zh-TW" b="1" dirty="0" err="1"/>
              <a:t>Mechanishm</a:t>
            </a:r>
            <a:r>
              <a:rPr lang="en-US" altLang="zh-TW" b="1" dirty="0"/>
              <a:t>)</a:t>
            </a:r>
            <a:r>
              <a:rPr lang="zh-TW" altLang="en-US" dirty="0"/>
              <a:t>」。</a:t>
            </a:r>
            <a:endParaRPr 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Verdana" panose="020B0604030504040204" pitchFamily="34" charset="0"/>
              </a:rPr>
              <a:t>Bug </a:t>
            </a:r>
            <a:r>
              <a:rPr lang="zh-TW" altLang="en-US" dirty="0">
                <a:latin typeface="Verdana" panose="020B0604030504040204" pitchFamily="34" charset="0"/>
              </a:rPr>
              <a:t>的分類</a:t>
            </a:r>
            <a:endParaRPr lang="zh-TW" dirty="0"/>
          </a:p>
        </p:txBody>
      </p:sp>
      <p:sp>
        <p:nvSpPr>
          <p:cNvPr id="3" name="矩形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dirty="0"/>
              <a:t>程式上的錯誤依性質可分為以下 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 </a:t>
            </a:r>
            <a:r>
              <a:rPr lang="zh-TW" altLang="en-US" dirty="0"/>
              <a:t>種：</a:t>
            </a:r>
          </a:p>
          <a:p>
            <a:pPr marL="853679" lvl="1" indent="-285750">
              <a:lnSpc>
                <a:spcPct val="90000"/>
              </a:lnSpc>
              <a:buFont typeface="Times New Roman" panose="02020603050405020304" pitchFamily="18" charset="0"/>
              <a:buAutoNum type="arabicPeriod"/>
            </a:pPr>
            <a:r>
              <a:rPr lang="zh-TW" altLang="en-US" dirty="0">
                <a:solidFill>
                  <a:schemeClr val="accent2"/>
                </a:solidFill>
              </a:rPr>
              <a:t>程式語法上的錯誤：</a:t>
            </a:r>
          </a:p>
          <a:p>
            <a:pPr marL="1210866" lvl="2" indent="-285750">
              <a:lnSpc>
                <a:spcPct val="90000"/>
              </a:lnSpc>
            </a:pPr>
            <a:r>
              <a:rPr lang="en-US" altLang="zh-TW" sz="1500" dirty="0"/>
              <a:t>char c = “SCJP”;</a:t>
            </a:r>
          </a:p>
          <a:p>
            <a:pPr marL="1210866" lvl="2" indent="-285750">
              <a:lnSpc>
                <a:spcPct val="90000"/>
              </a:lnSpc>
            </a:pPr>
            <a:r>
              <a:rPr lang="en-US" altLang="zh-TW" sz="1500" dirty="0"/>
              <a:t>File f = new File(“xxx”); </a:t>
            </a:r>
            <a:br>
              <a:rPr lang="en-US" altLang="zh-TW" sz="1500" dirty="0"/>
            </a:br>
            <a:r>
              <a:rPr lang="en-US" altLang="zh-TW" sz="1500" dirty="0"/>
              <a:t>// </a:t>
            </a:r>
            <a:r>
              <a:rPr lang="zh-TW" altLang="en-US" sz="1500" dirty="0"/>
              <a:t>忘了 </a:t>
            </a:r>
            <a:r>
              <a:rPr lang="en-US" altLang="zh-TW" sz="1500" dirty="0"/>
              <a:t>import java.io.*;</a:t>
            </a:r>
          </a:p>
          <a:p>
            <a:pPr marL="853679" lvl="1" indent="-285750">
              <a:lnSpc>
                <a:spcPct val="90000"/>
              </a:lnSpc>
              <a:buFont typeface="Times New Roman" panose="02020603050405020304" pitchFamily="18" charset="0"/>
              <a:buAutoNum type="arabicPeriod" startAt="2"/>
            </a:pPr>
            <a:r>
              <a:rPr lang="zh-TW" altLang="en-US" dirty="0">
                <a:solidFill>
                  <a:schemeClr val="accent2"/>
                </a:solidFill>
              </a:rPr>
              <a:t>執行時期的錯誤：</a:t>
            </a:r>
          </a:p>
          <a:p>
            <a:pPr marL="1210866" lvl="2" indent="-285750">
              <a:lnSpc>
                <a:spcPct val="90000"/>
              </a:lnSpc>
            </a:pPr>
            <a:r>
              <a:rPr lang="zh-TW" altLang="en-US" sz="1500" dirty="0"/>
              <a:t>陣列元素索引值超出最大範圍。</a:t>
            </a:r>
          </a:p>
          <a:p>
            <a:pPr marL="1210866" lvl="2" indent="-285750">
              <a:lnSpc>
                <a:spcPct val="90000"/>
              </a:lnSpc>
            </a:pPr>
            <a:r>
              <a:rPr lang="zh-TW" altLang="en-US" sz="1500" dirty="0"/>
              <a:t>整數除以 </a:t>
            </a:r>
            <a:r>
              <a:rPr lang="en-US" altLang="zh-TW" sz="1500" dirty="0"/>
              <a:t>0</a:t>
            </a:r>
            <a:r>
              <a:rPr lang="zh-TW" altLang="en-US" sz="1500" dirty="0"/>
              <a:t>。</a:t>
            </a:r>
          </a:p>
          <a:p>
            <a:pPr marL="853679" lvl="1" indent="-285750">
              <a:lnSpc>
                <a:spcPct val="90000"/>
              </a:lnSpc>
              <a:buFont typeface="Times New Roman" panose="02020603050405020304" pitchFamily="18" charset="0"/>
              <a:buAutoNum type="arabicPeriod" startAt="3"/>
            </a:pPr>
            <a:r>
              <a:rPr lang="zh-TW" altLang="en-US" dirty="0">
                <a:solidFill>
                  <a:schemeClr val="accent2"/>
                </a:solidFill>
              </a:rPr>
              <a:t>邏輯的錯誤：</a:t>
            </a:r>
            <a:r>
              <a:rPr lang="zh-TW" altLang="en-US" dirty="0"/>
              <a:t> </a:t>
            </a:r>
          </a:p>
          <a:p>
            <a:pPr marL="1210866" lvl="2" indent="-285750">
              <a:lnSpc>
                <a:spcPct val="90000"/>
              </a:lnSpc>
            </a:pPr>
            <a:r>
              <a:rPr lang="zh-TW" altLang="en-US" sz="1500" dirty="0"/>
              <a:t>利息的計算公式、公司獎金配發比例以及是否要進位</a:t>
            </a:r>
            <a:r>
              <a:rPr lang="en-US" altLang="zh-TW" sz="1500" dirty="0"/>
              <a:t>(</a:t>
            </a:r>
            <a:r>
              <a:rPr lang="zh-TW" altLang="en-US" sz="1500" dirty="0"/>
              <a:t>四捨五入</a:t>
            </a:r>
            <a:r>
              <a:rPr lang="en-US" altLang="zh-TW" sz="1500" dirty="0"/>
              <a:t>) …</a:t>
            </a:r>
            <a:r>
              <a:rPr lang="zh-TW" altLang="en-US" sz="1500" dirty="0"/>
              <a:t>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Error </a:t>
            </a:r>
            <a:r>
              <a:rPr lang="zh-TW" altLang="en-US" dirty="0"/>
              <a:t>與 </a:t>
            </a:r>
            <a:r>
              <a:rPr lang="en-US" altLang="zh-TW" dirty="0"/>
              <a:t>Exception </a:t>
            </a:r>
            <a:r>
              <a:rPr lang="zh-TW" altLang="en-US" dirty="0" smtClean="0"/>
              <a:t>類別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smtClean="0"/>
              <a:t>  </a:t>
            </a:r>
            <a:endParaRPr lang="zh-TW" dirty="0"/>
          </a:p>
        </p:txBody>
      </p:sp>
      <p:sp>
        <p:nvSpPr>
          <p:cNvPr id="3" name="矩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 </a:t>
            </a:r>
            <a:r>
              <a:rPr lang="zh-TW" altLang="en-US" dirty="0"/>
              <a:t>中用來處理錯誤的類別分為：</a:t>
            </a:r>
          </a:p>
          <a:p>
            <a:pPr lvl="1"/>
            <a:r>
              <a:rPr lang="en-US" altLang="zh-TW" b="1" dirty="0" smtClean="0"/>
              <a:t>Error</a:t>
            </a:r>
            <a:r>
              <a:rPr lang="zh-TW" altLang="en-US" dirty="0"/>
              <a:t>：通常泛指的是系統本身發出的錯誤訊息，也有可能是程式所造成的。</a:t>
            </a:r>
          </a:p>
          <a:p>
            <a:pPr lvl="1"/>
            <a:r>
              <a:rPr lang="en-US" altLang="zh-TW" b="1" dirty="0"/>
              <a:t>Exception</a:t>
            </a:r>
            <a:r>
              <a:rPr lang="zh-TW" altLang="en-US" dirty="0"/>
              <a:t>：是一個不正常的程式</a:t>
            </a:r>
            <a:r>
              <a:rPr lang="en-US" altLang="zh-TW" dirty="0"/>
              <a:t>(</a:t>
            </a:r>
            <a:r>
              <a:rPr lang="zh-TW" altLang="en-US" dirty="0"/>
              <a:t>當下而言</a:t>
            </a:r>
            <a:r>
              <a:rPr lang="en-US" altLang="zh-TW" dirty="0"/>
              <a:t>)</a:t>
            </a:r>
            <a:r>
              <a:rPr lang="zh-TW" altLang="en-US" dirty="0"/>
              <a:t>在執行期間所觸發的事件。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300" b="1" dirty="0">
                <a:latin typeface="Verdana" panose="020B0604030504040204" pitchFamily="34" charset="0"/>
              </a:rPr>
              <a:t>Exception</a:t>
            </a:r>
            <a:r>
              <a:rPr lang="zh-TW" altLang="en-US" sz="3300" b="1" dirty="0">
                <a:latin typeface="Verdana" panose="020B0604030504040204" pitchFamily="34" charset="0"/>
              </a:rPr>
              <a:t>常見錯誤類別的樹狀圖 </a:t>
            </a:r>
            <a:br>
              <a:rPr lang="zh-TW" altLang="en-US" sz="3300" b="1" dirty="0">
                <a:latin typeface="Verdana" panose="020B0604030504040204" pitchFamily="34" charset="0"/>
              </a:rPr>
            </a:br>
            <a:endParaRPr lang="zh-TW" altLang="en-US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701404" y="4131469"/>
            <a:ext cx="971550" cy="432197"/>
          </a:xfrm>
          <a:prstGeom prst="flowChartAlternateProcess">
            <a:avLst/>
          </a:prstGeom>
          <a:solidFill>
            <a:srgbClr val="008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defTabSz="6858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b="1" kern="0" dirty="0">
                <a:solidFill>
                  <a:srgbClr val="FFFFFF"/>
                </a:solidFill>
                <a:latin typeface="Verdana" panose="020B0604030504040204" pitchFamily="34" charset="0"/>
              </a:rPr>
              <a:t>Exception</a:t>
            </a:r>
          </a:p>
        </p:txBody>
      </p: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2943225" y="3969544"/>
            <a:ext cx="1350169" cy="1133475"/>
            <a:chOff x="2472" y="2614"/>
            <a:chExt cx="1134" cy="952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auto">
            <a:xfrm>
              <a:off x="2472" y="2614"/>
              <a:ext cx="1134" cy="227"/>
            </a:xfrm>
            <a:prstGeom prst="flowChartAlternateProces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900" b="1" dirty="0" err="1">
                  <a:latin typeface="Verdana" panose="020B0604030504040204" pitchFamily="34" charset="0"/>
                </a:rPr>
                <a:t>RuntimeException</a:t>
              </a:r>
              <a:endParaRPr lang="en-US" altLang="zh-TW" sz="900" b="1" dirty="0">
                <a:latin typeface="Verdana" panose="020B0604030504040204" pitchFamily="34" charset="0"/>
              </a:endParaRPr>
            </a:p>
          </p:txBody>
        </p:sp>
        <p:sp>
          <p:nvSpPr>
            <p:cNvPr id="8" name="AutoShape 13"/>
            <p:cNvSpPr>
              <a:spLocks noChangeArrowheads="1"/>
            </p:cNvSpPr>
            <p:nvPr/>
          </p:nvSpPr>
          <p:spPr bwMode="auto">
            <a:xfrm>
              <a:off x="2472" y="3339"/>
              <a:ext cx="1134" cy="227"/>
            </a:xfrm>
            <a:prstGeom prst="flowChartAlternateProces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900" b="1">
                  <a:latin typeface="Verdana" panose="020B0604030504040204" pitchFamily="34" charset="0"/>
                </a:rPr>
                <a:t>IOException</a:t>
              </a:r>
            </a:p>
          </p:txBody>
        </p:sp>
      </p:grpSp>
      <p:grpSp>
        <p:nvGrpSpPr>
          <p:cNvPr id="9" name="Group 54"/>
          <p:cNvGrpSpPr>
            <a:grpSpLocks/>
          </p:cNvGrpSpPr>
          <p:nvPr/>
        </p:nvGrpSpPr>
        <p:grpSpPr bwMode="auto">
          <a:xfrm>
            <a:off x="2672953" y="4076700"/>
            <a:ext cx="270272" cy="864394"/>
            <a:chOff x="2245" y="2704"/>
            <a:chExt cx="227" cy="726"/>
          </a:xfrm>
        </p:grpSpPr>
        <p:sp>
          <p:nvSpPr>
            <p:cNvPr id="10" name="Line 34"/>
            <p:cNvSpPr>
              <a:spLocks noChangeShapeType="1"/>
            </p:cNvSpPr>
            <p:nvPr/>
          </p:nvSpPr>
          <p:spPr bwMode="auto">
            <a:xfrm>
              <a:off x="2336" y="2704"/>
              <a:ext cx="0" cy="7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350"/>
            </a:p>
          </p:txBody>
        </p:sp>
        <p:sp>
          <p:nvSpPr>
            <p:cNvPr id="11" name="Line 35"/>
            <p:cNvSpPr>
              <a:spLocks noChangeShapeType="1"/>
            </p:cNvSpPr>
            <p:nvPr/>
          </p:nvSpPr>
          <p:spPr bwMode="auto">
            <a:xfrm>
              <a:off x="2336" y="2704"/>
              <a:ext cx="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350"/>
            </a:p>
          </p:txBody>
        </p:sp>
        <p:sp>
          <p:nvSpPr>
            <p:cNvPr id="12" name="Line 36"/>
            <p:cNvSpPr>
              <a:spLocks noChangeShapeType="1"/>
            </p:cNvSpPr>
            <p:nvPr/>
          </p:nvSpPr>
          <p:spPr bwMode="auto">
            <a:xfrm>
              <a:off x="2336" y="3430"/>
              <a:ext cx="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350"/>
            </a:p>
          </p:txBody>
        </p:sp>
        <p:sp>
          <p:nvSpPr>
            <p:cNvPr id="13" name="Line 37"/>
            <p:cNvSpPr>
              <a:spLocks noChangeShapeType="1"/>
            </p:cNvSpPr>
            <p:nvPr/>
          </p:nvSpPr>
          <p:spPr bwMode="auto">
            <a:xfrm>
              <a:off x="2245" y="2931"/>
              <a:ext cx="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350"/>
            </a:p>
          </p:txBody>
        </p:sp>
      </p:grpSp>
      <p:grpSp>
        <p:nvGrpSpPr>
          <p:cNvPr id="14" name="Group 59"/>
          <p:cNvGrpSpPr>
            <a:grpSpLocks/>
          </p:cNvGrpSpPr>
          <p:nvPr/>
        </p:nvGrpSpPr>
        <p:grpSpPr bwMode="auto">
          <a:xfrm>
            <a:off x="4293394" y="3752850"/>
            <a:ext cx="377429" cy="702469"/>
            <a:chOff x="3606" y="2432"/>
            <a:chExt cx="317" cy="590"/>
          </a:xfrm>
        </p:grpSpPr>
        <p:sp>
          <p:nvSpPr>
            <p:cNvPr id="15" name="Line 42"/>
            <p:cNvSpPr>
              <a:spLocks noChangeShapeType="1"/>
            </p:cNvSpPr>
            <p:nvPr/>
          </p:nvSpPr>
          <p:spPr bwMode="auto">
            <a:xfrm>
              <a:off x="3606" y="2704"/>
              <a:ext cx="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350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>
              <a:off x="3742" y="2432"/>
              <a:ext cx="0" cy="5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350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>
              <a:off x="3742" y="2432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350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>
              <a:off x="3742" y="2704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350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>
              <a:off x="3742" y="3022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350"/>
            </a:p>
          </p:txBody>
        </p:sp>
      </p:grpSp>
      <p:grpSp>
        <p:nvGrpSpPr>
          <p:cNvPr id="20" name="Group 61"/>
          <p:cNvGrpSpPr>
            <a:grpSpLocks/>
          </p:cNvGrpSpPr>
          <p:nvPr/>
        </p:nvGrpSpPr>
        <p:grpSpPr bwMode="auto">
          <a:xfrm>
            <a:off x="4670823" y="3644503"/>
            <a:ext cx="1944290" cy="919163"/>
            <a:chOff x="3923" y="2341"/>
            <a:chExt cx="1633" cy="772"/>
          </a:xfrm>
        </p:grpSpPr>
        <p:sp>
          <p:nvSpPr>
            <p:cNvPr id="21" name="AutoShape 16"/>
            <p:cNvSpPr>
              <a:spLocks noChangeArrowheads="1"/>
            </p:cNvSpPr>
            <p:nvPr/>
          </p:nvSpPr>
          <p:spPr bwMode="auto">
            <a:xfrm>
              <a:off x="3923" y="2341"/>
              <a:ext cx="1225" cy="227"/>
            </a:xfrm>
            <a:prstGeom prst="flowChartAlternateProces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900" b="1">
                  <a:latin typeface="Verdana" panose="020B0604030504040204" pitchFamily="34" charset="0"/>
                </a:rPr>
                <a:t>ArithmeticException </a:t>
              </a:r>
            </a:p>
          </p:txBody>
        </p:sp>
        <p:sp>
          <p:nvSpPr>
            <p:cNvPr id="22" name="AutoShape 17"/>
            <p:cNvSpPr>
              <a:spLocks noChangeArrowheads="1"/>
            </p:cNvSpPr>
            <p:nvPr/>
          </p:nvSpPr>
          <p:spPr bwMode="auto">
            <a:xfrm>
              <a:off x="3923" y="2614"/>
              <a:ext cx="1225" cy="226"/>
            </a:xfrm>
            <a:prstGeom prst="flowChartAlternateProces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900" b="1" dirty="0" err="1">
                  <a:latin typeface="Verdana" panose="020B0604030504040204" pitchFamily="34" charset="0"/>
                </a:rPr>
                <a:t>NullPointerException</a:t>
              </a:r>
              <a:r>
                <a:rPr lang="en-US" altLang="zh-TW" sz="900" b="1" dirty="0">
                  <a:latin typeface="Verdana" panose="020B0604030504040204" pitchFamily="34" charset="0"/>
                </a:rPr>
                <a:t> </a:t>
              </a:r>
            </a:p>
          </p:txBody>
        </p:sp>
        <p:sp>
          <p:nvSpPr>
            <p:cNvPr id="23" name="AutoShape 18"/>
            <p:cNvSpPr>
              <a:spLocks noChangeArrowheads="1"/>
            </p:cNvSpPr>
            <p:nvPr/>
          </p:nvSpPr>
          <p:spPr bwMode="auto">
            <a:xfrm>
              <a:off x="3923" y="2886"/>
              <a:ext cx="1633" cy="227"/>
            </a:xfrm>
            <a:prstGeom prst="flowChartAlternateProces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900" b="1" dirty="0" err="1">
                  <a:latin typeface="Verdana" panose="020B0604030504040204" pitchFamily="34" charset="0"/>
                </a:rPr>
                <a:t>IndexOutOfBoundsException</a:t>
              </a:r>
              <a:r>
                <a:rPr lang="en-US" altLang="zh-TW" sz="900" b="1" dirty="0">
                  <a:latin typeface="Verdana" panose="020B0604030504040204" pitchFamily="34" charset="0"/>
                </a:rPr>
                <a:t> </a:t>
              </a:r>
            </a:p>
          </p:txBody>
        </p:sp>
      </p:grpSp>
      <p:grpSp>
        <p:nvGrpSpPr>
          <p:cNvPr id="24" name="Group 62"/>
          <p:cNvGrpSpPr>
            <a:grpSpLocks/>
          </p:cNvGrpSpPr>
          <p:nvPr/>
        </p:nvGrpSpPr>
        <p:grpSpPr bwMode="auto">
          <a:xfrm>
            <a:off x="4670822" y="4670822"/>
            <a:ext cx="1565672" cy="594122"/>
            <a:chOff x="3923" y="3203"/>
            <a:chExt cx="1315" cy="499"/>
          </a:xfrm>
        </p:grpSpPr>
        <p:sp>
          <p:nvSpPr>
            <p:cNvPr id="25" name="AutoShape 19"/>
            <p:cNvSpPr>
              <a:spLocks noChangeArrowheads="1"/>
            </p:cNvSpPr>
            <p:nvPr/>
          </p:nvSpPr>
          <p:spPr bwMode="auto">
            <a:xfrm>
              <a:off x="3923" y="3203"/>
              <a:ext cx="1133" cy="227"/>
            </a:xfrm>
            <a:prstGeom prst="flowChartAlternateProces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900" b="1" dirty="0" err="1">
                  <a:latin typeface="Verdana" panose="020B0604030504040204" pitchFamily="34" charset="0"/>
                </a:rPr>
                <a:t>EOFException</a:t>
              </a:r>
              <a:r>
                <a:rPr lang="en-US" altLang="zh-TW" sz="900" b="1" dirty="0">
                  <a:latin typeface="Verdana" panose="020B0604030504040204" pitchFamily="34" charset="0"/>
                </a:rPr>
                <a:t> </a:t>
              </a:r>
            </a:p>
          </p:txBody>
        </p:sp>
        <p:sp>
          <p:nvSpPr>
            <p:cNvPr id="26" name="AutoShape 20"/>
            <p:cNvSpPr>
              <a:spLocks noChangeArrowheads="1"/>
            </p:cNvSpPr>
            <p:nvPr/>
          </p:nvSpPr>
          <p:spPr bwMode="auto">
            <a:xfrm>
              <a:off x="3923" y="3476"/>
              <a:ext cx="1315" cy="226"/>
            </a:xfrm>
            <a:prstGeom prst="flowChartAlternateProces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900" b="1" dirty="0" err="1">
                  <a:latin typeface="Verdana" panose="020B0604030504040204" pitchFamily="34" charset="0"/>
                </a:rPr>
                <a:t>FileNotFoundException</a:t>
              </a:r>
              <a:r>
                <a:rPr lang="en-US" altLang="zh-TW" sz="900" b="1" dirty="0">
                  <a:latin typeface="Verdana" panose="020B0604030504040204" pitchFamily="34" charset="0"/>
                </a:rPr>
                <a:t> </a:t>
              </a:r>
            </a:p>
          </p:txBody>
        </p:sp>
      </p:grpSp>
      <p:grpSp>
        <p:nvGrpSpPr>
          <p:cNvPr id="27" name="Group 60"/>
          <p:cNvGrpSpPr>
            <a:grpSpLocks/>
          </p:cNvGrpSpPr>
          <p:nvPr/>
        </p:nvGrpSpPr>
        <p:grpSpPr bwMode="auto">
          <a:xfrm>
            <a:off x="4293394" y="4779169"/>
            <a:ext cx="377429" cy="378619"/>
            <a:chOff x="3606" y="3294"/>
            <a:chExt cx="317" cy="318"/>
          </a:xfrm>
        </p:grpSpPr>
        <p:sp>
          <p:nvSpPr>
            <p:cNvPr id="28" name="Line 47"/>
            <p:cNvSpPr>
              <a:spLocks noChangeShapeType="1"/>
            </p:cNvSpPr>
            <p:nvPr/>
          </p:nvSpPr>
          <p:spPr bwMode="auto">
            <a:xfrm>
              <a:off x="3606" y="3430"/>
              <a:ext cx="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350"/>
            </a:p>
          </p:txBody>
        </p:sp>
        <p:sp>
          <p:nvSpPr>
            <p:cNvPr id="29" name="Line 48"/>
            <p:cNvSpPr>
              <a:spLocks noChangeShapeType="1"/>
            </p:cNvSpPr>
            <p:nvPr/>
          </p:nvSpPr>
          <p:spPr bwMode="auto">
            <a:xfrm>
              <a:off x="3742" y="3294"/>
              <a:ext cx="0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350"/>
            </a:p>
          </p:txBody>
        </p:sp>
        <p:sp>
          <p:nvSpPr>
            <p:cNvPr id="30" name="Line 49"/>
            <p:cNvSpPr>
              <a:spLocks noChangeShapeType="1"/>
            </p:cNvSpPr>
            <p:nvPr/>
          </p:nvSpPr>
          <p:spPr bwMode="auto">
            <a:xfrm>
              <a:off x="3742" y="3294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350"/>
            </a:p>
          </p:txBody>
        </p:sp>
        <p:sp>
          <p:nvSpPr>
            <p:cNvPr id="31" name="Line 50"/>
            <p:cNvSpPr>
              <a:spLocks noChangeShapeType="1"/>
            </p:cNvSpPr>
            <p:nvPr/>
          </p:nvSpPr>
          <p:spPr bwMode="auto">
            <a:xfrm>
              <a:off x="3742" y="3612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86526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RuntimeException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Exception</a:t>
            </a:r>
            <a:r>
              <a:rPr lang="zh-TW" altLang="en-US" dirty="0"/>
              <a:t>類別擁有</a:t>
            </a:r>
            <a:r>
              <a:rPr lang="en-US" altLang="zh-TW" dirty="0" err="1"/>
              <a:t>RuntimeException</a:t>
            </a:r>
            <a:r>
              <a:rPr lang="zh-TW" altLang="en-US" dirty="0"/>
              <a:t>子類別，其子類別就是一些常見的例外，如下表所示：</a:t>
            </a:r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29542"/>
              </p:ext>
            </p:extLst>
          </p:nvPr>
        </p:nvGraphicFramePr>
        <p:xfrm>
          <a:off x="1371600" y="3371629"/>
          <a:ext cx="6361387" cy="1990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2453"/>
                <a:gridCol w="3298934"/>
              </a:tblGrid>
              <a:tr h="49765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例外名稱</a:t>
                      </a:r>
                      <a:endParaRPr lang="zh-TW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dirty="0" smtClean="0"/>
                        <a:t>產生原因</a:t>
                      </a:r>
                      <a:endParaRPr lang="zh-TW" altLang="en-US" sz="1500" dirty="0"/>
                    </a:p>
                  </a:txBody>
                  <a:tcPr marL="68580" marR="68580" marT="34290" marB="34290"/>
                </a:tc>
              </a:tr>
              <a:tr h="497654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dirty="0" err="1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ArithmeticException</a:t>
                      </a:r>
                      <a:endParaRPr lang="zh-TW" altLang="en-US" sz="15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kern="12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運算式產生的例外，例如：除數為</a:t>
                      </a:r>
                      <a:r>
                        <a:rPr lang="en-US" altLang="zh-TW" sz="15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zh-TW" altLang="en-US" sz="15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497654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dirty="0" err="1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NullPointerException</a:t>
                      </a:r>
                      <a:endParaRPr lang="zh-TW" altLang="en-US" sz="15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kern="12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使用物件時，該物件的參考值為</a:t>
                      </a:r>
                      <a:r>
                        <a:rPr lang="en-US" altLang="zh-TW" sz="15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null</a:t>
                      </a:r>
                      <a:endParaRPr lang="zh-TW" altLang="en-US" sz="15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497654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b="0" dirty="0" err="1" smtClean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Verdana" panose="020B0604030504040204" pitchFamily="34" charset="0"/>
                        </a:rPr>
                        <a:t>IndexOutOfBoundsExceptio</a:t>
                      </a:r>
                      <a:endParaRPr lang="zh-TW" altLang="en-US" sz="1500" b="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kern="12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索引使用時超出範圍</a:t>
                      </a:r>
                      <a:endParaRPr lang="zh-TW" altLang="en-US" sz="15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9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300" b="1" dirty="0">
                <a:latin typeface="Verdana" panose="020B0604030504040204" pitchFamily="34" charset="0"/>
              </a:rPr>
              <a:t>try</a:t>
            </a:r>
            <a:r>
              <a:rPr lang="zh-TW" altLang="en-US" sz="3300" dirty="0">
                <a:latin typeface="Verdana" panose="020B0604030504040204" pitchFamily="34" charset="0"/>
              </a:rPr>
              <a:t>、</a:t>
            </a:r>
            <a:r>
              <a:rPr lang="en-US" altLang="zh-TW" sz="3300" b="1" dirty="0">
                <a:latin typeface="Verdana" panose="020B0604030504040204" pitchFamily="34" charset="0"/>
              </a:rPr>
              <a:t>catch </a:t>
            </a:r>
            <a:r>
              <a:rPr lang="zh-TW" altLang="en-US" sz="3300" dirty="0">
                <a:latin typeface="Verdana" panose="020B0604030504040204" pitchFamily="34" charset="0"/>
              </a:rPr>
              <a:t>區塊結構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100" dirty="0"/>
              <a:t>Java</a:t>
            </a:r>
            <a:r>
              <a:rPr lang="zh-TW" altLang="en-US" sz="2100" dirty="0"/>
              <a:t>語言例外處理程式敘述分為</a:t>
            </a:r>
            <a:r>
              <a:rPr lang="en-US" altLang="zh-TW" sz="2100" dirty="0"/>
              <a:t>try</a:t>
            </a:r>
            <a:r>
              <a:rPr lang="zh-TW" altLang="en-US" sz="2100" dirty="0"/>
              <a:t>、</a:t>
            </a:r>
            <a:r>
              <a:rPr lang="en-US" altLang="zh-TW" sz="2100" dirty="0"/>
              <a:t>catch</a:t>
            </a:r>
            <a:r>
              <a:rPr lang="zh-TW" altLang="en-US" sz="2100" dirty="0"/>
              <a:t>、</a:t>
            </a:r>
            <a:r>
              <a:rPr lang="en-US" altLang="zh-TW" sz="2100" dirty="0"/>
              <a:t>finally</a:t>
            </a:r>
            <a:r>
              <a:rPr lang="zh-TW" altLang="en-US" sz="2100" dirty="0"/>
              <a:t>三個程式區塊，可以處理特定的例外物件，如下所示：</a:t>
            </a:r>
          </a:p>
          <a:p>
            <a:pPr lvl="1">
              <a:buNone/>
            </a:pPr>
            <a:r>
              <a:rPr lang="en-US" altLang="zh-TW" sz="1800" dirty="0"/>
              <a:t>try</a:t>
            </a:r>
          </a:p>
          <a:p>
            <a:pPr lvl="1">
              <a:buNone/>
            </a:pPr>
            <a:r>
              <a:rPr lang="en-US" altLang="zh-TW" sz="1800" dirty="0"/>
              <a:t>{    ………  }</a:t>
            </a:r>
          </a:p>
          <a:p>
            <a:pPr lvl="1">
              <a:buNone/>
            </a:pPr>
            <a:r>
              <a:rPr lang="en-US" altLang="zh-TW" sz="1800" dirty="0"/>
              <a:t>catch(</a:t>
            </a:r>
            <a:r>
              <a:rPr lang="en-US" altLang="zh-TW" sz="1800" dirty="0" err="1"/>
              <a:t>ExceptionType</a:t>
            </a:r>
            <a:r>
              <a:rPr lang="en-US" altLang="zh-TW" sz="1800" dirty="0"/>
              <a:t> e)</a:t>
            </a:r>
          </a:p>
          <a:p>
            <a:pPr lvl="1">
              <a:buNone/>
            </a:pPr>
            <a:r>
              <a:rPr lang="en-US" altLang="zh-TW" sz="1800" dirty="0"/>
              <a:t>{  // </a:t>
            </a:r>
            <a:r>
              <a:rPr lang="zh-TW" altLang="en-US" sz="1800" dirty="0"/>
              <a:t>例外處理</a:t>
            </a:r>
          </a:p>
          <a:p>
            <a:pPr lvl="1">
              <a:buNone/>
            </a:pPr>
            <a:r>
              <a:rPr lang="zh-TW" altLang="en-US" sz="1800" dirty="0"/>
              <a:t>    </a:t>
            </a:r>
            <a:r>
              <a:rPr lang="en-US" altLang="zh-TW" sz="1800" dirty="0"/>
              <a:t>………  }</a:t>
            </a:r>
          </a:p>
          <a:p>
            <a:pPr lvl="1">
              <a:buNone/>
            </a:pPr>
            <a:r>
              <a:rPr lang="en-US" altLang="zh-TW" sz="1800" dirty="0"/>
              <a:t>finally</a:t>
            </a:r>
          </a:p>
          <a:p>
            <a:pPr lvl="1">
              <a:buNone/>
            </a:pPr>
            <a:r>
              <a:rPr lang="en-US" altLang="zh-TW" sz="1800" dirty="0"/>
              <a:t>{  ……… }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77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try</a:t>
            </a:r>
            <a:r>
              <a:rPr lang="zh-TW" altLang="en-US" b="1" dirty="0"/>
              <a:t>程式區</a:t>
            </a:r>
            <a:r>
              <a:rPr lang="zh-TW" altLang="en-US" b="1" dirty="0" smtClean="0"/>
              <a:t>塊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100" dirty="0"/>
              <a:t>在</a:t>
            </a:r>
            <a:r>
              <a:rPr lang="en-US" altLang="zh-TW" sz="2100" dirty="0"/>
              <a:t>try</a:t>
            </a:r>
            <a:r>
              <a:rPr lang="zh-TW" altLang="en-US" sz="2100" dirty="0"/>
              <a:t>區塊的程式碼檢查是否產生例外，當例外產生時，就會丟出指定例外類型的物件。</a:t>
            </a:r>
            <a:endParaRPr lang="en-US" altLang="zh-TW" sz="2100" dirty="0"/>
          </a:p>
          <a:p>
            <a:endParaRPr lang="en-US" altLang="zh-TW" sz="2100" dirty="0"/>
          </a:p>
          <a:p>
            <a:endParaRPr lang="en-US" altLang="zh-TW" sz="2100" dirty="0">
              <a:solidFill>
                <a:srgbClr val="FF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SzTx/>
              <a:buNone/>
            </a:pPr>
            <a:r>
              <a:rPr kumimoji="1" lang="en-US" altLang="zh-TW" sz="2100" b="1" dirty="0">
                <a:solidFill>
                  <a:srgbClr val="FF0000"/>
                </a:solidFill>
                <a:latin typeface="Verdana" pitchFamily="34" charset="0"/>
                <a:ea typeface="書法家粗黑體" pitchFamily="49" charset="-120"/>
              </a:rPr>
              <a:t> try {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SzTx/>
              <a:buNone/>
            </a:pPr>
            <a:r>
              <a:rPr kumimoji="1" lang="en-US" altLang="zh-TW" sz="2100" b="1" dirty="0">
                <a:solidFill>
                  <a:srgbClr val="FF0000"/>
                </a:solidFill>
                <a:latin typeface="Verdana" pitchFamily="34" charset="0"/>
                <a:ea typeface="書法家粗黑體" pitchFamily="49" charset="-120"/>
              </a:rPr>
              <a:t>     …// Statement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SzTx/>
              <a:buNone/>
            </a:pPr>
            <a:r>
              <a:rPr kumimoji="1" lang="en-US" altLang="zh-TW" sz="2100" b="1" dirty="0">
                <a:solidFill>
                  <a:srgbClr val="FF0000"/>
                </a:solidFill>
                <a:latin typeface="Verdana" pitchFamily="34" charset="0"/>
                <a:ea typeface="書法家粗黑體" pitchFamily="49" charset="-120"/>
              </a:rPr>
              <a:t> }</a:t>
            </a:r>
          </a:p>
          <a:p>
            <a:pPr marL="0" indent="0">
              <a:buNone/>
            </a:pPr>
            <a:endParaRPr lang="zh-TW" altLang="en-US" sz="21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749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catch</a:t>
            </a:r>
            <a:r>
              <a:rPr lang="zh-TW" altLang="en-US" b="1" dirty="0"/>
              <a:t>程式區</a:t>
            </a:r>
            <a:r>
              <a:rPr lang="zh-TW" altLang="en-US" b="1" dirty="0" smtClean="0"/>
              <a:t>塊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100" dirty="0"/>
              <a:t>在</a:t>
            </a:r>
            <a:r>
              <a:rPr lang="en-US" altLang="zh-TW" sz="2100" dirty="0"/>
              <a:t>try</a:t>
            </a:r>
            <a:r>
              <a:rPr lang="zh-TW" altLang="en-US" sz="2100" dirty="0"/>
              <a:t>程式區塊的程式碼如果丟出例外，</a:t>
            </a:r>
            <a:r>
              <a:rPr lang="en-US" altLang="zh-TW" sz="2100" dirty="0"/>
              <a:t>Java</a:t>
            </a:r>
            <a:r>
              <a:rPr lang="zh-TW" altLang="en-US" sz="2100" dirty="0"/>
              <a:t>程式需要準備一到多個</a:t>
            </a:r>
            <a:r>
              <a:rPr lang="en-US" altLang="zh-TW" sz="2100" dirty="0"/>
              <a:t>catch</a:t>
            </a:r>
            <a:r>
              <a:rPr lang="zh-TW" altLang="en-US" sz="2100" dirty="0"/>
              <a:t>程式區塊處理不同類型的例外。如果有發生</a:t>
            </a:r>
            <a:r>
              <a:rPr lang="en-US" altLang="zh-TW" sz="2100" dirty="0"/>
              <a:t>Exception</a:t>
            </a:r>
            <a:r>
              <a:rPr lang="zh-TW" altLang="en-US" sz="2100" dirty="0"/>
              <a:t>時，利用 </a:t>
            </a:r>
            <a:r>
              <a:rPr lang="en-US" altLang="zh-TW" sz="2100" dirty="0"/>
              <a:t>catch </a:t>
            </a:r>
            <a:r>
              <a:rPr lang="zh-TW" altLang="en-US" sz="2100" dirty="0"/>
              <a:t>區塊攔截錯誤訊息並執行此區塊內的程式碼。</a:t>
            </a:r>
            <a:endParaRPr lang="en-US" altLang="zh-TW" sz="2100" dirty="0"/>
          </a:p>
          <a:p>
            <a:endParaRPr lang="zh-TW" altLang="en-US" sz="2100" dirty="0"/>
          </a:p>
          <a:p>
            <a:pPr lvl="1">
              <a:buNone/>
            </a:pPr>
            <a:r>
              <a:rPr lang="en-US" altLang="zh-TW" sz="2100" b="1" dirty="0">
                <a:solidFill>
                  <a:srgbClr val="FF0000"/>
                </a:solidFill>
              </a:rPr>
              <a:t>catch(</a:t>
            </a:r>
            <a:r>
              <a:rPr lang="en-US" altLang="zh-TW" sz="2100" b="1" dirty="0" err="1">
                <a:solidFill>
                  <a:srgbClr val="FF0000"/>
                </a:solidFill>
              </a:rPr>
              <a:t>ExceptionType</a:t>
            </a:r>
            <a:r>
              <a:rPr lang="en-US" altLang="zh-TW" sz="2100" b="1" dirty="0">
                <a:solidFill>
                  <a:srgbClr val="FF0000"/>
                </a:solidFill>
              </a:rPr>
              <a:t> e)</a:t>
            </a:r>
          </a:p>
          <a:p>
            <a:pPr lvl="1">
              <a:buNone/>
            </a:pPr>
            <a:r>
              <a:rPr lang="en-US" altLang="zh-TW" sz="2100" b="1" dirty="0">
                <a:solidFill>
                  <a:srgbClr val="FF0000"/>
                </a:solidFill>
              </a:rPr>
              <a:t>{  // </a:t>
            </a:r>
            <a:r>
              <a:rPr lang="zh-TW" altLang="en-US" sz="2100" b="1" dirty="0">
                <a:solidFill>
                  <a:srgbClr val="FF0000"/>
                </a:solidFill>
              </a:rPr>
              <a:t>例外處理</a:t>
            </a:r>
          </a:p>
          <a:p>
            <a:pPr lvl="1">
              <a:buNone/>
            </a:pPr>
            <a:r>
              <a:rPr lang="zh-TW" altLang="en-US" sz="2100" b="1" dirty="0">
                <a:solidFill>
                  <a:srgbClr val="FF0000"/>
                </a:solidFill>
              </a:rPr>
              <a:t>    </a:t>
            </a:r>
            <a:r>
              <a:rPr lang="en-US" altLang="zh-TW" sz="2100" b="1" dirty="0">
                <a:solidFill>
                  <a:srgbClr val="FF0000"/>
                </a:solidFill>
              </a:rPr>
              <a:t>………  }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42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tdesignb 1">
      <a:dk1>
        <a:srgbClr val="DDDDDD"/>
      </a:dk1>
      <a:lt1>
        <a:srgbClr val="FFFFFF"/>
      </a:lt1>
      <a:dk2>
        <a:srgbClr val="3366CC"/>
      </a:dk2>
      <a:lt2>
        <a:srgbClr val="FFFF66"/>
      </a:lt2>
      <a:accent1>
        <a:srgbClr val="879CC8"/>
      </a:accent1>
      <a:accent2>
        <a:srgbClr val="C0C0C0"/>
      </a:accent2>
      <a:accent3>
        <a:srgbClr val="ADB8E2"/>
      </a:accent3>
      <a:accent4>
        <a:srgbClr val="DADADA"/>
      </a:accent4>
      <a:accent5>
        <a:srgbClr val="C3CBE0"/>
      </a:accent5>
      <a:accent6>
        <a:srgbClr val="AEAEAE"/>
      </a:accent6>
      <a:hlink>
        <a:srgbClr val="66FFFF"/>
      </a:hlink>
      <a:folHlink>
        <a:srgbClr val="CCFFCC"/>
      </a:folHlink>
    </a:clrScheme>
    <a:fontScheme name="tdesign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designb 1">
        <a:dk1>
          <a:srgbClr val="DDDDDD"/>
        </a:dk1>
        <a:lt1>
          <a:srgbClr val="FFFFFF"/>
        </a:lt1>
        <a:dk2>
          <a:srgbClr val="3366CC"/>
        </a:dk2>
        <a:lt2>
          <a:srgbClr val="FFFF66"/>
        </a:lt2>
        <a:accent1>
          <a:srgbClr val="879CC8"/>
        </a:accent1>
        <a:accent2>
          <a:srgbClr val="C0C0C0"/>
        </a:accent2>
        <a:accent3>
          <a:srgbClr val="ADB8E2"/>
        </a:accent3>
        <a:accent4>
          <a:srgbClr val="DADADA"/>
        </a:accent4>
        <a:accent5>
          <a:srgbClr val="C3CBE0"/>
        </a:accent5>
        <a:accent6>
          <a:srgbClr val="AEAEAE"/>
        </a:accent6>
        <a:hlink>
          <a:srgbClr val="66FFFF"/>
        </a:hlink>
        <a:folHlink>
          <a:srgbClr val="CC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2">
        <a:dk1>
          <a:srgbClr val="C0C0C0"/>
        </a:dk1>
        <a:lt1>
          <a:srgbClr val="FFFFFF"/>
        </a:lt1>
        <a:dk2>
          <a:srgbClr val="006699"/>
        </a:dk2>
        <a:lt2>
          <a:srgbClr val="FFFFFF"/>
        </a:lt2>
        <a:accent1>
          <a:srgbClr val="93B090"/>
        </a:accent1>
        <a:accent2>
          <a:srgbClr val="CCECFF"/>
        </a:accent2>
        <a:accent3>
          <a:srgbClr val="AAB8CA"/>
        </a:accent3>
        <a:accent4>
          <a:srgbClr val="DADADA"/>
        </a:accent4>
        <a:accent5>
          <a:srgbClr val="C8D4C6"/>
        </a:accent5>
        <a:accent6>
          <a:srgbClr val="B9D6E7"/>
        </a:accent6>
        <a:hlink>
          <a:srgbClr val="FFFF66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3">
        <a:dk1>
          <a:srgbClr val="DDDDDD"/>
        </a:dk1>
        <a:lt1>
          <a:srgbClr val="FFFFFF"/>
        </a:lt1>
        <a:dk2>
          <a:srgbClr val="7B7BA7"/>
        </a:dk2>
        <a:lt2>
          <a:srgbClr val="FFFF66"/>
        </a:lt2>
        <a:accent1>
          <a:srgbClr val="78AE90"/>
        </a:accent1>
        <a:accent2>
          <a:srgbClr val="B8B8D0"/>
        </a:accent2>
        <a:accent3>
          <a:srgbClr val="BFBFD0"/>
        </a:accent3>
        <a:accent4>
          <a:srgbClr val="DADADA"/>
        </a:accent4>
        <a:accent5>
          <a:srgbClr val="BED3C6"/>
        </a:accent5>
        <a:accent6>
          <a:srgbClr val="A6A6BC"/>
        </a:accent6>
        <a:hlink>
          <a:srgbClr val="66FFCC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4">
        <a:dk1>
          <a:srgbClr val="DDDDDD"/>
        </a:dk1>
        <a:lt1>
          <a:srgbClr val="FFFF00"/>
        </a:lt1>
        <a:dk2>
          <a:srgbClr val="6600CC"/>
        </a:dk2>
        <a:lt2>
          <a:srgbClr val="FFFFFF"/>
        </a:lt2>
        <a:accent1>
          <a:srgbClr val="7296B6"/>
        </a:accent1>
        <a:accent2>
          <a:srgbClr val="FF6600"/>
        </a:accent2>
        <a:accent3>
          <a:srgbClr val="B8AAE2"/>
        </a:accent3>
        <a:accent4>
          <a:srgbClr val="DADA00"/>
        </a:accent4>
        <a:accent5>
          <a:srgbClr val="BCC9D7"/>
        </a:accent5>
        <a:accent6>
          <a:srgbClr val="E75C00"/>
        </a:accent6>
        <a:hlink>
          <a:srgbClr val="99FFCC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5">
        <a:dk1>
          <a:srgbClr val="DDDDDD"/>
        </a:dk1>
        <a:lt1>
          <a:srgbClr val="FFFFFF"/>
        </a:lt1>
        <a:dk2>
          <a:srgbClr val="0099CC"/>
        </a:dk2>
        <a:lt2>
          <a:srgbClr val="CCECFF"/>
        </a:lt2>
        <a:accent1>
          <a:srgbClr val="DD8A79"/>
        </a:accent1>
        <a:accent2>
          <a:srgbClr val="339966"/>
        </a:accent2>
        <a:accent3>
          <a:srgbClr val="AACAE2"/>
        </a:accent3>
        <a:accent4>
          <a:srgbClr val="DADADA"/>
        </a:accent4>
        <a:accent5>
          <a:srgbClr val="EBC4BE"/>
        </a:accent5>
        <a:accent6>
          <a:srgbClr val="2D8A5C"/>
        </a:accent6>
        <a:hlink>
          <a:srgbClr val="FFFF66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6">
        <a:dk1>
          <a:srgbClr val="C0C0C0"/>
        </a:dk1>
        <a:lt1>
          <a:srgbClr val="FFFFFF"/>
        </a:lt1>
        <a:dk2>
          <a:srgbClr val="536DAD"/>
        </a:dk2>
        <a:lt2>
          <a:srgbClr val="66FF66"/>
        </a:lt2>
        <a:accent1>
          <a:srgbClr val="C48AB6"/>
        </a:accent1>
        <a:accent2>
          <a:srgbClr val="FFCCFF"/>
        </a:accent2>
        <a:accent3>
          <a:srgbClr val="B3BAD3"/>
        </a:accent3>
        <a:accent4>
          <a:srgbClr val="DADADA"/>
        </a:accent4>
        <a:accent5>
          <a:srgbClr val="DEC4D7"/>
        </a:accent5>
        <a:accent6>
          <a:srgbClr val="E7B9E7"/>
        </a:accent6>
        <a:hlink>
          <a:srgbClr val="00FFFF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7">
        <a:dk1>
          <a:srgbClr val="C0C0C0"/>
        </a:dk1>
        <a:lt1>
          <a:srgbClr val="FFFF00"/>
        </a:lt1>
        <a:dk2>
          <a:srgbClr val="996633"/>
        </a:dk2>
        <a:lt2>
          <a:srgbClr val="66FFFF"/>
        </a:lt2>
        <a:accent1>
          <a:srgbClr val="CD7C73"/>
        </a:accent1>
        <a:accent2>
          <a:srgbClr val="B6B6CE"/>
        </a:accent2>
        <a:accent3>
          <a:srgbClr val="CAB8AD"/>
        </a:accent3>
        <a:accent4>
          <a:srgbClr val="DADA00"/>
        </a:accent4>
        <a:accent5>
          <a:srgbClr val="E3BFBC"/>
        </a:accent5>
        <a:accent6>
          <a:srgbClr val="A5A5BA"/>
        </a:accent6>
        <a:hlink>
          <a:srgbClr val="000000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8">
        <a:dk1>
          <a:srgbClr val="C0C0C0"/>
        </a:dk1>
        <a:lt1>
          <a:srgbClr val="FFFF66"/>
        </a:lt1>
        <a:dk2>
          <a:srgbClr val="008080"/>
        </a:dk2>
        <a:lt2>
          <a:srgbClr val="FFFF00"/>
        </a:lt2>
        <a:accent1>
          <a:srgbClr val="859CC9"/>
        </a:accent1>
        <a:accent2>
          <a:srgbClr val="FFCCFF"/>
        </a:accent2>
        <a:accent3>
          <a:srgbClr val="AAC0C0"/>
        </a:accent3>
        <a:accent4>
          <a:srgbClr val="DADA56"/>
        </a:accent4>
        <a:accent5>
          <a:srgbClr val="C2CBE1"/>
        </a:accent5>
        <a:accent6>
          <a:srgbClr val="E7B9E7"/>
        </a:accent6>
        <a:hlink>
          <a:srgbClr val="99FFCC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75545CAF-DBF5-46AC-8D48-22570B5850AF}" vid="{BA70FEF7-ABD2-4347-BBF0-1695C1E5BDF8}"/>
    </a:ext>
  </a:extLst>
</a:theme>
</file>

<file path=ppt/theme/theme2.xml><?xml version="1.0" encoding="utf-8"?>
<a:theme xmlns:a="http://schemas.openxmlformats.org/drawingml/2006/main" name="tdesignb">
  <a:themeElements>
    <a:clrScheme name="tdesignb 1">
      <a:dk1>
        <a:srgbClr val="DDDDDD"/>
      </a:dk1>
      <a:lt1>
        <a:srgbClr val="FFFFFF"/>
      </a:lt1>
      <a:dk2>
        <a:srgbClr val="3366CC"/>
      </a:dk2>
      <a:lt2>
        <a:srgbClr val="FFFF66"/>
      </a:lt2>
      <a:accent1>
        <a:srgbClr val="879CC8"/>
      </a:accent1>
      <a:accent2>
        <a:srgbClr val="C0C0C0"/>
      </a:accent2>
      <a:accent3>
        <a:srgbClr val="ADB8E2"/>
      </a:accent3>
      <a:accent4>
        <a:srgbClr val="DADADA"/>
      </a:accent4>
      <a:accent5>
        <a:srgbClr val="C3CBE0"/>
      </a:accent5>
      <a:accent6>
        <a:srgbClr val="AEAEAE"/>
      </a:accent6>
      <a:hlink>
        <a:srgbClr val="66FFFF"/>
      </a:hlink>
      <a:folHlink>
        <a:srgbClr val="CCFFCC"/>
      </a:folHlink>
    </a:clrScheme>
    <a:fontScheme name="tdesign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designb 1">
        <a:dk1>
          <a:srgbClr val="DDDDDD"/>
        </a:dk1>
        <a:lt1>
          <a:srgbClr val="FFFFFF"/>
        </a:lt1>
        <a:dk2>
          <a:srgbClr val="3366CC"/>
        </a:dk2>
        <a:lt2>
          <a:srgbClr val="FFFF66"/>
        </a:lt2>
        <a:accent1>
          <a:srgbClr val="879CC8"/>
        </a:accent1>
        <a:accent2>
          <a:srgbClr val="C0C0C0"/>
        </a:accent2>
        <a:accent3>
          <a:srgbClr val="ADB8E2"/>
        </a:accent3>
        <a:accent4>
          <a:srgbClr val="DADADA"/>
        </a:accent4>
        <a:accent5>
          <a:srgbClr val="C3CBE0"/>
        </a:accent5>
        <a:accent6>
          <a:srgbClr val="AEAEAE"/>
        </a:accent6>
        <a:hlink>
          <a:srgbClr val="66FFFF"/>
        </a:hlink>
        <a:folHlink>
          <a:srgbClr val="CC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2">
        <a:dk1>
          <a:srgbClr val="C0C0C0"/>
        </a:dk1>
        <a:lt1>
          <a:srgbClr val="FFFFFF"/>
        </a:lt1>
        <a:dk2>
          <a:srgbClr val="006699"/>
        </a:dk2>
        <a:lt2>
          <a:srgbClr val="FFFFFF"/>
        </a:lt2>
        <a:accent1>
          <a:srgbClr val="93B090"/>
        </a:accent1>
        <a:accent2>
          <a:srgbClr val="CCECFF"/>
        </a:accent2>
        <a:accent3>
          <a:srgbClr val="AAB8CA"/>
        </a:accent3>
        <a:accent4>
          <a:srgbClr val="DADADA"/>
        </a:accent4>
        <a:accent5>
          <a:srgbClr val="C8D4C6"/>
        </a:accent5>
        <a:accent6>
          <a:srgbClr val="B9D6E7"/>
        </a:accent6>
        <a:hlink>
          <a:srgbClr val="FFFF66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3">
        <a:dk1>
          <a:srgbClr val="DDDDDD"/>
        </a:dk1>
        <a:lt1>
          <a:srgbClr val="FFFFFF"/>
        </a:lt1>
        <a:dk2>
          <a:srgbClr val="7B7BA7"/>
        </a:dk2>
        <a:lt2>
          <a:srgbClr val="FFFF66"/>
        </a:lt2>
        <a:accent1>
          <a:srgbClr val="78AE90"/>
        </a:accent1>
        <a:accent2>
          <a:srgbClr val="B8B8D0"/>
        </a:accent2>
        <a:accent3>
          <a:srgbClr val="BFBFD0"/>
        </a:accent3>
        <a:accent4>
          <a:srgbClr val="DADADA"/>
        </a:accent4>
        <a:accent5>
          <a:srgbClr val="BED3C6"/>
        </a:accent5>
        <a:accent6>
          <a:srgbClr val="A6A6BC"/>
        </a:accent6>
        <a:hlink>
          <a:srgbClr val="66FFCC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4">
        <a:dk1>
          <a:srgbClr val="DDDDDD"/>
        </a:dk1>
        <a:lt1>
          <a:srgbClr val="FFFF00"/>
        </a:lt1>
        <a:dk2>
          <a:srgbClr val="6600CC"/>
        </a:dk2>
        <a:lt2>
          <a:srgbClr val="FFFFFF"/>
        </a:lt2>
        <a:accent1>
          <a:srgbClr val="7296B6"/>
        </a:accent1>
        <a:accent2>
          <a:srgbClr val="FF6600"/>
        </a:accent2>
        <a:accent3>
          <a:srgbClr val="B8AAE2"/>
        </a:accent3>
        <a:accent4>
          <a:srgbClr val="DADA00"/>
        </a:accent4>
        <a:accent5>
          <a:srgbClr val="BCC9D7"/>
        </a:accent5>
        <a:accent6>
          <a:srgbClr val="E75C00"/>
        </a:accent6>
        <a:hlink>
          <a:srgbClr val="99FFCC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5">
        <a:dk1>
          <a:srgbClr val="DDDDDD"/>
        </a:dk1>
        <a:lt1>
          <a:srgbClr val="FFFFFF"/>
        </a:lt1>
        <a:dk2>
          <a:srgbClr val="0099CC"/>
        </a:dk2>
        <a:lt2>
          <a:srgbClr val="CCECFF"/>
        </a:lt2>
        <a:accent1>
          <a:srgbClr val="DD8A79"/>
        </a:accent1>
        <a:accent2>
          <a:srgbClr val="339966"/>
        </a:accent2>
        <a:accent3>
          <a:srgbClr val="AACAE2"/>
        </a:accent3>
        <a:accent4>
          <a:srgbClr val="DADADA"/>
        </a:accent4>
        <a:accent5>
          <a:srgbClr val="EBC4BE"/>
        </a:accent5>
        <a:accent6>
          <a:srgbClr val="2D8A5C"/>
        </a:accent6>
        <a:hlink>
          <a:srgbClr val="FFFF66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6">
        <a:dk1>
          <a:srgbClr val="C0C0C0"/>
        </a:dk1>
        <a:lt1>
          <a:srgbClr val="FFFFFF"/>
        </a:lt1>
        <a:dk2>
          <a:srgbClr val="536DAD"/>
        </a:dk2>
        <a:lt2>
          <a:srgbClr val="66FF66"/>
        </a:lt2>
        <a:accent1>
          <a:srgbClr val="C48AB6"/>
        </a:accent1>
        <a:accent2>
          <a:srgbClr val="FFCCFF"/>
        </a:accent2>
        <a:accent3>
          <a:srgbClr val="B3BAD3"/>
        </a:accent3>
        <a:accent4>
          <a:srgbClr val="DADADA"/>
        </a:accent4>
        <a:accent5>
          <a:srgbClr val="DEC4D7"/>
        </a:accent5>
        <a:accent6>
          <a:srgbClr val="E7B9E7"/>
        </a:accent6>
        <a:hlink>
          <a:srgbClr val="00FFFF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7">
        <a:dk1>
          <a:srgbClr val="C0C0C0"/>
        </a:dk1>
        <a:lt1>
          <a:srgbClr val="FFFF00"/>
        </a:lt1>
        <a:dk2>
          <a:srgbClr val="996633"/>
        </a:dk2>
        <a:lt2>
          <a:srgbClr val="66FFFF"/>
        </a:lt2>
        <a:accent1>
          <a:srgbClr val="CD7C73"/>
        </a:accent1>
        <a:accent2>
          <a:srgbClr val="B6B6CE"/>
        </a:accent2>
        <a:accent3>
          <a:srgbClr val="CAB8AD"/>
        </a:accent3>
        <a:accent4>
          <a:srgbClr val="DADA00"/>
        </a:accent4>
        <a:accent5>
          <a:srgbClr val="E3BFBC"/>
        </a:accent5>
        <a:accent6>
          <a:srgbClr val="A5A5BA"/>
        </a:accent6>
        <a:hlink>
          <a:srgbClr val="000000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8">
        <a:dk1>
          <a:srgbClr val="C0C0C0"/>
        </a:dk1>
        <a:lt1>
          <a:srgbClr val="FFFF66"/>
        </a:lt1>
        <a:dk2>
          <a:srgbClr val="008080"/>
        </a:dk2>
        <a:lt2>
          <a:srgbClr val="FFFF00"/>
        </a:lt2>
        <a:accent1>
          <a:srgbClr val="859CC9"/>
        </a:accent1>
        <a:accent2>
          <a:srgbClr val="FFCCFF"/>
        </a:accent2>
        <a:accent3>
          <a:srgbClr val="AAC0C0"/>
        </a:accent3>
        <a:accent4>
          <a:srgbClr val="DADA56"/>
        </a:accent4>
        <a:accent5>
          <a:srgbClr val="C2CBE1"/>
        </a:accent5>
        <a:accent6>
          <a:srgbClr val="E7B9E7"/>
        </a:accent6>
        <a:hlink>
          <a:srgbClr val="99FFCC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556</TotalTime>
  <Words>978</Words>
  <Application>Microsoft Office PowerPoint</Application>
  <PresentationFormat>如螢幕大小 (4:3)</PresentationFormat>
  <Paragraphs>219</Paragraphs>
  <Slides>17</Slides>
  <Notes>5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9" baseType="lpstr">
      <vt:lpstr>書法家粗黑體</vt:lpstr>
      <vt:lpstr>新細明體</vt:lpstr>
      <vt:lpstr>標楷體</vt:lpstr>
      <vt:lpstr>Arial</vt:lpstr>
      <vt:lpstr>Calibri</vt:lpstr>
      <vt:lpstr>Times New Roman</vt:lpstr>
      <vt:lpstr>Verdana</vt:lpstr>
      <vt:lpstr>Wingdings</vt:lpstr>
      <vt:lpstr>Wingdings 2</vt:lpstr>
      <vt:lpstr>佈景主題1</vt:lpstr>
      <vt:lpstr>tdesignb</vt:lpstr>
      <vt:lpstr>點陣圖影像</vt:lpstr>
      <vt:lpstr>PowerPoint 簡報</vt:lpstr>
      <vt:lpstr>例外處理</vt:lpstr>
      <vt:lpstr>Bug 的分類</vt:lpstr>
      <vt:lpstr>Error 與 Exception 類別   </vt:lpstr>
      <vt:lpstr>Exception常見錯誤類別的樹狀圖  </vt:lpstr>
      <vt:lpstr>RuntimeException</vt:lpstr>
      <vt:lpstr>try、catch 區塊結構</vt:lpstr>
      <vt:lpstr>try程式區塊</vt:lpstr>
      <vt:lpstr>catch程式區塊</vt:lpstr>
      <vt:lpstr>finally程式區塊</vt:lpstr>
      <vt:lpstr>finally程式區塊</vt:lpstr>
      <vt:lpstr>例外</vt:lpstr>
      <vt:lpstr>例外</vt:lpstr>
      <vt:lpstr>例外</vt:lpstr>
      <vt:lpstr>使用throw程式敘述-說明</vt:lpstr>
      <vt:lpstr>使用throw程式敘述-範例</vt:lpstr>
      <vt:lpstr>範例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程式設計</dc:title>
  <dc:creator>kuo</dc:creator>
  <cp:keywords/>
  <cp:lastModifiedBy>興夏 陳</cp:lastModifiedBy>
  <cp:revision>15</cp:revision>
  <cp:lastPrinted>2012-08-15T21:38:02Z</cp:lastPrinted>
  <dcterms:created xsi:type="dcterms:W3CDTF">2014-12-16T20:49:36Z</dcterms:created>
  <dcterms:modified xsi:type="dcterms:W3CDTF">2021-04-07T14:37:06Z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