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7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87" r:id="rId13"/>
    <p:sldId id="283" r:id="rId14"/>
    <p:sldId id="284" r:id="rId15"/>
    <p:sldId id="285" r:id="rId16"/>
    <p:sldId id="293" r:id="rId17"/>
    <p:sldId id="288" r:id="rId18"/>
    <p:sldId id="289" r:id="rId19"/>
    <p:sldId id="290" r:id="rId20"/>
    <p:sldId id="291" r:id="rId21"/>
    <p:sldId id="294" r:id="rId22"/>
    <p:sldId id="292" r:id="rId23"/>
    <p:sldId id="295" r:id="rId24"/>
    <p:sldId id="296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6B69F4-AB52-4D32-81C1-A560A1361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28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B69F4-AB52-4D32-81C1-A560A136126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92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9F8A-958F-4B5C-9B3C-AC535050C7D9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1928-5C01-4B6D-B274-9900252092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8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BFA1-B61C-4910-A008-F52426894122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13839-7F85-47A8-8FB0-D7D6CC7EBB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3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B9CBC-DEF6-4671-8218-2695FB639C0A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9481-08A2-4E41-9F0F-6CEBCB1F6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7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7243-AF8E-4F3A-9A11-D536B48EA843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B6D51-AC0E-44C1-AB1F-3C12C84414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830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14CB-4346-44C2-B786-8B49D132CC82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74B93-FCD0-4242-8BE9-125384D421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2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FE70-5E7B-4DA3-96C9-2CA7DE9739A1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753C3-9926-41C8-9940-DD776C21EA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99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46-DC13-4A73-8E1B-32EDC5DDB9AE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6A7C-063B-4BF4-B979-91599F05E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5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6F9E-F7FA-4E90-8681-364785530CD4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B15F-6169-408D-BF6C-41DE74A3A0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5872-BE47-4FC0-955A-1BC82072AD23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1F2B-B85F-437D-9AA4-576F7A5F97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20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527D9-BAA9-4C68-9947-DB8660163239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4908-BE57-47E8-88B9-DA557428E9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7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4B254-20D3-4E82-BD89-859E5A079172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6578-C409-455A-A34C-3FD6F9B052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B68-A097-471C-9FF5-C8CEDB453046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CFCA4-1AFB-4F15-BA3D-20C9F6461C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5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2740C-74C2-4D48-9A75-384339AAFD01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1BFD-E223-4CA1-BE3F-C4D8EA0C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6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C364-5485-4B51-8264-9379C80C9245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ACF49-FDE7-4C40-95B2-67086CCD9D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9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4463BB37-1CE0-4DB0-91C7-B3605C7A96FE}" type="datetime1">
              <a:rPr lang="zh-TW" altLang="en-US"/>
              <a:pPr>
                <a:defRPr/>
              </a:pPr>
              <a:t>2023/4/23</a:t>
            </a:fld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989BDE9-CE49-4300-BE68-7E3EB85FA5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AD14A-2747-4B63-9D3F-EB9F92F93E6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099" name="Rectangle 3"/>
          <p:cNvSpPr>
            <a:spLocks noRot="1" noChangeArrowheads="1"/>
          </p:cNvSpPr>
          <p:nvPr/>
        </p:nvSpPr>
        <p:spPr bwMode="auto">
          <a:xfrm>
            <a:off x="468313" y="2420938"/>
            <a:ext cx="8229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dirty="0">
                <a:solidFill>
                  <a:schemeClr val="tx2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>
                <a:solidFill>
                  <a:schemeClr val="tx2"/>
                </a:solidFill>
                <a:latin typeface="新細明體" panose="02020500000000000000" pitchFamily="18" charset="-120"/>
              </a:rPr>
              <a:t>程式設計之四</a:t>
            </a:r>
            <a:endParaRPr lang="en-US" altLang="zh-TW" sz="4400" dirty="0">
              <a:solidFill>
                <a:schemeClr val="tx2"/>
              </a:solidFill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dirty="0">
                <a:solidFill>
                  <a:schemeClr val="tx2"/>
                </a:solidFill>
                <a:latin typeface="新細明體" panose="02020500000000000000" pitchFamily="18" charset="-120"/>
              </a:rPr>
              <a:t>Socket</a:t>
            </a:r>
            <a:r>
              <a:rPr lang="zh-TW" altLang="en-US" sz="4400" dirty="0">
                <a:solidFill>
                  <a:schemeClr val="tx2"/>
                </a:solidFill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427663" y="4689475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編輯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3CA8A-55D5-4268-BFEC-33261FDC420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072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public class SocketInfo{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for(int i=0 ; i&lt;args.length ; i++){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Socket MySocket = new Socket(args[i],80);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System.out.print("Connected to " + MySocket.getInetAddress());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System.out.print(" on port " + MySocket.getPort());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System.out.print(" from port " + MySocket.getLocalPort());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System.out.print(" of " + MySocket.getLocalAddress() + "\n");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catch(UnknownHostException e){ System.out.println("I can't find " + args[i]);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catch(SocketException e){ System.out.println("Couldn't connect to " + args[i]);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catch(IOException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5013325"/>
            <a:ext cx="7416800" cy="1655763"/>
          </a:xfrm>
          <a:noFill/>
        </p:spPr>
      </p:pic>
      <p:pic>
        <p:nvPicPr>
          <p:cNvPr id="7987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5013325"/>
            <a:ext cx="7416800" cy="16557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0A4F26-9DF6-4370-AE95-649D6BAA016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25621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如何建構</a:t>
            </a:r>
            <a:r>
              <a:rPr lang="en-US" altLang="zh-TW">
                <a:latin typeface="新細明體" panose="02020500000000000000" pitchFamily="18" charset="-120"/>
              </a:rPr>
              <a:t>ServerSocket</a:t>
            </a:r>
            <a:r>
              <a:rPr lang="zh-TW" altLang="en-US">
                <a:latin typeface="新細明體" panose="02020500000000000000" pitchFamily="18" charset="-120"/>
              </a:rPr>
              <a:t>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ServerSocket() throws IOException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ServerSocket(int port) throws IOException, BindException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EX</a:t>
            </a:r>
            <a:r>
              <a:rPr lang="zh-TW" altLang="en-US" sz="200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>
                <a:latin typeface="新細明體" panose="02020500000000000000" pitchFamily="18" charset="-120"/>
              </a:rPr>
              <a:t>	</a:t>
            </a:r>
            <a:r>
              <a:rPr lang="en-US" altLang="zh-TW" sz="140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	ServerSocket myServer = new ServerSocket(8888);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catch(BindException e){}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ServerSocket(int port, int queuelength) throws IOException, BindException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EX</a:t>
            </a:r>
            <a:r>
              <a:rPr lang="zh-TW" altLang="en-US" sz="200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>
                <a:latin typeface="新細明體" panose="02020500000000000000" pitchFamily="18" charset="-120"/>
              </a:rPr>
              <a:t>	</a:t>
            </a:r>
            <a:r>
              <a:rPr lang="en-US" altLang="zh-TW" sz="140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	ServerSocket myServer = new ServerSocket(8888,5);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catch(BindException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400">
              <a:latin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2065A-F04C-490D-BFF3-28886730BFE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277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accept()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回傳一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型態的物件；是</a:t>
            </a:r>
            <a:r>
              <a:rPr lang="en-US" altLang="zh-TW">
                <a:latin typeface="新細明體" panose="02020500000000000000" pitchFamily="18" charset="-120"/>
              </a:rPr>
              <a:t>ServerSocket</a:t>
            </a:r>
            <a:r>
              <a:rPr lang="zh-TW" altLang="en-US">
                <a:latin typeface="新細明體" panose="02020500000000000000" pitchFamily="18" charset="-120"/>
              </a:rPr>
              <a:t>用來等待連線的</a:t>
            </a:r>
            <a:r>
              <a:rPr lang="en-US" altLang="zh-TW">
                <a:latin typeface="新細明體" panose="02020500000000000000" pitchFamily="18" charset="-120"/>
              </a:rPr>
              <a:t>method</a:t>
            </a:r>
            <a:r>
              <a:rPr lang="zh-TW" altLang="en-US">
                <a:latin typeface="新細明體" panose="02020500000000000000" pitchFamily="18" charset="-120"/>
              </a:rPr>
              <a:t>；我們就是用這個回傳的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物件來跟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端做溝通；另外</a:t>
            </a:r>
            <a:r>
              <a:rPr lang="zh-TW" altLang="en-US"/>
              <a:t>，</a:t>
            </a:r>
            <a:r>
              <a:rPr lang="zh-TW" altLang="en-US">
                <a:latin typeface="新細明體" panose="02020500000000000000" pitchFamily="18" charset="-120"/>
              </a:rPr>
              <a:t>在等待連線期間，程式會停頓</a:t>
            </a:r>
            <a:r>
              <a:rPr lang="en-US" altLang="zh-TW">
                <a:latin typeface="新細明體" panose="02020500000000000000" pitchFamily="18" charset="-120"/>
              </a:rPr>
              <a:t>(block)</a:t>
            </a:r>
            <a:r>
              <a:rPr lang="zh-TW" altLang="en-US">
                <a:latin typeface="新細明體" panose="02020500000000000000" pitchFamily="18" charset="-120"/>
              </a:rPr>
              <a:t>住。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新細明體" panose="02020500000000000000" pitchFamily="18" charset="-120"/>
              </a:rPr>
              <a:t>	</a:t>
            </a:r>
            <a:r>
              <a:rPr lang="en-US" altLang="zh-TW">
                <a:latin typeface="新細明體" panose="02020500000000000000" pitchFamily="18" charset="-120"/>
              </a:rPr>
              <a:t>EX</a:t>
            </a:r>
            <a:r>
              <a:rPr lang="zh-TW" altLang="en-US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新細明體" panose="02020500000000000000" pitchFamily="18" charset="-120"/>
              </a:rPr>
              <a:t>	</a:t>
            </a:r>
            <a:r>
              <a:rPr lang="en-US" altLang="zh-TW">
                <a:latin typeface="新細明體" panose="02020500000000000000" pitchFamily="18" charset="-120"/>
              </a:rPr>
              <a:t>ServerSocket myServer = new ServerSocket(8888);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新細明體" panose="02020500000000000000" pitchFamily="18" charset="-120"/>
              </a:rPr>
              <a:t>	Socket connection = myServer.accept();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F5B37-442B-4DFC-ADEC-ED8C37605EF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37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ServerSocket</a:t>
            </a:r>
            <a:r>
              <a:rPr lang="zh-TW" altLang="en-US">
                <a:latin typeface="新細明體" panose="02020500000000000000" pitchFamily="18" charset="-120"/>
              </a:rPr>
              <a:t>與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在</a:t>
            </a: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</a:t>
            </a:r>
            <a:r>
              <a:rPr lang="en-US" altLang="zh-TW">
                <a:latin typeface="新細明體" panose="02020500000000000000" pitchFamily="18" charset="-120"/>
              </a:rPr>
              <a:t>create</a:t>
            </a:r>
            <a:r>
              <a:rPr lang="zh-TW" altLang="en-US">
                <a:latin typeface="新細明體" panose="02020500000000000000" pitchFamily="18" charset="-120"/>
              </a:rPr>
              <a:t>一個</a:t>
            </a:r>
            <a:r>
              <a:rPr lang="en-US" altLang="zh-TW">
                <a:latin typeface="新細明體" panose="02020500000000000000" pitchFamily="18" charset="-120"/>
              </a:rPr>
              <a:t>ServerSocket</a:t>
            </a:r>
            <a:r>
              <a:rPr lang="zh-TW" altLang="en-US">
                <a:latin typeface="新細明體" panose="02020500000000000000" pitchFamily="18" charset="-120"/>
              </a:rPr>
              <a:t>物件等待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端連接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端的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物件連接到</a:t>
            </a: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端接到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端的</a:t>
            </a:r>
            <a:r>
              <a:rPr lang="en-US" altLang="zh-TW">
                <a:latin typeface="新細明體" panose="02020500000000000000" pitchFamily="18" charset="-120"/>
              </a:rPr>
              <a:t>request</a:t>
            </a:r>
            <a:r>
              <a:rPr lang="zh-TW" altLang="en-US">
                <a:latin typeface="新細明體" panose="02020500000000000000" pitchFamily="18" charset="-120"/>
              </a:rPr>
              <a:t>後會</a:t>
            </a:r>
            <a:r>
              <a:rPr lang="en-US" altLang="zh-TW">
                <a:latin typeface="新細明體" panose="02020500000000000000" pitchFamily="18" charset="-120"/>
              </a:rPr>
              <a:t>create</a:t>
            </a:r>
            <a:r>
              <a:rPr lang="zh-TW" altLang="en-US">
                <a:latin typeface="新細明體" panose="02020500000000000000" pitchFamily="18" charset="-120"/>
              </a:rPr>
              <a:t>一個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物件與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端做溝通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由</a:t>
            </a: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端的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物件與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端的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物件進行互動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端或</a:t>
            </a: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</a:t>
            </a:r>
            <a:r>
              <a:rPr lang="en-US" altLang="zh-TW">
                <a:latin typeface="新細明體" panose="02020500000000000000" pitchFamily="18" charset="-120"/>
              </a:rPr>
              <a:t>(</a:t>
            </a:r>
            <a:r>
              <a:rPr lang="zh-TW" altLang="en-US">
                <a:latin typeface="新細明體" panose="02020500000000000000" pitchFamily="18" charset="-120"/>
              </a:rPr>
              <a:t>或雙方</a:t>
            </a:r>
            <a:r>
              <a:rPr lang="en-US" altLang="zh-TW">
                <a:latin typeface="新細明體" panose="02020500000000000000" pitchFamily="18" charset="-120"/>
              </a:rPr>
              <a:t>)</a:t>
            </a:r>
            <a:r>
              <a:rPr lang="zh-TW" altLang="en-US">
                <a:latin typeface="新細明體" panose="02020500000000000000" pitchFamily="18" charset="-120"/>
              </a:rPr>
              <a:t>關閉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連線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>
                <a:latin typeface="新細明體" panose="02020500000000000000" pitchFamily="18" charset="-120"/>
              </a:rPr>
              <a:t>Server</a:t>
            </a:r>
            <a:r>
              <a:rPr lang="zh-TW" altLang="en-US">
                <a:latin typeface="新細明體" panose="02020500000000000000" pitchFamily="18" charset="-120"/>
              </a:rPr>
              <a:t>端回到等待狀態等待下一次連線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C79D1A-9237-4050-91BB-087C4C3A4EA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835150" y="1917700"/>
            <a:ext cx="6492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659563" y="1917700"/>
            <a:ext cx="7207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476375" y="2708275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new Socket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476375" y="38608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Read/Write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Data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476375" y="49403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 Socket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6372225" y="2420938"/>
            <a:ext cx="14398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ServerSocket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372225" y="3357563"/>
            <a:ext cx="14398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new Socket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372225" y="4292600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Write/Read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Data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372225" y="5229225"/>
            <a:ext cx="14398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 Socket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323850" y="2852738"/>
            <a:ext cx="6492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933825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receive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084763"/>
            <a:ext cx="6492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7956550" y="2565400"/>
            <a:ext cx="7207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wait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7956550" y="3573463"/>
            <a:ext cx="720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accept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7956550" y="4365625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receive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send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7956550" y="5373688"/>
            <a:ext cx="720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close</a:t>
            </a:r>
          </a:p>
        </p:txBody>
      </p:sp>
      <p:cxnSp>
        <p:nvCxnSpPr>
          <p:cNvPr id="81940" name="AutoShape 20"/>
          <p:cNvCxnSpPr>
            <a:cxnSpLocks noChangeShapeType="1"/>
            <a:stCxn id="81926" idx="2"/>
            <a:endCxn id="81927" idx="0"/>
          </p:cNvCxnSpPr>
          <p:nvPr/>
        </p:nvCxnSpPr>
        <p:spPr bwMode="auto">
          <a:xfrm>
            <a:off x="2197100" y="3284538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1" name="AutoShape 21"/>
          <p:cNvCxnSpPr>
            <a:cxnSpLocks noChangeShapeType="1"/>
            <a:stCxn id="81927" idx="2"/>
            <a:endCxn id="81928" idx="0"/>
          </p:cNvCxnSpPr>
          <p:nvPr/>
        </p:nvCxnSpPr>
        <p:spPr bwMode="auto">
          <a:xfrm>
            <a:off x="2197100" y="4437063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2" name="AutoShape 22"/>
          <p:cNvCxnSpPr>
            <a:cxnSpLocks noChangeShapeType="1"/>
            <a:stCxn id="81929" idx="2"/>
            <a:endCxn id="81930" idx="0"/>
          </p:cNvCxnSpPr>
          <p:nvPr/>
        </p:nvCxnSpPr>
        <p:spPr bwMode="auto">
          <a:xfrm>
            <a:off x="7092950" y="2997200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3"/>
          <p:cNvCxnSpPr>
            <a:cxnSpLocks noChangeShapeType="1"/>
            <a:stCxn id="81930" idx="2"/>
            <a:endCxn id="81931" idx="0"/>
          </p:cNvCxnSpPr>
          <p:nvPr/>
        </p:nvCxnSpPr>
        <p:spPr bwMode="auto">
          <a:xfrm>
            <a:off x="7092950" y="3933825"/>
            <a:ext cx="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4" name="AutoShape 24"/>
          <p:cNvCxnSpPr>
            <a:cxnSpLocks noChangeShapeType="1"/>
            <a:stCxn id="81931" idx="2"/>
            <a:endCxn id="81932" idx="0"/>
          </p:cNvCxnSpPr>
          <p:nvPr/>
        </p:nvCxnSpPr>
        <p:spPr bwMode="auto">
          <a:xfrm>
            <a:off x="7092950" y="4868863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6" name="AutoShape 26"/>
          <p:cNvCxnSpPr>
            <a:cxnSpLocks noChangeShapeType="1"/>
            <a:stCxn id="81926" idx="3"/>
            <a:endCxn id="81930" idx="1"/>
          </p:cNvCxnSpPr>
          <p:nvPr/>
        </p:nvCxnSpPr>
        <p:spPr bwMode="auto">
          <a:xfrm>
            <a:off x="2916238" y="2997200"/>
            <a:ext cx="3455987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7" name="AutoShape 27"/>
          <p:cNvCxnSpPr>
            <a:cxnSpLocks noChangeShapeType="1"/>
            <a:stCxn id="81927" idx="3"/>
            <a:endCxn id="81931" idx="1"/>
          </p:cNvCxnSpPr>
          <p:nvPr/>
        </p:nvCxnSpPr>
        <p:spPr bwMode="auto">
          <a:xfrm>
            <a:off x="2916238" y="4149725"/>
            <a:ext cx="345598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8" name="AutoShape 28"/>
          <p:cNvCxnSpPr>
            <a:cxnSpLocks noChangeShapeType="1"/>
            <a:stCxn id="81928" idx="3"/>
            <a:endCxn id="81932" idx="1"/>
          </p:cNvCxnSpPr>
          <p:nvPr/>
        </p:nvCxnSpPr>
        <p:spPr bwMode="auto">
          <a:xfrm>
            <a:off x="2916238" y="5229225"/>
            <a:ext cx="3455987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0" name="AutoShape 30"/>
          <p:cNvCxnSpPr>
            <a:cxnSpLocks noChangeShapeType="1"/>
            <a:stCxn id="81926" idx="3"/>
            <a:endCxn id="81929" idx="1"/>
          </p:cNvCxnSpPr>
          <p:nvPr/>
        </p:nvCxnSpPr>
        <p:spPr bwMode="auto">
          <a:xfrm flipV="1">
            <a:off x="2916238" y="2709863"/>
            <a:ext cx="34559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924300" y="2636838"/>
            <a:ext cx="86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4284663" y="3068638"/>
            <a:ext cx="86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connect</a:t>
            </a: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4140200" y="4076700"/>
            <a:ext cx="12239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I/O Stream</a:t>
            </a: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4140200" y="5157788"/>
            <a:ext cx="10795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disconnect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2" grpId="0" animBg="1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51" grpId="0"/>
      <p:bldP spid="81951" grpId="1"/>
      <p:bldP spid="81952" grpId="0"/>
      <p:bldP spid="81953" grpId="0"/>
      <p:bldP spid="819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7AC60-CC76-482C-B4C0-E8F76EF036B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58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import java.net.ServerSocket;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public class SocketServer{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ServerSocket SocketServer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Socket SocketConnector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int count = 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SocketServer = new ServerSocket(8888);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System.out.println("Listening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SocketConnector = SocketServer.accept();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System.out.println(++count + " Socket(s) 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195513" y="3644900"/>
            <a:ext cx="5329237" cy="1512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341550-E27D-4FBF-A80A-470CB4AE276D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4006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Client</a:t>
            </a:r>
            <a:r>
              <a:rPr lang="zh-TW" altLang="en-US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public class SocketClient{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	SocketClient = new Socket("localhost",8888);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	System.out.println(e.toString());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195513" y="3644900"/>
            <a:ext cx="4537075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B4F1B-1A78-421D-9204-EDDF14EB7EBE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7892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/>
              <a:t>執行結果</a:t>
            </a:r>
          </a:p>
        </p:txBody>
      </p:sp>
      <p:pic>
        <p:nvPicPr>
          <p:cNvPr id="8602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636838"/>
            <a:ext cx="4078287" cy="2879725"/>
          </a:xfrm>
          <a:noFill/>
        </p:spPr>
      </p:pic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40767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65638"/>
            <a:ext cx="4076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40767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31" name="Picture 1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2017713"/>
            <a:ext cx="4032250" cy="2232025"/>
          </a:xfrm>
          <a:noFill/>
        </p:spPr>
      </p:pic>
      <p:sp>
        <p:nvSpPr>
          <p:cNvPr id="37898" name="Rectangle 17"/>
          <p:cNvSpPr>
            <a:spLocks noChangeArrowheads="1"/>
          </p:cNvSpPr>
          <p:nvPr/>
        </p:nvSpPr>
        <p:spPr bwMode="auto">
          <a:xfrm>
            <a:off x="1835150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6443663" y="1484313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6B791-1B8A-4C6F-A134-379AC7D1F83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891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新細明體" panose="02020500000000000000" pitchFamily="18" charset="-120"/>
              </a:rPr>
              <a:t>關閉</a:t>
            </a:r>
            <a:r>
              <a:rPr lang="en-US" altLang="zh-TW" sz="2800" dirty="0">
                <a:latin typeface="新細明體" panose="02020500000000000000" pitchFamily="18" charset="-120"/>
              </a:rPr>
              <a:t>Client</a:t>
            </a:r>
            <a:r>
              <a:rPr lang="zh-TW" altLang="en-US" sz="2800" dirty="0">
                <a:latin typeface="新細明體" panose="02020500000000000000" pitchFamily="18" charset="-120"/>
              </a:rPr>
              <a:t>端的</a:t>
            </a:r>
            <a:r>
              <a:rPr lang="en-US" altLang="zh-TW" sz="2800" dirty="0">
                <a:latin typeface="新細明體" panose="02020500000000000000" pitchFamily="18" charset="-120"/>
              </a:rPr>
              <a:t>Socket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新細明體" panose="02020500000000000000" pitchFamily="18" charset="-120"/>
              </a:rPr>
              <a:t>close() throws </a:t>
            </a:r>
            <a:r>
              <a:rPr lang="en-US" altLang="zh-TW" dirty="0" err="1">
                <a:latin typeface="新細明體" panose="02020500000000000000" pitchFamily="18" charset="-120"/>
              </a:rPr>
              <a:t>IOException</a:t>
            </a:r>
            <a:endParaRPr lang="en-US" altLang="zh-TW" dirty="0"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</a:t>
            </a:r>
            <a:r>
              <a:rPr lang="en-US" altLang="zh-TW" sz="2400" dirty="0">
                <a:latin typeface="新細明體" panose="02020500000000000000" pitchFamily="18" charset="-120"/>
              </a:rPr>
              <a:t>EX</a:t>
            </a:r>
            <a:r>
              <a:rPr lang="zh-TW" altLang="en-US" sz="2400" dirty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	Socket </a:t>
            </a:r>
            <a:r>
              <a:rPr lang="en-US" altLang="zh-TW" sz="1800" dirty="0" err="1">
                <a:latin typeface="新細明體" panose="02020500000000000000" pitchFamily="18" charset="-120"/>
              </a:rPr>
              <a:t>mySocket</a:t>
            </a:r>
            <a:r>
              <a:rPr lang="en-US" altLang="zh-TW" sz="1800" dirty="0">
                <a:latin typeface="新細明體" panose="02020500000000000000" pitchFamily="18" charset="-120"/>
              </a:rPr>
              <a:t> = new Socket("localhost",80);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catch(</a:t>
            </a:r>
            <a:r>
              <a:rPr lang="en-US" altLang="zh-TW" sz="18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800" dirty="0">
                <a:latin typeface="新細明體" panose="02020500000000000000" pitchFamily="18" charset="-120"/>
              </a:rPr>
              <a:t> e){}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finally{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	if(</a:t>
            </a:r>
            <a:r>
              <a:rPr lang="en-US" altLang="zh-TW" sz="1800" dirty="0" err="1">
                <a:latin typeface="新細明體" panose="02020500000000000000" pitchFamily="18" charset="-120"/>
              </a:rPr>
              <a:t>mySocket</a:t>
            </a:r>
            <a:r>
              <a:rPr lang="en-US" altLang="zh-TW" sz="1800" dirty="0">
                <a:latin typeface="新細明體" panose="02020500000000000000" pitchFamily="18" charset="-120"/>
              </a:rPr>
              <a:t> != null)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 		try{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		</a:t>
            </a:r>
            <a:r>
              <a:rPr lang="en-US" altLang="zh-TW" sz="1800" dirty="0" err="1">
                <a:latin typeface="新細明體" panose="02020500000000000000" pitchFamily="18" charset="-120"/>
              </a:rPr>
              <a:t>mySocket.close</a:t>
            </a:r>
            <a:r>
              <a:rPr lang="en-US" altLang="zh-TW" sz="1800" dirty="0">
                <a:latin typeface="新細明體" panose="02020500000000000000" pitchFamily="18" charset="-12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	catch(</a:t>
            </a:r>
            <a:r>
              <a:rPr lang="en-US" altLang="zh-TW" sz="18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800" dirty="0">
                <a:latin typeface="新細明體" panose="02020500000000000000" pitchFamily="18" charset="-120"/>
              </a:rPr>
              <a:t> e){}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86037-4F7B-42C5-8083-1B2BDC05300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3994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>
                <a:latin typeface="新細明體" panose="02020500000000000000" pitchFamily="18" charset="-120"/>
              </a:rPr>
              <a:t>改寫後的</a:t>
            </a:r>
            <a:r>
              <a:rPr lang="en-US" altLang="zh-TW" sz="2400">
                <a:latin typeface="新細明體" panose="02020500000000000000" pitchFamily="18" charset="-120"/>
              </a:rPr>
              <a:t>Client</a:t>
            </a:r>
            <a:r>
              <a:rPr lang="zh-TW" altLang="en-US" sz="2400">
                <a:latin typeface="新細明體" panose="02020500000000000000" pitchFamily="18" charset="-120"/>
              </a:rPr>
              <a:t>端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import java.net.Socket;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public class SocketClient{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Socket SocketClient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SocketClient = new Socket("localhost",8888);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System.out.println("Connected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finally{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if(SocketClient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	SocketClient.close();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	catch(Exception e){ System.out.println(e.toString());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	System.out.println("Client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880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12875"/>
            <a:ext cx="4824413" cy="2460625"/>
          </a:xfr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58888" y="3933825"/>
            <a:ext cx="6049962" cy="2159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F2248F-6FD1-418D-9743-948C664192B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新細明體" panose="02020500000000000000" pitchFamily="18" charset="-120"/>
              </a:rPr>
              <a:t>Java</a:t>
            </a:r>
            <a:r>
              <a:rPr lang="zh-TW" altLang="en-US" dirty="0">
                <a:latin typeface="新細明體" panose="02020500000000000000" pitchFamily="18" charset="-120"/>
              </a:rPr>
              <a:t>通訊重要內建封包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TW" dirty="0">
              <a:latin typeface="新細明體" panose="02020500000000000000" pitchFamily="18" charset="-120"/>
            </a:endParaRPr>
          </a:p>
          <a:p>
            <a:pPr marL="0" indent="0" eaLnBrk="1" hangingPunct="1">
              <a:buClr>
                <a:srgbClr val="FF9900"/>
              </a:buClr>
              <a:buNone/>
            </a:pPr>
            <a:endParaRPr lang="en-US" altLang="zh-TW" dirty="0">
              <a:latin typeface="新細明體" panose="02020500000000000000" pitchFamily="18" charset="-12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dirty="0">
                <a:latin typeface="新細明體" panose="02020500000000000000" pitchFamily="18" charset="-120"/>
              </a:rPr>
              <a:t>Socket (</a:t>
            </a:r>
            <a:r>
              <a:rPr lang="en-US" altLang="zh-TW" dirty="0" err="1">
                <a:latin typeface="新細明體" panose="02020500000000000000" pitchFamily="18" charset="-120"/>
              </a:rPr>
              <a:t>java.net.Socket</a:t>
            </a:r>
            <a:r>
              <a:rPr lang="en-US" altLang="zh-TW" dirty="0">
                <a:latin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新細明體" panose="02020500000000000000" pitchFamily="18" charset="-120"/>
              </a:rPr>
              <a:t>java.net.ServerSocket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CEAE6-9258-451E-A338-04BB937F164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096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9688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如何傳送資料？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利用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類別的</a:t>
            </a:r>
            <a:r>
              <a:rPr lang="en-US" altLang="zh-TW">
                <a:latin typeface="新細明體" panose="02020500000000000000" pitchFamily="18" charset="-120"/>
              </a:rPr>
              <a:t>getOutputStream()</a:t>
            </a:r>
            <a:r>
              <a:rPr lang="zh-TW" altLang="en-US">
                <a:latin typeface="新細明體" panose="02020500000000000000" pitchFamily="18" charset="-120"/>
              </a:rPr>
              <a:t>取得輸出串流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再利用</a:t>
            </a:r>
            <a:r>
              <a:rPr lang="en-US" altLang="zh-TW">
                <a:latin typeface="新細明體" panose="02020500000000000000" pitchFamily="18" charset="-120"/>
              </a:rPr>
              <a:t>OutputStreamWriter</a:t>
            </a:r>
            <a:r>
              <a:rPr lang="zh-TW" altLang="en-US">
                <a:latin typeface="新細明體" panose="02020500000000000000" pitchFamily="18" charset="-120"/>
              </a:rPr>
              <a:t>跟</a:t>
            </a:r>
            <a:r>
              <a:rPr lang="en-US" altLang="zh-TW">
                <a:latin typeface="新細明體" panose="02020500000000000000" pitchFamily="18" charset="-120"/>
              </a:rPr>
              <a:t>BufferedWriter</a:t>
            </a:r>
            <a:r>
              <a:rPr lang="zh-TW" altLang="en-US">
                <a:latin typeface="新細明體" panose="02020500000000000000" pitchFamily="18" charset="-120"/>
              </a:rPr>
              <a:t>建立輸出介面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呼叫</a:t>
            </a:r>
            <a:r>
              <a:rPr lang="en-US" altLang="zh-TW">
                <a:latin typeface="新細明體" panose="02020500000000000000" pitchFamily="18" charset="-120"/>
              </a:rPr>
              <a:t>BufferedWriter</a:t>
            </a:r>
            <a:r>
              <a:rPr lang="zh-TW" altLang="en-US">
                <a:latin typeface="新細明體" panose="02020500000000000000" pitchFamily="18" charset="-120"/>
              </a:rPr>
              <a:t>類別的</a:t>
            </a:r>
            <a:r>
              <a:rPr lang="en-US" altLang="zh-TW">
                <a:latin typeface="新細明體" panose="02020500000000000000" pitchFamily="18" charset="-120"/>
              </a:rPr>
              <a:t>write()</a:t>
            </a:r>
            <a:r>
              <a:rPr lang="zh-TW" altLang="en-US">
                <a:latin typeface="新細明體" panose="02020500000000000000" pitchFamily="18" charset="-120"/>
              </a:rPr>
              <a:t>跟</a:t>
            </a:r>
            <a:r>
              <a:rPr lang="en-US" altLang="zh-TW">
                <a:latin typeface="新細明體" panose="02020500000000000000" pitchFamily="18" charset="-120"/>
              </a:rPr>
              <a:t>flush()</a:t>
            </a:r>
            <a:r>
              <a:rPr lang="zh-TW" altLang="en-US">
                <a:latin typeface="新細明體" panose="02020500000000000000" pitchFamily="18" charset="-120"/>
              </a:rPr>
              <a:t>送出要送出的資料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新細明體" panose="02020500000000000000" pitchFamily="18" charset="-120"/>
              </a:rPr>
              <a:t>	</a:t>
            </a:r>
            <a:r>
              <a:rPr lang="en-US" altLang="zh-TW">
                <a:latin typeface="新細明體" panose="02020500000000000000" pitchFamily="18" charset="-120"/>
              </a:rPr>
              <a:t>EX</a:t>
            </a:r>
            <a:r>
              <a:rPr lang="zh-TW" altLang="en-US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TW" altLang="en-US" sz="2000">
                <a:latin typeface="新細明體" panose="02020500000000000000" pitchFamily="18" charset="-120"/>
              </a:rPr>
              <a:t>	</a:t>
            </a:r>
            <a:r>
              <a:rPr lang="en-US" altLang="zh-TW" sz="2000">
                <a:latin typeface="新細明體" panose="02020500000000000000" pitchFamily="18" charset="-120"/>
              </a:rPr>
              <a:t>BufferedWriter wr = new BufferedWriter(new 	OutputStreamWriter(SocketClient.getOutputStream()));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wr.write("Hello! How are you?");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wr.flush();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0D1779-59DC-4D55-A88E-DAD09BFF62B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19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如何接收資料？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利用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類別的</a:t>
            </a:r>
            <a:r>
              <a:rPr lang="en-US" altLang="zh-TW">
                <a:latin typeface="新細明體" panose="02020500000000000000" pitchFamily="18" charset="-120"/>
              </a:rPr>
              <a:t>getInputStream()</a:t>
            </a:r>
            <a:r>
              <a:rPr lang="zh-TW" altLang="en-US">
                <a:latin typeface="新細明體" panose="02020500000000000000" pitchFamily="18" charset="-120"/>
              </a:rPr>
              <a:t>取得輸入串流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再利用</a:t>
            </a:r>
            <a:r>
              <a:rPr lang="en-US" altLang="zh-TW">
                <a:latin typeface="新細明體" panose="02020500000000000000" pitchFamily="18" charset="-120"/>
              </a:rPr>
              <a:t>InputStreamReader</a:t>
            </a:r>
            <a:r>
              <a:rPr lang="zh-TW" altLang="en-US">
                <a:latin typeface="新細明體" panose="02020500000000000000" pitchFamily="18" charset="-120"/>
              </a:rPr>
              <a:t>跟</a:t>
            </a:r>
            <a:r>
              <a:rPr lang="en-US" altLang="zh-TW">
                <a:latin typeface="新細明體" panose="02020500000000000000" pitchFamily="18" charset="-120"/>
              </a:rPr>
              <a:t>BufferedReader</a:t>
            </a:r>
            <a:r>
              <a:rPr lang="zh-TW" altLang="en-US">
                <a:latin typeface="新細明體" panose="02020500000000000000" pitchFamily="18" charset="-120"/>
              </a:rPr>
              <a:t>建立輸入介面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呼叫</a:t>
            </a:r>
            <a:r>
              <a:rPr lang="en-US" altLang="zh-TW">
                <a:latin typeface="新細明體" panose="02020500000000000000" pitchFamily="18" charset="-120"/>
              </a:rPr>
              <a:t>BufferedReader</a:t>
            </a:r>
            <a:r>
              <a:rPr lang="zh-TW" altLang="en-US">
                <a:latin typeface="新細明體" panose="02020500000000000000" pitchFamily="18" charset="-120"/>
              </a:rPr>
              <a:t>類別的</a:t>
            </a:r>
            <a:r>
              <a:rPr lang="en-US" altLang="zh-TW">
                <a:latin typeface="新細明體" panose="02020500000000000000" pitchFamily="18" charset="-120"/>
              </a:rPr>
              <a:t>readLine()</a:t>
            </a:r>
            <a:r>
              <a:rPr lang="zh-TW" altLang="en-US">
                <a:latin typeface="新細明體" panose="02020500000000000000" pitchFamily="18" charset="-120"/>
              </a:rPr>
              <a:t>接收傳送進來的資料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>
                <a:latin typeface="新細明體" panose="02020500000000000000" pitchFamily="18" charset="-120"/>
              </a:rPr>
              <a:t>	</a:t>
            </a:r>
            <a:r>
              <a:rPr lang="en-US" altLang="zh-TW">
                <a:latin typeface="新細明體" panose="02020500000000000000" pitchFamily="18" charset="-120"/>
              </a:rPr>
              <a:t>EX</a:t>
            </a:r>
            <a:r>
              <a:rPr lang="zh-TW" altLang="en-US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TW" altLang="en-US" sz="2000">
                <a:latin typeface="新細明體" panose="02020500000000000000" pitchFamily="18" charset="-120"/>
              </a:rPr>
              <a:t>    	</a:t>
            </a:r>
            <a:r>
              <a:rPr lang="en-US" altLang="zh-TW" sz="2000">
                <a:latin typeface="新細明體" panose="02020500000000000000" pitchFamily="18" charset="-120"/>
              </a:rPr>
              <a:t>BufferedReader rd = new BufferedReader(new 	InputStreamReader(SocketClient.getInputStream()));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String str;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while ((str = rd.readLine()) != null) {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	System.out.println(str);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C0A039-2AC0-4A19-AF30-7FB2790E4D0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96938"/>
          </a:xfrm>
        </p:spPr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30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import </a:t>
            </a:r>
            <a:r>
              <a:rPr lang="en-US" altLang="zh-TW" sz="1400" dirty="0" err="1">
                <a:latin typeface="新細明體" panose="02020500000000000000" pitchFamily="18" charset="-120"/>
              </a:rPr>
              <a:t>java.net.ServerSocket</a:t>
            </a:r>
            <a:r>
              <a:rPr lang="en-US" altLang="zh-TW" sz="14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import </a:t>
            </a:r>
            <a:r>
              <a:rPr lang="en-US" altLang="zh-TW" sz="1400" dirty="0" err="1">
                <a:latin typeface="新細明體" panose="02020500000000000000" pitchFamily="18" charset="-120"/>
              </a:rPr>
              <a:t>java.net.Socket</a:t>
            </a:r>
            <a:r>
              <a:rPr lang="en-US" altLang="zh-TW" sz="14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public class SocketServer2{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4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4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ServerSocket</a:t>
            </a:r>
            <a:r>
              <a:rPr lang="en-US" altLang="zh-TW" sz="1400" dirty="0">
                <a:latin typeface="新細明體" panose="02020500000000000000" pitchFamily="18" charset="-120"/>
              </a:rPr>
              <a:t>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SocketServer</a:t>
            </a:r>
            <a:r>
              <a:rPr lang="en-US" altLang="zh-TW" sz="14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Socket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SocketConnector</a:t>
            </a:r>
            <a:r>
              <a:rPr lang="en-US" altLang="zh-TW" sz="14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SocketServer</a:t>
            </a:r>
            <a:r>
              <a:rPr lang="en-US" altLang="zh-TW" sz="1400" dirty="0">
                <a:latin typeface="新細明體" panose="02020500000000000000" pitchFamily="18" charset="-120"/>
              </a:rPr>
              <a:t> = new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ServerSocket</a:t>
            </a:r>
            <a:r>
              <a:rPr lang="en-US" altLang="zh-TW" sz="1400" dirty="0">
                <a:latin typeface="新細明體" panose="02020500000000000000" pitchFamily="18" charset="-120"/>
              </a:rPr>
              <a:t>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SocketConnector</a:t>
            </a:r>
            <a:r>
              <a:rPr lang="en-US" altLang="zh-TW" sz="1400" dirty="0">
                <a:latin typeface="新細明體" panose="02020500000000000000" pitchFamily="18" charset="-120"/>
              </a:rPr>
              <a:t> =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SocketServer.accept</a:t>
            </a:r>
            <a:r>
              <a:rPr lang="en-US" altLang="zh-TW" sz="14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try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</a:t>
            </a:r>
            <a:r>
              <a:rPr lang="en-US" altLang="zh-TW" sz="14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400" dirty="0">
                <a:latin typeface="新細明體" panose="02020500000000000000" pitchFamily="18" charset="-120"/>
              </a:rPr>
              <a:t> </a:t>
            </a:r>
            <a:r>
              <a:rPr lang="en-US" altLang="zh-TW" sz="1400" dirty="0" err="1">
                <a:latin typeface="新細明體" panose="02020500000000000000" pitchFamily="18" charset="-120"/>
              </a:rPr>
              <a:t>rd</a:t>
            </a:r>
            <a:r>
              <a:rPr lang="en-US" altLang="zh-TW" sz="1400" dirty="0">
                <a:latin typeface="新細明體" panose="02020500000000000000" pitchFamily="18" charset="-120"/>
              </a:rPr>
              <a:t> = new </a:t>
            </a:r>
            <a:r>
              <a:rPr lang="en-US" altLang="zh-TW" sz="14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400" dirty="0">
                <a:latin typeface="新細明體" panose="02020500000000000000" pitchFamily="18" charset="-120"/>
              </a:rPr>
              <a:t>(new 			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InputStreamReader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SocketConnector.getInputStream</a:t>
            </a:r>
            <a:r>
              <a:rPr lang="en-US" altLang="zh-TW" sz="14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while ((str = </a:t>
            </a:r>
            <a:r>
              <a:rPr lang="en-US" altLang="zh-TW" sz="1400" dirty="0" err="1">
                <a:latin typeface="新細明體" panose="02020500000000000000" pitchFamily="18" charset="-120"/>
              </a:rPr>
              <a:t>rd.readLine</a:t>
            </a:r>
            <a:r>
              <a:rPr lang="en-US" altLang="zh-TW" sz="1400" dirty="0">
                <a:latin typeface="新細明體" panose="02020500000000000000" pitchFamily="18" charset="-120"/>
              </a:rPr>
              <a:t>()) != null)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        	</a:t>
            </a:r>
            <a:r>
              <a:rPr lang="en-US" altLang="zh-TW" sz="1400" dirty="0" err="1">
                <a:latin typeface="新細明體" panose="02020500000000000000" pitchFamily="18" charset="-120"/>
              </a:rPr>
              <a:t>rd.close</a:t>
            </a:r>
            <a:r>
              <a:rPr lang="en-US" altLang="zh-TW" sz="14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} catch (</a:t>
            </a:r>
            <a:r>
              <a:rPr lang="en-US" altLang="zh-TW" sz="14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400" dirty="0">
                <a:latin typeface="新細明體" panose="02020500000000000000" pitchFamily="18" charset="-120"/>
              </a:rPr>
              <a:t> e) {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4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catch(Exception e){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4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059113" y="3644900"/>
            <a:ext cx="4608512" cy="1871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795963" y="1268413"/>
            <a:ext cx="23764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端的程式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32F32-1ACA-4E2A-8C11-1A9C0AFD139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96938"/>
          </a:xfrm>
        </p:spPr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40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1075"/>
            <a:ext cx="854075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import </a:t>
            </a:r>
            <a:r>
              <a:rPr lang="en-US" altLang="zh-TW" sz="1400" dirty="0" err="1">
                <a:latin typeface="新細明體" panose="02020500000000000000" pitchFamily="18" charset="-120"/>
              </a:rPr>
              <a:t>java.net.Socket</a:t>
            </a:r>
            <a:r>
              <a:rPr lang="en-US" altLang="zh-TW" sz="14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public class SocketClient2{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4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4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Socket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4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400" dirty="0">
                <a:latin typeface="新細明體" panose="02020500000000000000" pitchFamily="18" charset="-120"/>
              </a:rPr>
              <a:t> = new Socket("127.0.0.1",8888);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400" dirty="0">
                <a:latin typeface="新細明體" panose="02020500000000000000" pitchFamily="18" charset="-120"/>
              </a:rPr>
              <a:t> </a:t>
            </a:r>
            <a:r>
              <a:rPr lang="en-US" altLang="zh-TW" sz="1400" dirty="0" err="1">
                <a:latin typeface="新細明體" panose="02020500000000000000" pitchFamily="18" charset="-120"/>
              </a:rPr>
              <a:t>wr</a:t>
            </a:r>
            <a:r>
              <a:rPr lang="en-US" altLang="zh-TW" sz="1400" dirty="0">
                <a:latin typeface="新細明體" panose="02020500000000000000" pitchFamily="18" charset="-120"/>
              </a:rPr>
              <a:t> = new </a:t>
            </a:r>
            <a:r>
              <a:rPr lang="en-US" altLang="zh-TW" sz="14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400" dirty="0">
                <a:latin typeface="新細明體" panose="02020500000000000000" pitchFamily="18" charset="-120"/>
              </a:rPr>
              <a:t>(new 			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OutputStreamWriter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SocketClient.getOutputStream</a:t>
            </a:r>
            <a:r>
              <a:rPr lang="en-US" altLang="zh-TW" sz="14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wr.write</a:t>
            </a:r>
            <a:r>
              <a:rPr lang="en-US" altLang="zh-TW" sz="1400" dirty="0">
                <a:latin typeface="新細明體" panose="02020500000000000000" pitchFamily="18" charset="-120"/>
              </a:rPr>
              <a:t>("Hello! How are you?");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wr.flush</a:t>
            </a:r>
            <a:r>
              <a:rPr lang="en-US" altLang="zh-TW" sz="14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catch(</a:t>
            </a:r>
            <a:r>
              <a:rPr lang="en-US" altLang="zh-TW" sz="14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400" dirty="0">
                <a:latin typeface="新細明體" panose="02020500000000000000" pitchFamily="18" charset="-120"/>
              </a:rPr>
              <a:t> e){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4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catch(Exception e){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4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finally{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if(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400" dirty="0">
                <a:latin typeface="新細明體" panose="02020500000000000000" pitchFamily="18" charset="-120"/>
              </a:rPr>
              <a:t>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SocketClient.close</a:t>
            </a:r>
            <a:r>
              <a:rPr lang="en-US" altLang="zh-TW" sz="14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	catch(Exception e){ 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en-US" altLang="zh-TW" sz="14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4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	</a:t>
            </a:r>
            <a:r>
              <a:rPr lang="en-US" altLang="zh-TW" sz="14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400" dirty="0">
                <a:latin typeface="新細明體" panose="02020500000000000000" pitchFamily="18" charset="-120"/>
              </a:rPr>
              <a:t>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195513" y="2708275"/>
            <a:ext cx="5616575" cy="144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5795963" y="1268413"/>
            <a:ext cx="23764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端的程式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19613-E106-498E-9F9F-51DE1CDB1E0E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50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5060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/>
              <a:t>執行結果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708275"/>
            <a:ext cx="4105275" cy="2809875"/>
          </a:xfrm>
          <a:noFill/>
        </p:spPr>
      </p:pic>
      <p:pic>
        <p:nvPicPr>
          <p:cNvPr id="11879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708275"/>
            <a:ext cx="4103688" cy="2808288"/>
          </a:xfrm>
          <a:noFill/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41052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1835150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56325" y="2133600"/>
            <a:ext cx="792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ACE28-3DC9-48AA-9B53-64C3B77AF528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60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608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範例：使用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設計線上傳訊功能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利用</a:t>
            </a:r>
            <a:r>
              <a:rPr lang="en-US" altLang="zh-TW">
                <a:latin typeface="新細明體" panose="02020500000000000000" pitchFamily="18" charset="-120"/>
              </a:rPr>
              <a:t>ServerSocket</a:t>
            </a:r>
            <a:r>
              <a:rPr lang="zh-TW" altLang="en-US">
                <a:latin typeface="新細明體" panose="02020500000000000000" pitchFamily="18" charset="-120"/>
              </a:rPr>
              <a:t>的</a:t>
            </a:r>
            <a:r>
              <a:rPr lang="en-US" altLang="zh-TW">
                <a:latin typeface="新細明體" panose="02020500000000000000" pitchFamily="18" charset="-120"/>
              </a:rPr>
              <a:t>accept()</a:t>
            </a:r>
            <a:r>
              <a:rPr lang="zh-TW" altLang="en-US">
                <a:latin typeface="新細明體" panose="02020500000000000000" pitchFamily="18" charset="-120"/>
              </a:rPr>
              <a:t>等待遠端的連線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使用</a:t>
            </a:r>
            <a:r>
              <a:rPr lang="en-US" altLang="zh-TW">
                <a:latin typeface="新細明體" panose="02020500000000000000" pitchFamily="18" charset="-120"/>
              </a:rPr>
              <a:t>System.in.read()</a:t>
            </a:r>
            <a:r>
              <a:rPr lang="zh-TW" altLang="en-US">
                <a:latin typeface="新細明體" panose="02020500000000000000" pitchFamily="18" charset="-120"/>
              </a:rPr>
              <a:t>讀取使用者所鍵入要傳送的資料並將其存入</a:t>
            </a:r>
            <a:r>
              <a:rPr lang="en-US" altLang="zh-TW">
                <a:latin typeface="新細明體" panose="02020500000000000000" pitchFamily="18" charset="-120"/>
              </a:rPr>
              <a:t>StringBuffer</a:t>
            </a:r>
            <a:r>
              <a:rPr lang="zh-TW" altLang="en-US">
                <a:latin typeface="新細明體" panose="02020500000000000000" pitchFamily="18" charset="-120"/>
              </a:rPr>
              <a:t>中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使用</a:t>
            </a:r>
            <a:r>
              <a:rPr lang="en-US" altLang="zh-TW">
                <a:latin typeface="新細明體" panose="02020500000000000000" pitchFamily="18" charset="-120"/>
              </a:rPr>
              <a:t>Socket.getOutputStream()</a:t>
            </a:r>
            <a:r>
              <a:rPr lang="zh-TW" altLang="en-US">
                <a:latin typeface="新細明體" panose="02020500000000000000" pitchFamily="18" charset="-120"/>
              </a:rPr>
              <a:t>與</a:t>
            </a:r>
            <a:r>
              <a:rPr lang="en-US" altLang="zh-TW">
                <a:latin typeface="新細明體" panose="02020500000000000000" pitchFamily="18" charset="-120"/>
              </a:rPr>
              <a:t>OutputStreamWriter</a:t>
            </a:r>
            <a:r>
              <a:rPr lang="zh-TW" altLang="en-US">
                <a:latin typeface="新細明體" panose="02020500000000000000" pitchFamily="18" charset="-120"/>
              </a:rPr>
              <a:t>及</a:t>
            </a:r>
            <a:r>
              <a:rPr lang="en-US" altLang="zh-TW">
                <a:latin typeface="新細明體" panose="02020500000000000000" pitchFamily="18" charset="-120"/>
              </a:rPr>
              <a:t>BufferedWriter</a:t>
            </a:r>
            <a:r>
              <a:rPr lang="zh-TW" altLang="en-US">
                <a:latin typeface="新細明體" panose="02020500000000000000" pitchFamily="18" charset="-120"/>
              </a:rPr>
              <a:t>建立輸出資料的管道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使用</a:t>
            </a:r>
            <a:r>
              <a:rPr lang="en-US" altLang="zh-TW">
                <a:latin typeface="新細明體" panose="02020500000000000000" pitchFamily="18" charset="-120"/>
              </a:rPr>
              <a:t>Socket.getInputStream()</a:t>
            </a:r>
            <a:r>
              <a:rPr lang="zh-TW" altLang="en-US">
                <a:latin typeface="新細明體" panose="02020500000000000000" pitchFamily="18" charset="-120"/>
              </a:rPr>
              <a:t>與</a:t>
            </a:r>
            <a:r>
              <a:rPr lang="en-US" altLang="zh-TW">
                <a:latin typeface="新細明體" panose="02020500000000000000" pitchFamily="18" charset="-120"/>
              </a:rPr>
              <a:t>InputStreamReader</a:t>
            </a:r>
            <a:r>
              <a:rPr lang="zh-TW" altLang="en-US">
                <a:latin typeface="新細明體" panose="02020500000000000000" pitchFamily="18" charset="-120"/>
              </a:rPr>
              <a:t>及</a:t>
            </a:r>
            <a:r>
              <a:rPr lang="en-US" altLang="zh-TW">
                <a:latin typeface="新細明體" panose="02020500000000000000" pitchFamily="18" charset="-120"/>
              </a:rPr>
              <a:t>BufferedReader</a:t>
            </a:r>
            <a:r>
              <a:rPr lang="zh-TW" altLang="en-US">
                <a:latin typeface="新細明體" panose="02020500000000000000" pitchFamily="18" charset="-120"/>
              </a:rPr>
              <a:t>建立輸入資料的管道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使用</a:t>
            </a:r>
            <a:r>
              <a:rPr lang="en-US" altLang="zh-TW">
                <a:latin typeface="新細明體" panose="02020500000000000000" pitchFamily="18" charset="-120"/>
              </a:rPr>
              <a:t>BufferedReader.readLine()</a:t>
            </a:r>
            <a:r>
              <a:rPr lang="zh-TW" altLang="en-US">
                <a:latin typeface="新細明體" panose="02020500000000000000" pitchFamily="18" charset="-120"/>
              </a:rPr>
              <a:t>讀取接收到的資料及</a:t>
            </a:r>
            <a:r>
              <a:rPr lang="en-US" altLang="zh-TW">
                <a:latin typeface="新細明體" panose="02020500000000000000" pitchFamily="18" charset="-120"/>
              </a:rPr>
              <a:t>BufferedWriter.flush()</a:t>
            </a:r>
            <a:r>
              <a:rPr lang="zh-TW" altLang="en-US">
                <a:latin typeface="新細明體" panose="02020500000000000000" pitchFamily="18" charset="-120"/>
              </a:rPr>
              <a:t>送出要傳送的資料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ACEE6D-2261-422D-B624-7D8AD09B831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71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71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public class SocketServer3{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0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0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ServerSocket</a:t>
            </a:r>
            <a:r>
              <a:rPr lang="en-US" altLang="zh-TW" sz="1000" dirty="0">
                <a:latin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SocketServer</a:t>
            </a:r>
            <a:r>
              <a:rPr lang="en-US" altLang="zh-TW" sz="10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Socket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SocketConnector</a:t>
            </a:r>
            <a:r>
              <a:rPr lang="en-US" altLang="zh-TW" sz="10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SocketServer</a:t>
            </a:r>
            <a:r>
              <a:rPr lang="en-US" altLang="zh-TW" sz="1000" dirty="0">
                <a:latin typeface="新細明體" panose="02020500000000000000" pitchFamily="18" charset="-120"/>
              </a:rPr>
              <a:t>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ServerSocket</a:t>
            </a:r>
            <a:r>
              <a:rPr lang="en-US" altLang="zh-TW" sz="1000" dirty="0">
                <a:latin typeface="新細明體" panose="02020500000000000000" pitchFamily="18" charset="-120"/>
              </a:rPr>
              <a:t>(8888);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("Listening at port 8888...");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SocketConnector</a:t>
            </a:r>
            <a:r>
              <a:rPr lang="en-US" altLang="zh-TW" sz="1000" dirty="0">
                <a:latin typeface="新細明體" panose="02020500000000000000" pitchFamily="18" charset="-120"/>
              </a:rPr>
              <a:t> =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SocketServer.accept</a:t>
            </a:r>
            <a:r>
              <a:rPr lang="en-US" altLang="zh-TW" sz="10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        	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000" dirty="0">
                <a:latin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新細明體" panose="02020500000000000000" pitchFamily="18" charset="-120"/>
              </a:rPr>
              <a:t>rd</a:t>
            </a:r>
            <a:r>
              <a:rPr lang="en-US" altLang="zh-TW" sz="1000" dirty="0">
                <a:latin typeface="新細明體" panose="02020500000000000000" pitchFamily="18" charset="-120"/>
              </a:rPr>
              <a:t>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000" dirty="0">
                <a:latin typeface="新細明體" panose="02020500000000000000" pitchFamily="18" charset="-120"/>
              </a:rPr>
              <a:t>(new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InputStreamReader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SocketConnector.getInputStream</a:t>
            </a:r>
            <a:r>
              <a:rPr lang="en-US" altLang="zh-TW" sz="10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000" dirty="0">
                <a:latin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</a:t>
            </a:r>
            <a:r>
              <a:rPr lang="en-US" altLang="zh-TW" sz="1000" dirty="0">
                <a:latin typeface="新細明體" panose="02020500000000000000" pitchFamily="18" charset="-120"/>
              </a:rPr>
              <a:t>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000" dirty="0">
                <a:latin typeface="新細明體" panose="02020500000000000000" pitchFamily="18" charset="-120"/>
              </a:rPr>
              <a:t>(new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OutputStreamWriter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SocketConnector.getOutputStream</a:t>
            </a:r>
            <a:r>
              <a:rPr lang="en-US" altLang="zh-TW" sz="10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int 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        	while((str = </a:t>
            </a:r>
            <a:r>
              <a:rPr lang="en-US" altLang="zh-TW" sz="1000" dirty="0" err="1">
                <a:latin typeface="新細明體" panose="02020500000000000000" pitchFamily="18" charset="-120"/>
              </a:rPr>
              <a:t>rd.readLine</a:t>
            </a:r>
            <a:r>
              <a:rPr lang="en-US" altLang="zh-TW" sz="1000" dirty="0">
                <a:latin typeface="新細明體" panose="02020500000000000000" pitchFamily="18" charset="-120"/>
              </a:rPr>
              <a:t>())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        		if(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str.length</a:t>
            </a:r>
            <a:r>
              <a:rPr lang="en-US" altLang="zh-TW" sz="1000" dirty="0">
                <a:latin typeface="新細明體" panose="02020500000000000000" pitchFamily="18" charset="-120"/>
              </a:rPr>
              <a:t>() &gt; 0 ){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        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        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        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        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</a:t>
            </a:r>
            <a:r>
              <a:rPr lang="en-US" altLang="zh-TW" sz="1000" dirty="0">
                <a:latin typeface="新細明體" panose="02020500000000000000" pitchFamily="18" charset="-120"/>
              </a:rPr>
              <a:t>("&gt;");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StringBuffer</a:t>
            </a:r>
            <a:r>
              <a:rPr lang="en-US" altLang="zh-TW" sz="1000" dirty="0">
                <a:latin typeface="新細明體" panose="02020500000000000000" pitchFamily="18" charset="-120"/>
              </a:rPr>
              <a:t> sb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StringBuffer</a:t>
            </a:r>
            <a:r>
              <a:rPr lang="en-US" altLang="zh-TW" sz="10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while ( (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 =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System.in.read</a:t>
            </a:r>
            <a:r>
              <a:rPr lang="en-US" altLang="zh-TW" sz="1000" dirty="0">
                <a:latin typeface="新細明體" panose="02020500000000000000" pitchFamily="18" charset="-120"/>
              </a:rPr>
              <a:t>()) != 13)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sb.append</a:t>
            </a:r>
            <a:r>
              <a:rPr lang="en-US" altLang="zh-TW" sz="1000" dirty="0">
                <a:latin typeface="新細明體" panose="02020500000000000000" pitchFamily="18" charset="-120"/>
              </a:rPr>
              <a:t>( (char) 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sb.append</a:t>
            </a:r>
            <a:r>
              <a:rPr lang="en-US" altLang="zh-TW" sz="1000" dirty="0">
                <a:latin typeface="新細明體" panose="02020500000000000000" pitchFamily="18" charset="-120"/>
              </a:rPr>
              <a:t>((char)13);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wr.write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sb.toString</a:t>
            </a:r>
            <a:r>
              <a:rPr lang="en-US" altLang="zh-TW" sz="1000" dirty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wr.flush</a:t>
            </a:r>
            <a:r>
              <a:rPr lang="en-US" altLang="zh-TW" sz="10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000" dirty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997200" y="2708275"/>
            <a:ext cx="5219700" cy="315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97200" y="2528888"/>
            <a:ext cx="2070100" cy="134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3897313" y="3429000"/>
            <a:ext cx="3014662" cy="9445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3897313" y="4508500"/>
            <a:ext cx="2114550" cy="946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132138" y="1089025"/>
            <a:ext cx="220503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端的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等待遠端的連線</a:t>
            </a: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V="1">
            <a:off x="4751388" y="1808163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5516563" y="998538"/>
            <a:ext cx="25654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建立與遠端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  <a:r>
              <a:rPr lang="zh-TW" altLang="en-US" sz="1800">
                <a:latin typeface="新細明體" panose="02020500000000000000" pitchFamily="18" charset="-120"/>
              </a:rPr>
              <a:t>的資料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輸入與資料輸出的管道</a:t>
            </a: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V="1">
            <a:off x="7451725" y="1808163"/>
            <a:ext cx="0" cy="90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76250" y="329406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等待資料傳入並接收資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料且列印在螢幕上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592388" y="3789363"/>
            <a:ext cx="1304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476250" y="4238625"/>
            <a:ext cx="220503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讀取使用者所鍵入的資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料將其傳送至遠端的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2771775" y="4778375"/>
            <a:ext cx="11255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Rectangle 22"/>
          <p:cNvSpPr>
            <a:spLocks noChangeArrowheads="1"/>
          </p:cNvSpPr>
          <p:nvPr/>
        </p:nvSpPr>
        <p:spPr bwMode="auto">
          <a:xfrm>
            <a:off x="6642100" y="581501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animBg="1"/>
      <p:bldP spid="129033" grpId="1" animBg="1"/>
      <p:bldP spid="129034" grpId="0" animBg="1"/>
      <p:bldP spid="129034" grpId="1" animBg="1"/>
      <p:bldP spid="129035" grpId="0" animBg="1"/>
      <p:bldP spid="129035" grpId="1" animBg="1"/>
      <p:bldP spid="129036" grpId="0" animBg="1"/>
      <p:bldP spid="129037" grpId="0"/>
      <p:bldP spid="129037" grpId="1"/>
      <p:bldP spid="129039" grpId="0" animBg="1"/>
      <p:bldP spid="129039" grpId="1" animBg="1"/>
      <p:bldP spid="129040" grpId="0"/>
      <p:bldP spid="129040" grpId="1"/>
      <p:bldP spid="129041" grpId="0" animBg="1"/>
      <p:bldP spid="129041" grpId="1" animBg="1"/>
      <p:bldP spid="129042" grpId="0"/>
      <p:bldP spid="129042" grpId="1"/>
      <p:bldP spid="129043" grpId="0" animBg="1"/>
      <p:bldP spid="129043" grpId="1" animBg="1"/>
      <p:bldP spid="129044" grpId="0"/>
      <p:bldP spid="1290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B1782-2050-4891-B421-FD17218378D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81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481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import </a:t>
            </a:r>
            <a:r>
              <a:rPr lang="en-US" altLang="zh-TW" sz="1000" dirty="0" err="1">
                <a:latin typeface="新細明體" panose="02020500000000000000" pitchFamily="18" charset="-120"/>
              </a:rPr>
              <a:t>java.net.Socket</a:t>
            </a:r>
            <a:r>
              <a:rPr lang="en-US" altLang="zh-TW" sz="10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public class SocketClient3{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0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0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Socket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000" dirty="0">
                <a:latin typeface="新細明體" panose="02020500000000000000" pitchFamily="18" charset="-12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000" dirty="0">
                <a:latin typeface="新細明體" panose="02020500000000000000" pitchFamily="18" charset="-120"/>
              </a:rPr>
              <a:t> = new Socket("localhost",8888);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("Connected to Server...");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000" dirty="0">
                <a:latin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</a:t>
            </a:r>
            <a:r>
              <a:rPr lang="en-US" altLang="zh-TW" sz="1000" dirty="0">
                <a:latin typeface="新細明體" panose="02020500000000000000" pitchFamily="18" charset="-120"/>
              </a:rPr>
              <a:t>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BufferedWriter</a:t>
            </a:r>
            <a:r>
              <a:rPr lang="en-US" altLang="zh-TW" sz="1000" dirty="0">
                <a:latin typeface="新細明體" panose="02020500000000000000" pitchFamily="18" charset="-120"/>
              </a:rPr>
              <a:t>(new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OutputStreamWriter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SocketClient.getOutputStream</a:t>
            </a:r>
            <a:r>
              <a:rPr lang="en-US" altLang="zh-TW" sz="10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        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000" dirty="0">
                <a:latin typeface="新細明體" panose="02020500000000000000" pitchFamily="18" charset="-120"/>
              </a:rPr>
              <a:t> </a:t>
            </a:r>
            <a:r>
              <a:rPr lang="en-US" altLang="zh-TW" sz="1000" dirty="0" err="1">
                <a:latin typeface="新細明體" panose="02020500000000000000" pitchFamily="18" charset="-120"/>
              </a:rPr>
              <a:t>rd</a:t>
            </a:r>
            <a:r>
              <a:rPr lang="en-US" altLang="zh-TW" sz="1000" dirty="0">
                <a:latin typeface="新細明體" panose="02020500000000000000" pitchFamily="18" charset="-120"/>
              </a:rPr>
              <a:t>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BufferedReader</a:t>
            </a:r>
            <a:r>
              <a:rPr lang="en-US" altLang="zh-TW" sz="1000" dirty="0">
                <a:latin typeface="新細明體" panose="02020500000000000000" pitchFamily="18" charset="-120"/>
              </a:rPr>
              <a:t>(new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InputStreamReader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SocketClient.getInputStream</a:t>
            </a:r>
            <a:r>
              <a:rPr lang="en-US" altLang="zh-TW" sz="1000" dirty="0">
                <a:latin typeface="新細明體" panose="02020500000000000000" pitchFamily="18" charset="-120"/>
              </a:rPr>
              <a:t>()));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int 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String str;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while (true)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</a:t>
            </a:r>
            <a:r>
              <a:rPr lang="en-US" altLang="zh-TW" sz="1000" dirty="0">
                <a:latin typeface="新細明體" panose="02020500000000000000" pitchFamily="18" charset="-120"/>
              </a:rPr>
              <a:t>("&gt;");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StringBuffer</a:t>
            </a:r>
            <a:r>
              <a:rPr lang="en-US" altLang="zh-TW" sz="1000" dirty="0">
                <a:latin typeface="新細明體" panose="02020500000000000000" pitchFamily="18" charset="-120"/>
              </a:rPr>
              <a:t> sb = new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StringBuffer</a:t>
            </a:r>
            <a:r>
              <a:rPr lang="en-US" altLang="zh-TW" sz="10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while ( (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 =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System.in.read</a:t>
            </a:r>
            <a:r>
              <a:rPr lang="en-US" altLang="zh-TW" sz="1000" dirty="0">
                <a:latin typeface="新細明體" panose="02020500000000000000" pitchFamily="18" charset="-120"/>
              </a:rPr>
              <a:t>()) != 13)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sb.append</a:t>
            </a:r>
            <a:r>
              <a:rPr lang="en-US" altLang="zh-TW" sz="1000" dirty="0">
                <a:latin typeface="新細明體" panose="02020500000000000000" pitchFamily="18" charset="-120"/>
              </a:rPr>
              <a:t>( (char) </a:t>
            </a:r>
            <a:r>
              <a:rPr lang="en-US" altLang="zh-TW" sz="1000" dirty="0" err="1">
                <a:latin typeface="新細明體" panose="02020500000000000000" pitchFamily="18" charset="-120"/>
              </a:rPr>
              <a:t>ch</a:t>
            </a:r>
            <a:r>
              <a:rPr lang="en-US" altLang="zh-TW" sz="1000" dirty="0">
                <a:latin typeface="新細明體" panose="02020500000000000000" pitchFamily="18" charset="-12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sb.append</a:t>
            </a:r>
            <a:r>
              <a:rPr lang="en-US" altLang="zh-TW" sz="1000" dirty="0">
                <a:latin typeface="新細明體" panose="02020500000000000000" pitchFamily="18" charset="-120"/>
              </a:rPr>
              <a:t>((char)13);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wr.write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sb.toString</a:t>
            </a:r>
            <a:r>
              <a:rPr lang="en-US" altLang="zh-TW" sz="1000" dirty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wr.flush</a:t>
            </a:r>
            <a:r>
              <a:rPr lang="en-US" altLang="zh-TW" sz="1000" dirty="0">
                <a:latin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while((str = </a:t>
            </a:r>
            <a:r>
              <a:rPr lang="en-US" altLang="zh-TW" sz="1000" dirty="0" err="1">
                <a:latin typeface="新細明體" panose="02020500000000000000" pitchFamily="18" charset="-120"/>
              </a:rPr>
              <a:t>rd.readLine</a:t>
            </a:r>
            <a:r>
              <a:rPr lang="en-US" altLang="zh-TW" sz="1000" dirty="0">
                <a:latin typeface="新細明體" panose="02020500000000000000" pitchFamily="18" charset="-120"/>
              </a:rPr>
              <a:t>())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	if(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str.length</a:t>
            </a:r>
            <a:r>
              <a:rPr lang="en-US" altLang="zh-TW" sz="1000" dirty="0">
                <a:latin typeface="新細明體" panose="02020500000000000000" pitchFamily="18" charset="-120"/>
              </a:rPr>
              <a:t>() &gt; 0 ){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(str);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        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catch(Exception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000" dirty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finally{        if(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</a:t>
            </a:r>
            <a:r>
              <a:rPr lang="en-US" altLang="zh-TW" sz="1000" dirty="0">
                <a:latin typeface="新細明體" panose="02020500000000000000" pitchFamily="18" charset="-120"/>
              </a:rPr>
              <a:t> != null){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try{       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SocketClient.close</a:t>
            </a:r>
            <a:r>
              <a:rPr lang="en-US" altLang="zh-TW" sz="1000" dirty="0">
                <a:latin typeface="新細明體" panose="02020500000000000000" pitchFamily="18" charset="-120"/>
              </a:rPr>
              <a:t>();      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catch(Exception e){       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</a:t>
            </a:r>
            <a:r>
              <a:rPr lang="en-US" altLang="zh-TW" sz="10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000" dirty="0">
                <a:latin typeface="新細明體" panose="02020500000000000000" pitchFamily="18" charset="-120"/>
              </a:rPr>
              <a:t>());      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	}        </a:t>
            </a:r>
            <a:r>
              <a:rPr lang="en-US" altLang="zh-TW" sz="10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000" dirty="0">
                <a:latin typeface="新細明體" panose="02020500000000000000" pitchFamily="18" charset="-120"/>
              </a:rPr>
              <a:t>("Client disconnected...");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051050" y="2168525"/>
            <a:ext cx="5041900" cy="315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4616450" y="908050"/>
            <a:ext cx="25654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建立與</a:t>
            </a: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端</a:t>
            </a:r>
            <a:r>
              <a:rPr lang="en-US" altLang="zh-TW" sz="1800">
                <a:latin typeface="新細明體" panose="02020500000000000000" pitchFamily="18" charset="-120"/>
              </a:rPr>
              <a:t>Socket</a:t>
            </a:r>
            <a:r>
              <a:rPr lang="zh-TW" altLang="en-US" sz="1800">
                <a:latin typeface="新細明體" panose="02020500000000000000" pitchFamily="18" charset="-120"/>
              </a:rPr>
              <a:t>的資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料輸入與資料輸出的管道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6237288" y="1671638"/>
            <a:ext cx="1587" cy="496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951163" y="4016375"/>
            <a:ext cx="3014662" cy="898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385763" y="3878263"/>
            <a:ext cx="22050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等待資料傳入並接收資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料且列印在螢幕上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>
            <a:off x="2457450" y="4329113"/>
            <a:ext cx="493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2951163" y="3068638"/>
            <a:ext cx="2114550" cy="946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5562600" y="2798763"/>
            <a:ext cx="220503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讀取使用者所鍵入的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資料將其傳送至</a:t>
            </a:r>
            <a:r>
              <a:rPr lang="en-US" altLang="zh-TW" sz="1800" dirty="0">
                <a:latin typeface="新細明體" panose="02020500000000000000" pitchFamily="18" charset="-12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端的</a:t>
            </a:r>
            <a:r>
              <a:rPr lang="en-US" altLang="zh-TW" sz="1800" dirty="0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5067300" y="3294063"/>
            <a:ext cx="539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150938" y="5634038"/>
            <a:ext cx="4141787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6057900" y="5229225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在所有程式執行完畢後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將與</a:t>
            </a:r>
            <a:r>
              <a:rPr lang="en-US" altLang="zh-TW" sz="1800">
                <a:latin typeface="新細明體" panose="02020500000000000000" pitchFamily="18" charset="-120"/>
              </a:rPr>
              <a:t>Server</a:t>
            </a:r>
            <a:r>
              <a:rPr lang="zh-TW" altLang="en-US" sz="1800">
                <a:latin typeface="新細明體" panose="02020500000000000000" pitchFamily="18" charset="-120"/>
              </a:rPr>
              <a:t>的連線關閉</a:t>
            </a: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5292725" y="5768975"/>
            <a:ext cx="674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6642100" y="5815013"/>
            <a:ext cx="2205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10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  <p:bldP spid="130052" grpId="1" animBg="1"/>
      <p:bldP spid="130053" grpId="0"/>
      <p:bldP spid="130053" grpId="1"/>
      <p:bldP spid="130054" grpId="0" animBg="1"/>
      <p:bldP spid="130054" grpId="1" animBg="1"/>
      <p:bldP spid="130055" grpId="0" animBg="1"/>
      <p:bldP spid="130055" grpId="1" animBg="1"/>
      <p:bldP spid="130056" grpId="0"/>
      <p:bldP spid="130056" grpId="1"/>
      <p:bldP spid="130057" grpId="0" animBg="1"/>
      <p:bldP spid="130057" grpId="1" animBg="1"/>
      <p:bldP spid="130058" grpId="0" animBg="1"/>
      <p:bldP spid="130058" grpId="1" animBg="1"/>
      <p:bldP spid="130059" grpId="0"/>
      <p:bldP spid="130059" grpId="1"/>
      <p:bldP spid="130061" grpId="0" animBg="1"/>
      <p:bldP spid="130061" grpId="1" animBg="1"/>
      <p:bldP spid="130062" grpId="0" animBg="1"/>
      <p:bldP spid="130063" grpId="0"/>
      <p:bldP spid="1300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4C89F-92FC-43BD-9610-3A27B3CF725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49155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pic>
        <p:nvPicPr>
          <p:cNvPr id="131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" y="2368550"/>
            <a:ext cx="4321175" cy="3175000"/>
          </a:xfrm>
          <a:noFill/>
        </p:spPr>
      </p:pic>
      <p:pic>
        <p:nvPicPr>
          <p:cNvPr id="13107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038" y="2349500"/>
            <a:ext cx="4319587" cy="3168650"/>
          </a:xfrm>
          <a:noFill/>
        </p:spPr>
      </p:pic>
      <p:pic>
        <p:nvPicPr>
          <p:cNvPr id="131083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6450" y="2349500"/>
            <a:ext cx="4321175" cy="3170238"/>
          </a:xfrm>
          <a:noFill/>
        </p:spPr>
      </p:pic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016000" y="1314450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SERVER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381625" y="1358900"/>
            <a:ext cx="2205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9900"/>
                </a:solidFill>
                <a:latin typeface="新細明體" panose="02020500000000000000" pitchFamily="18" charset="-120"/>
              </a:rPr>
              <a:t>CLIENT</a:t>
            </a:r>
            <a:r>
              <a:rPr lang="zh-TW" altLang="en-US" sz="2800">
                <a:solidFill>
                  <a:srgbClr val="FF9900"/>
                </a:solidFill>
                <a:latin typeface="新細明體" panose="02020500000000000000" pitchFamily="18" charset="-120"/>
              </a:rPr>
              <a:t>端</a:t>
            </a:r>
          </a:p>
        </p:txBody>
      </p:sp>
      <p:pic>
        <p:nvPicPr>
          <p:cNvPr id="131087" name="Picture 1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" y="2349500"/>
            <a:ext cx="4321175" cy="3143250"/>
          </a:xfrm>
          <a:noFill/>
        </p:spPr>
      </p:pic>
      <p:pic>
        <p:nvPicPr>
          <p:cNvPr id="1310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9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349500"/>
            <a:ext cx="430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678C8C-338B-4CDE-B265-21E93B71C54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是什麼？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插槽的概念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介於兩部主機之間的連線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27088" y="3789363"/>
            <a:ext cx="1223962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948488" y="3789363"/>
            <a:ext cx="1223962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51050" y="4221163"/>
            <a:ext cx="287338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659563" y="4221163"/>
            <a:ext cx="28733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411413" y="4508500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2411413" y="522922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95513" y="537368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H="1">
            <a:off x="6588125" y="530066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140200" y="4221163"/>
            <a:ext cx="8636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Request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067175" y="5229225"/>
            <a:ext cx="10096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Response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339975" y="5876925"/>
            <a:ext cx="12954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ClientSocket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5435600" y="5805488"/>
            <a:ext cx="12954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ServerSocket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  <p:bldP spid="72718" grpId="0"/>
      <p:bldP spid="727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57AF3-C314-4C19-8B8F-73EFC0F9D70C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458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能做什麼？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連接到遠端機器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傳送資料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接收資料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關閉連線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繫結到特定通訊</a:t>
            </a:r>
            <a:r>
              <a:rPr lang="zh-TW" altLang="en-US"/>
              <a:t>埠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/>
              <a:t>接受遠端機器從繫結通訊埠進來的連線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1C102-973D-412A-9A50-1F6DF7609995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532923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如何建構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Socket()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Socket( String host, int port ) throws IOException, UnknownHostException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</a:t>
            </a:r>
            <a:r>
              <a:rPr lang="en-US" altLang="zh-TW" sz="2000">
                <a:latin typeface="新細明體" panose="02020500000000000000" pitchFamily="18" charset="-120"/>
              </a:rPr>
              <a:t>EX</a:t>
            </a:r>
            <a:r>
              <a:rPr lang="zh-TW" altLang="en-US" sz="200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>
                <a:latin typeface="新細明體" panose="02020500000000000000" pitchFamily="18" charset="-120"/>
              </a:rPr>
              <a:t>	</a:t>
            </a:r>
            <a:r>
              <a:rPr lang="en-US" altLang="zh-TW" sz="140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	Socket mySocket = new Socket("localhost",80);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catch(UnknownHostException e){}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000">
                <a:latin typeface="新細明體" panose="02020500000000000000" pitchFamily="18" charset="-120"/>
              </a:rPr>
              <a:t>Socket( InetAddress host, int port) throws IOException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EX</a:t>
            </a:r>
            <a:r>
              <a:rPr lang="zh-TW" altLang="en-US" sz="200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1400">
                <a:latin typeface="新細明體" panose="02020500000000000000" pitchFamily="18" charset="-120"/>
              </a:rPr>
              <a:t>	</a:t>
            </a:r>
            <a:r>
              <a:rPr lang="en-US" altLang="zh-TW" sz="1400">
                <a:latin typeface="新細明體" panose="02020500000000000000" pitchFamily="18" charset="-120"/>
              </a:rPr>
              <a:t>try{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	InetAddress addr = new InetAddress.getByName("www.cycu.edu.tw");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	Socket mySocket = new Socket(addr,80);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catch(IOException e){}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	catch(UnknownHostException e){}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E1C39-49D7-4C08-92A3-026D32362E7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26628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412875"/>
            <a:ext cx="859155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public class </a:t>
            </a:r>
            <a:r>
              <a:rPr lang="en-US" altLang="zh-TW" sz="1600" dirty="0" err="1">
                <a:latin typeface="新細明體" panose="02020500000000000000" pitchFamily="18" charset="-120"/>
              </a:rPr>
              <a:t>PortScanner</a:t>
            </a:r>
            <a:r>
              <a:rPr lang="en-US" altLang="zh-TW" sz="1600" dirty="0">
                <a:latin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6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6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String host = "localhost";		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if(</a:t>
            </a:r>
            <a:r>
              <a:rPr lang="en-US" altLang="zh-TW" sz="1600" dirty="0" err="1">
                <a:latin typeface="新細明體" panose="02020500000000000000" pitchFamily="18" charset="-120"/>
              </a:rPr>
              <a:t>args.length</a:t>
            </a:r>
            <a:r>
              <a:rPr lang="en-US" altLang="zh-TW" sz="1600" dirty="0">
                <a:latin typeface="新細明體" panose="02020500000000000000" pitchFamily="18" charset="-120"/>
              </a:rPr>
              <a:t>&gt;0)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host = </a:t>
            </a:r>
            <a:r>
              <a:rPr lang="en-US" altLang="zh-TW" sz="16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600" dirty="0">
                <a:latin typeface="新細明體" panose="02020500000000000000" pitchFamily="18" charset="-120"/>
              </a:rPr>
              <a:t>[0];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for(</a:t>
            </a:r>
            <a:r>
              <a:rPr lang="en-US" altLang="zh-TW" sz="1600" dirty="0" err="1">
                <a:latin typeface="新細明體" panose="02020500000000000000" pitchFamily="18" charset="-120"/>
              </a:rPr>
              <a:t>int</a:t>
            </a:r>
            <a:r>
              <a:rPr lang="en-US" altLang="zh-TW" sz="1600" dirty="0">
                <a:latin typeface="新細明體" panose="02020500000000000000" pitchFamily="18" charset="-120"/>
              </a:rPr>
              <a:t>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=75 ;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&lt; 85 ;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Socket s = new Socket(</a:t>
            </a:r>
            <a:r>
              <a:rPr lang="en-US" altLang="zh-TW" sz="1600" dirty="0" err="1">
                <a:latin typeface="新細明體" panose="02020500000000000000" pitchFamily="18" charset="-120"/>
              </a:rPr>
              <a:t>host,i</a:t>
            </a:r>
            <a:r>
              <a:rPr lang="en-US" altLang="zh-TW" sz="1600" dirty="0">
                <a:latin typeface="新細明體" panose="02020500000000000000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("There is a server on port " +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 + " of " + host);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UnknownHostException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>
                <a:latin typeface="新細明體" panose="02020500000000000000" pitchFamily="18" charset="-12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ConnectException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("</a:t>
            </a:r>
            <a:r>
              <a:rPr lang="zh-TW" altLang="en-US" sz="1600" dirty="0">
                <a:latin typeface="新細明體" panose="02020500000000000000" pitchFamily="18" charset="-120"/>
              </a:rPr>
              <a:t>伺服器拒絕連線</a:t>
            </a:r>
            <a:r>
              <a:rPr lang="en-US" altLang="zh-TW" sz="1600" dirty="0">
                <a:latin typeface="新細明體" panose="02020500000000000000" pitchFamily="18" charset="-120"/>
              </a:rPr>
              <a:t>...</a:t>
            </a:r>
            <a:r>
              <a:rPr lang="zh-TW" altLang="en-US" sz="1600" dirty="0">
                <a:latin typeface="新細明體" panose="02020500000000000000" pitchFamily="18" charset="-120"/>
              </a:rPr>
              <a:t>在 </a:t>
            </a:r>
            <a:r>
              <a:rPr lang="en-US" altLang="zh-TW" sz="1600" dirty="0">
                <a:latin typeface="新細明體" panose="02020500000000000000" pitchFamily="18" charset="-120"/>
              </a:rPr>
              <a:t>port " +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  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>
                <a:latin typeface="新細明體" panose="02020500000000000000" pitchFamily="18" charset="-120"/>
              </a:rPr>
              <a:t>()); 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059113" y="3644900"/>
            <a:ext cx="24495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3"/>
          <a:stretch/>
        </p:blipFill>
        <p:spPr>
          <a:xfrm>
            <a:off x="5404971" y="228600"/>
            <a:ext cx="3705225" cy="33047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DC245A-003A-4955-817F-37DA08714A4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>
                <a:latin typeface="新細明體" panose="02020500000000000000" pitchFamily="18" charset="-120"/>
              </a:rPr>
              <a:t>                 Socket</a:t>
            </a:r>
          </a:p>
        </p:txBody>
      </p:sp>
      <p:sp>
        <p:nvSpPr>
          <p:cNvPr id="2765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41438"/>
            <a:ext cx="8662988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import java.net.*;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public class PortScanner2{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public static void main(String[] </a:t>
            </a:r>
            <a:r>
              <a:rPr lang="en-US" altLang="zh-TW" sz="1600" dirty="0" err="1">
                <a:latin typeface="新細明體" panose="02020500000000000000" pitchFamily="18" charset="-120"/>
              </a:rPr>
              <a:t>args</a:t>
            </a:r>
            <a:r>
              <a:rPr lang="en-US" altLang="zh-TW" sz="1600" dirty="0">
                <a:latin typeface="新細明體" panose="02020500000000000000" pitchFamily="18" charset="-12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</a:t>
            </a:r>
            <a:r>
              <a:rPr lang="en-US" altLang="zh-TW" sz="1600" dirty="0" err="1">
                <a:latin typeface="新細明體" panose="02020500000000000000" pitchFamily="18" charset="-120"/>
              </a:rPr>
              <a:t>InetAddress</a:t>
            </a:r>
            <a:r>
              <a:rPr lang="en-US" altLang="zh-TW" sz="1600" dirty="0">
                <a:latin typeface="新細明體" panose="02020500000000000000" pitchFamily="18" charset="-120"/>
              </a:rPr>
              <a:t> host =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host =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InetAddress.getByName</a:t>
            </a:r>
            <a:r>
              <a:rPr lang="en-US" altLang="zh-TW" sz="1600" dirty="0">
                <a:latin typeface="新細明體" panose="02020500000000000000" pitchFamily="18" charset="-120"/>
              </a:rPr>
              <a:t>("www.cycu.edu.tw");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UnknownHostException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for(</a:t>
            </a:r>
            <a:r>
              <a:rPr lang="en-US" altLang="zh-TW" sz="1600" dirty="0" err="1">
                <a:latin typeface="新細明體" panose="02020500000000000000" pitchFamily="18" charset="-120"/>
              </a:rPr>
              <a:t>int</a:t>
            </a:r>
            <a:r>
              <a:rPr lang="en-US" altLang="zh-TW" sz="1600" dirty="0">
                <a:latin typeface="新細明體" panose="02020500000000000000" pitchFamily="18" charset="-120"/>
              </a:rPr>
              <a:t>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=75 ;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&lt; 85 ;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Socket s = new Socket(</a:t>
            </a:r>
            <a:r>
              <a:rPr lang="en-US" altLang="zh-TW" sz="1600" dirty="0" err="1">
                <a:latin typeface="新細明體" panose="02020500000000000000" pitchFamily="18" charset="-120"/>
              </a:rPr>
              <a:t>host,i</a:t>
            </a:r>
            <a:r>
              <a:rPr lang="en-US" altLang="zh-TW" sz="1600" dirty="0">
                <a:latin typeface="新細明體" panose="02020500000000000000" pitchFamily="18" charset="-12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	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("There is a server on port " +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 + " of " + host);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ConnectException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("</a:t>
            </a:r>
            <a:r>
              <a:rPr lang="zh-TW" altLang="en-US" sz="1600" dirty="0">
                <a:latin typeface="新細明體" panose="02020500000000000000" pitchFamily="18" charset="-120"/>
              </a:rPr>
              <a:t>伺服器拒絕連線</a:t>
            </a:r>
            <a:r>
              <a:rPr lang="en-US" altLang="zh-TW" sz="1600" dirty="0">
                <a:latin typeface="新細明體" panose="02020500000000000000" pitchFamily="18" charset="-120"/>
              </a:rPr>
              <a:t>...</a:t>
            </a:r>
            <a:r>
              <a:rPr lang="zh-TW" altLang="en-US" sz="1600" dirty="0">
                <a:latin typeface="新細明體" panose="02020500000000000000" pitchFamily="18" charset="-120"/>
              </a:rPr>
              <a:t>在 </a:t>
            </a:r>
            <a:r>
              <a:rPr lang="en-US" altLang="zh-TW" sz="1600" dirty="0">
                <a:latin typeface="新細明體" panose="02020500000000000000" pitchFamily="18" charset="-120"/>
              </a:rPr>
              <a:t>port " + </a:t>
            </a:r>
            <a:r>
              <a:rPr lang="en-US" altLang="zh-TW" sz="1600" dirty="0" err="1">
                <a:latin typeface="新細明體" panose="02020500000000000000" pitchFamily="18" charset="-120"/>
              </a:rPr>
              <a:t>i</a:t>
            </a:r>
            <a:r>
              <a:rPr lang="en-US" altLang="zh-TW" sz="1600" dirty="0">
                <a:latin typeface="新細明體" panose="02020500000000000000" pitchFamily="18" charset="-120"/>
              </a:rPr>
              <a:t>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	catch(</a:t>
            </a:r>
            <a:r>
              <a:rPr lang="en-US" altLang="zh-TW" sz="1600" dirty="0" err="1">
                <a:latin typeface="新細明體" panose="02020500000000000000" pitchFamily="18" charset="-120"/>
              </a:rPr>
              <a:t>IOException</a:t>
            </a:r>
            <a:r>
              <a:rPr lang="en-US" altLang="zh-TW" sz="1600" dirty="0">
                <a:latin typeface="新細明體" panose="02020500000000000000" pitchFamily="18" charset="-120"/>
              </a:rPr>
              <a:t> e){ </a:t>
            </a:r>
            <a:r>
              <a:rPr lang="en-US" altLang="zh-TW" sz="1600" dirty="0" err="1">
                <a:latin typeface="新細明體" panose="02020500000000000000" pitchFamily="18" charset="-120"/>
              </a:rPr>
              <a:t>System.out.println</a:t>
            </a:r>
            <a:r>
              <a:rPr lang="en-US" altLang="zh-TW" sz="1600" dirty="0">
                <a:latin typeface="新細明體" panose="02020500000000000000" pitchFamily="18" charset="-120"/>
              </a:rPr>
              <a:t>(</a:t>
            </a:r>
            <a:r>
              <a:rPr lang="en-US" altLang="zh-TW" sz="1600" dirty="0" err="1">
                <a:latin typeface="新細明體" panose="02020500000000000000" pitchFamily="18" charset="-120"/>
              </a:rPr>
              <a:t>e.toString</a:t>
            </a:r>
            <a:r>
              <a:rPr lang="en-US" altLang="zh-TW" sz="1600" dirty="0">
                <a:latin typeface="新細明體" panose="02020500000000000000" pitchFamily="18" charset="-120"/>
              </a:rPr>
              <a:t>()); 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258888" y="2349500"/>
            <a:ext cx="5400675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56" y="100971"/>
            <a:ext cx="4543931" cy="26979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37568-08D9-4A8B-B7DD-5C996DD55F1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取得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的資訊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getInetAddress()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回傳一</a:t>
            </a:r>
            <a:r>
              <a:rPr lang="en-US" altLang="zh-TW">
                <a:latin typeface="新細明體" panose="02020500000000000000" pitchFamily="18" charset="-120"/>
              </a:rPr>
              <a:t>InetAddress</a:t>
            </a:r>
            <a:r>
              <a:rPr lang="zh-TW" altLang="en-US">
                <a:latin typeface="新細明體" panose="02020500000000000000" pitchFamily="18" charset="-120"/>
              </a:rPr>
              <a:t>型態的物件；紀錄該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物件所連接的遠端主機位址，若該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物件尚未連接到遠端主機，則回傳</a:t>
            </a:r>
            <a:r>
              <a:rPr lang="en-US" altLang="zh-TW">
                <a:latin typeface="新細明體" panose="02020500000000000000" pitchFamily="18" charset="-120"/>
              </a:rPr>
              <a:t>null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getPort()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回傳一</a:t>
            </a:r>
            <a:r>
              <a:rPr lang="en-US" altLang="zh-TW">
                <a:latin typeface="新細明體" panose="02020500000000000000" pitchFamily="18" charset="-120"/>
              </a:rPr>
              <a:t>int</a:t>
            </a:r>
            <a:r>
              <a:rPr lang="zh-TW" altLang="en-US">
                <a:latin typeface="新細明體" panose="02020500000000000000" pitchFamily="18" charset="-120"/>
              </a:rPr>
              <a:t>型態的變數；紀錄該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物件連接到遠端主機的那一個通訊埠，若該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物件尚未連接到遠端主機，則回傳</a:t>
            </a:r>
            <a:r>
              <a:rPr lang="en-US" altLang="zh-TW">
                <a:latin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8C9E8-145C-4B39-9B43-11458AAF0C02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2023/4/23</a:t>
            </a:fld>
            <a:endParaRPr kumimoji="0" lang="en-US" altLang="zh-TW" sz="1400"/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新細明體" panose="02020500000000000000" pitchFamily="18" charset="-120"/>
              </a:rPr>
              <a:t>Socket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>
                <a:latin typeface="新細明體" panose="02020500000000000000" pitchFamily="18" charset="-120"/>
              </a:rPr>
              <a:t>取得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的資訊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getLocalAddress()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回傳一</a:t>
            </a:r>
            <a:r>
              <a:rPr lang="en-US" altLang="zh-TW">
                <a:latin typeface="新細明體" panose="02020500000000000000" pitchFamily="18" charset="-120"/>
              </a:rPr>
              <a:t>InetAddress</a:t>
            </a:r>
            <a:r>
              <a:rPr lang="zh-TW" altLang="en-US">
                <a:latin typeface="新細明體" panose="02020500000000000000" pitchFamily="18" charset="-120"/>
              </a:rPr>
              <a:t>型態的物件；紀錄該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是繫結在本地端的那一個網路介面，若是該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物件尚未繫結，則回傳</a:t>
            </a:r>
            <a:r>
              <a:rPr lang="en-US" altLang="zh-TW">
                <a:latin typeface="新細明體" panose="02020500000000000000" pitchFamily="18" charset="-120"/>
              </a:rPr>
              <a:t>InetAddress.anyLocalAddress()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>
                <a:latin typeface="新細明體" panose="02020500000000000000" pitchFamily="18" charset="-120"/>
              </a:rPr>
              <a:t>getLocalPort()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>
                <a:latin typeface="新細明體" panose="02020500000000000000" pitchFamily="18" charset="-120"/>
              </a:rPr>
              <a:t>回傳一</a:t>
            </a:r>
            <a:r>
              <a:rPr lang="en-US" altLang="zh-TW">
                <a:latin typeface="新細明體" panose="02020500000000000000" pitchFamily="18" charset="-120"/>
              </a:rPr>
              <a:t>int</a:t>
            </a:r>
            <a:r>
              <a:rPr lang="zh-TW" altLang="en-US">
                <a:latin typeface="新細明體" panose="02020500000000000000" pitchFamily="18" charset="-120"/>
              </a:rPr>
              <a:t>型態的變數；紀錄該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是繫結在本地端的那一個通訊埠，若該</a:t>
            </a:r>
            <a:r>
              <a:rPr lang="en-US" altLang="zh-TW">
                <a:latin typeface="新細明體" panose="02020500000000000000" pitchFamily="18" charset="-120"/>
              </a:rPr>
              <a:t>socket</a:t>
            </a:r>
            <a:r>
              <a:rPr lang="zh-TW" altLang="en-US">
                <a:latin typeface="新細明體" panose="02020500000000000000" pitchFamily="18" charset="-120"/>
              </a:rPr>
              <a:t>尚未繫結，則回傳</a:t>
            </a:r>
            <a:r>
              <a:rPr lang="en-US" altLang="zh-TW">
                <a:latin typeface="新細明體" panose="02020500000000000000" pitchFamily="18" charset="-12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TDESIGNB</Template>
  <TotalTime>2538</TotalTime>
  <Words>3260</Words>
  <Application>Microsoft Office PowerPoint</Application>
  <PresentationFormat>如螢幕大小 (4:3)</PresentationFormat>
  <Paragraphs>466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標楷體</vt:lpstr>
      <vt:lpstr>Arial</vt:lpstr>
      <vt:lpstr>Wingdings</vt:lpstr>
      <vt:lpstr>Wingdings 2</vt:lpstr>
      <vt:lpstr>tdesignb</vt:lpstr>
      <vt:lpstr>PowerPoint 簡報</vt:lpstr>
      <vt:lpstr>Java通訊重要內建封包</vt:lpstr>
      <vt:lpstr>Socket</vt:lpstr>
      <vt:lpstr>Socket</vt:lpstr>
      <vt:lpstr>Socket</vt:lpstr>
      <vt:lpstr>Socket</vt:lpstr>
      <vt:lpstr>                 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  <vt:lpstr>Socket</vt:lpstr>
    </vt:vector>
  </TitlesOfParts>
  <Company>CYCU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Java教學</dc:title>
  <dc:creator>math</dc:creator>
  <cp:lastModifiedBy>博彥 高</cp:lastModifiedBy>
  <cp:revision>65</cp:revision>
  <dcterms:created xsi:type="dcterms:W3CDTF">2003-06-22T14:14:08Z</dcterms:created>
  <dcterms:modified xsi:type="dcterms:W3CDTF">2023-04-23T07:42:30Z</dcterms:modified>
</cp:coreProperties>
</file>