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257" r:id="rId2"/>
    <p:sldId id="259" r:id="rId3"/>
    <p:sldId id="258" r:id="rId4"/>
    <p:sldId id="261" r:id="rId5"/>
    <p:sldId id="260" r:id="rId6"/>
    <p:sldId id="262" r:id="rId7"/>
    <p:sldId id="264" r:id="rId8"/>
    <p:sldId id="263" r:id="rId9"/>
    <p:sldId id="265" r:id="rId10"/>
    <p:sldId id="267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69" r:id="rId19"/>
    <p:sldId id="29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3" r:id="rId31"/>
    <p:sldId id="284" r:id="rId32"/>
    <p:sldId id="285" r:id="rId33"/>
    <p:sldId id="293" r:id="rId34"/>
    <p:sldId id="288" r:id="rId35"/>
    <p:sldId id="289" r:id="rId36"/>
    <p:sldId id="290" r:id="rId37"/>
    <p:sldId id="291" r:id="rId38"/>
    <p:sldId id="294" r:id="rId39"/>
    <p:sldId id="292" r:id="rId40"/>
    <p:sldId id="295" r:id="rId41"/>
    <p:sldId id="296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6B69F4-AB52-4D32-81C1-A560A13612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286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B69F4-AB52-4D32-81C1-A560A136126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92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9F8A-958F-4B5C-9B3C-AC535050C7D9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1928-5C01-4B6D-B274-9900252092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28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DBFA1-B61C-4910-A008-F52426894122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13839-7F85-47A8-8FB0-D7D6CC7EBB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931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B9CBC-DEF6-4671-8218-2695FB639C0A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49481-08A2-4E41-9F0F-6CEBCB1F6A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7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7243-AF8E-4F3A-9A11-D536B48EA843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B6D51-AC0E-44C1-AB1F-3C12C84414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830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4CB-4346-44C2-B786-8B49D132CC82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74B93-FCD0-4242-8BE9-125384D421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52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1625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5FE70-5E7B-4DA3-96C9-2CA7DE9739A1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753C3-9926-41C8-9940-DD776C21EA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99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46-DC13-4A73-8E1B-32EDC5DDB9AE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C6A7C-063B-4BF4-B979-91599F05E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5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66F9E-F7FA-4E90-8681-364785530CD4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6B15F-6169-408D-BF6C-41DE74A3A0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75872-BE47-4FC0-955A-1BC82072AD23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1F2B-B85F-437D-9AA4-576F7A5F97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20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527D9-BAA9-4C68-9947-DB8660163239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4908-BE57-47E8-88B9-DA557428E9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978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4B254-20D3-4E82-BD89-859E5A079172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6578-C409-455A-A34C-3FD6F9B052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B68-A097-471C-9FF5-C8CEDB453046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CFCA4-1AFB-4F15-BA3D-20C9F6461C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5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2740C-74C2-4D48-9A75-384339AAFD01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1BFD-E223-4CA1-BE3F-C4D8EA0C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6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C364-5485-4B51-8264-9379C80C9245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ACF49-FDE7-4C40-95B2-67086CCD9D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9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fld id="{4463BB37-1CE0-4DB0-91C7-B3605C7A96FE}" type="datetime1">
              <a:rPr lang="zh-TW" altLang="en-US"/>
              <a:pPr>
                <a:defRPr/>
              </a:pPr>
              <a:t>2021/4/23</a:t>
            </a:fld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989BDE9-CE49-4300-BE68-7E3EB85FA5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EAD14A-2747-4B63-9D3F-EB9F92F93E6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099" name="Rectangle 3"/>
          <p:cNvSpPr>
            <a:spLocks noRot="1" noChangeArrowheads="1"/>
          </p:cNvSpPr>
          <p:nvPr/>
        </p:nvSpPr>
        <p:spPr bwMode="auto">
          <a:xfrm>
            <a:off x="468313" y="2420938"/>
            <a:ext cx="82296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4400">
                <a:solidFill>
                  <a:schemeClr val="tx2"/>
                </a:solidFill>
                <a:latin typeface="新細明體" panose="02020500000000000000" pitchFamily="18" charset="-120"/>
              </a:rPr>
              <a:t>程式設計之五</a:t>
            </a:r>
            <a:endParaRPr lang="en-US" altLang="zh-TW" sz="4400">
              <a:solidFill>
                <a:schemeClr val="tx2"/>
              </a:solidFill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新細明體" panose="02020500000000000000" pitchFamily="18" charset="-120"/>
              </a:rPr>
              <a:t>Thread and Socket</a:t>
            </a:r>
            <a:r>
              <a:rPr lang="zh-TW" altLang="en-US" sz="4400">
                <a:solidFill>
                  <a:schemeClr val="tx2"/>
                </a:solidFill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289550" y="4919663"/>
            <a:ext cx="265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5829300" y="4873625"/>
            <a:ext cx="238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5427663" y="4689475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編輯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87082D-365D-4A5E-9CFA-BD72DB442377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331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設定優先順序</a:t>
            </a:r>
            <a:r>
              <a:rPr lang="en-US" altLang="zh-TW" smtClean="0">
                <a:latin typeface="新細明體" panose="02020500000000000000" pitchFamily="18" charset="-120"/>
              </a:rPr>
              <a:t>(Priority)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優先順序的最大值是由</a:t>
            </a:r>
            <a:r>
              <a:rPr lang="en-US" altLang="zh-TW" smtClean="0">
                <a:latin typeface="新細明體" panose="02020500000000000000" pitchFamily="18" charset="-120"/>
              </a:rPr>
              <a:t>MAX_PRIORITY</a:t>
            </a:r>
            <a:r>
              <a:rPr lang="zh-TW" altLang="en-US" smtClean="0">
                <a:latin typeface="新細明體" panose="02020500000000000000" pitchFamily="18" charset="-120"/>
              </a:rPr>
              <a:t>定義的，其值為</a:t>
            </a:r>
            <a:r>
              <a:rPr lang="en-US" altLang="zh-TW" smtClean="0">
                <a:latin typeface="新細明體" panose="02020500000000000000" pitchFamily="18" charset="-120"/>
              </a:rPr>
              <a:t>10</a:t>
            </a:r>
            <a:r>
              <a:rPr lang="zh-TW" altLang="en-US" smtClean="0">
                <a:latin typeface="新細明體" panose="02020500000000000000" pitchFamily="18" charset="-120"/>
              </a:rPr>
              <a:t>；最小值是由</a:t>
            </a:r>
            <a:r>
              <a:rPr lang="en-US" altLang="zh-TW" smtClean="0">
                <a:latin typeface="新細明體" panose="02020500000000000000" pitchFamily="18" charset="-120"/>
              </a:rPr>
              <a:t>MIN_PRIORITY</a:t>
            </a:r>
            <a:r>
              <a:rPr lang="zh-TW" altLang="en-US" smtClean="0">
                <a:latin typeface="新細明體" panose="02020500000000000000" pitchFamily="18" charset="-120"/>
              </a:rPr>
              <a:t>定義的，其值為</a:t>
            </a:r>
            <a:r>
              <a:rPr lang="en-US" altLang="zh-TW" smtClean="0">
                <a:latin typeface="新細明體" panose="02020500000000000000" pitchFamily="18" charset="-120"/>
              </a:rPr>
              <a:t>1</a:t>
            </a:r>
            <a:r>
              <a:rPr lang="zh-TW" altLang="en-US" smtClean="0">
                <a:latin typeface="新細明體" panose="02020500000000000000" pitchFamily="18" charset="-120"/>
              </a:rPr>
              <a:t>；程式中</a:t>
            </a:r>
            <a:r>
              <a:rPr lang="zh-TW" altLang="zh-TW" smtClean="0">
                <a:latin typeface="新細明體" panose="02020500000000000000" pitchFamily="18" charset="-120"/>
              </a:rPr>
              <a:t>，</a:t>
            </a:r>
            <a:r>
              <a:rPr lang="zh-TW" altLang="en-US" smtClean="0">
                <a:latin typeface="新細明體" panose="02020500000000000000" pitchFamily="18" charset="-120"/>
              </a:rPr>
              <a:t>執行緒的預設優先順序是</a:t>
            </a:r>
            <a:r>
              <a:rPr lang="en-US" altLang="zh-TW" smtClean="0">
                <a:latin typeface="新細明體" panose="02020500000000000000" pitchFamily="18" charset="-120"/>
              </a:rPr>
              <a:t>NORM_PRIORITY</a:t>
            </a:r>
            <a:r>
              <a:rPr lang="zh-TW" altLang="en-US" smtClean="0">
                <a:latin typeface="新細明體" panose="02020500000000000000" pitchFamily="18" charset="-120"/>
              </a:rPr>
              <a:t>，其值為</a:t>
            </a:r>
            <a:r>
              <a:rPr lang="en-US" altLang="zh-TW" smtClean="0">
                <a:latin typeface="新細明體" panose="02020500000000000000" pitchFamily="18" charset="-120"/>
              </a:rPr>
              <a:t>5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getPriority()</a:t>
            </a:r>
            <a:r>
              <a:rPr lang="zh-TW" altLang="en-US" smtClean="0">
                <a:latin typeface="新細明體" panose="02020500000000000000" pitchFamily="18" charset="-120"/>
              </a:rPr>
              <a:t>：回傳執行緒的優先順序，型態是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setPriority(int i)</a:t>
            </a:r>
            <a:r>
              <a:rPr lang="zh-TW" altLang="en-US" smtClean="0">
                <a:latin typeface="新細明體" panose="02020500000000000000" pitchFamily="18" charset="-120"/>
              </a:rPr>
              <a:t>：傳入一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  <a:r>
              <a:rPr lang="zh-TW" altLang="en-US" smtClean="0">
                <a:latin typeface="新細明體" panose="02020500000000000000" pitchFamily="18" charset="-120"/>
              </a:rPr>
              <a:t>型態的參數，若小於</a:t>
            </a:r>
            <a:r>
              <a:rPr lang="en-US" altLang="zh-TW" smtClean="0">
                <a:latin typeface="新細明體" panose="02020500000000000000" pitchFamily="18" charset="-120"/>
              </a:rPr>
              <a:t>1</a:t>
            </a:r>
            <a:r>
              <a:rPr lang="zh-TW" altLang="en-US" smtClean="0">
                <a:latin typeface="新細明體" panose="02020500000000000000" pitchFamily="18" charset="-120"/>
              </a:rPr>
              <a:t>或大於</a:t>
            </a:r>
            <a:r>
              <a:rPr lang="en-US" altLang="zh-TW" smtClean="0">
                <a:latin typeface="新細明體" panose="02020500000000000000" pitchFamily="18" charset="-120"/>
              </a:rPr>
              <a:t>10</a:t>
            </a:r>
            <a:r>
              <a:rPr lang="zh-TW" altLang="en-US" smtClean="0">
                <a:latin typeface="新細明體" panose="02020500000000000000" pitchFamily="18" charset="-120"/>
              </a:rPr>
              <a:t>將會拋出</a:t>
            </a:r>
            <a:r>
              <a:rPr lang="en-US" altLang="zh-TW" smtClean="0">
                <a:latin typeface="新細明體" panose="02020500000000000000" pitchFamily="18" charset="-120"/>
              </a:rPr>
              <a:t>IllegalArgumentException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DAF00E-5D32-4234-80F4-991625578EE3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管理執行緒的方法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使用同步化</a:t>
            </a:r>
            <a:r>
              <a:rPr lang="en-US" altLang="zh-TW" smtClean="0">
                <a:latin typeface="新細明體" panose="02020500000000000000" pitchFamily="18" charset="-120"/>
              </a:rPr>
              <a:t>(synchronized)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確保當多個執行緒要存取單一資源時，只有一個執行緒可在指定的時間內存取它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可用於函式，稱為同步化函式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synchronized public void method1(){……}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可用於程式區塊，稱為同步化區塊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synchronized(Object){……}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5C6E6A-E67E-4F20-ABA2-84B21FFA476B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042988" y="4437063"/>
            <a:ext cx="2089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method2()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method3()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042988" y="4076700"/>
            <a:ext cx="20891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083300" y="4437063"/>
            <a:ext cx="2089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method2()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method3()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6083300" y="4076700"/>
            <a:ext cx="20891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116013" y="1414463"/>
            <a:ext cx="1800225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116013" y="1125538"/>
            <a:ext cx="18002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3708400" y="1414463"/>
            <a:ext cx="1800225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3708400" y="1125538"/>
            <a:ext cx="18002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6156325" y="1414463"/>
            <a:ext cx="1800225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6156325" y="1125538"/>
            <a:ext cx="18002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Thread3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755650" y="184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55650" y="1844675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755650" y="57340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3348038" y="184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3348038" y="18446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H="1">
            <a:off x="2195513" y="63087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3492500" y="20605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3492500" y="2060575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3132138" y="48688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3132138" y="4868863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5364163" y="2349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6011863" y="2349500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6011863" y="486886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7740650" y="18446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8459788" y="18446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 flipH="1">
            <a:off x="7235825" y="63087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5724525" y="20605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5724525" y="2060575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5724525" y="56610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 flipH="1">
            <a:off x="5435600" y="5661025"/>
            <a:ext cx="6492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323850" y="3284538"/>
            <a:ext cx="5048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2771775" y="3141663"/>
            <a:ext cx="577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Always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5940425" y="3500438"/>
            <a:ext cx="5048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8388350" y="3500438"/>
            <a:ext cx="5048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Always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3779838" y="4508500"/>
            <a:ext cx="158432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Obj1.method2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executing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3851275" y="5589588"/>
            <a:ext cx="158432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Obj2.method1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  <p:bldP spid="52243" grpId="0" animBg="1"/>
      <p:bldP spid="52244" grpId="0" animBg="1"/>
      <p:bldP spid="52245" grpId="0" animBg="1"/>
      <p:bldP spid="52246" grpId="0" animBg="1"/>
      <p:bldP spid="52247" grpId="0" animBg="1"/>
      <p:bldP spid="52248" grpId="0" animBg="1"/>
      <p:bldP spid="52249" grpId="0" animBg="1"/>
      <p:bldP spid="52250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56" grpId="0" animBg="1"/>
      <p:bldP spid="52257" grpId="0" animBg="1"/>
      <p:bldP spid="52258" grpId="0" animBg="1"/>
      <p:bldP spid="52259" grpId="0" animBg="1"/>
      <p:bldP spid="52260" grpId="0" animBg="1"/>
      <p:bldP spid="52261" grpId="0" animBg="1"/>
      <p:bldP spid="52262" grpId="0"/>
      <p:bldP spid="52263" grpId="0"/>
      <p:bldP spid="52264" grpId="0"/>
      <p:bldP spid="52265" grpId="0"/>
      <p:bldP spid="52266" grpId="0" animBg="1"/>
      <p:bldP spid="522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D05A1-6983-43C4-88A6-6E6671533AC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63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currentThread()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kumimoji="0" lang="zh-TW" altLang="en-US" smtClean="0">
                <a:latin typeface="新細明體" panose="02020500000000000000" pitchFamily="18" charset="-120"/>
              </a:rPr>
              <a:t>回傳當時正在執行的</a:t>
            </a:r>
            <a:r>
              <a:rPr kumimoji="0" lang="en-US" altLang="zh-TW" smtClean="0">
                <a:latin typeface="新細明體" panose="02020500000000000000" pitchFamily="18" charset="-120"/>
              </a:rPr>
              <a:t>Thread</a:t>
            </a:r>
            <a:r>
              <a:rPr kumimoji="0" lang="zh-TW" altLang="en-US" smtClean="0">
                <a:latin typeface="新細明體" panose="02020500000000000000" pitchFamily="18" charset="-120"/>
              </a:rPr>
              <a:t>物件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TW" altLang="en-US" smtClean="0">
                <a:latin typeface="新細明體" panose="02020500000000000000" pitchFamily="18" charset="-120"/>
              </a:rPr>
              <a:t>	</a:t>
            </a:r>
            <a:r>
              <a:rPr kumimoji="0" lang="en-US" altLang="zh-TW" smtClean="0">
                <a:latin typeface="新細明體" panose="02020500000000000000" pitchFamily="18" charset="-120"/>
              </a:rPr>
              <a:t>Ex</a:t>
            </a:r>
            <a:r>
              <a:rPr kumimoji="0" lang="zh-TW" altLang="en-US" smtClean="0">
                <a:latin typeface="新細明體" panose="02020500000000000000" pitchFamily="18" charset="-120"/>
              </a:rPr>
              <a:t>：</a:t>
            </a:r>
            <a:r>
              <a:rPr kumimoji="0" lang="en-US" altLang="zh-TW" smtClean="0">
                <a:latin typeface="新細明體" panose="02020500000000000000" pitchFamily="18" charset="-120"/>
              </a:rPr>
              <a:t>Thread.currentThread();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getName()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回傳該</a:t>
            </a:r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  <a:r>
              <a:rPr lang="zh-TW" altLang="en-US" smtClean="0">
                <a:latin typeface="新細明體" panose="02020500000000000000" pitchFamily="18" charset="-120"/>
              </a:rPr>
              <a:t>物件的名稱，型態為</a:t>
            </a:r>
            <a:r>
              <a:rPr lang="en-US" altLang="zh-TW" smtClean="0">
                <a:latin typeface="新細明體" panose="02020500000000000000" pitchFamily="18" charset="-120"/>
              </a:rPr>
              <a:t>String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Thread1.getName();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join()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在正在執行中的執行緒裡等待另一個執行緒結束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Thread1.join();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84CFE0-5B10-4F13-BE02-D1F1A694D7B0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741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96975"/>
            <a:ext cx="866298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synchronized1{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 shared = new Shared();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CT1 = new CustomThread(shared,"one");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CT2 = new CustomThread(shared,"two");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CT3 = new CustomThread(shared,"three");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CT1.join();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CT2.join();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CT3.join();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CustomThread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Shared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CustomThread(Shared shared,String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super(name);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this.shared =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shared.doWork(Thread.currentThread().getName());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void doWork(String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System.out.println("Starting "+name);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Thread.sleep(1L);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" 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2349500"/>
            <a:ext cx="4824413" cy="3600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A96C5-D6D9-4CF7-A427-2E2B8CA3214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96975"/>
            <a:ext cx="866298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synchronized2{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 shared = new Shared();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CT1 = new CustomThread(shared,"one");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CT2 = new CustomThread(shared,"two");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CT3 = new CustomThread(shared,"three");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CT1.join();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CT2.join();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CT3.join();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CustomThread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Shared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CustomThread(Shared shared,String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super(name);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this.shared =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shared.doWork(Thread.currentThread().getName());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synchronized void doWork(String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System.out.println("Starting "+name);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Thread.sleep(100L);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" 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2349500"/>
            <a:ext cx="4751388" cy="3167063"/>
          </a:xfrm>
          <a:noFill/>
        </p:spPr>
      </p:pic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684213" y="5157788"/>
            <a:ext cx="2519362" cy="1295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6936B2-4C50-4A5B-BC94-C8E5F6AA017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683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946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052513"/>
            <a:ext cx="8662988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synchronized3{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 shared = new Shared();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CT1 = new CustomThread(shared,"one");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CT2 = new CustomThread(shared,"two");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CT3 = new CustomThread(shared,"three");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CT1.join();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CT2.join();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CT3.join();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CustomThread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Shared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CustomThread(Shared shared,String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super(name);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this.shared =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synchronized(shared){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shared.doWork(Thread.currentThread().getName());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void doWork(String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System.out.println("Starting "+name);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Thread.sleep(100L);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" 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573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1341438"/>
            <a:ext cx="4535487" cy="2808287"/>
          </a:xfrm>
          <a:noFill/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258888" y="4437063"/>
            <a:ext cx="3529012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166C9A-E878-48BA-877D-8E1843AD6A9A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2048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死鎖</a:t>
            </a:r>
            <a:r>
              <a:rPr lang="en-US" altLang="zh-TW" smtClean="0">
                <a:latin typeface="新細明體" panose="02020500000000000000" pitchFamily="18" charset="-120"/>
              </a:rPr>
              <a:t>(Deadlock)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較容易發生在使用同步化區塊時。因為執行時，程式會將傳入的物件作同步化，也就是鎖定不讓其它執行緒呼叫該物件的任何函式，若有兩個執行緒互相鎖定對方要執行的物件函式，則兩個執行緒將都無法繼續執行下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EA4D83-FF83-4259-8799-71958F76EB77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87450" y="4148138"/>
            <a:ext cx="1439863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method1()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87450" y="3860800"/>
            <a:ext cx="14398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OneObject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156325" y="4868863"/>
            <a:ext cx="15113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method2()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156325" y="4581525"/>
            <a:ext cx="1511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AnotherObject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39750" y="1628775"/>
            <a:ext cx="2663825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synchronized(OneObject){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AnotherObject.method2();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39750" y="1268413"/>
            <a:ext cx="26638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651500" y="1557338"/>
            <a:ext cx="3024188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synchronized(AnotherObject){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OneObject.method1();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651500" y="1196975"/>
            <a:ext cx="30241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323850" y="20605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23850" y="20605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23850" y="40052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195513" y="23495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3348038" y="1773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3348038" y="17732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8604250" y="19891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8820150" y="1989138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7596188" y="47244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5508625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5508625" y="22764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2339975" y="2636838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3203575" y="2924175"/>
            <a:ext cx="316865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5651500" y="5300663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>
            <a:off x="2411413" y="2852738"/>
            <a:ext cx="34559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2411413" y="4652963"/>
            <a:ext cx="7905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107950" y="4005263"/>
            <a:ext cx="9366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鎖定物件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OneObject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3276600" y="1268413"/>
            <a:ext cx="21590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呼叫</a:t>
            </a:r>
            <a:r>
              <a:rPr lang="en-US" altLang="zh-TW" sz="1800">
                <a:latin typeface="新細明體" panose="02020500000000000000" pitchFamily="18" charset="-120"/>
              </a:rPr>
              <a:t>sleep</a:t>
            </a:r>
            <a:r>
              <a:rPr lang="zh-TW" altLang="en-US" sz="1800">
                <a:latin typeface="新細明體" panose="02020500000000000000" pitchFamily="18" charset="-120"/>
              </a:rPr>
              <a:t>函式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 </a:t>
            </a:r>
            <a:r>
              <a:rPr lang="zh-TW" altLang="en-US" sz="1800">
                <a:latin typeface="新細明體" panose="02020500000000000000" pitchFamily="18" charset="-120"/>
              </a:rPr>
              <a:t>在此時啟動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7596188" y="4797425"/>
            <a:ext cx="13684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  <a:r>
              <a:rPr lang="zh-TW" altLang="en-US" sz="1800">
                <a:latin typeface="新細明體" panose="02020500000000000000" pitchFamily="18" charset="-120"/>
              </a:rPr>
              <a:t>鎖定物件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AnotherObject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3348038" y="2133600"/>
            <a:ext cx="20875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  <a:r>
              <a:rPr lang="zh-TW" altLang="en-US" sz="1800">
                <a:latin typeface="新細明體" panose="02020500000000000000" pitchFamily="18" charset="-120"/>
              </a:rPr>
              <a:t>呼叫</a:t>
            </a:r>
            <a:r>
              <a:rPr lang="en-US" altLang="zh-TW" sz="1800">
                <a:latin typeface="新細明體" panose="02020500000000000000" pitchFamily="18" charset="-120"/>
              </a:rPr>
              <a:t>sleep</a:t>
            </a:r>
            <a:r>
              <a:rPr lang="zh-TW" altLang="en-US" sz="1800">
                <a:latin typeface="新細明體" panose="02020500000000000000" pitchFamily="18" charset="-120"/>
              </a:rPr>
              <a:t>函式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獲得執行權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908175" y="5876925"/>
            <a:ext cx="37433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無法繼續執行</a:t>
            </a:r>
            <a:r>
              <a:rPr lang="en-US" altLang="zh-TW" sz="1800">
                <a:latin typeface="新細明體" panose="02020500000000000000" pitchFamily="18" charset="-120"/>
              </a:rPr>
              <a:t>AontherObject</a:t>
            </a:r>
            <a:r>
              <a:rPr lang="zh-TW" altLang="en-US" sz="1800">
                <a:latin typeface="新細明體" panose="02020500000000000000" pitchFamily="18" charset="-120"/>
              </a:rPr>
              <a:t>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method2()</a:t>
            </a:r>
            <a:r>
              <a:rPr lang="zh-TW" altLang="zh-TW" sz="1800"/>
              <a:t>，</a:t>
            </a:r>
            <a:r>
              <a:rPr lang="zh-TW" altLang="en-US" sz="1800">
                <a:latin typeface="新細明體" panose="02020500000000000000" pitchFamily="18" charset="-120"/>
              </a:rPr>
              <a:t>除非</a:t>
            </a: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  <a:r>
              <a:rPr lang="zh-TW" altLang="en-US" sz="1800">
                <a:latin typeface="新細明體" panose="02020500000000000000" pitchFamily="18" charset="-120"/>
              </a:rPr>
              <a:t>中的同步化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區塊執行完畢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3132138" y="4437063"/>
            <a:ext cx="201612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因為</a:t>
            </a: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無法繼續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執行，</a:t>
            </a: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  <a:r>
              <a:rPr lang="zh-TW" altLang="en-US" sz="1800">
                <a:latin typeface="新細明體" panose="02020500000000000000" pitchFamily="18" charset="-120"/>
              </a:rPr>
              <a:t>再次獲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得執行權</a:t>
            </a:r>
            <a:r>
              <a:rPr lang="zh-TW" altLang="en-US" sz="1800"/>
              <a:t>，卻也無法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執行</a:t>
            </a:r>
            <a:r>
              <a:rPr lang="en-US" altLang="zh-TW" sz="1800">
                <a:latin typeface="新細明體" panose="02020500000000000000" pitchFamily="18" charset="-120"/>
              </a:rPr>
              <a:t>OneObject</a:t>
            </a:r>
            <a:r>
              <a:rPr lang="zh-TW" altLang="en-US" sz="1800">
                <a:latin typeface="新細明體" panose="02020500000000000000" pitchFamily="18" charset="-120"/>
              </a:rPr>
              <a:t>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method1()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61" grpId="0" animBg="1"/>
      <p:bldP spid="53262" grpId="0" animBg="1"/>
      <p:bldP spid="53263" grpId="0" animBg="1"/>
      <p:bldP spid="53264" grpId="0" animBg="1"/>
      <p:bldP spid="53265" grpId="0" animBg="1"/>
      <p:bldP spid="53266" grpId="0" animBg="1"/>
      <p:bldP spid="53267" grpId="0" animBg="1"/>
      <p:bldP spid="53268" grpId="0" animBg="1"/>
      <p:bldP spid="53269" grpId="0" animBg="1"/>
      <p:bldP spid="53270" grpId="0" animBg="1"/>
      <p:bldP spid="53271" grpId="0" animBg="1"/>
      <p:bldP spid="53273" grpId="0" animBg="1"/>
      <p:bldP spid="53274" grpId="0" animBg="1"/>
      <p:bldP spid="53275" grpId="0" animBg="1"/>
      <p:bldP spid="53278" grpId="0" animBg="1"/>
      <p:bldP spid="53279" grpId="0"/>
      <p:bldP spid="53280" grpId="0"/>
      <p:bldP spid="53281" grpId="0"/>
      <p:bldP spid="53282" grpId="0"/>
      <p:bldP spid="53283" grpId="0"/>
      <p:bldP spid="532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EB5350-AE94-4DF3-816E-17A4C5B84C3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22532" name="Rectangle 3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981075"/>
            <a:ext cx="4194175" cy="5118100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/>
              <a:t>Example</a:t>
            </a:r>
          </a:p>
        </p:txBody>
      </p:sp>
      <p:sp>
        <p:nvSpPr>
          <p:cNvPr id="22533" name="Rectangle 35"/>
          <p:cNvSpPr>
            <a:spLocks noChangeArrowheads="1"/>
          </p:cNvSpPr>
          <p:nvPr/>
        </p:nvSpPr>
        <p:spPr bwMode="auto">
          <a:xfrm>
            <a:off x="323850" y="1484313"/>
            <a:ext cx="4319588" cy="3670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class CustomThread1 extends Thread{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Shared shared1,shared2;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CustomThread1(Shared shared1,Shared shared2,String name){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super(name);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this.shared1 = shared1;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this.shared2 = 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void 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synchronized(shared1){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try{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Thread.sleep(1000L);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catch(Exception e){}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synchronized(shared2){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shared2.doWork(Thread.currentThread().getName());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2534" name="Rectangle 36"/>
          <p:cNvSpPr>
            <a:spLocks noChangeArrowheads="1"/>
          </p:cNvSpPr>
          <p:nvPr/>
        </p:nvSpPr>
        <p:spPr bwMode="auto">
          <a:xfrm>
            <a:off x="4643438" y="1485900"/>
            <a:ext cx="4248150" cy="3671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class CustomThread2 extends Thread{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Shared shared1,shared2;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CustomThread2(Shared shared1,Shared shared2,String name){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super(name);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this.shared1 = shared1;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this.shared2 = 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void 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synchronized(shared2){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try{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Thread.sleep(1000L);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catch(Exception e){}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synchronized(shared1){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shared1.doWork(Thread.currentThread().getName());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2535" name="Rectangle 37"/>
          <p:cNvSpPr>
            <a:spLocks noChangeArrowheads="1"/>
          </p:cNvSpPr>
          <p:nvPr/>
        </p:nvSpPr>
        <p:spPr bwMode="auto">
          <a:xfrm>
            <a:off x="323850" y="5157788"/>
            <a:ext cx="3744913" cy="1223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void doWork(String name){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System.out.println("Starting "+name);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System.out.println("Ending " +name);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2536" name="Rectangle 38"/>
          <p:cNvSpPr>
            <a:spLocks noChangeArrowheads="1"/>
          </p:cNvSpPr>
          <p:nvPr/>
        </p:nvSpPr>
        <p:spPr bwMode="auto">
          <a:xfrm>
            <a:off x="4067175" y="5157788"/>
            <a:ext cx="4826000" cy="1511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public class DeadLock{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static void main(String[] args){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Shared shared1 = new Shared();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Shared shared2 = new Shared();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CustomThread1 CT1 = new CustomThread1(shared1,shared2,"one");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CustomThread2 CT2 = new CustomThread2(shared1,shared2,"two");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21895" name="Object 39"/>
          <p:cNvGraphicFramePr>
            <a:graphicFrameLocks noGrp="1" noChangeAspect="1"/>
          </p:cNvGraphicFramePr>
          <p:nvPr>
            <p:ph sz="half" idx="2"/>
          </p:nvPr>
        </p:nvGraphicFramePr>
        <p:xfrm>
          <a:off x="2528888" y="2430463"/>
          <a:ext cx="393382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點陣圖影像" r:id="rId3" imgW="3933333" imgH="2580952" progId="Paint.Picture">
                  <p:embed/>
                </p:oleObj>
              </mc:Choice>
              <mc:Fallback>
                <p:oleObj name="點陣圖影像" r:id="rId3" imgW="3933333" imgH="2580952" progId="Paint.Pictur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430463"/>
                        <a:ext cx="3933825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F2248F-6FD1-418D-9743-948C664192B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重要內建封包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zh-TW" smtClean="0">
              <a:latin typeface="新細明體" panose="02020500000000000000" pitchFamily="18" charset="-12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Thread (java.lang.Thread)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Socket (java.net.Socket, java.net.ServerSocket)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678C8C-338B-4CDE-B265-21E93B71C54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是什麼？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插槽的概念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介於兩部主機之間的連線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27088" y="3789363"/>
            <a:ext cx="1223962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Client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948488" y="3789363"/>
            <a:ext cx="1223962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051050" y="4221163"/>
            <a:ext cx="287338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659563" y="4221163"/>
            <a:ext cx="287337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2411413" y="4508500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H="1">
            <a:off x="2411413" y="522922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95513" y="537368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H="1">
            <a:off x="6588125" y="530066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140200" y="4221163"/>
            <a:ext cx="8636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Request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4067175" y="5229225"/>
            <a:ext cx="10096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Response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339975" y="5876925"/>
            <a:ext cx="12954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ClientSocket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5435600" y="5805488"/>
            <a:ext cx="12954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/>
      <p:bldP spid="72717" grpId="0"/>
      <p:bldP spid="72718" grpId="0"/>
      <p:bldP spid="727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57AF3-C314-4C19-8B8F-73EFC0F9D70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2458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能做什麼？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連接到遠端機器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傳送資料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接收資料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關閉連線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繫結到特定通訊</a:t>
            </a:r>
            <a:r>
              <a:rPr lang="zh-TW" altLang="en-US" smtClean="0"/>
              <a:t>埠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/>
              <a:t>接受遠端機器從繫結通訊埠進來的連線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1C102-973D-412A-9A50-1F6DF7609995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256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532923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如何建構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Socket()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Socket( String host, int port ) throws IOException, UnknownHostException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</a:t>
            </a:r>
            <a:r>
              <a:rPr lang="en-US" altLang="zh-TW" sz="2000" smtClean="0">
                <a:latin typeface="新細明體" panose="02020500000000000000" pitchFamily="18" charset="-120"/>
              </a:rPr>
              <a:t>EX</a:t>
            </a:r>
            <a:r>
              <a:rPr lang="zh-TW" altLang="en-US" sz="20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 smtClean="0">
                <a:latin typeface="新細明體" panose="02020500000000000000" pitchFamily="18" charset="-120"/>
              </a:rPr>
              <a:t>	</a:t>
            </a:r>
            <a:r>
              <a:rPr lang="en-US" altLang="zh-TW" sz="1400" smtClean="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Socket mySocket = new Socket("localhost",80);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catch(UnknownHostException e){}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Socket( InetAddress host, int port) throws IOException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EX</a:t>
            </a:r>
            <a:r>
              <a:rPr lang="zh-TW" altLang="en-US" sz="20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 smtClean="0">
                <a:latin typeface="新細明體" panose="02020500000000000000" pitchFamily="18" charset="-120"/>
              </a:rPr>
              <a:t>	</a:t>
            </a:r>
            <a:r>
              <a:rPr lang="en-US" altLang="zh-TW" sz="1400" smtClean="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InetAddress addr = new InetAddress.getByName("www.cycu.edu.tw");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Socket mySocket = new Socket(addr,80);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catch(UnknownHostException e){}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E1C39-49D7-4C08-92A3-026D32362E7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26628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412875"/>
            <a:ext cx="859155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public class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PortScanner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args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String host = "localhost";		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if(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args.length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&gt;0)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host =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args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[0];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for(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int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=75 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;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&lt; 85 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;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	Socket s = new Socket(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host,i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	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("There is a server on port " +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+ " of " + host);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UnknownHostException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	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ConnectException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("</a:t>
            </a:r>
            <a:r>
              <a:rPr lang="zh-TW" altLang="en-US" sz="1600" dirty="0" smtClean="0">
                <a:latin typeface="新細明體" panose="02020500000000000000" pitchFamily="18" charset="-120"/>
              </a:rPr>
              <a:t>伺服器拒絕連線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...</a:t>
            </a:r>
            <a:r>
              <a:rPr lang="zh-TW" altLang="en-US" sz="1600" dirty="0" smtClean="0">
                <a:latin typeface="新細明體" panose="02020500000000000000" pitchFamily="18" charset="-120"/>
              </a:rPr>
              <a:t>在 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port " +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IOException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e){ 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()); 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059113" y="3644900"/>
            <a:ext cx="24495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3"/>
          <a:stretch/>
        </p:blipFill>
        <p:spPr>
          <a:xfrm>
            <a:off x="5404971" y="228600"/>
            <a:ext cx="3705225" cy="330475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DC245A-003A-4955-817F-37DA08714A4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 smtClean="0">
                <a:latin typeface="新細明體" panose="02020500000000000000" pitchFamily="18" charset="-120"/>
              </a:rPr>
              <a:t>                 Socket</a:t>
            </a:r>
            <a:endParaRPr lang="en-US" altLang="zh-TW" dirty="0" smtClean="0">
              <a:latin typeface="新細明體" panose="02020500000000000000" pitchFamily="18" charset="-120"/>
            </a:endParaRPr>
          </a:p>
        </p:txBody>
      </p:sp>
      <p:sp>
        <p:nvSpPr>
          <p:cNvPr id="2765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41438"/>
            <a:ext cx="866298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public class PortScanner2{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args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InetAddress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host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host =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InetAddress.getByName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("www.cycu.edu.tw");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catch(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UnknownHostException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for(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int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=75 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;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&lt; 85 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;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	Socket s = new Socket(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host,i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	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("There is a server on port " +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+ " of " + host);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ConnectException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("</a:t>
            </a:r>
            <a:r>
              <a:rPr lang="zh-TW" altLang="en-US" sz="1600" dirty="0" smtClean="0">
                <a:latin typeface="新細明體" panose="02020500000000000000" pitchFamily="18" charset="-120"/>
              </a:rPr>
              <a:t>伺服器拒絕連線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...</a:t>
            </a:r>
            <a:r>
              <a:rPr lang="zh-TW" altLang="en-US" sz="1600" dirty="0" smtClean="0">
                <a:latin typeface="新細明體" panose="02020500000000000000" pitchFamily="18" charset="-120"/>
              </a:rPr>
              <a:t>在 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port " +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IOException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 smtClean="0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 smtClean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258888" y="2349500"/>
            <a:ext cx="5400675" cy="1223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56" y="100971"/>
            <a:ext cx="4543931" cy="269795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37568-08D9-4A8B-B7DD-5C996DD55F1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取得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的資訊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getInetAddress()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回傳一</a:t>
            </a:r>
            <a:r>
              <a:rPr lang="en-US" altLang="zh-TW" smtClean="0">
                <a:latin typeface="新細明體" panose="02020500000000000000" pitchFamily="18" charset="-120"/>
              </a:rPr>
              <a:t>InetAddress</a:t>
            </a:r>
            <a:r>
              <a:rPr lang="zh-TW" altLang="en-US" smtClean="0">
                <a:latin typeface="新細明體" panose="02020500000000000000" pitchFamily="18" charset="-120"/>
              </a:rPr>
              <a:t>型態的物件；紀錄該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物件所連接的遠端主機位址，若該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物件尚未連接到遠端主機，則回傳</a:t>
            </a:r>
            <a:r>
              <a:rPr lang="en-US" altLang="zh-TW" smtClean="0">
                <a:latin typeface="新細明體" panose="02020500000000000000" pitchFamily="18" charset="-120"/>
              </a:rPr>
              <a:t>null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getPort()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回傳一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  <a:r>
              <a:rPr lang="zh-TW" altLang="en-US" smtClean="0">
                <a:latin typeface="新細明體" panose="02020500000000000000" pitchFamily="18" charset="-120"/>
              </a:rPr>
              <a:t>型態的變數；紀錄該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物件連接到遠端主機的那一個通訊埠，若該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物件尚未連接到遠端主機，則回傳</a:t>
            </a:r>
            <a:r>
              <a:rPr lang="en-US" altLang="zh-TW" smtClean="0">
                <a:latin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78C9E8-145C-4B39-9B43-11458AAF0C02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取得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的資訊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getLocalAddress()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回傳一</a:t>
            </a:r>
            <a:r>
              <a:rPr lang="en-US" altLang="zh-TW" smtClean="0">
                <a:latin typeface="新細明體" panose="02020500000000000000" pitchFamily="18" charset="-120"/>
              </a:rPr>
              <a:t>InetAddress</a:t>
            </a:r>
            <a:r>
              <a:rPr lang="zh-TW" altLang="en-US" smtClean="0">
                <a:latin typeface="新細明體" panose="02020500000000000000" pitchFamily="18" charset="-120"/>
              </a:rPr>
              <a:t>型態的物件；紀錄該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是繫結在本地端的那一個網路介面，若是該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物件尚未繫結，則回傳</a:t>
            </a:r>
            <a:r>
              <a:rPr lang="en-US" altLang="zh-TW" smtClean="0">
                <a:latin typeface="新細明體" panose="02020500000000000000" pitchFamily="18" charset="-120"/>
              </a:rPr>
              <a:t>InetAddress.anyLocalAddress()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getLocalPort()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回傳一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  <a:r>
              <a:rPr lang="zh-TW" altLang="en-US" smtClean="0">
                <a:latin typeface="新細明體" panose="02020500000000000000" pitchFamily="18" charset="-120"/>
              </a:rPr>
              <a:t>型態的變數；紀錄該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是繫結在本地端的那一個通訊埠，若該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尚未繫結，則回傳</a:t>
            </a:r>
            <a:r>
              <a:rPr lang="en-US" altLang="zh-TW" smtClean="0">
                <a:latin typeface="新細明體" panose="02020500000000000000" pitchFamily="18" charset="-12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3CA8A-55D5-4268-BFEC-33261FDC420D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072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41438"/>
            <a:ext cx="866298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public class SocketInfo{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for(int i=0 ; i&lt;args.length ; i++){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Socket MySocket = new Socket(args[i],80);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System.out.print("Connected to " + MySocket.getInetAddress());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System.out.print(" on port " + MySocket.getPort());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System.out.print(" from port " + MySocket.getLocalPort());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System.out.print(" of " + MySocket.getLocalAddress() + "\n");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catch(UnknownHostException e){ System.out.println("I can't find " + args[i]);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catch(SocketException e){ System.out.println("Couldn't connect to " + args[i]);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catch(IOException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5013325"/>
            <a:ext cx="7416800" cy="1655763"/>
          </a:xfrm>
          <a:noFill/>
        </p:spPr>
      </p:pic>
      <p:pic>
        <p:nvPicPr>
          <p:cNvPr id="79878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5013325"/>
            <a:ext cx="7416800" cy="16557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0A4F26-9DF6-4370-AE95-649D6BAA016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17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5256212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如何建構</a:t>
            </a:r>
            <a:r>
              <a:rPr lang="en-US" altLang="zh-TW" smtClean="0">
                <a:latin typeface="新細明體" panose="02020500000000000000" pitchFamily="18" charset="-120"/>
              </a:rPr>
              <a:t>ServerSocket</a:t>
            </a:r>
            <a:r>
              <a:rPr lang="zh-TW" altLang="en-US" smtClean="0">
                <a:latin typeface="新細明體" panose="02020500000000000000" pitchFamily="18" charset="-120"/>
              </a:rPr>
              <a:t>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ServerSocket() throws IOException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ServerSocket(int port) throws IOException, BindException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EX</a:t>
            </a:r>
            <a:r>
              <a:rPr lang="zh-TW" altLang="en-US" sz="20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 smtClean="0">
                <a:latin typeface="新細明體" panose="02020500000000000000" pitchFamily="18" charset="-120"/>
              </a:rPr>
              <a:t>	</a:t>
            </a:r>
            <a:r>
              <a:rPr lang="en-US" altLang="zh-TW" sz="1400" smtClean="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ServerSocket myServer = new ServerSocket(8888);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catch(BindException e){}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ServerSocket(int port, int queuelength) throws IOException, BindException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EX</a:t>
            </a:r>
            <a:r>
              <a:rPr lang="zh-TW" altLang="en-US" sz="20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 smtClean="0">
                <a:latin typeface="新細明體" panose="02020500000000000000" pitchFamily="18" charset="-120"/>
              </a:rPr>
              <a:t>	</a:t>
            </a:r>
            <a:r>
              <a:rPr lang="en-US" altLang="zh-TW" sz="1400" smtClean="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ServerSocket myServer = new ServerSocket(8888,5);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catch(BindException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1400" smtClean="0">
              <a:latin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2065A-F04C-490D-BFF3-28886730BFE2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277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accept()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回傳一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型態的物件；是</a:t>
            </a:r>
            <a:r>
              <a:rPr lang="en-US" altLang="zh-TW" smtClean="0">
                <a:latin typeface="新細明體" panose="02020500000000000000" pitchFamily="18" charset="-120"/>
              </a:rPr>
              <a:t>ServerSocket</a:t>
            </a:r>
            <a:r>
              <a:rPr lang="zh-TW" altLang="en-US" smtClean="0">
                <a:latin typeface="新細明體" panose="02020500000000000000" pitchFamily="18" charset="-120"/>
              </a:rPr>
              <a:t>用來等待連線的</a:t>
            </a:r>
            <a:r>
              <a:rPr lang="en-US" altLang="zh-TW" smtClean="0">
                <a:latin typeface="新細明體" panose="02020500000000000000" pitchFamily="18" charset="-120"/>
              </a:rPr>
              <a:t>method</a:t>
            </a:r>
            <a:r>
              <a:rPr lang="zh-TW" altLang="en-US" smtClean="0">
                <a:latin typeface="新細明體" panose="02020500000000000000" pitchFamily="18" charset="-120"/>
              </a:rPr>
              <a:t>；我們就是用這個回傳的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物件來跟</a:t>
            </a: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端做溝通；另外</a:t>
            </a:r>
            <a:r>
              <a:rPr lang="zh-TW" altLang="en-US" smtClean="0"/>
              <a:t>，</a:t>
            </a:r>
            <a:r>
              <a:rPr lang="zh-TW" altLang="en-US" smtClean="0">
                <a:latin typeface="新細明體" panose="02020500000000000000" pitchFamily="18" charset="-120"/>
              </a:rPr>
              <a:t>在等待連線期間，程式會停頓</a:t>
            </a:r>
            <a:r>
              <a:rPr lang="en-US" altLang="zh-TW" smtClean="0">
                <a:latin typeface="新細明體" panose="02020500000000000000" pitchFamily="18" charset="-120"/>
              </a:rPr>
              <a:t>(block)</a:t>
            </a:r>
            <a:r>
              <a:rPr lang="zh-TW" altLang="en-US" smtClean="0">
                <a:latin typeface="新細明體" panose="02020500000000000000" pitchFamily="18" charset="-120"/>
              </a:rPr>
              <a:t>住。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ServerSocket myServer = new ServerSocket(8888);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Socket connection = myServer.accept();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DC87F-9200-403B-8A7F-0D9EC2B15060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每一個執行中的程式都是一個執行緒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讓程式能夠同時做兩件以上事情時，你需要執行緒</a:t>
            </a:r>
            <a:r>
              <a:rPr lang="en-US" altLang="zh-TW" smtClean="0">
                <a:latin typeface="新細明體" panose="02020500000000000000" pitchFamily="18" charset="-120"/>
              </a:rPr>
              <a:t>(thread)</a:t>
            </a:r>
            <a:r>
              <a:rPr lang="zh-TW" altLang="en-US" smtClean="0">
                <a:latin typeface="新細明體" panose="02020500000000000000" pitchFamily="18" charset="-120"/>
              </a:rPr>
              <a:t>來做，稱為多工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8313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763713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059113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357688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653088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950075" y="3498850"/>
            <a:ext cx="935038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635375" y="2997200"/>
            <a:ext cx="14414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Single thread</a:t>
            </a:r>
          </a:p>
        </p:txBody>
      </p:sp>
      <p:cxnSp>
        <p:nvCxnSpPr>
          <p:cNvPr id="8205" name="AutoShape 13"/>
          <p:cNvCxnSpPr>
            <a:cxnSpLocks noChangeShapeType="1"/>
            <a:stCxn id="8196" idx="3"/>
            <a:endCxn id="8197" idx="1"/>
          </p:cNvCxnSpPr>
          <p:nvPr/>
        </p:nvCxnSpPr>
        <p:spPr bwMode="auto">
          <a:xfrm>
            <a:off x="1403350" y="36449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7" idx="3"/>
            <a:endCxn id="8198" idx="1"/>
          </p:cNvCxnSpPr>
          <p:nvPr/>
        </p:nvCxnSpPr>
        <p:spPr bwMode="auto">
          <a:xfrm>
            <a:off x="2698750" y="36449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8" idx="3"/>
            <a:endCxn id="8200" idx="1"/>
          </p:cNvCxnSpPr>
          <p:nvPr/>
        </p:nvCxnSpPr>
        <p:spPr bwMode="auto">
          <a:xfrm>
            <a:off x="3994150" y="3644900"/>
            <a:ext cx="363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200" idx="3"/>
            <a:endCxn id="8201" idx="1"/>
          </p:cNvCxnSpPr>
          <p:nvPr/>
        </p:nvCxnSpPr>
        <p:spPr bwMode="auto">
          <a:xfrm>
            <a:off x="5292725" y="36449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AutoShape 17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6588125" y="36449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68313" y="4294188"/>
            <a:ext cx="8351837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635375" y="3933825"/>
            <a:ext cx="14414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9900"/>
                </a:solidFill>
                <a:latin typeface="新細明體" panose="02020500000000000000" pitchFamily="18" charset="-120"/>
              </a:rPr>
              <a:t>Time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492500" y="4437063"/>
            <a:ext cx="18716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Multiple threads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68313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1763713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3059113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357688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653088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6950075" y="5011738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cxnSp>
        <p:nvCxnSpPr>
          <p:cNvPr id="8219" name="AutoShape 27"/>
          <p:cNvCxnSpPr>
            <a:cxnSpLocks noChangeShapeType="1"/>
            <a:stCxn id="8213" idx="3"/>
            <a:endCxn id="8214" idx="1"/>
          </p:cNvCxnSpPr>
          <p:nvPr/>
        </p:nvCxnSpPr>
        <p:spPr bwMode="auto">
          <a:xfrm>
            <a:off x="1403350" y="51562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14" idx="3"/>
            <a:endCxn id="8215" idx="1"/>
          </p:cNvCxnSpPr>
          <p:nvPr/>
        </p:nvCxnSpPr>
        <p:spPr bwMode="auto">
          <a:xfrm>
            <a:off x="2698750" y="51562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15" idx="3"/>
            <a:endCxn id="8216" idx="1"/>
          </p:cNvCxnSpPr>
          <p:nvPr/>
        </p:nvCxnSpPr>
        <p:spPr bwMode="auto">
          <a:xfrm>
            <a:off x="3994150" y="5156200"/>
            <a:ext cx="363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2" name="AutoShape 30"/>
          <p:cNvCxnSpPr>
            <a:cxnSpLocks noChangeShapeType="1"/>
            <a:stCxn id="8216" idx="3"/>
            <a:endCxn id="8217" idx="1"/>
          </p:cNvCxnSpPr>
          <p:nvPr/>
        </p:nvCxnSpPr>
        <p:spPr bwMode="auto">
          <a:xfrm>
            <a:off x="5292725" y="51562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3" name="AutoShape 31"/>
          <p:cNvCxnSpPr>
            <a:cxnSpLocks noChangeShapeType="1"/>
            <a:stCxn id="8217" idx="3"/>
            <a:endCxn id="8218" idx="1"/>
          </p:cNvCxnSpPr>
          <p:nvPr/>
        </p:nvCxnSpPr>
        <p:spPr bwMode="auto">
          <a:xfrm>
            <a:off x="6588125" y="51562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763713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3059113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4354513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5653088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6948488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cxnSp>
        <p:nvCxnSpPr>
          <p:cNvPr id="8230" name="AutoShape 38"/>
          <p:cNvCxnSpPr>
            <a:cxnSpLocks noChangeShapeType="1"/>
            <a:stCxn id="8224" idx="3"/>
            <a:endCxn id="8225" idx="1"/>
          </p:cNvCxnSpPr>
          <p:nvPr/>
        </p:nvCxnSpPr>
        <p:spPr bwMode="auto">
          <a:xfrm>
            <a:off x="2698750" y="5732463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1" name="AutoShape 39"/>
          <p:cNvCxnSpPr>
            <a:cxnSpLocks noChangeShapeType="1"/>
            <a:stCxn id="8225" idx="3"/>
            <a:endCxn id="8226" idx="1"/>
          </p:cNvCxnSpPr>
          <p:nvPr/>
        </p:nvCxnSpPr>
        <p:spPr bwMode="auto">
          <a:xfrm>
            <a:off x="3994150" y="5732463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2" name="AutoShape 40"/>
          <p:cNvCxnSpPr>
            <a:cxnSpLocks noChangeShapeType="1"/>
            <a:stCxn id="8226" idx="3"/>
            <a:endCxn id="8227" idx="1"/>
          </p:cNvCxnSpPr>
          <p:nvPr/>
        </p:nvCxnSpPr>
        <p:spPr bwMode="auto">
          <a:xfrm>
            <a:off x="5289550" y="5732463"/>
            <a:ext cx="363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3" name="AutoShape 41"/>
          <p:cNvCxnSpPr>
            <a:cxnSpLocks noChangeShapeType="1"/>
            <a:stCxn id="8227" idx="3"/>
            <a:endCxn id="8228" idx="1"/>
          </p:cNvCxnSpPr>
          <p:nvPr/>
        </p:nvCxnSpPr>
        <p:spPr bwMode="auto">
          <a:xfrm>
            <a:off x="6588125" y="5732463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3060700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4356100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5651500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6950075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cxnSp>
        <p:nvCxnSpPr>
          <p:cNvPr id="8240" name="AutoShape 48"/>
          <p:cNvCxnSpPr>
            <a:cxnSpLocks noChangeShapeType="1"/>
            <a:stCxn id="8235" idx="3"/>
            <a:endCxn id="8236" idx="1"/>
          </p:cNvCxnSpPr>
          <p:nvPr/>
        </p:nvCxnSpPr>
        <p:spPr bwMode="auto">
          <a:xfrm>
            <a:off x="3995738" y="6308725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AutoShape 49"/>
          <p:cNvCxnSpPr>
            <a:cxnSpLocks noChangeShapeType="1"/>
            <a:stCxn id="8236" idx="3"/>
            <a:endCxn id="8237" idx="1"/>
          </p:cNvCxnSpPr>
          <p:nvPr/>
        </p:nvCxnSpPr>
        <p:spPr bwMode="auto">
          <a:xfrm>
            <a:off x="5291138" y="6308725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AutoShape 50"/>
          <p:cNvCxnSpPr>
            <a:cxnSpLocks noChangeShapeType="1"/>
            <a:stCxn id="8237" idx="3"/>
            <a:endCxn id="8238" idx="1"/>
          </p:cNvCxnSpPr>
          <p:nvPr/>
        </p:nvCxnSpPr>
        <p:spPr bwMode="auto">
          <a:xfrm>
            <a:off x="6586538" y="6308725"/>
            <a:ext cx="363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7885113" y="5084763"/>
            <a:ext cx="50323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7885113" y="5661025"/>
            <a:ext cx="50323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7885113" y="6235700"/>
            <a:ext cx="50323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7885113" y="3573463"/>
            <a:ext cx="50323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611188" y="4724400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1258888" y="4868863"/>
            <a:ext cx="684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1908175" y="5300663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2555875" y="5445125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3276600" y="5876925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thread3</a:t>
            </a:r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>
            <a:off x="3924300" y="6021388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200" grpId="0" animBg="1"/>
      <p:bldP spid="8201" grpId="0" animBg="1"/>
      <p:bldP spid="8202" grpId="0" animBg="1"/>
      <p:bldP spid="8203" grpId="0"/>
      <p:bldP spid="8210" grpId="0" animBg="1"/>
      <p:bldP spid="8211" grpId="0"/>
      <p:bldP spid="8212" grpId="0"/>
      <p:bldP spid="8213" grpId="0" animBg="1"/>
      <p:bldP spid="8214" grpId="0" animBg="1"/>
      <p:bldP spid="8215" grpId="0" animBg="1"/>
      <p:bldP spid="8216" grpId="0" animBg="1"/>
      <p:bldP spid="8217" grpId="0" animBg="1"/>
      <p:bldP spid="8218" grpId="0" animBg="1"/>
      <p:bldP spid="8224" grpId="0" animBg="1"/>
      <p:bldP spid="8225" grpId="0" animBg="1"/>
      <p:bldP spid="8226" grpId="0" animBg="1"/>
      <p:bldP spid="8227" grpId="0" animBg="1"/>
      <p:bldP spid="8228" grpId="0" animBg="1"/>
      <p:bldP spid="8235" grpId="0" animBg="1"/>
      <p:bldP spid="8236" grpId="0" animBg="1"/>
      <p:bldP spid="8237" grpId="0" animBg="1"/>
      <p:bldP spid="8238" grpId="0" animBg="1"/>
      <p:bldP spid="8246" grpId="0"/>
      <p:bldP spid="8247" grpId="0"/>
      <p:bldP spid="8248" grpId="0"/>
      <p:bldP spid="8249" grpId="0"/>
      <p:bldP spid="8250" grpId="0"/>
      <p:bldP spid="8251" grpId="0" animBg="1"/>
      <p:bldP spid="8252" grpId="0"/>
      <p:bldP spid="8253" grpId="0" animBg="1"/>
      <p:bldP spid="8254" grpId="0"/>
      <p:bldP spid="82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0F5B37-442B-4DFC-ADEC-ED8C37605EFD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37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ServerSocket</a:t>
            </a:r>
            <a:r>
              <a:rPr lang="zh-TW" altLang="en-US" smtClean="0">
                <a:latin typeface="新細明體" panose="02020500000000000000" pitchFamily="18" charset="-120"/>
              </a:rPr>
              <a:t>與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在</a:t>
            </a:r>
            <a:r>
              <a:rPr lang="en-US" altLang="zh-TW" smtClean="0">
                <a:latin typeface="新細明體" panose="02020500000000000000" pitchFamily="18" charset="-120"/>
              </a:rPr>
              <a:t>Server</a:t>
            </a:r>
            <a:r>
              <a:rPr lang="zh-TW" altLang="en-US" smtClean="0">
                <a:latin typeface="新細明體" panose="02020500000000000000" pitchFamily="18" charset="-120"/>
              </a:rPr>
              <a:t>端</a:t>
            </a:r>
            <a:r>
              <a:rPr lang="en-US" altLang="zh-TW" smtClean="0">
                <a:latin typeface="新細明體" panose="02020500000000000000" pitchFamily="18" charset="-120"/>
              </a:rPr>
              <a:t>create</a:t>
            </a:r>
            <a:r>
              <a:rPr lang="zh-TW" altLang="en-US" smtClean="0">
                <a:latin typeface="新細明體" panose="02020500000000000000" pitchFamily="18" charset="-120"/>
              </a:rPr>
              <a:t>一個</a:t>
            </a:r>
            <a:r>
              <a:rPr lang="en-US" altLang="zh-TW" smtClean="0">
                <a:latin typeface="新細明體" panose="02020500000000000000" pitchFamily="18" charset="-120"/>
              </a:rPr>
              <a:t>ServerSocket</a:t>
            </a:r>
            <a:r>
              <a:rPr lang="zh-TW" altLang="en-US" smtClean="0">
                <a:latin typeface="新細明體" panose="02020500000000000000" pitchFamily="18" charset="-120"/>
              </a:rPr>
              <a:t>物件等待</a:t>
            </a: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端連接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端的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物件連接到</a:t>
            </a:r>
            <a:r>
              <a:rPr lang="en-US" altLang="zh-TW" smtClean="0">
                <a:latin typeface="新細明體" panose="02020500000000000000" pitchFamily="18" charset="-120"/>
              </a:rPr>
              <a:t>Server</a:t>
            </a:r>
            <a:r>
              <a:rPr lang="zh-TW" altLang="en-US" smtClean="0">
                <a:latin typeface="新細明體" panose="02020500000000000000" pitchFamily="18" charset="-120"/>
              </a:rPr>
              <a:t>端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Server</a:t>
            </a:r>
            <a:r>
              <a:rPr lang="zh-TW" altLang="en-US" smtClean="0">
                <a:latin typeface="新細明體" panose="02020500000000000000" pitchFamily="18" charset="-120"/>
              </a:rPr>
              <a:t>端接到</a:t>
            </a: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端的</a:t>
            </a:r>
            <a:r>
              <a:rPr lang="en-US" altLang="zh-TW" smtClean="0">
                <a:latin typeface="新細明體" panose="02020500000000000000" pitchFamily="18" charset="-120"/>
              </a:rPr>
              <a:t>request</a:t>
            </a:r>
            <a:r>
              <a:rPr lang="zh-TW" altLang="en-US" smtClean="0">
                <a:latin typeface="新細明體" panose="02020500000000000000" pitchFamily="18" charset="-120"/>
              </a:rPr>
              <a:t>後會</a:t>
            </a:r>
            <a:r>
              <a:rPr lang="en-US" altLang="zh-TW" smtClean="0">
                <a:latin typeface="新細明體" panose="02020500000000000000" pitchFamily="18" charset="-120"/>
              </a:rPr>
              <a:t>create</a:t>
            </a:r>
            <a:r>
              <a:rPr lang="zh-TW" altLang="en-US" smtClean="0">
                <a:latin typeface="新細明體" panose="02020500000000000000" pitchFamily="18" charset="-120"/>
              </a:rPr>
              <a:t>一個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物件與</a:t>
            </a: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端做溝通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由</a:t>
            </a:r>
            <a:r>
              <a:rPr lang="en-US" altLang="zh-TW" smtClean="0">
                <a:latin typeface="新細明體" panose="02020500000000000000" pitchFamily="18" charset="-120"/>
              </a:rPr>
              <a:t>Server</a:t>
            </a:r>
            <a:r>
              <a:rPr lang="zh-TW" altLang="en-US" smtClean="0">
                <a:latin typeface="新細明體" panose="02020500000000000000" pitchFamily="18" charset="-120"/>
              </a:rPr>
              <a:t>端的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物件與</a:t>
            </a: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端的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物件進行互動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Server</a:t>
            </a:r>
            <a:r>
              <a:rPr lang="zh-TW" altLang="en-US" smtClean="0">
                <a:latin typeface="新細明體" panose="02020500000000000000" pitchFamily="18" charset="-120"/>
              </a:rPr>
              <a:t>端或</a:t>
            </a: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</a:t>
            </a: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zh-TW" altLang="en-US" smtClean="0">
                <a:latin typeface="新細明體" panose="02020500000000000000" pitchFamily="18" charset="-120"/>
              </a:rPr>
              <a:t>或雙方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zh-TW" altLang="en-US" smtClean="0">
                <a:latin typeface="新細明體" panose="02020500000000000000" pitchFamily="18" charset="-120"/>
              </a:rPr>
              <a:t>關閉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連線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Server</a:t>
            </a:r>
            <a:r>
              <a:rPr lang="zh-TW" altLang="en-US" smtClean="0">
                <a:latin typeface="新細明體" panose="02020500000000000000" pitchFamily="18" charset="-120"/>
              </a:rPr>
              <a:t>端回到等待狀態等待下一次連線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C79D1A-9237-4050-91BB-087C4C3A4EA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835150" y="1917700"/>
            <a:ext cx="64928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Client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659563" y="1917700"/>
            <a:ext cx="7207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476375" y="2708275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new Socket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476375" y="3860800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Read/Write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Data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476375" y="4940300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 Socket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6372225" y="2420938"/>
            <a:ext cx="14398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ServerSocket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372225" y="3357563"/>
            <a:ext cx="14398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new Socket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6372225" y="4292600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Write/Read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Data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6372225" y="5229225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 Socket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323850" y="2852738"/>
            <a:ext cx="6492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request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3933825"/>
            <a:ext cx="719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receive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084763"/>
            <a:ext cx="6492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7956550" y="2565400"/>
            <a:ext cx="7207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wait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7956550" y="3573463"/>
            <a:ext cx="720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accept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7956550" y="4365625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receive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send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7956550" y="5373688"/>
            <a:ext cx="720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</a:t>
            </a:r>
          </a:p>
        </p:txBody>
      </p:sp>
      <p:cxnSp>
        <p:nvCxnSpPr>
          <p:cNvPr id="81940" name="AutoShape 20"/>
          <p:cNvCxnSpPr>
            <a:cxnSpLocks noChangeShapeType="1"/>
            <a:stCxn id="81926" idx="2"/>
            <a:endCxn id="81927" idx="0"/>
          </p:cNvCxnSpPr>
          <p:nvPr/>
        </p:nvCxnSpPr>
        <p:spPr bwMode="auto">
          <a:xfrm>
            <a:off x="2197100" y="3284538"/>
            <a:ext cx="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1" name="AutoShape 21"/>
          <p:cNvCxnSpPr>
            <a:cxnSpLocks noChangeShapeType="1"/>
            <a:stCxn id="81927" idx="2"/>
            <a:endCxn id="81928" idx="0"/>
          </p:cNvCxnSpPr>
          <p:nvPr/>
        </p:nvCxnSpPr>
        <p:spPr bwMode="auto">
          <a:xfrm>
            <a:off x="2197100" y="4437063"/>
            <a:ext cx="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2" name="AutoShape 22"/>
          <p:cNvCxnSpPr>
            <a:cxnSpLocks noChangeShapeType="1"/>
            <a:stCxn id="81929" idx="2"/>
            <a:endCxn id="81930" idx="0"/>
          </p:cNvCxnSpPr>
          <p:nvPr/>
        </p:nvCxnSpPr>
        <p:spPr bwMode="auto">
          <a:xfrm>
            <a:off x="7092950" y="2997200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3" name="AutoShape 23"/>
          <p:cNvCxnSpPr>
            <a:cxnSpLocks noChangeShapeType="1"/>
            <a:stCxn id="81930" idx="2"/>
            <a:endCxn id="81931" idx="0"/>
          </p:cNvCxnSpPr>
          <p:nvPr/>
        </p:nvCxnSpPr>
        <p:spPr bwMode="auto">
          <a:xfrm>
            <a:off x="7092950" y="3933825"/>
            <a:ext cx="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4" name="AutoShape 24"/>
          <p:cNvCxnSpPr>
            <a:cxnSpLocks noChangeShapeType="1"/>
            <a:stCxn id="81931" idx="2"/>
            <a:endCxn id="81932" idx="0"/>
          </p:cNvCxnSpPr>
          <p:nvPr/>
        </p:nvCxnSpPr>
        <p:spPr bwMode="auto">
          <a:xfrm>
            <a:off x="7092950" y="4868863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6" name="AutoShape 26"/>
          <p:cNvCxnSpPr>
            <a:cxnSpLocks noChangeShapeType="1"/>
            <a:stCxn id="81926" idx="3"/>
            <a:endCxn id="81930" idx="1"/>
          </p:cNvCxnSpPr>
          <p:nvPr/>
        </p:nvCxnSpPr>
        <p:spPr bwMode="auto">
          <a:xfrm>
            <a:off x="2916238" y="2997200"/>
            <a:ext cx="3455987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7" name="AutoShape 27"/>
          <p:cNvCxnSpPr>
            <a:cxnSpLocks noChangeShapeType="1"/>
            <a:stCxn id="81927" idx="3"/>
            <a:endCxn id="81931" idx="1"/>
          </p:cNvCxnSpPr>
          <p:nvPr/>
        </p:nvCxnSpPr>
        <p:spPr bwMode="auto">
          <a:xfrm>
            <a:off x="2916238" y="4149725"/>
            <a:ext cx="345598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8" name="AutoShape 28"/>
          <p:cNvCxnSpPr>
            <a:cxnSpLocks noChangeShapeType="1"/>
            <a:stCxn id="81928" idx="3"/>
            <a:endCxn id="81932" idx="1"/>
          </p:cNvCxnSpPr>
          <p:nvPr/>
        </p:nvCxnSpPr>
        <p:spPr bwMode="auto">
          <a:xfrm>
            <a:off x="2916238" y="5229225"/>
            <a:ext cx="3455987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0" name="AutoShape 30"/>
          <p:cNvCxnSpPr>
            <a:cxnSpLocks noChangeShapeType="1"/>
            <a:stCxn id="81926" idx="3"/>
            <a:endCxn id="81929" idx="1"/>
          </p:cNvCxnSpPr>
          <p:nvPr/>
        </p:nvCxnSpPr>
        <p:spPr bwMode="auto">
          <a:xfrm flipV="1">
            <a:off x="2916238" y="2709863"/>
            <a:ext cx="3455987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3924300" y="2636838"/>
            <a:ext cx="86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request</a:t>
            </a: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4284663" y="3068638"/>
            <a:ext cx="86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connect</a:t>
            </a: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4140200" y="4076700"/>
            <a:ext cx="12239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I/O Stream</a:t>
            </a:r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4140200" y="5157788"/>
            <a:ext cx="10795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disconnect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nimBg="1"/>
      <p:bldP spid="81927" grpId="0" animBg="1"/>
      <p:bldP spid="81928" grpId="0" animBg="1"/>
      <p:bldP spid="81929" grpId="0" animBg="1"/>
      <p:bldP spid="81930" grpId="0" animBg="1"/>
      <p:bldP spid="81931" grpId="0" animBg="1"/>
      <p:bldP spid="81932" grpId="0" animBg="1"/>
      <p:bldP spid="81933" grpId="0"/>
      <p:bldP spid="81934" grpId="0"/>
      <p:bldP spid="81935" grpId="0"/>
      <p:bldP spid="81936" grpId="0"/>
      <p:bldP spid="81937" grpId="0"/>
      <p:bldP spid="81938" grpId="0"/>
      <p:bldP spid="81939" grpId="0"/>
      <p:bldP spid="81951" grpId="0"/>
      <p:bldP spid="81951" grpId="1"/>
      <p:bldP spid="81952" grpId="0"/>
      <p:bldP spid="81953" grpId="0"/>
      <p:bldP spid="819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87AC60-CC76-482C-B4C0-E8F76EF036B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58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Server</a:t>
            </a:r>
            <a:r>
              <a:rPr lang="zh-TW" altLang="en-US" sz="2800" smtClean="0">
                <a:latin typeface="新細明體" panose="02020500000000000000" pitchFamily="18" charset="-120"/>
              </a:rPr>
              <a:t>端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import java.net.ServerSocket;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public class SocketServer{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ServerSocket SocketServer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Socket SocketConnector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int count = 0;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SocketServer = new ServerSocket(8888);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System.out.println("Listening at port 8888...");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SocketConnector = SocketServer.accept();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System.out.println(++count + " Socket(s) 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System.out.println(e.toString());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195513" y="3644900"/>
            <a:ext cx="5329237" cy="1512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341550-E27D-4FBF-A80A-470CB4AE276D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68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54006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Client</a:t>
            </a:r>
            <a:r>
              <a:rPr lang="zh-TW" altLang="en-US" smtClean="0">
                <a:latin typeface="新細明體" panose="02020500000000000000" pitchFamily="18" charset="-120"/>
              </a:rPr>
              <a:t>端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public class SocketClient{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Socket SocketClient = null;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	SocketClient = new Socket("localhost",8888);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	System.out.println("Connected to Server...");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	System.out.println(e.toString());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195513" y="3644900"/>
            <a:ext cx="4537075" cy="792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B4F1B-1A78-421D-9204-EDDF14EB7EBE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7892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/>
              <a:t>執行結果</a:t>
            </a:r>
          </a:p>
        </p:txBody>
      </p:sp>
      <p:pic>
        <p:nvPicPr>
          <p:cNvPr id="8602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636838"/>
            <a:ext cx="4078287" cy="2879725"/>
          </a:xfrm>
          <a:noFill/>
        </p:spPr>
      </p:pic>
      <p:pic>
        <p:nvPicPr>
          <p:cNvPr id="860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40767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465638"/>
            <a:ext cx="4076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40767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31" name="Picture 1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2017713"/>
            <a:ext cx="4032250" cy="2232025"/>
          </a:xfrm>
          <a:noFill/>
        </p:spPr>
      </p:pic>
      <p:sp>
        <p:nvSpPr>
          <p:cNvPr id="37898" name="Rectangle 17"/>
          <p:cNvSpPr>
            <a:spLocks noChangeArrowheads="1"/>
          </p:cNvSpPr>
          <p:nvPr/>
        </p:nvSpPr>
        <p:spPr bwMode="auto">
          <a:xfrm>
            <a:off x="1835150" y="2133600"/>
            <a:ext cx="7921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6443663" y="1484313"/>
            <a:ext cx="792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6B791-1B8A-4C6F-A134-379AC7D1F833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891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>
                <a:latin typeface="新細明體" panose="02020500000000000000" pitchFamily="18" charset="-120"/>
              </a:rPr>
              <a:t>關閉</a:t>
            </a:r>
            <a:r>
              <a:rPr lang="en-US" altLang="zh-TW" sz="2800" smtClean="0">
                <a:latin typeface="新細明體" panose="02020500000000000000" pitchFamily="18" charset="-120"/>
              </a:rPr>
              <a:t>Client</a:t>
            </a:r>
            <a:r>
              <a:rPr lang="zh-TW" altLang="en-US" sz="2800" smtClean="0">
                <a:latin typeface="新細明體" panose="02020500000000000000" pitchFamily="18" charset="-120"/>
              </a:rPr>
              <a:t>端的</a:t>
            </a:r>
            <a:r>
              <a:rPr lang="en-US" altLang="zh-TW" sz="2800" smtClean="0">
                <a:latin typeface="新細明體" panose="02020500000000000000" pitchFamily="18" charset="-120"/>
              </a:rPr>
              <a:t>Socket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close() throws IOException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</a:t>
            </a:r>
            <a:r>
              <a:rPr lang="en-US" altLang="zh-TW" sz="2400" smtClean="0">
                <a:latin typeface="新細明體" panose="02020500000000000000" pitchFamily="18" charset="-120"/>
              </a:rPr>
              <a:t>EX</a:t>
            </a:r>
            <a:r>
              <a:rPr lang="zh-TW" altLang="en-US" sz="24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TW" altLang="en-US" sz="1800" smtClean="0">
                <a:latin typeface="新細明體" panose="02020500000000000000" pitchFamily="18" charset="-120"/>
              </a:rPr>
              <a:t>	</a:t>
            </a:r>
            <a:r>
              <a:rPr lang="en-US" altLang="zh-TW" sz="1800" smtClean="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Socket mySocket = new Socket("localhost",80);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finally{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if(mySocket != null)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 		try{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	mySocket.close();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catch(IOException e){}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86037-4F7B-42C5-8083-1B2BDC05300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994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41438"/>
            <a:ext cx="866298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400" smtClean="0">
                <a:latin typeface="新細明體" panose="02020500000000000000" pitchFamily="18" charset="-120"/>
              </a:rPr>
              <a:t>改寫後的</a:t>
            </a:r>
            <a:r>
              <a:rPr lang="en-US" altLang="zh-TW" sz="2400" smtClean="0">
                <a:latin typeface="新細明體" panose="02020500000000000000" pitchFamily="18" charset="-120"/>
              </a:rPr>
              <a:t>Client</a:t>
            </a:r>
            <a:r>
              <a:rPr lang="zh-TW" altLang="en-US" sz="2400" smtClean="0">
                <a:latin typeface="新細明體" panose="02020500000000000000" pitchFamily="18" charset="-120"/>
              </a:rPr>
              <a:t>端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public class SocketClient{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Socket SocketClient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SocketClient = new Socket("localhost",8888);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System.out.println("Connected to Server...");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catch(Exception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finally{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if(SocketClient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	SocketClient.close();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	catch(Exception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System.out.println("Client disconnected...");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880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412875"/>
            <a:ext cx="4824413" cy="2460625"/>
          </a:xfrm>
          <a:noFill/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258888" y="3933825"/>
            <a:ext cx="6049962" cy="2159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CEAE6-9258-451E-A338-04BB937F164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096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9688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如何傳送資料？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利用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類別的</a:t>
            </a:r>
            <a:r>
              <a:rPr lang="en-US" altLang="zh-TW" smtClean="0">
                <a:latin typeface="新細明體" panose="02020500000000000000" pitchFamily="18" charset="-120"/>
              </a:rPr>
              <a:t>getOutputStream()</a:t>
            </a:r>
            <a:r>
              <a:rPr lang="zh-TW" altLang="en-US" smtClean="0">
                <a:latin typeface="新細明體" panose="02020500000000000000" pitchFamily="18" charset="-120"/>
              </a:rPr>
              <a:t>取得輸出串流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再利用</a:t>
            </a:r>
            <a:r>
              <a:rPr lang="en-US" altLang="zh-TW" smtClean="0">
                <a:latin typeface="新細明體" panose="02020500000000000000" pitchFamily="18" charset="-120"/>
              </a:rPr>
              <a:t>OutputStreamWriter</a:t>
            </a:r>
            <a:r>
              <a:rPr lang="zh-TW" altLang="en-US" smtClean="0">
                <a:latin typeface="新細明體" panose="02020500000000000000" pitchFamily="18" charset="-120"/>
              </a:rPr>
              <a:t>跟</a:t>
            </a:r>
            <a:r>
              <a:rPr lang="en-US" altLang="zh-TW" smtClean="0">
                <a:latin typeface="新細明體" panose="02020500000000000000" pitchFamily="18" charset="-120"/>
              </a:rPr>
              <a:t>BufferedWriter</a:t>
            </a:r>
            <a:r>
              <a:rPr lang="zh-TW" altLang="en-US" smtClean="0">
                <a:latin typeface="新細明體" panose="02020500000000000000" pitchFamily="18" charset="-120"/>
              </a:rPr>
              <a:t>建立輸出介面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呼叫</a:t>
            </a:r>
            <a:r>
              <a:rPr lang="en-US" altLang="zh-TW" smtClean="0">
                <a:latin typeface="新細明體" panose="02020500000000000000" pitchFamily="18" charset="-120"/>
              </a:rPr>
              <a:t>BufferedWriter</a:t>
            </a:r>
            <a:r>
              <a:rPr lang="zh-TW" altLang="en-US" smtClean="0">
                <a:latin typeface="新細明體" panose="02020500000000000000" pitchFamily="18" charset="-120"/>
              </a:rPr>
              <a:t>類別的</a:t>
            </a:r>
            <a:r>
              <a:rPr lang="en-US" altLang="zh-TW" smtClean="0">
                <a:latin typeface="新細明體" panose="02020500000000000000" pitchFamily="18" charset="-120"/>
              </a:rPr>
              <a:t>write()</a:t>
            </a:r>
            <a:r>
              <a:rPr lang="zh-TW" altLang="en-US" smtClean="0">
                <a:latin typeface="新細明體" panose="02020500000000000000" pitchFamily="18" charset="-120"/>
              </a:rPr>
              <a:t>跟</a:t>
            </a:r>
            <a:r>
              <a:rPr lang="en-US" altLang="zh-TW" smtClean="0">
                <a:latin typeface="新細明體" panose="02020500000000000000" pitchFamily="18" charset="-120"/>
              </a:rPr>
              <a:t>flush()</a:t>
            </a:r>
            <a:r>
              <a:rPr lang="zh-TW" altLang="en-US" smtClean="0">
                <a:latin typeface="新細明體" panose="02020500000000000000" pitchFamily="18" charset="-120"/>
              </a:rPr>
              <a:t>送出要送出的資料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TW" altLang="en-US" sz="2000" smtClean="0">
                <a:latin typeface="新細明體" panose="02020500000000000000" pitchFamily="18" charset="-120"/>
              </a:rPr>
              <a:t>	</a:t>
            </a:r>
            <a:r>
              <a:rPr lang="en-US" altLang="zh-TW" sz="2000" smtClean="0">
                <a:latin typeface="新細明體" panose="02020500000000000000" pitchFamily="18" charset="-120"/>
              </a:rPr>
              <a:t>BufferedWriter wr = new BufferedWriter(new 	OutputStreamWriter(SocketClient.getOutputStream()));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wr.write("Hello! How are you?");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wr.flush();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0D1779-59DC-4D55-A88E-DAD09BFF62B2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19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如何接收資料？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利用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類別的</a:t>
            </a:r>
            <a:r>
              <a:rPr lang="en-US" altLang="zh-TW" smtClean="0">
                <a:latin typeface="新細明體" panose="02020500000000000000" pitchFamily="18" charset="-120"/>
              </a:rPr>
              <a:t>getInputStream()</a:t>
            </a:r>
            <a:r>
              <a:rPr lang="zh-TW" altLang="en-US" smtClean="0">
                <a:latin typeface="新細明體" panose="02020500000000000000" pitchFamily="18" charset="-120"/>
              </a:rPr>
              <a:t>取得輸入串流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再利用</a:t>
            </a:r>
            <a:r>
              <a:rPr lang="en-US" altLang="zh-TW" smtClean="0">
                <a:latin typeface="新細明體" panose="02020500000000000000" pitchFamily="18" charset="-120"/>
              </a:rPr>
              <a:t>InputStreamReader</a:t>
            </a:r>
            <a:r>
              <a:rPr lang="zh-TW" altLang="en-US" smtClean="0">
                <a:latin typeface="新細明體" panose="02020500000000000000" pitchFamily="18" charset="-120"/>
              </a:rPr>
              <a:t>跟</a:t>
            </a:r>
            <a:r>
              <a:rPr lang="en-US" altLang="zh-TW" smtClean="0">
                <a:latin typeface="新細明體" panose="02020500000000000000" pitchFamily="18" charset="-120"/>
              </a:rPr>
              <a:t>BufferedReader</a:t>
            </a:r>
            <a:r>
              <a:rPr lang="zh-TW" altLang="en-US" smtClean="0">
                <a:latin typeface="新細明體" panose="02020500000000000000" pitchFamily="18" charset="-120"/>
              </a:rPr>
              <a:t>建立輸入介面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呼叫</a:t>
            </a:r>
            <a:r>
              <a:rPr lang="en-US" altLang="zh-TW" smtClean="0">
                <a:latin typeface="新細明體" panose="02020500000000000000" pitchFamily="18" charset="-120"/>
              </a:rPr>
              <a:t>BufferedReader</a:t>
            </a:r>
            <a:r>
              <a:rPr lang="zh-TW" altLang="en-US" smtClean="0">
                <a:latin typeface="新細明體" panose="02020500000000000000" pitchFamily="18" charset="-120"/>
              </a:rPr>
              <a:t>類別的</a:t>
            </a:r>
            <a:r>
              <a:rPr lang="en-US" altLang="zh-TW" smtClean="0">
                <a:latin typeface="新細明體" panose="02020500000000000000" pitchFamily="18" charset="-120"/>
              </a:rPr>
              <a:t>readLine()</a:t>
            </a:r>
            <a:r>
              <a:rPr lang="zh-TW" altLang="en-US" smtClean="0">
                <a:latin typeface="新細明體" panose="02020500000000000000" pitchFamily="18" charset="-120"/>
              </a:rPr>
              <a:t>接收傳送進來的資料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TW" altLang="en-US" sz="2000" smtClean="0">
                <a:latin typeface="新細明體" panose="02020500000000000000" pitchFamily="18" charset="-120"/>
              </a:rPr>
              <a:t>    	</a:t>
            </a:r>
            <a:r>
              <a:rPr lang="en-US" altLang="zh-TW" sz="2000" smtClean="0">
                <a:latin typeface="新細明體" panose="02020500000000000000" pitchFamily="18" charset="-120"/>
              </a:rPr>
              <a:t>BufferedReader rd = new BufferedReader(new 	InputStreamReader(SocketClient.getInputStream()));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String str;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while ((str = rd.readLine()) != null) {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System.out.println(str);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C0A039-2AC0-4A19-AF30-7FB2790E4D0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969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301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513"/>
            <a:ext cx="854075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import java.net.ServerSocket;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public class SocketServer2{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ServerSocket SocketServer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Socket SocketConnector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SocketServer = new ServerSocket(8888);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System.out.println("Listening at port 8888...");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SocketConnector = SocketServer.accept();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try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        	BufferedReader rd = new BufferedReader(new 							InputStreamReader(SocketConnector.getInputStream()));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        	String str;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        	while ((str = rd.readLine()) != null)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        		System.out.println(str);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        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        	rd.close();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} catch (IOException e) 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catch(Exception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3059113" y="3644900"/>
            <a:ext cx="4608512" cy="1871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795963" y="1268413"/>
            <a:ext cx="23764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Server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端的程式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0A638-E20B-45D5-BD41-7A09163FEDB6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如何建立執行緒並執行？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</a:t>
            </a:r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  <a:r>
              <a:rPr lang="zh-TW" altLang="en-US" smtClean="0">
                <a:latin typeface="新細明體" panose="02020500000000000000" pitchFamily="18" charset="-120"/>
              </a:rPr>
              <a:t>的建構子建立執行緒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呼叫</a:t>
            </a:r>
            <a:r>
              <a:rPr lang="en-US" altLang="zh-TW" smtClean="0">
                <a:latin typeface="新細明體" panose="02020500000000000000" pitchFamily="18" charset="-120"/>
              </a:rPr>
              <a:t>start()</a:t>
            </a:r>
            <a:r>
              <a:rPr lang="zh-TW" altLang="en-US" smtClean="0">
                <a:latin typeface="新細明體" panose="02020500000000000000" pitchFamily="18" charset="-120"/>
              </a:rPr>
              <a:t>來啟動執行緒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呼叫</a:t>
            </a:r>
            <a:r>
              <a:rPr lang="en-US" altLang="zh-TW" smtClean="0">
                <a:latin typeface="新細明體" panose="02020500000000000000" pitchFamily="18" charset="-120"/>
              </a:rPr>
              <a:t>stop()</a:t>
            </a:r>
            <a:r>
              <a:rPr lang="zh-TW" altLang="en-US" smtClean="0">
                <a:latin typeface="新細明體" panose="02020500000000000000" pitchFamily="18" charset="-120"/>
              </a:rPr>
              <a:t>停止執行緒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EX</a:t>
            </a:r>
            <a:r>
              <a:rPr lang="zh-TW" altLang="en-US" sz="24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Thread thread1 = new thread();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//</a:t>
            </a:r>
            <a:r>
              <a:rPr lang="zh-TW" altLang="en-US" sz="2400" smtClean="0">
                <a:latin typeface="新細明體" panose="02020500000000000000" pitchFamily="18" charset="-120"/>
              </a:rPr>
              <a:t>建立名為</a:t>
            </a:r>
            <a:r>
              <a:rPr lang="en-US" altLang="zh-TW" sz="2400" smtClean="0">
                <a:latin typeface="新細明體" panose="02020500000000000000" pitchFamily="18" charset="-120"/>
              </a:rPr>
              <a:t>thread1</a:t>
            </a:r>
            <a:r>
              <a:rPr lang="zh-TW" altLang="en-US" sz="2400" smtClean="0">
                <a:latin typeface="新細明體" panose="02020500000000000000" pitchFamily="18" charset="-120"/>
              </a:rPr>
              <a:t>的執行緒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thread1.start();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//</a:t>
            </a:r>
            <a:r>
              <a:rPr lang="zh-TW" altLang="en-US" sz="2400" smtClean="0">
                <a:latin typeface="新細明體" panose="02020500000000000000" pitchFamily="18" charset="-120"/>
              </a:rPr>
              <a:t>啟動</a:t>
            </a:r>
            <a:r>
              <a:rPr lang="en-US" altLang="zh-TW" sz="2400" smtClean="0">
                <a:latin typeface="新細明體" panose="02020500000000000000" pitchFamily="18" charset="-120"/>
              </a:rPr>
              <a:t>thread1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thread1.stop();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//</a:t>
            </a:r>
            <a:r>
              <a:rPr lang="zh-TW" altLang="en-US" sz="2400" smtClean="0">
                <a:latin typeface="新細明體" panose="02020500000000000000" pitchFamily="18" charset="-120"/>
              </a:rPr>
              <a:t>停止</a:t>
            </a:r>
            <a:r>
              <a:rPr lang="en-US" altLang="zh-TW" sz="2400" smtClean="0">
                <a:latin typeface="新細明體" panose="02020500000000000000" pitchFamily="18" charset="-120"/>
              </a:rPr>
              <a:t>thread1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D32F32-1ACA-4E2A-8C11-1A9C0AFD139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40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969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40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1075"/>
            <a:ext cx="854075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public class SocketClient2{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Socket SocketClient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SocketClient = new Socket("127.0.0.1",8888);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System.out.println("Connected to Server...");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BufferedWriter wr = new BufferedWriter(new 							OutputStreamWriter(SocketClient.getOutputStream()));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wr.write("Hello! How are you?");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wr.flush();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catch(IOException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catch(Exception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finally{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if(SocketClient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	SocketClient.close();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catch(Exception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System.out.println("Client disconnected...");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195513" y="2708275"/>
            <a:ext cx="5616575" cy="144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5795963" y="1268413"/>
            <a:ext cx="23764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Client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端的程式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19613-E106-498E-9F9F-51DE1CDB1E0E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50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5060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/>
              <a:t>執行結果</a:t>
            </a:r>
          </a:p>
        </p:txBody>
      </p:sp>
      <p:pic>
        <p:nvPicPr>
          <p:cNvPr id="11878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708275"/>
            <a:ext cx="4105275" cy="2809875"/>
          </a:xfrm>
          <a:noFill/>
        </p:spPr>
      </p:pic>
      <p:pic>
        <p:nvPicPr>
          <p:cNvPr id="11879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708275"/>
            <a:ext cx="4103688" cy="2808288"/>
          </a:xfrm>
          <a:noFill/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41052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1835150" y="2133600"/>
            <a:ext cx="7921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56325" y="2133600"/>
            <a:ext cx="7921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2ACE28-3DC9-48AA-9B53-64C3B77AF528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60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608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範例：使用</a:t>
            </a:r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  <a:r>
              <a:rPr lang="zh-TW" altLang="en-US" smtClean="0">
                <a:latin typeface="新細明體" panose="02020500000000000000" pitchFamily="18" charset="-120"/>
              </a:rPr>
              <a:t>設計線上傳訊功能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利用</a:t>
            </a:r>
            <a:r>
              <a:rPr lang="en-US" altLang="zh-TW" smtClean="0">
                <a:latin typeface="新細明體" panose="02020500000000000000" pitchFamily="18" charset="-120"/>
              </a:rPr>
              <a:t>ServerSocket</a:t>
            </a:r>
            <a:r>
              <a:rPr lang="zh-TW" altLang="en-US" smtClean="0">
                <a:latin typeface="新細明體" panose="02020500000000000000" pitchFamily="18" charset="-120"/>
              </a:rPr>
              <a:t>的</a:t>
            </a:r>
            <a:r>
              <a:rPr lang="en-US" altLang="zh-TW" smtClean="0">
                <a:latin typeface="新細明體" panose="02020500000000000000" pitchFamily="18" charset="-120"/>
              </a:rPr>
              <a:t>accept()</a:t>
            </a:r>
            <a:r>
              <a:rPr lang="zh-TW" altLang="en-US" smtClean="0">
                <a:latin typeface="新細明體" panose="02020500000000000000" pitchFamily="18" charset="-120"/>
              </a:rPr>
              <a:t>等待遠端的連線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</a:t>
            </a:r>
            <a:r>
              <a:rPr lang="en-US" altLang="zh-TW" smtClean="0">
                <a:latin typeface="新細明體" panose="02020500000000000000" pitchFamily="18" charset="-120"/>
              </a:rPr>
              <a:t>System.in.read()</a:t>
            </a:r>
            <a:r>
              <a:rPr lang="zh-TW" altLang="en-US" smtClean="0">
                <a:latin typeface="新細明體" panose="02020500000000000000" pitchFamily="18" charset="-120"/>
              </a:rPr>
              <a:t>讀取使用者所鍵入要傳送的資料並將其存入</a:t>
            </a:r>
            <a:r>
              <a:rPr lang="en-US" altLang="zh-TW" smtClean="0">
                <a:latin typeface="新細明體" panose="02020500000000000000" pitchFamily="18" charset="-120"/>
              </a:rPr>
              <a:t>StringBuffer</a:t>
            </a:r>
            <a:r>
              <a:rPr lang="zh-TW" altLang="en-US" smtClean="0">
                <a:latin typeface="新細明體" panose="02020500000000000000" pitchFamily="18" charset="-120"/>
              </a:rPr>
              <a:t>中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</a:t>
            </a:r>
            <a:r>
              <a:rPr lang="en-US" altLang="zh-TW" smtClean="0">
                <a:latin typeface="新細明體" panose="02020500000000000000" pitchFamily="18" charset="-120"/>
              </a:rPr>
              <a:t>Socket.getOutputStream()</a:t>
            </a:r>
            <a:r>
              <a:rPr lang="zh-TW" altLang="en-US" smtClean="0">
                <a:latin typeface="新細明體" panose="02020500000000000000" pitchFamily="18" charset="-120"/>
              </a:rPr>
              <a:t>與</a:t>
            </a:r>
            <a:r>
              <a:rPr lang="en-US" altLang="zh-TW" smtClean="0">
                <a:latin typeface="新細明體" panose="02020500000000000000" pitchFamily="18" charset="-120"/>
              </a:rPr>
              <a:t>OutputStreamWriter</a:t>
            </a:r>
            <a:r>
              <a:rPr lang="zh-TW" altLang="en-US" smtClean="0">
                <a:latin typeface="新細明體" panose="02020500000000000000" pitchFamily="18" charset="-120"/>
              </a:rPr>
              <a:t>及</a:t>
            </a:r>
            <a:r>
              <a:rPr lang="en-US" altLang="zh-TW" smtClean="0">
                <a:latin typeface="新細明體" panose="02020500000000000000" pitchFamily="18" charset="-120"/>
              </a:rPr>
              <a:t>BufferedWriter</a:t>
            </a:r>
            <a:r>
              <a:rPr lang="zh-TW" altLang="en-US" smtClean="0">
                <a:latin typeface="新細明體" panose="02020500000000000000" pitchFamily="18" charset="-120"/>
              </a:rPr>
              <a:t>建立輸出資料的管道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</a:t>
            </a:r>
            <a:r>
              <a:rPr lang="en-US" altLang="zh-TW" smtClean="0">
                <a:latin typeface="新細明體" panose="02020500000000000000" pitchFamily="18" charset="-120"/>
              </a:rPr>
              <a:t>Socket.getInputStream()</a:t>
            </a:r>
            <a:r>
              <a:rPr lang="zh-TW" altLang="en-US" smtClean="0">
                <a:latin typeface="新細明體" panose="02020500000000000000" pitchFamily="18" charset="-120"/>
              </a:rPr>
              <a:t>與</a:t>
            </a:r>
            <a:r>
              <a:rPr lang="en-US" altLang="zh-TW" smtClean="0">
                <a:latin typeface="新細明體" panose="02020500000000000000" pitchFamily="18" charset="-120"/>
              </a:rPr>
              <a:t>InputStreamReader</a:t>
            </a:r>
            <a:r>
              <a:rPr lang="zh-TW" altLang="en-US" smtClean="0">
                <a:latin typeface="新細明體" panose="02020500000000000000" pitchFamily="18" charset="-120"/>
              </a:rPr>
              <a:t>及</a:t>
            </a:r>
            <a:r>
              <a:rPr lang="en-US" altLang="zh-TW" smtClean="0">
                <a:latin typeface="新細明體" panose="02020500000000000000" pitchFamily="18" charset="-120"/>
              </a:rPr>
              <a:t>BufferedReader</a:t>
            </a:r>
            <a:r>
              <a:rPr lang="zh-TW" altLang="en-US" smtClean="0">
                <a:latin typeface="新細明體" panose="02020500000000000000" pitchFamily="18" charset="-120"/>
              </a:rPr>
              <a:t>建立輸入資料的管道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</a:t>
            </a:r>
            <a:r>
              <a:rPr lang="en-US" altLang="zh-TW" smtClean="0">
                <a:latin typeface="新細明體" panose="02020500000000000000" pitchFamily="18" charset="-120"/>
              </a:rPr>
              <a:t>BufferedReader.readLine()</a:t>
            </a:r>
            <a:r>
              <a:rPr lang="zh-TW" altLang="en-US" smtClean="0">
                <a:latin typeface="新細明體" panose="02020500000000000000" pitchFamily="18" charset="-120"/>
              </a:rPr>
              <a:t>讀取接收到的資料及</a:t>
            </a:r>
            <a:r>
              <a:rPr lang="en-US" altLang="zh-TW" smtClean="0">
                <a:latin typeface="新細明體" panose="02020500000000000000" pitchFamily="18" charset="-120"/>
              </a:rPr>
              <a:t>BufferedWriter.flush()</a:t>
            </a:r>
            <a:r>
              <a:rPr lang="zh-TW" altLang="en-US" smtClean="0">
                <a:latin typeface="新細明體" panose="02020500000000000000" pitchFamily="18" charset="-120"/>
              </a:rPr>
              <a:t>送出要傳送的資料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ACEE6D-2261-422D-B624-7D8AD09B8313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71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2391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71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SocketServer3{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ServerSocket SocketServer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Socket SocketConnector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SocketServer = new ServerSocket(8888);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System.out.println("Listening at port 8888...");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SocketConnector = SocketServer.accept();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        	BufferedReader rd = new BufferedReader(new InputStreamReader(SocketConnector.getInputStream()));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BufferedWriter wr = new BufferedWriter(new OutputStreamWriter(SocketConnector.getOutputStream()));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String str;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int ch;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        	while((str = rd.readLine())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        		if(str.length() &gt; 0 ){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        			System.out.println(str);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        		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        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        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System.out.print("&gt;");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StringBuffer sb = new StringBuffer();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while ( (ch = System.in.read()) != 13)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	sb.append( (char) ch 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sb.append((char)13);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wr.write(sb.toString());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wr.flush();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System.out.println(e.toString());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2997200" y="2708275"/>
            <a:ext cx="5219700" cy="315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997200" y="2528888"/>
            <a:ext cx="2070100" cy="134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3897313" y="3429000"/>
            <a:ext cx="3014662" cy="9445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3897313" y="4508500"/>
            <a:ext cx="2114550" cy="946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3132138" y="1089025"/>
            <a:ext cx="220503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</a:t>
            </a:r>
            <a:r>
              <a:rPr lang="zh-TW" altLang="en-US" sz="1800">
                <a:latin typeface="新細明體" panose="02020500000000000000" pitchFamily="18" charset="-120"/>
              </a:rPr>
              <a:t>端的</a:t>
            </a:r>
            <a:r>
              <a:rPr lang="en-US" altLang="zh-TW" sz="1800">
                <a:latin typeface="新細明體" panose="02020500000000000000" pitchFamily="18" charset="-120"/>
              </a:rPr>
              <a:t>Socket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等待遠端的連線</a:t>
            </a: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V="1">
            <a:off x="4751388" y="1808163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5516563" y="998538"/>
            <a:ext cx="25654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建立與遠端</a:t>
            </a:r>
            <a:r>
              <a:rPr lang="en-US" altLang="zh-TW" sz="1800">
                <a:latin typeface="新細明體" panose="02020500000000000000" pitchFamily="18" charset="-120"/>
              </a:rPr>
              <a:t>Socket</a:t>
            </a:r>
            <a:r>
              <a:rPr lang="zh-TW" altLang="en-US" sz="1800">
                <a:latin typeface="新細明體" panose="02020500000000000000" pitchFamily="18" charset="-120"/>
              </a:rPr>
              <a:t>的資料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輸入與資料輸出的管道</a:t>
            </a: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V="1">
            <a:off x="7451725" y="1808163"/>
            <a:ext cx="0" cy="901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476250" y="3294063"/>
            <a:ext cx="2205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等待資料傳入並接收資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料且列印在螢幕上</a:t>
            </a: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2592388" y="3789363"/>
            <a:ext cx="1304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476250" y="4238625"/>
            <a:ext cx="2205038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讀取使用者所鍵入的資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料將其傳送至遠端的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H="1">
            <a:off x="2771775" y="4778375"/>
            <a:ext cx="11255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1" name="Rectangle 22"/>
          <p:cNvSpPr>
            <a:spLocks noChangeArrowheads="1"/>
          </p:cNvSpPr>
          <p:nvPr/>
        </p:nvSpPr>
        <p:spPr bwMode="auto">
          <a:xfrm>
            <a:off x="6642100" y="5815013"/>
            <a:ext cx="2205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SERVER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animBg="1"/>
      <p:bldP spid="129033" grpId="1" animBg="1"/>
      <p:bldP spid="129034" grpId="0" animBg="1"/>
      <p:bldP spid="129034" grpId="1" animBg="1"/>
      <p:bldP spid="129035" grpId="0" animBg="1"/>
      <p:bldP spid="129035" grpId="1" animBg="1"/>
      <p:bldP spid="129036" grpId="0" animBg="1"/>
      <p:bldP spid="129037" grpId="0"/>
      <p:bldP spid="129037" grpId="1"/>
      <p:bldP spid="129039" grpId="0" animBg="1"/>
      <p:bldP spid="129039" grpId="1" animBg="1"/>
      <p:bldP spid="129040" grpId="0"/>
      <p:bldP spid="129040" grpId="1"/>
      <p:bldP spid="129041" grpId="0" animBg="1"/>
      <p:bldP spid="129041" grpId="1" animBg="1"/>
      <p:bldP spid="129042" grpId="0"/>
      <p:bldP spid="129042" grpId="1"/>
      <p:bldP spid="129043" grpId="0" animBg="1"/>
      <p:bldP spid="129043" grpId="1" animBg="1"/>
      <p:bldP spid="129044" grpId="0"/>
      <p:bldP spid="1290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B1782-2050-4891-B421-FD17218378D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81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2391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81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SocketClient3{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Socket SocketClient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SocketClient = new Socket("localhost",8888);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System.out.println("Connected to Server...");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BufferedWriter wr = new BufferedWriter(new OutputStreamWriter(SocketClient.getOutputStream()));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        		BufferedReader rd = new BufferedReader(new InputStreamReader(SocketClient.getInputStream()));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int ch;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String str;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while (true)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System.out.print("&gt;");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StringBuffer sb = new StringBuffer();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while ( (ch = System.in.read()) != 13)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	sb.append( (char) ch 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sb.append((char)13);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wr.write(sb.toString());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wr.flush();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        		while((str = rd.readLine())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        			if(str.length() &gt; 0 ){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        				System.out.println(str);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        		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        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        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System.out.println(e.toString());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finally{        if(SocketClient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try{        SocketClient.close();       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catch(Exception e){        System.out.println(e.toString());       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}        System.out.println("Client disconnected...");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051050" y="2168525"/>
            <a:ext cx="5041900" cy="315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4616450" y="908050"/>
            <a:ext cx="25654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建立與</a:t>
            </a:r>
            <a:r>
              <a:rPr lang="en-US" altLang="zh-TW" sz="1800">
                <a:latin typeface="新細明體" panose="02020500000000000000" pitchFamily="18" charset="-120"/>
              </a:rPr>
              <a:t>Server</a:t>
            </a:r>
            <a:r>
              <a:rPr lang="zh-TW" altLang="en-US" sz="1800">
                <a:latin typeface="新細明體" panose="02020500000000000000" pitchFamily="18" charset="-120"/>
              </a:rPr>
              <a:t>端</a:t>
            </a:r>
            <a:r>
              <a:rPr lang="en-US" altLang="zh-TW" sz="1800">
                <a:latin typeface="新細明體" panose="02020500000000000000" pitchFamily="18" charset="-120"/>
              </a:rPr>
              <a:t>Socket</a:t>
            </a:r>
            <a:r>
              <a:rPr lang="zh-TW" altLang="en-US" sz="1800">
                <a:latin typeface="新細明體" panose="02020500000000000000" pitchFamily="18" charset="-120"/>
              </a:rPr>
              <a:t>的資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料輸入與資料輸出的管道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6237288" y="1671638"/>
            <a:ext cx="1587" cy="496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951163" y="4016375"/>
            <a:ext cx="3014662" cy="898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385763" y="3878263"/>
            <a:ext cx="22050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等待資料傳入並接收資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料且列印在螢幕上</a:t>
            </a: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H="1">
            <a:off x="2457450" y="4329113"/>
            <a:ext cx="493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2951163" y="3068638"/>
            <a:ext cx="2114550" cy="946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5562600" y="2798763"/>
            <a:ext cx="2205038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讀取使用者所鍵入的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資料將其傳送至</a:t>
            </a:r>
            <a:r>
              <a:rPr lang="en-US" altLang="zh-TW" sz="1800">
                <a:latin typeface="新細明體" panose="02020500000000000000" pitchFamily="18" charset="-120"/>
              </a:rPr>
              <a:t>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端的</a:t>
            </a:r>
            <a:r>
              <a:rPr lang="en-US" altLang="zh-TW" sz="180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5067300" y="3294063"/>
            <a:ext cx="539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150938" y="5634038"/>
            <a:ext cx="4141787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6057900" y="5229225"/>
            <a:ext cx="2205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在所有程式執行完畢後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將與</a:t>
            </a:r>
            <a:r>
              <a:rPr lang="en-US" altLang="zh-TW" sz="1800">
                <a:latin typeface="新細明體" panose="02020500000000000000" pitchFamily="18" charset="-120"/>
              </a:rPr>
              <a:t>Server</a:t>
            </a:r>
            <a:r>
              <a:rPr lang="zh-TW" altLang="en-US" sz="1800">
                <a:latin typeface="新細明體" panose="02020500000000000000" pitchFamily="18" charset="-120"/>
              </a:rPr>
              <a:t>的連線關閉</a:t>
            </a:r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5292725" y="5768975"/>
            <a:ext cx="674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6642100" y="5815013"/>
            <a:ext cx="2205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CLIENT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10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  <p:bldP spid="130052" grpId="1" animBg="1"/>
      <p:bldP spid="130053" grpId="0"/>
      <p:bldP spid="130053" grpId="1"/>
      <p:bldP spid="130054" grpId="0" animBg="1"/>
      <p:bldP spid="130054" grpId="1" animBg="1"/>
      <p:bldP spid="130055" grpId="0" animBg="1"/>
      <p:bldP spid="130055" grpId="1" animBg="1"/>
      <p:bldP spid="130056" grpId="0"/>
      <p:bldP spid="130056" grpId="1"/>
      <p:bldP spid="130057" grpId="0" animBg="1"/>
      <p:bldP spid="130057" grpId="1" animBg="1"/>
      <p:bldP spid="130058" grpId="0" animBg="1"/>
      <p:bldP spid="130058" grpId="1" animBg="1"/>
      <p:bldP spid="130059" grpId="0"/>
      <p:bldP spid="130059" grpId="1"/>
      <p:bldP spid="130061" grpId="0" animBg="1"/>
      <p:bldP spid="130061" grpId="1" animBg="1"/>
      <p:bldP spid="130062" grpId="0" animBg="1"/>
      <p:bldP spid="130063" grpId="0"/>
      <p:bldP spid="1300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4C89F-92FC-43BD-9610-3A27B3CF7256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49155" name="Rectangle 2"/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Socket</a:t>
            </a:r>
          </a:p>
        </p:txBody>
      </p:sp>
      <p:pic>
        <p:nvPicPr>
          <p:cNvPr id="131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" y="2368550"/>
            <a:ext cx="4321175" cy="3175000"/>
          </a:xfrm>
          <a:noFill/>
        </p:spPr>
      </p:pic>
      <p:pic>
        <p:nvPicPr>
          <p:cNvPr id="131078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038" y="2349500"/>
            <a:ext cx="4319587" cy="3168650"/>
          </a:xfrm>
          <a:noFill/>
        </p:spPr>
      </p:pic>
      <p:pic>
        <p:nvPicPr>
          <p:cNvPr id="131083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6450" y="2349500"/>
            <a:ext cx="4321175" cy="3170238"/>
          </a:xfrm>
          <a:noFill/>
        </p:spPr>
      </p:pic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016000" y="1314450"/>
            <a:ext cx="2205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SERVER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5381625" y="1358900"/>
            <a:ext cx="2205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CLIENT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  <p:pic>
        <p:nvPicPr>
          <p:cNvPr id="131087" name="Picture 1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" y="2349500"/>
            <a:ext cx="4321175" cy="3143250"/>
          </a:xfrm>
          <a:noFill/>
        </p:spPr>
      </p:pic>
      <p:pic>
        <p:nvPicPr>
          <p:cNvPr id="13108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9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91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9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4C43E-3D40-4E3E-AB43-983C0A24B8D6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/>
              <a:t>執行緒的執行示意圖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27088" y="2997200"/>
            <a:ext cx="2016125" cy="3386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//create 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//start 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//create 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//start 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//create thread3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//start thread3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419475" y="2708275"/>
            <a:ext cx="20161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//code for 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500563" y="4221163"/>
            <a:ext cx="20161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//code for 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011863" y="5734050"/>
            <a:ext cx="20161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//code for thread3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419475" y="2420938"/>
            <a:ext cx="20161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500563" y="3933825"/>
            <a:ext cx="20161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011863" y="5446713"/>
            <a:ext cx="20161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thread3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2555875" y="2565400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2411413" y="2924175"/>
            <a:ext cx="1008062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2555875" y="4076700"/>
            <a:ext cx="19446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2411413" y="4437063"/>
            <a:ext cx="20891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2555875" y="5661025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2411413" y="594995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827088" y="2709863"/>
            <a:ext cx="20161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main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810083-95B5-43F4-9E29-5C7B5DB16E4F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518318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Daemon thread  &amp;  User thread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Daemon thread(</a:t>
            </a:r>
            <a:r>
              <a:rPr lang="zh-TW" altLang="en-US" smtClean="0">
                <a:latin typeface="新細明體" panose="02020500000000000000" pitchFamily="18" charset="-120"/>
              </a:rPr>
              <a:t>駐留程式執行緒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也就是背景執行緒，附屬於建立它的那個執行緒，當建立</a:t>
            </a:r>
            <a:r>
              <a:rPr lang="en-US" altLang="zh-TW" smtClean="0">
                <a:latin typeface="新細明體" panose="02020500000000000000" pitchFamily="18" charset="-120"/>
              </a:rPr>
              <a:t>Daemon thread</a:t>
            </a:r>
            <a:r>
              <a:rPr lang="zh-TW" altLang="en-US" smtClean="0">
                <a:latin typeface="新細明體" panose="02020500000000000000" pitchFamily="18" charset="-120"/>
              </a:rPr>
              <a:t>的執行緒結束時，</a:t>
            </a:r>
            <a:r>
              <a:rPr lang="en-US" altLang="zh-TW" smtClean="0">
                <a:latin typeface="新細明體" panose="02020500000000000000" pitchFamily="18" charset="-120"/>
              </a:rPr>
              <a:t>Daemon thread</a:t>
            </a:r>
            <a:r>
              <a:rPr lang="zh-TW" altLang="en-US" smtClean="0">
                <a:latin typeface="新細明體" panose="02020500000000000000" pitchFamily="18" charset="-120"/>
              </a:rPr>
              <a:t>也會跟著結束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User thread(</a:t>
            </a:r>
            <a:r>
              <a:rPr lang="zh-TW" altLang="en-US" smtClean="0">
                <a:latin typeface="新細明體" panose="02020500000000000000" pitchFamily="18" charset="-120"/>
              </a:rPr>
              <a:t>使用者執行緒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擁有獨立的生命週期，當建立它的執行緒結束時，</a:t>
            </a:r>
            <a:r>
              <a:rPr lang="en-US" altLang="zh-TW" smtClean="0">
                <a:latin typeface="新細明體" panose="02020500000000000000" pitchFamily="18" charset="-120"/>
              </a:rPr>
              <a:t>User thread</a:t>
            </a:r>
            <a:r>
              <a:rPr lang="zh-TW" altLang="en-US" smtClean="0">
                <a:latin typeface="新細明體" panose="02020500000000000000" pitchFamily="18" charset="-120"/>
              </a:rPr>
              <a:t>會繼續執行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用</a:t>
            </a:r>
            <a:r>
              <a:rPr lang="en-US" altLang="zh-TW" smtClean="0">
                <a:latin typeface="新細明體" panose="02020500000000000000" pitchFamily="18" charset="-120"/>
              </a:rPr>
              <a:t>setDaemon()</a:t>
            </a:r>
            <a:r>
              <a:rPr lang="zh-TW" altLang="en-US" smtClean="0">
                <a:latin typeface="新細明體" panose="02020500000000000000" pitchFamily="18" charset="-120"/>
              </a:rPr>
              <a:t>來設定是否為</a:t>
            </a:r>
            <a:r>
              <a:rPr lang="en-US" altLang="zh-TW" smtClean="0">
                <a:latin typeface="新細明體" panose="02020500000000000000" pitchFamily="18" charset="-120"/>
              </a:rPr>
              <a:t>Daemon thread</a:t>
            </a:r>
            <a:r>
              <a:rPr lang="zh-TW" altLang="en-US" smtClean="0"/>
              <a:t>，傳入型態為 </a:t>
            </a:r>
            <a:r>
              <a:rPr lang="en-US" altLang="zh-TW" smtClean="0">
                <a:latin typeface="新細明體" panose="02020500000000000000" pitchFamily="18" charset="-120"/>
              </a:rPr>
              <a:t>boolean</a:t>
            </a:r>
            <a:r>
              <a:rPr lang="zh-TW" altLang="en-US" smtClean="0"/>
              <a:t>的變數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A68795-1B47-4C72-A2C7-EF8EBBD0DC0A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02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518318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讓執行緒暫停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sleep(long millis)</a:t>
            </a:r>
            <a:r>
              <a:rPr lang="zh-TW" altLang="en-US" smtClean="0">
                <a:latin typeface="新細明體" panose="02020500000000000000" pitchFamily="18" charset="-120"/>
              </a:rPr>
              <a:t>傳入型態為</a:t>
            </a:r>
            <a:r>
              <a:rPr lang="en-US" altLang="zh-TW" smtClean="0">
                <a:latin typeface="新細明體" panose="02020500000000000000" pitchFamily="18" charset="-120"/>
              </a:rPr>
              <a:t>long</a:t>
            </a:r>
            <a:r>
              <a:rPr lang="zh-TW" altLang="en-US" smtClean="0">
                <a:latin typeface="新細明體" panose="02020500000000000000" pitchFamily="18" charset="-120"/>
              </a:rPr>
              <a:t>的變數，單位是毫秒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sleep(long millis,int nanos)</a:t>
            </a:r>
            <a:r>
              <a:rPr lang="zh-TW" altLang="en-US" smtClean="0">
                <a:latin typeface="新細明體" panose="02020500000000000000" pitchFamily="18" charset="-120"/>
              </a:rPr>
              <a:t>傳入型態為</a:t>
            </a:r>
            <a:r>
              <a:rPr lang="en-US" altLang="zh-TW" smtClean="0">
                <a:latin typeface="新細明體" panose="02020500000000000000" pitchFamily="18" charset="-120"/>
              </a:rPr>
              <a:t>long</a:t>
            </a:r>
            <a:r>
              <a:rPr lang="zh-TW" altLang="en-US" smtClean="0">
                <a:latin typeface="新細明體" panose="02020500000000000000" pitchFamily="18" charset="-120"/>
              </a:rPr>
              <a:t>的變數，單位是毫秒以及型態為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  <a:r>
              <a:rPr lang="zh-TW" altLang="en-US" smtClean="0">
                <a:latin typeface="新細明體" panose="02020500000000000000" pitchFamily="18" charset="-120"/>
              </a:rPr>
              <a:t>的變數，單位是毫微秒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中斷執行緒</a:t>
            </a: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zh-TW" altLang="en-US" smtClean="0">
                <a:latin typeface="新細明體" panose="02020500000000000000" pitchFamily="18" charset="-120"/>
              </a:rPr>
              <a:t>幫執行緒做標記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interrupt()</a:t>
            </a:r>
            <a:r>
              <a:rPr lang="zh-TW" altLang="en-US" smtClean="0">
                <a:latin typeface="新細明體" panose="02020500000000000000" pitchFamily="18" charset="-120"/>
              </a:rPr>
              <a:t>：替執行緒設定一個停止標記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isInterrupted()</a:t>
            </a:r>
            <a:r>
              <a:rPr lang="zh-TW" altLang="en-US" smtClean="0">
                <a:latin typeface="新細明體" panose="02020500000000000000" pitchFamily="18" charset="-120"/>
              </a:rPr>
              <a:t>：檢查執行緒是否已中斷，回傳一</a:t>
            </a:r>
            <a:r>
              <a:rPr lang="en-US" altLang="zh-TW" smtClean="0">
                <a:latin typeface="新細明體" panose="02020500000000000000" pitchFamily="18" charset="-120"/>
              </a:rPr>
              <a:t>boolean</a:t>
            </a:r>
            <a:r>
              <a:rPr lang="zh-TW" altLang="en-US" smtClean="0">
                <a:latin typeface="新細明體" panose="02020500000000000000" pitchFamily="18" charset="-120"/>
              </a:rPr>
              <a:t>變數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interrupted()</a:t>
            </a:r>
            <a:r>
              <a:rPr lang="zh-TW" altLang="en-US" smtClean="0">
                <a:latin typeface="新細明體" panose="02020500000000000000" pitchFamily="18" charset="-120"/>
              </a:rPr>
              <a:t>：可清除已設定的停止標記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C61CE9-782F-42AC-8D4A-8535F81F76BA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96975"/>
            <a:ext cx="866298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400" smtClean="0">
                <a:latin typeface="新細明體" panose="02020500000000000000" pitchFamily="18" charset="-120"/>
              </a:rPr>
              <a:t>Example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java.io.IOException;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TryThread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String name;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long awhile;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TryThread(String a,long delay){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name = a;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awhile = delay;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setDaemon(true);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T1 = new TryThread("AAA",1000L);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T2 = new TryThread("BBB",2000L);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T1.start();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T2.start();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System.in.read();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catch(IOException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main()");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System.out.println(name);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sleep(awhile);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47148" name="Picture 4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341438"/>
            <a:ext cx="2736850" cy="3959225"/>
          </a:xfrm>
        </p:spPr>
      </p:pic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6588125" y="126841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516688" y="1052513"/>
            <a:ext cx="7921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T1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7451725" y="1052513"/>
            <a:ext cx="792163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T2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8459788" y="105251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Time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8316913" y="12684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8459788" y="191611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1000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8459788" y="242093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2000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8459788" y="292417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3000</a:t>
            </a: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8459788" y="3429000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4000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8459788" y="393223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5000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8459788" y="443706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6000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8459788" y="4940300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7000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8459788" y="544512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8000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8532813" y="5876925"/>
            <a:ext cx="2873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………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8459788" y="141287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0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6732588" y="141287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7667625" y="1412875"/>
            <a:ext cx="36036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6732588" y="191611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6732588" y="242093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732588" y="292576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6732588" y="3429000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6732588" y="393382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6732588" y="443706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6732588" y="494188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6732588" y="544512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7667625" y="2420938"/>
            <a:ext cx="360363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7667625" y="3429000"/>
            <a:ext cx="36036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7667625" y="4437063"/>
            <a:ext cx="360363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7667625" y="5445125"/>
            <a:ext cx="36036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pic>
        <p:nvPicPr>
          <p:cNvPr id="47149" name="Picture 4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341438"/>
            <a:ext cx="2735263" cy="3959225"/>
          </a:xfrm>
          <a:noFill/>
        </p:spPr>
      </p:pic>
      <p:sp>
        <p:nvSpPr>
          <p:cNvPr id="47151" name="AutoShape 47"/>
          <p:cNvSpPr>
            <a:spLocks noChangeArrowheads="1"/>
          </p:cNvSpPr>
          <p:nvPr/>
        </p:nvSpPr>
        <p:spPr bwMode="auto">
          <a:xfrm>
            <a:off x="2555875" y="4797425"/>
            <a:ext cx="1008063" cy="431800"/>
          </a:xfrm>
          <a:prstGeom prst="wedgeRectCallout">
            <a:avLst>
              <a:gd name="adj1" fmla="val -171102"/>
              <a:gd name="adj2" fmla="val -58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latin typeface="新細明體" panose="02020500000000000000" pitchFamily="18" charset="-120"/>
              </a:rPr>
              <a:t>T1.interrupt();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latin typeface="新細明體" panose="02020500000000000000" pitchFamily="18" charset="-120"/>
              </a:rPr>
              <a:t>T2.interrupt();</a:t>
            </a:r>
          </a:p>
        </p:txBody>
      </p:sp>
      <p:pic>
        <p:nvPicPr>
          <p:cNvPr id="47153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341438"/>
            <a:ext cx="3600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1000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8" grpId="0"/>
      <p:bldP spid="47110" grpId="0" animBg="1"/>
      <p:bldP spid="47111" grpId="0"/>
      <p:bldP spid="47112" grpId="0"/>
      <p:bldP spid="47114" grpId="0"/>
      <p:bldP spid="47115" grpId="0" animBg="1"/>
      <p:bldP spid="47116" grpId="0"/>
      <p:bldP spid="47119" grpId="0"/>
      <p:bldP spid="47120" grpId="0"/>
      <p:bldP spid="47121" grpId="0"/>
      <p:bldP spid="47122" grpId="0"/>
      <p:bldP spid="47123" grpId="0"/>
      <p:bldP spid="47124" grpId="0"/>
      <p:bldP spid="47125" grpId="0"/>
      <p:bldP spid="47126" grpId="0"/>
      <p:bldP spid="47127" grpId="0"/>
      <p:bldP spid="47128" grpId="0"/>
      <p:bldP spid="47129" grpId="0"/>
      <p:bldP spid="47130" grpId="0"/>
      <p:bldP spid="47131" grpId="0"/>
      <p:bldP spid="47132" grpId="0"/>
      <p:bldP spid="47133" grpId="0"/>
      <p:bldP spid="47134" grpId="0"/>
      <p:bldP spid="47135" grpId="0"/>
      <p:bldP spid="47136" grpId="0"/>
      <p:bldP spid="47137" grpId="0"/>
      <p:bldP spid="47139" grpId="0"/>
      <p:bldP spid="47140" grpId="0"/>
      <p:bldP spid="47141" grpId="0"/>
      <p:bldP spid="47142" grpId="0"/>
      <p:bldP spid="47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3D6462-F033-4481-A6AD-9BAF96FB485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2021/4/23</a:t>
            </a:fld>
            <a:endParaRPr kumimoji="0" lang="en-US" altLang="zh-TW" sz="1400" smtClean="0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052513"/>
            <a:ext cx="8662988" cy="5545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400" smtClean="0">
                <a:latin typeface="新細明體" panose="02020500000000000000" pitchFamily="18" charset="-120"/>
              </a:rPr>
              <a:t>改寫</a:t>
            </a:r>
            <a:r>
              <a:rPr lang="en-US" altLang="zh-TW" sz="2400" smtClean="0">
                <a:latin typeface="新細明體" panose="02020500000000000000" pitchFamily="18" charset="-120"/>
              </a:rPr>
              <a:t>TryThread</a:t>
            </a:r>
            <a:r>
              <a:rPr lang="zh-TW" altLang="en-US" sz="2400" smtClean="0">
                <a:latin typeface="新細明體" panose="02020500000000000000" pitchFamily="18" charset="-120"/>
              </a:rPr>
              <a:t>，使用</a:t>
            </a:r>
            <a:r>
              <a:rPr lang="en-US" altLang="zh-TW" sz="2400" smtClean="0">
                <a:latin typeface="新細明體" panose="02020500000000000000" pitchFamily="18" charset="-120"/>
              </a:rPr>
              <a:t>Runnable</a:t>
            </a:r>
            <a:r>
              <a:rPr lang="zh-TW" altLang="en-US" sz="2400" smtClean="0">
                <a:latin typeface="新細明體" panose="02020500000000000000" pitchFamily="18" charset="-120"/>
              </a:rPr>
              <a:t>介面並實作</a:t>
            </a:r>
            <a:r>
              <a:rPr lang="en-US" altLang="zh-TW" sz="2400" smtClean="0">
                <a:latin typeface="新細明體" panose="02020500000000000000" pitchFamily="18" charset="-120"/>
              </a:rPr>
              <a:t>run()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java.io.IOException;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TryRunnable implements Runnable{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String name;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long awhile;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TryRunnable(String a,long delay){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name = a;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awhile = delay;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T1 = new Thread(new TryRunnable("AAA",1000L));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T2 = new Thread(new TryRunnable("BBB",2000L));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T1.setDaemon(true);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T2.setDaemon(true);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T1.start();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T2.start();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System.in.read();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catch(IOException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main()");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System.out.println(name);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Thread.sleep(awhile);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System.out.println(name+e);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1229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484313"/>
            <a:ext cx="3844925" cy="5113337"/>
          </a:xfrm>
          <a:noFill/>
        </p:spPr>
      </p:pic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258888" y="2781300"/>
            <a:ext cx="3025775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132138" y="5516563"/>
            <a:ext cx="1079500" cy="1444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</p:bldLst>
  </p:timing>
</p:sld>
</file>

<file path=ppt/theme/theme1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TDESIGNB</Template>
  <TotalTime>2253</TotalTime>
  <Words>1868</Words>
  <Application>Microsoft Office PowerPoint</Application>
  <PresentationFormat>如螢幕大小 (4:3)</PresentationFormat>
  <Paragraphs>951</Paragraphs>
  <Slides>45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新細明體</vt:lpstr>
      <vt:lpstr>標楷體</vt:lpstr>
      <vt:lpstr>Arial</vt:lpstr>
      <vt:lpstr>Wingdings</vt:lpstr>
      <vt:lpstr>Wingdings 2</vt:lpstr>
      <vt:lpstr>tdesignb</vt:lpstr>
      <vt:lpstr>點陣圖影像</vt:lpstr>
      <vt:lpstr>PowerPoint 簡報</vt:lpstr>
      <vt:lpstr>Java 重要內建封包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Socket</vt:lpstr>
      <vt:lpstr>Socket</vt:lpstr>
      <vt:lpstr>Socket</vt:lpstr>
      <vt:lpstr>Socket</vt:lpstr>
      <vt:lpstr>                 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</vt:vector>
  </TitlesOfParts>
  <Company>CYCU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Java教學</dc:title>
  <dc:creator>math</dc:creator>
  <cp:lastModifiedBy>興夏 陳</cp:lastModifiedBy>
  <cp:revision>63</cp:revision>
  <dcterms:created xsi:type="dcterms:W3CDTF">2003-06-22T14:14:08Z</dcterms:created>
  <dcterms:modified xsi:type="dcterms:W3CDTF">2021-04-23T07:15:21Z</dcterms:modified>
</cp:coreProperties>
</file>