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2"/>
    <p:sldMasterId id="2147483743" r:id="rId3"/>
  </p:sldMasterIdLst>
  <p:notesMasterIdLst>
    <p:notesMasterId r:id="rId39"/>
  </p:notesMasterIdLst>
  <p:handoutMasterIdLst>
    <p:handoutMasterId r:id="rId40"/>
  </p:handoutMasterIdLst>
  <p:sldIdLst>
    <p:sldId id="28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o" initials="k" lastIdx="1" clrIdx="0">
    <p:extLst>
      <p:ext uri="{19B8F6BF-5375-455C-9EA6-DF929625EA0E}">
        <p15:presenceInfo xmlns:p15="http://schemas.microsoft.com/office/powerpoint/2012/main" userId="ku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TW" sz="1200"/>
            </a:lvl1pPr>
          </a:lstStyle>
          <a:p>
            <a:fld id="{2BCAFC7A-71DD-4C2C-B63D-60FDC7DD5449}" type="datetimeFigureOut">
              <a:rPr lang="en-US" altLang="zh-TW" smtClean="0"/>
              <a:t>4/16/2023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TW" sz="1200"/>
            </a:lvl1pPr>
          </a:lstStyle>
          <a:p>
            <a:fld id="{DA6FC261-E491-4C42-A663-B95247CC46D9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TW" sz="1200"/>
            </a:lvl1pPr>
          </a:lstStyle>
          <a:p>
            <a:fld id="{D85ECAFD-F005-4163-B10D-85806DC43F93}" type="datetimeFigureOut">
              <a:t>2023/4/16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TW" sz="1200"/>
            </a:lvl1pPr>
          </a:lstStyle>
          <a:p>
            <a:fld id="{333E963C-1534-4F8D-B2A7-66D81AA2595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34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417638" y="1163638"/>
            <a:ext cx="4187825" cy="31416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3E963C-1534-4F8D-B2A7-66D81AA25953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1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fld id="{4AAD347D-5ACD-4C99-B74B-A9C85AD731AF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35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2396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5935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FAD32E-F102-43FC-90B6-ADA42A2337CC}" type="datetime1">
              <a:rPr lang="zh-TW" altLang="en-US" smtClean="0"/>
              <a:pPr/>
              <a:t>2023/4/16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83CCA-1C67-4BE4-9838-4481304B1FC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9510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0220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ABA033-63A9-4592-B22B-F1A60F5240F7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339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8455E-2540-4D88-9554-A51BA946FB39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85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0F2F3-6FAE-448A-A78E-929AF9F722EF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99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B1B8A-CEFC-4F2D-89B6-5E76E169768D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28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35B52-C5E7-485F-B975-11684C07D60F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68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15CCE-107A-49D8-929B-6E34A3079180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3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15497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7A73-1A65-46DC-BC59-43E0D185884A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83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DD91-C89B-443E-A380-628F4235EBE0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31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59171-54F2-40B6-8833-E223073AC9AB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6619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7C1F-CB41-473D-97B3-E208B7E60EB6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134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8A56B-785B-48F6-8A2A-4FD96CF53334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897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9644-6C4A-43E3-A23A-F4767C6E5308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32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127BC-44E1-4E37-871A-8360EAFB99C7}" type="slidenum">
              <a:rPr lang="en-US" altLang="zh-TW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5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6027F-7875-4030-9381-8BD8C4F21935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92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AD347D-5ACD-4C99-B74B-A9C85AD731AF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542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6027F-7875-4030-9381-8BD8C4F21935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99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80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22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25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9A250-FF31-4206-8172-F9D3106AACB1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15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fld id="{4AAD347D-5ACD-4C99-B74B-A9C85AD731AF}" type="datetimeFigureOut">
              <a:rPr lang="zh-TW" altLang="en-US" smtClean="0"/>
              <a:t>2023/4/16</a:t>
            </a:fld>
            <a:endParaRPr 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endParaRPr lang="zh-TW"/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fld id="{D57F1E4F-1CFF-5643-939E-02111984F565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714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FFFFFF"/>
              </a:solidFill>
            </a:endParaRPr>
          </a:p>
        </p:txBody>
      </p:sp>
      <p:sp>
        <p:nvSpPr>
          <p:cNvPr id="131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D0A8EE8-E471-4805-AFFB-466D4292AC2A}" type="slidenum">
              <a:rPr lang="en-US" altLang="zh-TW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199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/>
          </p:cNvSpPr>
          <p:nvPr/>
        </p:nvSpPr>
        <p:spPr bwMode="auto">
          <a:xfrm>
            <a:off x="468313" y="2420938"/>
            <a:ext cx="8229600" cy="15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400" dirty="0" smtClean="0">
                <a:solidFill>
                  <a:srgbClr val="FFFF66"/>
                </a:solidFill>
                <a:latin typeface="新細明體" panose="02020500000000000000" pitchFamily="18" charset="-120"/>
              </a:rPr>
              <a:t>   Java</a:t>
            </a:r>
            <a:r>
              <a:rPr lang="zh-TW" altLang="en-US" sz="4400" dirty="0" smtClean="0">
                <a:solidFill>
                  <a:srgbClr val="FFFF66"/>
                </a:solidFill>
                <a:latin typeface="新細明體" panose="02020500000000000000" pitchFamily="18" charset="-120"/>
              </a:rPr>
              <a:t>程式設計</a:t>
            </a:r>
            <a:r>
              <a:rPr lang="zh-TW" altLang="en-US" sz="4400" dirty="0" smtClean="0">
                <a:solidFill>
                  <a:srgbClr val="FFFF66"/>
                </a:solidFill>
                <a:latin typeface="新細明體" panose="02020500000000000000" pitchFamily="18" charset="-120"/>
              </a:rPr>
              <a:t>之六</a:t>
            </a:r>
            <a:endParaRPr lang="en-US" altLang="zh-TW" sz="4400" dirty="0" smtClean="0">
              <a:solidFill>
                <a:srgbClr val="FFFF66"/>
              </a:solidFill>
              <a:latin typeface="新細明體" panose="02020500000000000000" pitchFamily="18" charset="-120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4400" dirty="0" err="1" smtClean="0">
                <a:solidFill>
                  <a:srgbClr val="FFFF66"/>
                </a:solidFill>
                <a:latin typeface="新細明體" panose="02020500000000000000" pitchFamily="18" charset="-120"/>
              </a:rPr>
              <a:t>Exception_Thread</a:t>
            </a:r>
            <a:endParaRPr lang="zh-TW" altLang="en-US" sz="4400" dirty="0" smtClean="0">
              <a:solidFill>
                <a:srgbClr val="FFFF66"/>
              </a:solidFill>
              <a:latin typeface="新細明體" panose="02020500000000000000" pitchFamily="18" charset="-120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289550" y="4919663"/>
            <a:ext cx="2657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TW" altLang="zh-TW" smtClean="0">
              <a:solidFill>
                <a:srgbClr val="FFFFFF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829300" y="4873625"/>
            <a:ext cx="238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TW" altLang="zh-TW" smtClean="0">
              <a:solidFill>
                <a:srgbClr val="FFFFFF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427663" y="4689475"/>
            <a:ext cx="317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2400" smtClean="0">
                <a:solidFill>
                  <a:srgbClr val="FFFF6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陳興夏   編輯</a:t>
            </a:r>
          </a:p>
        </p:txBody>
      </p:sp>
    </p:spTree>
    <p:extLst>
      <p:ext uri="{BB962C8B-B14F-4D97-AF65-F5344CB8AC3E}">
        <p14:creationId xmlns:p14="http://schemas.microsoft.com/office/powerpoint/2010/main" val="2574897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finally</a:t>
            </a:r>
            <a:r>
              <a:rPr lang="zh-TW" altLang="en-US" b="1" dirty="0"/>
              <a:t>程式區</a:t>
            </a:r>
            <a:r>
              <a:rPr lang="zh-TW" altLang="en-US" b="1" dirty="0" smtClean="0"/>
              <a:t>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100" dirty="0"/>
              <a:t>finally</a:t>
            </a:r>
            <a:r>
              <a:rPr lang="zh-TW" altLang="en-US" sz="2100" dirty="0"/>
              <a:t>程式區塊可有可無，主要是用來執行程式善後，不論例外是否產生，都會執行此區塊的程式碼。</a:t>
            </a:r>
            <a:endParaRPr lang="en-US" altLang="zh-TW" sz="2100" dirty="0"/>
          </a:p>
          <a:p>
            <a:r>
              <a:rPr lang="zh-TW" altLang="en-US" sz="2100" dirty="0"/>
              <a:t>在 </a:t>
            </a:r>
            <a:r>
              <a:rPr lang="en-US" altLang="zh-TW" sz="2100" dirty="0"/>
              <a:t>Java </a:t>
            </a:r>
            <a:r>
              <a:rPr lang="zh-TW" altLang="en-US" sz="2100" dirty="0"/>
              <a:t>語言中，</a:t>
            </a:r>
            <a:r>
              <a:rPr lang="en-US" altLang="zh-TW" sz="2100" dirty="0"/>
              <a:t>try </a:t>
            </a:r>
            <a:r>
              <a:rPr lang="zh-TW" altLang="en-US" sz="2100" dirty="0"/>
              <a:t>程式區塊可與 </a:t>
            </a:r>
            <a:r>
              <a:rPr lang="en-US" altLang="zh-TW" sz="2100" dirty="0"/>
              <a:t>catch </a:t>
            </a:r>
            <a:r>
              <a:rPr lang="zh-TW" altLang="en-US" sz="2100" dirty="0"/>
              <a:t>或</a:t>
            </a:r>
            <a:r>
              <a:rPr lang="en-US" altLang="zh-TW" sz="2100" dirty="0"/>
              <a:t>finally </a:t>
            </a:r>
            <a:r>
              <a:rPr lang="zh-TW" altLang="en-US" sz="2100" dirty="0"/>
              <a:t>區段搭配使用，不過 </a:t>
            </a:r>
            <a:r>
              <a:rPr lang="en-US" altLang="zh-TW" sz="2100" dirty="0"/>
              <a:t>catch </a:t>
            </a:r>
            <a:r>
              <a:rPr lang="zh-TW" altLang="en-US" sz="2100" dirty="0"/>
              <a:t>與 </a:t>
            </a:r>
            <a:r>
              <a:rPr lang="en-US" altLang="zh-TW" sz="2100" dirty="0"/>
              <a:t>finally </a:t>
            </a:r>
            <a:r>
              <a:rPr lang="zh-TW" altLang="en-US" sz="2100" dirty="0"/>
              <a:t>必須要搭配 </a:t>
            </a:r>
            <a:r>
              <a:rPr lang="en-US" altLang="zh-TW" sz="2100" dirty="0"/>
              <a:t>try </a:t>
            </a:r>
            <a:r>
              <a:rPr lang="zh-TW" altLang="en-US" sz="2100" dirty="0"/>
              <a:t>區段才可使用。</a:t>
            </a:r>
            <a:endParaRPr lang="en-US" altLang="zh-TW" sz="2100" dirty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finally 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     …//</a:t>
            </a:r>
            <a:r>
              <a:rPr kumimoji="1" lang="zh-TW" altLang="en-US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在跳離</a:t>
            </a: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try…catch</a:t>
            </a:r>
            <a:r>
              <a:rPr kumimoji="1" lang="zh-TW" altLang="en-US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前最後所必須要執行的程式碼。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} </a:t>
            </a:r>
          </a:p>
          <a:p>
            <a:endParaRPr lang="zh-TW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0239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finally</a:t>
            </a:r>
            <a:r>
              <a:rPr lang="zh-TW" altLang="en-US" b="1" dirty="0"/>
              <a:t>程式區塊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45" y="2868867"/>
            <a:ext cx="5742930" cy="2007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334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例外</a:t>
            </a:r>
          </a:p>
        </p:txBody>
      </p:sp>
      <p:sp>
        <p:nvSpPr>
          <p:cNvPr id="3450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48905" y="2067651"/>
            <a:ext cx="7429499" cy="354171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TW" altLang="en-US" sz="2500" dirty="0">
                <a:latin typeface="新細明體" panose="02020500000000000000" pitchFamily="18" charset="-120"/>
              </a:rPr>
              <a:t>	</a:t>
            </a:r>
            <a:r>
              <a:rPr lang="en-US" altLang="zh-TW" sz="2500" dirty="0">
                <a:latin typeface="新細明體" panose="02020500000000000000" pitchFamily="18" charset="-120"/>
              </a:rPr>
              <a:t>EX</a:t>
            </a:r>
            <a:r>
              <a:rPr lang="zh-TW" altLang="en-US" sz="2500" dirty="0" smtClean="0">
                <a:latin typeface="新細明體" panose="02020500000000000000" pitchFamily="18" charset="-120"/>
              </a:rPr>
              <a:t>：</a:t>
            </a:r>
            <a:endParaRPr lang="en-US" altLang="zh-TW" sz="2500" dirty="0" smtClean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endParaRPr lang="zh-TW" altLang="en-US" sz="2100" dirty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TW" altLang="en-US" sz="2000" dirty="0">
                <a:latin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新細明體" panose="02020500000000000000" pitchFamily="18" charset="-120"/>
              </a:rPr>
              <a:t>try{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//</a:t>
            </a:r>
            <a:r>
              <a:rPr lang="zh-TW" altLang="en-US" sz="1800" dirty="0">
                <a:latin typeface="新細明體" panose="02020500000000000000" pitchFamily="18" charset="-120"/>
              </a:rPr>
              <a:t>可能會拋出例外的</a:t>
            </a:r>
            <a:r>
              <a:rPr lang="zh-TW" altLang="en-US" sz="1800" dirty="0" smtClean="0">
                <a:latin typeface="新細明體" panose="02020500000000000000" pitchFamily="18" charset="-120"/>
              </a:rPr>
              <a:t>程式  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}</a:t>
            </a:r>
            <a:endParaRPr lang="en-US" altLang="zh-TW" sz="1800" dirty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catch(Exception1 e){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//</a:t>
            </a:r>
            <a:r>
              <a:rPr lang="zh-TW" altLang="en-US" sz="1800" dirty="0">
                <a:latin typeface="新細明體" panose="02020500000000000000" pitchFamily="18" charset="-120"/>
              </a:rPr>
              <a:t>處理</a:t>
            </a:r>
            <a:r>
              <a:rPr lang="en-US" altLang="zh-TW" sz="1800" dirty="0">
                <a:latin typeface="新細明體" panose="02020500000000000000" pitchFamily="18" charset="-120"/>
              </a:rPr>
              <a:t>Exception1</a:t>
            </a:r>
            <a:r>
              <a:rPr lang="zh-TW" altLang="en-US" sz="1800" dirty="0">
                <a:latin typeface="新細明體" panose="02020500000000000000" pitchFamily="18" charset="-120"/>
              </a:rPr>
              <a:t>例外的</a:t>
            </a:r>
            <a:r>
              <a:rPr lang="zh-TW" altLang="en-US" sz="1800" dirty="0" smtClean="0">
                <a:latin typeface="新細明體" panose="02020500000000000000" pitchFamily="18" charset="-120"/>
              </a:rPr>
              <a:t>程式 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}</a:t>
            </a:r>
            <a:endParaRPr lang="en-US" altLang="zh-TW" sz="1800" dirty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catch(Exception2 </a:t>
            </a:r>
            <a:r>
              <a:rPr lang="en-US" altLang="zh-TW" sz="1800" dirty="0">
                <a:latin typeface="新細明體" panose="02020500000000000000" pitchFamily="18" charset="-120"/>
              </a:rPr>
              <a:t>e){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//</a:t>
            </a:r>
            <a:r>
              <a:rPr lang="zh-TW" altLang="en-US" sz="1800" dirty="0">
                <a:latin typeface="新細明體" panose="02020500000000000000" pitchFamily="18" charset="-120"/>
              </a:rPr>
              <a:t>處理</a:t>
            </a:r>
            <a:r>
              <a:rPr lang="en-US" altLang="zh-TW" sz="1800" dirty="0">
                <a:latin typeface="新細明體" panose="02020500000000000000" pitchFamily="18" charset="-120"/>
              </a:rPr>
              <a:t>Exception2</a:t>
            </a:r>
            <a:r>
              <a:rPr lang="zh-TW" altLang="en-US" sz="1800" dirty="0">
                <a:latin typeface="新細明體" panose="02020500000000000000" pitchFamily="18" charset="-120"/>
              </a:rPr>
              <a:t>例外的</a:t>
            </a:r>
            <a:r>
              <a:rPr lang="zh-TW" altLang="en-US" sz="1800" dirty="0" smtClean="0">
                <a:latin typeface="新細明體" panose="02020500000000000000" pitchFamily="18" charset="-120"/>
              </a:rPr>
              <a:t>程式</a:t>
            </a:r>
            <a:endParaRPr lang="en-US" altLang="zh-TW" sz="1800" dirty="0" smtClean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 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   </a:t>
            </a:r>
            <a:r>
              <a:rPr lang="zh-TW" altLang="en-US" sz="1800" dirty="0" smtClean="0">
                <a:latin typeface="新細明體" panose="02020500000000000000" pitchFamily="18" charset="-120"/>
              </a:rPr>
              <a:t> </a:t>
            </a:r>
            <a:r>
              <a:rPr lang="en-US" altLang="zh-TW" sz="1800" dirty="0" smtClean="0">
                <a:latin typeface="新細明體" panose="02020500000000000000" pitchFamily="18" charset="-120"/>
              </a:rPr>
              <a:t>}</a:t>
            </a:r>
            <a:endParaRPr lang="en-US" altLang="zh-TW" sz="1800" dirty="0">
              <a:latin typeface="新細明體" panose="02020500000000000000" pitchFamily="18" charset="-120"/>
            </a:endParaRP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finally{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en-US" altLang="zh-TW" sz="1800" dirty="0">
                <a:latin typeface="新細明體" panose="02020500000000000000" pitchFamily="18" charset="-120"/>
              </a:rPr>
              <a:t>	//</a:t>
            </a:r>
            <a:r>
              <a:rPr lang="zh-TW" altLang="en-US" sz="1800" dirty="0">
                <a:latin typeface="新細明體" panose="02020500000000000000" pitchFamily="18" charset="-120"/>
              </a:rPr>
              <a:t>最後執行的程式，無論是否有拋出例外</a:t>
            </a:r>
          </a:p>
          <a:p>
            <a:pPr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TW" altLang="en-US" sz="1800" dirty="0">
                <a:latin typeface="新細明體" panose="02020500000000000000" pitchFamily="18" charset="-120"/>
              </a:rPr>
              <a:t>	</a:t>
            </a:r>
            <a:r>
              <a:rPr lang="en-US" altLang="zh-TW" sz="1800" dirty="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4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4B05-A879-43CC-BC57-66AB7C15CE3E}" type="datetime1">
              <a:rPr lang="zh-TW" altLang="en-US"/>
              <a:pPr/>
              <a:t>2023/4/16</a:t>
            </a:fld>
            <a:endParaRPr lang="en-US" altLang="zh-TW"/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3492105" y="3158729"/>
            <a:ext cx="864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>
            <a:off x="4356497" y="3158729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5" name="Line 17"/>
          <p:cNvSpPr>
            <a:spLocks noChangeShapeType="1"/>
          </p:cNvSpPr>
          <p:nvPr/>
        </p:nvSpPr>
        <p:spPr bwMode="auto">
          <a:xfrm flipH="1">
            <a:off x="3977880" y="3644504"/>
            <a:ext cx="3786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6" name="Line 18"/>
          <p:cNvSpPr>
            <a:spLocks noChangeShapeType="1"/>
          </p:cNvSpPr>
          <p:nvPr/>
        </p:nvSpPr>
        <p:spPr bwMode="auto">
          <a:xfrm>
            <a:off x="3492105" y="3861197"/>
            <a:ext cx="18359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7" name="Line 19"/>
          <p:cNvSpPr>
            <a:spLocks noChangeShapeType="1"/>
          </p:cNvSpPr>
          <p:nvPr/>
        </p:nvSpPr>
        <p:spPr bwMode="auto">
          <a:xfrm flipH="1">
            <a:off x="5328049" y="3861197"/>
            <a:ext cx="119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8" name="Line 20"/>
          <p:cNvSpPr>
            <a:spLocks noChangeShapeType="1"/>
          </p:cNvSpPr>
          <p:nvPr/>
        </p:nvSpPr>
        <p:spPr bwMode="auto">
          <a:xfrm flipH="1">
            <a:off x="4733926" y="4832747"/>
            <a:ext cx="5941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09" name="Rectangle 21"/>
          <p:cNvSpPr>
            <a:spLocks noChangeArrowheads="1"/>
          </p:cNvSpPr>
          <p:nvPr/>
        </p:nvSpPr>
        <p:spPr bwMode="auto">
          <a:xfrm>
            <a:off x="1052349" y="2672954"/>
            <a:ext cx="3033878" cy="6477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5110" name="Rectangle 22"/>
          <p:cNvSpPr>
            <a:spLocks noChangeArrowheads="1"/>
          </p:cNvSpPr>
          <p:nvPr/>
        </p:nvSpPr>
        <p:spPr bwMode="auto">
          <a:xfrm>
            <a:off x="1051159" y="3312321"/>
            <a:ext cx="3035067" cy="62269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5111" name="Rectangle 23"/>
          <p:cNvSpPr>
            <a:spLocks noChangeArrowheads="1"/>
          </p:cNvSpPr>
          <p:nvPr/>
        </p:nvSpPr>
        <p:spPr bwMode="auto">
          <a:xfrm>
            <a:off x="1051160" y="3925958"/>
            <a:ext cx="3035066" cy="79616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5112" name="Rectangle 24"/>
          <p:cNvSpPr>
            <a:spLocks noChangeArrowheads="1"/>
          </p:cNvSpPr>
          <p:nvPr/>
        </p:nvSpPr>
        <p:spPr bwMode="auto">
          <a:xfrm>
            <a:off x="1051159" y="4726441"/>
            <a:ext cx="4006616" cy="88292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5116" name="Line 28"/>
          <p:cNvSpPr>
            <a:spLocks noChangeShapeType="1"/>
          </p:cNvSpPr>
          <p:nvPr/>
        </p:nvSpPr>
        <p:spPr bwMode="auto">
          <a:xfrm>
            <a:off x="4463655" y="5264944"/>
            <a:ext cx="864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17" name="Line 29"/>
          <p:cNvSpPr>
            <a:spLocks noChangeShapeType="1"/>
          </p:cNvSpPr>
          <p:nvPr/>
        </p:nvSpPr>
        <p:spPr bwMode="auto">
          <a:xfrm>
            <a:off x="5328047" y="5264944"/>
            <a:ext cx="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18" name="Line 30"/>
          <p:cNvSpPr>
            <a:spLocks noChangeShapeType="1"/>
          </p:cNvSpPr>
          <p:nvPr/>
        </p:nvSpPr>
        <p:spPr bwMode="auto">
          <a:xfrm flipH="1">
            <a:off x="4949430" y="5750719"/>
            <a:ext cx="3786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5" name="Line 37"/>
          <p:cNvSpPr>
            <a:spLocks noChangeShapeType="1"/>
          </p:cNvSpPr>
          <p:nvPr/>
        </p:nvSpPr>
        <p:spPr bwMode="auto">
          <a:xfrm>
            <a:off x="3492105" y="3158729"/>
            <a:ext cx="86439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6" name="Line 38"/>
          <p:cNvSpPr>
            <a:spLocks noChangeShapeType="1"/>
          </p:cNvSpPr>
          <p:nvPr/>
        </p:nvSpPr>
        <p:spPr bwMode="auto">
          <a:xfrm>
            <a:off x="4356497" y="3158730"/>
            <a:ext cx="0" cy="1188244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7" name="Line 39"/>
          <p:cNvSpPr>
            <a:spLocks noChangeShapeType="1"/>
          </p:cNvSpPr>
          <p:nvPr/>
        </p:nvSpPr>
        <p:spPr bwMode="auto">
          <a:xfrm flipH="1">
            <a:off x="3977880" y="4346972"/>
            <a:ext cx="37861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8" name="Line 40"/>
          <p:cNvSpPr>
            <a:spLocks noChangeShapeType="1"/>
          </p:cNvSpPr>
          <p:nvPr/>
        </p:nvSpPr>
        <p:spPr bwMode="auto">
          <a:xfrm>
            <a:off x="3492105" y="4563666"/>
            <a:ext cx="183594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29" name="Line 41"/>
          <p:cNvSpPr>
            <a:spLocks noChangeShapeType="1"/>
          </p:cNvSpPr>
          <p:nvPr/>
        </p:nvSpPr>
        <p:spPr bwMode="auto">
          <a:xfrm>
            <a:off x="5328047" y="4563667"/>
            <a:ext cx="0" cy="269081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0" name="Line 42"/>
          <p:cNvSpPr>
            <a:spLocks noChangeShapeType="1"/>
          </p:cNvSpPr>
          <p:nvPr/>
        </p:nvSpPr>
        <p:spPr bwMode="auto">
          <a:xfrm flipH="1">
            <a:off x="4733926" y="4832747"/>
            <a:ext cx="594122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1" name="Line 43"/>
          <p:cNvSpPr>
            <a:spLocks noChangeShapeType="1"/>
          </p:cNvSpPr>
          <p:nvPr/>
        </p:nvSpPr>
        <p:spPr bwMode="auto">
          <a:xfrm>
            <a:off x="4463655" y="5264944"/>
            <a:ext cx="864394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2" name="Line 44"/>
          <p:cNvSpPr>
            <a:spLocks noChangeShapeType="1"/>
          </p:cNvSpPr>
          <p:nvPr/>
        </p:nvSpPr>
        <p:spPr bwMode="auto">
          <a:xfrm>
            <a:off x="5328047" y="5264944"/>
            <a:ext cx="0" cy="4857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3" name="Line 45"/>
          <p:cNvSpPr>
            <a:spLocks noChangeShapeType="1"/>
          </p:cNvSpPr>
          <p:nvPr/>
        </p:nvSpPr>
        <p:spPr bwMode="auto">
          <a:xfrm flipH="1">
            <a:off x="4949430" y="5750719"/>
            <a:ext cx="378619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7" name="Line 49"/>
          <p:cNvSpPr>
            <a:spLocks noChangeShapeType="1"/>
          </p:cNvSpPr>
          <p:nvPr/>
        </p:nvSpPr>
        <p:spPr bwMode="auto">
          <a:xfrm>
            <a:off x="3492105" y="3158729"/>
            <a:ext cx="8643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8" name="Line 50"/>
          <p:cNvSpPr>
            <a:spLocks noChangeShapeType="1"/>
          </p:cNvSpPr>
          <p:nvPr/>
        </p:nvSpPr>
        <p:spPr bwMode="auto">
          <a:xfrm>
            <a:off x="4356497" y="3158729"/>
            <a:ext cx="0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39" name="Line 51"/>
          <p:cNvSpPr>
            <a:spLocks noChangeShapeType="1"/>
          </p:cNvSpPr>
          <p:nvPr/>
        </p:nvSpPr>
        <p:spPr bwMode="auto">
          <a:xfrm flipH="1">
            <a:off x="3977880" y="3644504"/>
            <a:ext cx="3786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0" name="Line 52"/>
          <p:cNvSpPr>
            <a:spLocks noChangeShapeType="1"/>
          </p:cNvSpPr>
          <p:nvPr/>
        </p:nvSpPr>
        <p:spPr bwMode="auto">
          <a:xfrm>
            <a:off x="3492105" y="3861197"/>
            <a:ext cx="8643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1" name="Line 53"/>
          <p:cNvSpPr>
            <a:spLocks noChangeShapeType="1"/>
          </p:cNvSpPr>
          <p:nvPr/>
        </p:nvSpPr>
        <p:spPr bwMode="auto">
          <a:xfrm>
            <a:off x="4356497" y="3861197"/>
            <a:ext cx="0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2" name="Line 54"/>
          <p:cNvSpPr>
            <a:spLocks noChangeShapeType="1"/>
          </p:cNvSpPr>
          <p:nvPr/>
        </p:nvSpPr>
        <p:spPr bwMode="auto">
          <a:xfrm flipH="1">
            <a:off x="3977880" y="4346972"/>
            <a:ext cx="3786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3" name="Line 55"/>
          <p:cNvSpPr>
            <a:spLocks noChangeShapeType="1"/>
          </p:cNvSpPr>
          <p:nvPr/>
        </p:nvSpPr>
        <p:spPr bwMode="auto">
          <a:xfrm>
            <a:off x="3492105" y="4563666"/>
            <a:ext cx="183594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4" name="Line 56"/>
          <p:cNvSpPr>
            <a:spLocks noChangeShapeType="1"/>
          </p:cNvSpPr>
          <p:nvPr/>
        </p:nvSpPr>
        <p:spPr bwMode="auto">
          <a:xfrm>
            <a:off x="5328047" y="4563667"/>
            <a:ext cx="0" cy="269081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5" name="Line 57"/>
          <p:cNvSpPr>
            <a:spLocks noChangeShapeType="1"/>
          </p:cNvSpPr>
          <p:nvPr/>
        </p:nvSpPr>
        <p:spPr bwMode="auto">
          <a:xfrm flipH="1">
            <a:off x="4733926" y="4832747"/>
            <a:ext cx="59412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6" name="Line 58"/>
          <p:cNvSpPr>
            <a:spLocks noChangeShapeType="1"/>
          </p:cNvSpPr>
          <p:nvPr/>
        </p:nvSpPr>
        <p:spPr bwMode="auto">
          <a:xfrm>
            <a:off x="4463655" y="5264944"/>
            <a:ext cx="864394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7" name="Line 59"/>
          <p:cNvSpPr>
            <a:spLocks noChangeShapeType="1"/>
          </p:cNvSpPr>
          <p:nvPr/>
        </p:nvSpPr>
        <p:spPr bwMode="auto">
          <a:xfrm>
            <a:off x="5328047" y="5264944"/>
            <a:ext cx="0" cy="485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8" name="Line 60"/>
          <p:cNvSpPr>
            <a:spLocks noChangeShapeType="1"/>
          </p:cNvSpPr>
          <p:nvPr/>
        </p:nvSpPr>
        <p:spPr bwMode="auto">
          <a:xfrm flipH="1">
            <a:off x="4949430" y="5750719"/>
            <a:ext cx="37861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49" name="Line 61"/>
          <p:cNvSpPr>
            <a:spLocks noChangeShapeType="1"/>
          </p:cNvSpPr>
          <p:nvPr/>
        </p:nvSpPr>
        <p:spPr bwMode="auto">
          <a:xfrm>
            <a:off x="3492105" y="3158729"/>
            <a:ext cx="1835944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0" name="Line 62"/>
          <p:cNvSpPr>
            <a:spLocks noChangeShapeType="1"/>
          </p:cNvSpPr>
          <p:nvPr/>
        </p:nvSpPr>
        <p:spPr bwMode="auto">
          <a:xfrm>
            <a:off x="5328047" y="3158730"/>
            <a:ext cx="0" cy="1674019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1" name="Line 63"/>
          <p:cNvSpPr>
            <a:spLocks noChangeShapeType="1"/>
          </p:cNvSpPr>
          <p:nvPr/>
        </p:nvSpPr>
        <p:spPr bwMode="auto">
          <a:xfrm flipH="1">
            <a:off x="4733926" y="4832747"/>
            <a:ext cx="594122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2" name="Line 64"/>
          <p:cNvSpPr>
            <a:spLocks noChangeShapeType="1"/>
          </p:cNvSpPr>
          <p:nvPr/>
        </p:nvSpPr>
        <p:spPr bwMode="auto">
          <a:xfrm>
            <a:off x="4463655" y="5264944"/>
            <a:ext cx="864394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3" name="Line 65"/>
          <p:cNvSpPr>
            <a:spLocks noChangeShapeType="1"/>
          </p:cNvSpPr>
          <p:nvPr/>
        </p:nvSpPr>
        <p:spPr bwMode="auto">
          <a:xfrm>
            <a:off x="5328047" y="5264944"/>
            <a:ext cx="0" cy="485775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5154" name="Line 66"/>
          <p:cNvSpPr>
            <a:spLocks noChangeShapeType="1"/>
          </p:cNvSpPr>
          <p:nvPr/>
        </p:nvSpPr>
        <p:spPr bwMode="auto">
          <a:xfrm flipH="1">
            <a:off x="4949430" y="5750719"/>
            <a:ext cx="378619" cy="0"/>
          </a:xfrm>
          <a:prstGeom prst="line">
            <a:avLst/>
          </a:prstGeom>
          <a:noFill/>
          <a:ln w="9525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7114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3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4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3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3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34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4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34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34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5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34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34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34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500"/>
                                        <p:tgtEl>
                                          <p:spTgt spid="3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3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3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3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7" dur="500"/>
                                        <p:tgtEl>
                                          <p:spTgt spid="3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1" dur="500"/>
                                        <p:tgtEl>
                                          <p:spTgt spid="34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500"/>
                                        <p:tgtEl>
                                          <p:spTgt spid="34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9" dur="500"/>
                                        <p:tgtEl>
                                          <p:spTgt spid="34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0" dur="500"/>
                                        <p:tgtEl>
                                          <p:spTgt spid="34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4" dur="500"/>
                                        <p:tgtEl>
                                          <p:spTgt spid="3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8" dur="500"/>
                                        <p:tgtEl>
                                          <p:spTgt spid="3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34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6" dur="500"/>
                                        <p:tgtEl>
                                          <p:spTgt spid="34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0" dur="500"/>
                                        <p:tgtEl>
                                          <p:spTgt spid="34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3" grpId="0" animBg="1"/>
      <p:bldP spid="345103" grpId="1" animBg="1"/>
      <p:bldP spid="345104" grpId="0" animBg="1"/>
      <p:bldP spid="345104" grpId="1" animBg="1"/>
      <p:bldP spid="345105" grpId="0" animBg="1"/>
      <p:bldP spid="345105" grpId="1" animBg="1"/>
      <p:bldP spid="345106" grpId="0" animBg="1"/>
      <p:bldP spid="345106" grpId="1" animBg="1"/>
      <p:bldP spid="345107" grpId="0" animBg="1"/>
      <p:bldP spid="345107" grpId="1" animBg="1"/>
      <p:bldP spid="345108" grpId="0" animBg="1"/>
      <p:bldP spid="345108" grpId="1" animBg="1"/>
      <p:bldP spid="345109" grpId="0" animBg="1"/>
      <p:bldP spid="345110" grpId="0" animBg="1"/>
      <p:bldP spid="345111" grpId="0" animBg="1"/>
      <p:bldP spid="345112" grpId="0" animBg="1"/>
      <p:bldP spid="345116" grpId="0" animBg="1"/>
      <p:bldP spid="345116" grpId="1" animBg="1"/>
      <p:bldP spid="345117" grpId="0" animBg="1"/>
      <p:bldP spid="345117" grpId="1" animBg="1"/>
      <p:bldP spid="345118" grpId="0" animBg="1"/>
      <p:bldP spid="345118" grpId="1" animBg="1"/>
      <p:bldP spid="345125" grpId="0" animBg="1"/>
      <p:bldP spid="345125" grpId="1" animBg="1"/>
      <p:bldP spid="345126" grpId="0" animBg="1"/>
      <p:bldP spid="345126" grpId="1" animBg="1"/>
      <p:bldP spid="345127" grpId="0" animBg="1"/>
      <p:bldP spid="345127" grpId="1" animBg="1"/>
      <p:bldP spid="345128" grpId="0" animBg="1"/>
      <p:bldP spid="345128" grpId="1" animBg="1"/>
      <p:bldP spid="345129" grpId="0" animBg="1"/>
      <p:bldP spid="345129" grpId="1" animBg="1"/>
      <p:bldP spid="345130" grpId="0" animBg="1"/>
      <p:bldP spid="345130" grpId="1" animBg="1"/>
      <p:bldP spid="345131" grpId="0" animBg="1"/>
      <p:bldP spid="345131" grpId="1" animBg="1"/>
      <p:bldP spid="345132" grpId="0" animBg="1"/>
      <p:bldP spid="345132" grpId="1" animBg="1"/>
      <p:bldP spid="345133" grpId="0" animBg="1"/>
      <p:bldP spid="345133" grpId="1" animBg="1"/>
      <p:bldP spid="345137" grpId="0" animBg="1"/>
      <p:bldP spid="345137" grpId="1" animBg="1"/>
      <p:bldP spid="345138" grpId="0" animBg="1"/>
      <p:bldP spid="345138" grpId="1" animBg="1"/>
      <p:bldP spid="345139" grpId="0" animBg="1"/>
      <p:bldP spid="345139" grpId="1" animBg="1"/>
      <p:bldP spid="345140" grpId="0" animBg="1"/>
      <p:bldP spid="345140" grpId="1" animBg="1"/>
      <p:bldP spid="345141" grpId="0" animBg="1"/>
      <p:bldP spid="345141" grpId="1" animBg="1"/>
      <p:bldP spid="345142" grpId="0" animBg="1"/>
      <p:bldP spid="345142" grpId="1" animBg="1"/>
      <p:bldP spid="345143" grpId="0" animBg="1"/>
      <p:bldP spid="345143" grpId="1" animBg="1"/>
      <p:bldP spid="345144" grpId="0" animBg="1"/>
      <p:bldP spid="345144" grpId="1" animBg="1"/>
      <p:bldP spid="345145" grpId="0" animBg="1"/>
      <p:bldP spid="345145" grpId="1" animBg="1"/>
      <p:bldP spid="345146" grpId="0" animBg="1"/>
      <p:bldP spid="345146" grpId="1" animBg="1"/>
      <p:bldP spid="345147" grpId="0" animBg="1"/>
      <p:bldP spid="345147" grpId="1" animBg="1"/>
      <p:bldP spid="345148" grpId="0" animBg="1"/>
      <p:bldP spid="345148" grpId="1" animBg="1"/>
      <p:bldP spid="345149" grpId="0" animBg="1"/>
      <p:bldP spid="345150" grpId="0" animBg="1"/>
      <p:bldP spid="345151" grpId="0" animBg="1"/>
      <p:bldP spid="345152" grpId="0" animBg="1"/>
      <p:bldP spid="345153" grpId="0" animBg="1"/>
      <p:bldP spid="3451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例外</a:t>
            </a:r>
          </a:p>
        </p:txBody>
      </p:sp>
      <p:sp>
        <p:nvSpPr>
          <p:cNvPr id="346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827484" y="1755884"/>
            <a:ext cx="6709906" cy="3787665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新細明體" panose="02020500000000000000" pitchFamily="18" charset="-120"/>
              </a:rPr>
              <a:t>Example</a:t>
            </a:r>
            <a:endParaRPr lang="en-US" altLang="zh-TW" dirty="0">
              <a:latin typeface="新細明體" panose="02020500000000000000" pitchFamily="18" charset="-120"/>
            </a:endParaRP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29308-3FAD-47F7-A3D2-FCB4B512BB93}" type="datetime1">
              <a:rPr lang="zh-TW" altLang="en-US"/>
              <a:pPr/>
              <a:t>2023/4/16</a:t>
            </a:fld>
            <a:endParaRPr lang="en-US" altLang="zh-TW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1439466" y="2457451"/>
            <a:ext cx="3132534" cy="3293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50">
                <a:latin typeface="新細明體" panose="02020500000000000000" pitchFamily="18" charset="-120"/>
              </a:rPr>
              <a:t>public class ExampleException{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public static void main(String[] agrs){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int[] x = {10,5,0};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try{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System.out.println(divide(x,0)+"\n");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x[1] = 0;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System.out.println(divide(x,0)+"\n");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x[1] = 1;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System.out.println(divide(x,1)+"\n");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catch(ArithmeticException e){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</a:t>
            </a:r>
            <a:r>
              <a:rPr lang="zh-TW" altLang="en-US" sz="1050">
                <a:latin typeface="新細明體" panose="02020500000000000000" pitchFamily="18" charset="-120"/>
              </a:rPr>
              <a:t>分母為零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catch(ArrayIndexOutOfBoundsException e){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</a:t>
            </a:r>
            <a:r>
              <a:rPr lang="zh-TW" altLang="en-US" sz="1050">
                <a:latin typeface="新細明體" panose="02020500000000000000" pitchFamily="18" charset="-120"/>
              </a:rPr>
              <a:t>超出索引值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finally{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System.out.println("main</a:t>
            </a:r>
            <a:r>
              <a:rPr lang="zh-TW" altLang="en-US" sz="1050">
                <a:latin typeface="新細明體" panose="02020500000000000000" pitchFamily="18" charset="-120"/>
              </a:rPr>
              <a:t>函式執行完畢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}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4572001" y="2457451"/>
            <a:ext cx="3132535" cy="3293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050">
                <a:latin typeface="新細明體" panose="02020500000000000000" pitchFamily="18" charset="-120"/>
              </a:rPr>
              <a:t>   public static int divide(int[] ary,int index){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try{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ary[index+2] = ary[index]/ary[index+1];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return ary[index+2];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catch(ArithmeticException e){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</a:t>
            </a:r>
            <a:r>
              <a:rPr lang="zh-TW" altLang="en-US" sz="1050">
                <a:latin typeface="新細明體" panose="02020500000000000000" pitchFamily="18" charset="-120"/>
              </a:rPr>
              <a:t>分母為零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catch(ArrayIndexOutOfBoundsException e){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</a:t>
            </a:r>
            <a:r>
              <a:rPr lang="zh-TW" altLang="en-US" sz="1050">
                <a:latin typeface="新細明體" panose="02020500000000000000" pitchFamily="18" charset="-120"/>
              </a:rPr>
              <a:t>超出索引值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finally{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   System.out.println("divide</a:t>
            </a:r>
            <a:r>
              <a:rPr lang="zh-TW" altLang="en-US" sz="1050">
                <a:latin typeface="新細明體" panose="02020500000000000000" pitchFamily="18" charset="-120"/>
              </a:rPr>
              <a:t>函式執行完畢</a:t>
            </a:r>
            <a:r>
              <a:rPr lang="en-US" altLang="zh-TW" sz="1050">
                <a:latin typeface="新細明體" panose="02020500000000000000" pitchFamily="18" charset="-120"/>
              </a:rPr>
              <a:t>!!");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   return ary[index+2];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   }</a:t>
            </a:r>
          </a:p>
          <a:p>
            <a:r>
              <a:rPr lang="en-US" altLang="zh-TW" sz="1050">
                <a:latin typeface="新細明體" panose="02020500000000000000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0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新細明體" panose="02020500000000000000" pitchFamily="18" charset="-120"/>
              </a:rPr>
              <a:t>例外</a:t>
            </a:r>
          </a:p>
        </p:txBody>
      </p:sp>
      <p:sp>
        <p:nvSpPr>
          <p:cNvPr id="34918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100">
                <a:latin typeface="新細明體" panose="02020500000000000000" pitchFamily="18" charset="-120"/>
              </a:rPr>
              <a:t>執行結果</a:t>
            </a:r>
          </a:p>
        </p:txBody>
      </p:sp>
      <p:graphicFrame>
        <p:nvGraphicFramePr>
          <p:cNvPr id="3491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39863" y="2484438"/>
          <a:ext cx="2916237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點陣圖影像" r:id="rId3" imgW="3333333" imgH="3390476" progId="Paint.Picture">
                  <p:embed/>
                </p:oleObj>
              </mc:Choice>
              <mc:Fallback>
                <p:oleObj name="點陣圖影像" r:id="rId3" imgW="3333333" imgH="33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484438"/>
                        <a:ext cx="2916237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4BB0-FFF3-4743-9886-F7471235BE4B}" type="datetime1">
              <a:rPr lang="zh-TW" altLang="en-US"/>
              <a:pPr/>
              <a:t>2023/4/16</a:t>
            </a:fld>
            <a:endParaRPr lang="en-US" altLang="zh-TW"/>
          </a:p>
        </p:txBody>
      </p:sp>
      <p:sp>
        <p:nvSpPr>
          <p:cNvPr id="349213" name="Rectangle 29"/>
          <p:cNvSpPr>
            <a:spLocks noChangeArrowheads="1"/>
          </p:cNvSpPr>
          <p:nvPr/>
        </p:nvSpPr>
        <p:spPr bwMode="auto">
          <a:xfrm>
            <a:off x="6084094" y="1916906"/>
            <a:ext cx="1782366" cy="3833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1439466" y="3213497"/>
            <a:ext cx="1404938" cy="323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1439466" y="3590925"/>
            <a:ext cx="1404938" cy="485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1439466" y="4185047"/>
            <a:ext cx="1404938" cy="6477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4410076" y="2025254"/>
            <a:ext cx="1241822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350">
                <a:latin typeface="新細明體" panose="02020500000000000000" pitchFamily="18" charset="-120"/>
              </a:rPr>
              <a:t>呼叫</a:t>
            </a:r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傳入陣列</a:t>
            </a:r>
            <a:r>
              <a:rPr lang="en-US" altLang="zh-TW" sz="1350">
                <a:latin typeface="新細明體" panose="02020500000000000000" pitchFamily="18" charset="-120"/>
              </a:rPr>
              <a:t>x</a:t>
            </a:r>
            <a:r>
              <a:rPr lang="zh-TW" altLang="en-US" sz="1350">
                <a:latin typeface="新細明體" panose="02020500000000000000" pitchFamily="18" charset="-120"/>
              </a:rPr>
              <a:t>與</a:t>
            </a:r>
          </a:p>
          <a:p>
            <a:r>
              <a:rPr lang="en-US" altLang="zh-TW" sz="1350">
                <a:latin typeface="新細明體" panose="02020500000000000000" pitchFamily="18" charset="-120"/>
              </a:rPr>
              <a:t>index=0</a:t>
            </a:r>
          </a:p>
        </p:txBody>
      </p:sp>
      <p:sp>
        <p:nvSpPr>
          <p:cNvPr id="349196" name="Rectangle 12"/>
          <p:cNvSpPr>
            <a:spLocks noChangeArrowheads="1"/>
          </p:cNvSpPr>
          <p:nvPr/>
        </p:nvSpPr>
        <p:spPr bwMode="auto">
          <a:xfrm>
            <a:off x="6569869" y="202525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try{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197" name="Rectangle 13"/>
          <p:cNvSpPr>
            <a:spLocks noChangeArrowheads="1"/>
          </p:cNvSpPr>
          <p:nvPr/>
        </p:nvSpPr>
        <p:spPr bwMode="auto">
          <a:xfrm>
            <a:off x="6569869" y="2781300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198" name="Rectangle 14"/>
          <p:cNvSpPr>
            <a:spLocks noChangeArrowheads="1"/>
          </p:cNvSpPr>
          <p:nvPr/>
        </p:nvSpPr>
        <p:spPr bwMode="auto">
          <a:xfrm>
            <a:off x="6569869" y="3537347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199" name="Rectangle 15"/>
          <p:cNvSpPr>
            <a:spLocks noChangeArrowheads="1"/>
          </p:cNvSpPr>
          <p:nvPr/>
        </p:nvSpPr>
        <p:spPr bwMode="auto">
          <a:xfrm>
            <a:off x="6569869" y="429339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finally{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00" name="Rectangle 16"/>
          <p:cNvSpPr>
            <a:spLocks noChangeArrowheads="1"/>
          </p:cNvSpPr>
          <p:nvPr/>
        </p:nvSpPr>
        <p:spPr bwMode="auto">
          <a:xfrm>
            <a:off x="6569869" y="5049441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return ary[index+2]</a:t>
            </a:r>
          </a:p>
        </p:txBody>
      </p:sp>
      <p:sp>
        <p:nvSpPr>
          <p:cNvPr id="349203" name="Line 19"/>
          <p:cNvSpPr>
            <a:spLocks noChangeShapeType="1"/>
          </p:cNvSpPr>
          <p:nvPr/>
        </p:nvSpPr>
        <p:spPr bwMode="auto">
          <a:xfrm flipH="1">
            <a:off x="6246019" y="234910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5" name="Line 21"/>
          <p:cNvSpPr>
            <a:spLocks noChangeShapeType="1"/>
          </p:cNvSpPr>
          <p:nvPr/>
        </p:nvSpPr>
        <p:spPr bwMode="auto">
          <a:xfrm>
            <a:off x="6246019" y="2349105"/>
            <a:ext cx="0" cy="2106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6" name="Line 22"/>
          <p:cNvSpPr>
            <a:spLocks noChangeShapeType="1"/>
          </p:cNvSpPr>
          <p:nvPr/>
        </p:nvSpPr>
        <p:spPr bwMode="auto">
          <a:xfrm>
            <a:off x="6246019" y="4455319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7" name="Line 23"/>
          <p:cNvSpPr>
            <a:spLocks noChangeShapeType="1"/>
          </p:cNvSpPr>
          <p:nvPr/>
        </p:nvSpPr>
        <p:spPr bwMode="auto">
          <a:xfrm flipH="1">
            <a:off x="6246019" y="4725591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8" name="Line 24"/>
          <p:cNvSpPr>
            <a:spLocks noChangeShapeType="1"/>
          </p:cNvSpPr>
          <p:nvPr/>
        </p:nvSpPr>
        <p:spPr bwMode="auto">
          <a:xfrm>
            <a:off x="6246019" y="4725591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09" name="Line 25"/>
          <p:cNvSpPr>
            <a:spLocks noChangeShapeType="1"/>
          </p:cNvSpPr>
          <p:nvPr/>
        </p:nvSpPr>
        <p:spPr bwMode="auto">
          <a:xfrm>
            <a:off x="6246019" y="51577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0" name="Line 26"/>
          <p:cNvSpPr>
            <a:spLocks noChangeShapeType="1"/>
          </p:cNvSpPr>
          <p:nvPr/>
        </p:nvSpPr>
        <p:spPr bwMode="auto">
          <a:xfrm flipH="1">
            <a:off x="5813822" y="5481638"/>
            <a:ext cx="7560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2" name="Line 28"/>
          <p:cNvSpPr>
            <a:spLocks noChangeShapeType="1"/>
          </p:cNvSpPr>
          <p:nvPr/>
        </p:nvSpPr>
        <p:spPr bwMode="auto">
          <a:xfrm>
            <a:off x="5651897" y="2132410"/>
            <a:ext cx="917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5" name="Line 31"/>
          <p:cNvSpPr>
            <a:spLocks noChangeShapeType="1"/>
          </p:cNvSpPr>
          <p:nvPr/>
        </p:nvSpPr>
        <p:spPr bwMode="auto">
          <a:xfrm>
            <a:off x="5813822" y="5481637"/>
            <a:ext cx="0" cy="377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6" name="Line 32"/>
          <p:cNvSpPr>
            <a:spLocks noChangeShapeType="1"/>
          </p:cNvSpPr>
          <p:nvPr/>
        </p:nvSpPr>
        <p:spPr bwMode="auto">
          <a:xfrm>
            <a:off x="5813823" y="5859066"/>
            <a:ext cx="864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17" name="Rectangle 33"/>
          <p:cNvSpPr>
            <a:spLocks noChangeArrowheads="1"/>
          </p:cNvSpPr>
          <p:nvPr/>
        </p:nvSpPr>
        <p:spPr bwMode="auto">
          <a:xfrm>
            <a:off x="6084094" y="1701405"/>
            <a:ext cx="809625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349218" name="Rectangle 34"/>
          <p:cNvSpPr>
            <a:spLocks noChangeArrowheads="1"/>
          </p:cNvSpPr>
          <p:nvPr/>
        </p:nvSpPr>
        <p:spPr bwMode="auto">
          <a:xfrm>
            <a:off x="4463655" y="3752850"/>
            <a:ext cx="1350169" cy="32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latin typeface="新細明體" panose="02020500000000000000" pitchFamily="18" charset="-120"/>
              </a:rPr>
              <a:t>沒有例外發生</a:t>
            </a:r>
          </a:p>
        </p:txBody>
      </p:sp>
      <p:sp>
        <p:nvSpPr>
          <p:cNvPr id="349219" name="Rectangle 35"/>
          <p:cNvSpPr>
            <a:spLocks noChangeArrowheads="1"/>
          </p:cNvSpPr>
          <p:nvPr/>
        </p:nvSpPr>
        <p:spPr bwMode="auto">
          <a:xfrm>
            <a:off x="6084094" y="1916906"/>
            <a:ext cx="1782366" cy="3833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220" name="Rectangle 36"/>
          <p:cNvSpPr>
            <a:spLocks noChangeArrowheads="1"/>
          </p:cNvSpPr>
          <p:nvPr/>
        </p:nvSpPr>
        <p:spPr bwMode="auto">
          <a:xfrm>
            <a:off x="4410076" y="2025255"/>
            <a:ext cx="1241822" cy="8632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350">
                <a:latin typeface="新細明體" panose="02020500000000000000" pitchFamily="18" charset="-120"/>
              </a:rPr>
              <a:t>將</a:t>
            </a:r>
            <a:r>
              <a:rPr lang="en-US" altLang="zh-TW" sz="1350">
                <a:latin typeface="新細明體" panose="02020500000000000000" pitchFamily="18" charset="-120"/>
              </a:rPr>
              <a:t>x[1]</a:t>
            </a:r>
            <a:r>
              <a:rPr lang="zh-TW" altLang="en-US" sz="1350">
                <a:latin typeface="新細明體" panose="02020500000000000000" pitchFamily="18" charset="-120"/>
              </a:rPr>
              <a:t>指定為</a:t>
            </a:r>
            <a:r>
              <a:rPr lang="en-US" altLang="zh-TW" sz="1350">
                <a:latin typeface="新細明體" panose="02020500000000000000" pitchFamily="18" charset="-120"/>
              </a:rPr>
              <a:t>0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呼叫</a:t>
            </a:r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傳入陣列</a:t>
            </a:r>
            <a:r>
              <a:rPr lang="en-US" altLang="zh-TW" sz="1350">
                <a:latin typeface="新細明體" panose="02020500000000000000" pitchFamily="18" charset="-120"/>
              </a:rPr>
              <a:t>x</a:t>
            </a:r>
            <a:r>
              <a:rPr lang="zh-TW" altLang="en-US" sz="1350">
                <a:latin typeface="新細明體" panose="02020500000000000000" pitchFamily="18" charset="-120"/>
              </a:rPr>
              <a:t>與</a:t>
            </a:r>
          </a:p>
          <a:p>
            <a:r>
              <a:rPr lang="en-US" altLang="zh-TW" sz="1350">
                <a:latin typeface="新細明體" panose="02020500000000000000" pitchFamily="18" charset="-120"/>
              </a:rPr>
              <a:t>index=0</a:t>
            </a:r>
          </a:p>
        </p:txBody>
      </p:sp>
      <p:sp>
        <p:nvSpPr>
          <p:cNvPr id="349221" name="Rectangle 37"/>
          <p:cNvSpPr>
            <a:spLocks noChangeArrowheads="1"/>
          </p:cNvSpPr>
          <p:nvPr/>
        </p:nvSpPr>
        <p:spPr bwMode="auto">
          <a:xfrm>
            <a:off x="6569869" y="202525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try{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22" name="Rectangle 38"/>
          <p:cNvSpPr>
            <a:spLocks noChangeArrowheads="1"/>
          </p:cNvSpPr>
          <p:nvPr/>
        </p:nvSpPr>
        <p:spPr bwMode="auto">
          <a:xfrm>
            <a:off x="6569869" y="2781300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23" name="Rectangle 39"/>
          <p:cNvSpPr>
            <a:spLocks noChangeArrowheads="1"/>
          </p:cNvSpPr>
          <p:nvPr/>
        </p:nvSpPr>
        <p:spPr bwMode="auto">
          <a:xfrm>
            <a:off x="6569869" y="3537347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24" name="Rectangle 40"/>
          <p:cNvSpPr>
            <a:spLocks noChangeArrowheads="1"/>
          </p:cNvSpPr>
          <p:nvPr/>
        </p:nvSpPr>
        <p:spPr bwMode="auto">
          <a:xfrm>
            <a:off x="6569869" y="429339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finally{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25" name="Rectangle 41"/>
          <p:cNvSpPr>
            <a:spLocks noChangeArrowheads="1"/>
          </p:cNvSpPr>
          <p:nvPr/>
        </p:nvSpPr>
        <p:spPr bwMode="auto">
          <a:xfrm>
            <a:off x="6569869" y="5049441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return ary[index+2]</a:t>
            </a:r>
          </a:p>
        </p:txBody>
      </p:sp>
      <p:sp>
        <p:nvSpPr>
          <p:cNvPr id="349226" name="Line 42"/>
          <p:cNvSpPr>
            <a:spLocks noChangeShapeType="1"/>
          </p:cNvSpPr>
          <p:nvPr/>
        </p:nvSpPr>
        <p:spPr bwMode="auto">
          <a:xfrm flipH="1">
            <a:off x="6246019" y="234910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27" name="Line 43"/>
          <p:cNvSpPr>
            <a:spLocks noChangeShapeType="1"/>
          </p:cNvSpPr>
          <p:nvPr/>
        </p:nvSpPr>
        <p:spPr bwMode="auto">
          <a:xfrm>
            <a:off x="6246019" y="234910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28" name="Line 44"/>
          <p:cNvSpPr>
            <a:spLocks noChangeShapeType="1"/>
          </p:cNvSpPr>
          <p:nvPr/>
        </p:nvSpPr>
        <p:spPr bwMode="auto">
          <a:xfrm>
            <a:off x="6246019" y="299680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29" name="Line 45"/>
          <p:cNvSpPr>
            <a:spLocks noChangeShapeType="1"/>
          </p:cNvSpPr>
          <p:nvPr/>
        </p:nvSpPr>
        <p:spPr bwMode="auto">
          <a:xfrm flipH="1">
            <a:off x="6246019" y="4725591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0" name="Line 46"/>
          <p:cNvSpPr>
            <a:spLocks noChangeShapeType="1"/>
          </p:cNvSpPr>
          <p:nvPr/>
        </p:nvSpPr>
        <p:spPr bwMode="auto">
          <a:xfrm>
            <a:off x="6246019" y="4725591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1" name="Line 47"/>
          <p:cNvSpPr>
            <a:spLocks noChangeShapeType="1"/>
          </p:cNvSpPr>
          <p:nvPr/>
        </p:nvSpPr>
        <p:spPr bwMode="auto">
          <a:xfrm>
            <a:off x="6246019" y="51577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2" name="Line 48"/>
          <p:cNvSpPr>
            <a:spLocks noChangeShapeType="1"/>
          </p:cNvSpPr>
          <p:nvPr/>
        </p:nvSpPr>
        <p:spPr bwMode="auto">
          <a:xfrm>
            <a:off x="5651897" y="2132410"/>
            <a:ext cx="917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3" name="Line 49"/>
          <p:cNvSpPr>
            <a:spLocks noChangeShapeType="1"/>
          </p:cNvSpPr>
          <p:nvPr/>
        </p:nvSpPr>
        <p:spPr bwMode="auto">
          <a:xfrm flipH="1">
            <a:off x="6246019" y="3213497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4" name="Line 50"/>
          <p:cNvSpPr>
            <a:spLocks noChangeShapeType="1"/>
          </p:cNvSpPr>
          <p:nvPr/>
        </p:nvSpPr>
        <p:spPr bwMode="auto">
          <a:xfrm>
            <a:off x="6246019" y="3213497"/>
            <a:ext cx="0" cy="124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5" name="Line 51"/>
          <p:cNvSpPr>
            <a:spLocks noChangeShapeType="1"/>
          </p:cNvSpPr>
          <p:nvPr/>
        </p:nvSpPr>
        <p:spPr bwMode="auto">
          <a:xfrm>
            <a:off x="6246019" y="4455319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6" name="Line 52"/>
          <p:cNvSpPr>
            <a:spLocks noChangeShapeType="1"/>
          </p:cNvSpPr>
          <p:nvPr/>
        </p:nvSpPr>
        <p:spPr bwMode="auto">
          <a:xfrm flipH="1">
            <a:off x="5813822" y="5481638"/>
            <a:ext cx="75604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7" name="Line 53"/>
          <p:cNvSpPr>
            <a:spLocks noChangeShapeType="1"/>
          </p:cNvSpPr>
          <p:nvPr/>
        </p:nvSpPr>
        <p:spPr bwMode="auto">
          <a:xfrm>
            <a:off x="5813822" y="5481637"/>
            <a:ext cx="0" cy="3774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8" name="Line 54"/>
          <p:cNvSpPr>
            <a:spLocks noChangeShapeType="1"/>
          </p:cNvSpPr>
          <p:nvPr/>
        </p:nvSpPr>
        <p:spPr bwMode="auto">
          <a:xfrm>
            <a:off x="5813823" y="5859066"/>
            <a:ext cx="8643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39" name="Rectangle 55"/>
          <p:cNvSpPr>
            <a:spLocks noChangeArrowheads="1"/>
          </p:cNvSpPr>
          <p:nvPr/>
        </p:nvSpPr>
        <p:spPr bwMode="auto">
          <a:xfrm>
            <a:off x="6084094" y="1701405"/>
            <a:ext cx="809625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349240" name="Rectangle 56"/>
          <p:cNvSpPr>
            <a:spLocks noChangeArrowheads="1"/>
          </p:cNvSpPr>
          <p:nvPr/>
        </p:nvSpPr>
        <p:spPr bwMode="auto">
          <a:xfrm>
            <a:off x="4680349" y="3537348"/>
            <a:ext cx="972740" cy="54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</a:rPr>
              <a:t>例外發生</a:t>
            </a:r>
          </a:p>
          <a:p>
            <a:pPr algn="ctr"/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</a:rPr>
              <a:t>分母為零</a:t>
            </a:r>
          </a:p>
        </p:txBody>
      </p:sp>
      <p:sp>
        <p:nvSpPr>
          <p:cNvPr id="349241" name="Rectangle 57"/>
          <p:cNvSpPr>
            <a:spLocks noChangeArrowheads="1"/>
          </p:cNvSpPr>
          <p:nvPr/>
        </p:nvSpPr>
        <p:spPr bwMode="auto">
          <a:xfrm>
            <a:off x="6084094" y="1916906"/>
            <a:ext cx="1782366" cy="3833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349242" name="Rectangle 58"/>
          <p:cNvSpPr>
            <a:spLocks noChangeArrowheads="1"/>
          </p:cNvSpPr>
          <p:nvPr/>
        </p:nvSpPr>
        <p:spPr bwMode="auto">
          <a:xfrm>
            <a:off x="4410076" y="2025254"/>
            <a:ext cx="1241822" cy="809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TW" altLang="en-US" sz="1350">
                <a:latin typeface="新細明體" panose="02020500000000000000" pitchFamily="18" charset="-120"/>
              </a:rPr>
              <a:t>將</a:t>
            </a:r>
            <a:r>
              <a:rPr lang="en-US" altLang="zh-TW" sz="1350">
                <a:latin typeface="新細明體" panose="02020500000000000000" pitchFamily="18" charset="-120"/>
              </a:rPr>
              <a:t>x[1]</a:t>
            </a:r>
            <a:r>
              <a:rPr lang="zh-TW" altLang="en-US" sz="1350">
                <a:latin typeface="新細明體" panose="02020500000000000000" pitchFamily="18" charset="-120"/>
              </a:rPr>
              <a:t>指定為</a:t>
            </a:r>
            <a:r>
              <a:rPr lang="en-US" altLang="zh-TW" sz="1350">
                <a:latin typeface="新細明體" panose="02020500000000000000" pitchFamily="18" charset="-120"/>
              </a:rPr>
              <a:t>1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呼叫</a:t>
            </a:r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  <a:p>
            <a:r>
              <a:rPr lang="zh-TW" altLang="en-US" sz="1350">
                <a:latin typeface="新細明體" panose="02020500000000000000" pitchFamily="18" charset="-120"/>
              </a:rPr>
              <a:t>傳入陣列</a:t>
            </a:r>
            <a:r>
              <a:rPr lang="en-US" altLang="zh-TW" sz="1350">
                <a:latin typeface="新細明體" panose="02020500000000000000" pitchFamily="18" charset="-120"/>
              </a:rPr>
              <a:t>x</a:t>
            </a:r>
            <a:r>
              <a:rPr lang="zh-TW" altLang="en-US" sz="1350">
                <a:latin typeface="新細明體" panose="02020500000000000000" pitchFamily="18" charset="-120"/>
              </a:rPr>
              <a:t>與</a:t>
            </a:r>
          </a:p>
          <a:p>
            <a:r>
              <a:rPr lang="en-US" altLang="zh-TW" sz="1350">
                <a:latin typeface="新細明體" panose="02020500000000000000" pitchFamily="18" charset="-120"/>
              </a:rPr>
              <a:t>index=1</a:t>
            </a:r>
          </a:p>
        </p:txBody>
      </p:sp>
      <p:sp>
        <p:nvSpPr>
          <p:cNvPr id="349243" name="Rectangle 59"/>
          <p:cNvSpPr>
            <a:spLocks noChangeArrowheads="1"/>
          </p:cNvSpPr>
          <p:nvPr/>
        </p:nvSpPr>
        <p:spPr bwMode="auto">
          <a:xfrm>
            <a:off x="6569869" y="202525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try{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44" name="Rectangle 60"/>
          <p:cNvSpPr>
            <a:spLocks noChangeArrowheads="1"/>
          </p:cNvSpPr>
          <p:nvPr/>
        </p:nvSpPr>
        <p:spPr bwMode="auto">
          <a:xfrm>
            <a:off x="6569869" y="2781300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45" name="Rectangle 61"/>
          <p:cNvSpPr>
            <a:spLocks noChangeArrowheads="1"/>
          </p:cNvSpPr>
          <p:nvPr/>
        </p:nvSpPr>
        <p:spPr bwMode="auto">
          <a:xfrm>
            <a:off x="6569869" y="3537347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catch(){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46" name="Rectangle 62"/>
          <p:cNvSpPr>
            <a:spLocks noChangeArrowheads="1"/>
          </p:cNvSpPr>
          <p:nvPr/>
        </p:nvSpPr>
        <p:spPr bwMode="auto">
          <a:xfrm>
            <a:off x="6569869" y="4293394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finally{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………</a:t>
            </a:r>
          </a:p>
          <a:p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349247" name="Rectangle 63"/>
          <p:cNvSpPr>
            <a:spLocks noChangeArrowheads="1"/>
          </p:cNvSpPr>
          <p:nvPr/>
        </p:nvSpPr>
        <p:spPr bwMode="auto">
          <a:xfrm>
            <a:off x="6569869" y="5049441"/>
            <a:ext cx="1243013" cy="64770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TW" sz="1200">
                <a:latin typeface="新細明體" panose="02020500000000000000" pitchFamily="18" charset="-120"/>
              </a:rPr>
              <a:t>return ary[index+2]</a:t>
            </a:r>
          </a:p>
        </p:txBody>
      </p:sp>
      <p:sp>
        <p:nvSpPr>
          <p:cNvPr id="349248" name="Line 64"/>
          <p:cNvSpPr>
            <a:spLocks noChangeShapeType="1"/>
          </p:cNvSpPr>
          <p:nvPr/>
        </p:nvSpPr>
        <p:spPr bwMode="auto">
          <a:xfrm flipH="1">
            <a:off x="6246019" y="234910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49" name="Line 65"/>
          <p:cNvSpPr>
            <a:spLocks noChangeShapeType="1"/>
          </p:cNvSpPr>
          <p:nvPr/>
        </p:nvSpPr>
        <p:spPr bwMode="auto">
          <a:xfrm>
            <a:off x="6246019" y="2349105"/>
            <a:ext cx="0" cy="1350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0" name="Line 66"/>
          <p:cNvSpPr>
            <a:spLocks noChangeShapeType="1"/>
          </p:cNvSpPr>
          <p:nvPr/>
        </p:nvSpPr>
        <p:spPr bwMode="auto">
          <a:xfrm>
            <a:off x="6246019" y="3699272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1" name="Line 67"/>
          <p:cNvSpPr>
            <a:spLocks noChangeShapeType="1"/>
          </p:cNvSpPr>
          <p:nvPr/>
        </p:nvSpPr>
        <p:spPr bwMode="auto">
          <a:xfrm flipH="1">
            <a:off x="6246019" y="4725591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2" name="Line 68"/>
          <p:cNvSpPr>
            <a:spLocks noChangeShapeType="1"/>
          </p:cNvSpPr>
          <p:nvPr/>
        </p:nvSpPr>
        <p:spPr bwMode="auto">
          <a:xfrm>
            <a:off x="6246019" y="4725591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3" name="Line 69"/>
          <p:cNvSpPr>
            <a:spLocks noChangeShapeType="1"/>
          </p:cNvSpPr>
          <p:nvPr/>
        </p:nvSpPr>
        <p:spPr bwMode="auto">
          <a:xfrm>
            <a:off x="6246019" y="5157788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4" name="Line 70"/>
          <p:cNvSpPr>
            <a:spLocks noChangeShapeType="1"/>
          </p:cNvSpPr>
          <p:nvPr/>
        </p:nvSpPr>
        <p:spPr bwMode="auto">
          <a:xfrm flipH="1">
            <a:off x="5219701" y="5481638"/>
            <a:ext cx="1350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5" name="Line 71"/>
          <p:cNvSpPr>
            <a:spLocks noChangeShapeType="1"/>
          </p:cNvSpPr>
          <p:nvPr/>
        </p:nvSpPr>
        <p:spPr bwMode="auto">
          <a:xfrm>
            <a:off x="5651897" y="2132410"/>
            <a:ext cx="9179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6" name="Line 72"/>
          <p:cNvSpPr>
            <a:spLocks noChangeShapeType="1"/>
          </p:cNvSpPr>
          <p:nvPr/>
        </p:nvSpPr>
        <p:spPr bwMode="auto">
          <a:xfrm flipH="1">
            <a:off x="6246019" y="3969544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7" name="Line 73"/>
          <p:cNvSpPr>
            <a:spLocks noChangeShapeType="1"/>
          </p:cNvSpPr>
          <p:nvPr/>
        </p:nvSpPr>
        <p:spPr bwMode="auto">
          <a:xfrm>
            <a:off x="6246019" y="3969545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8" name="Line 74"/>
          <p:cNvSpPr>
            <a:spLocks noChangeShapeType="1"/>
          </p:cNvSpPr>
          <p:nvPr/>
        </p:nvSpPr>
        <p:spPr bwMode="auto">
          <a:xfrm>
            <a:off x="6246019" y="4401741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59" name="AutoShape 75"/>
          <p:cNvSpPr>
            <a:spLocks noChangeArrowheads="1"/>
          </p:cNvSpPr>
          <p:nvPr/>
        </p:nvSpPr>
        <p:spPr bwMode="auto">
          <a:xfrm>
            <a:off x="4356497" y="3914776"/>
            <a:ext cx="1727597" cy="1546622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1350">
                <a:latin typeface="新細明體" panose="02020500000000000000" pitchFamily="18" charset="-120"/>
              </a:rPr>
              <a:t>未處理的</a:t>
            </a:r>
          </a:p>
          <a:p>
            <a:pPr algn="ctr"/>
            <a:r>
              <a:rPr lang="en-US" altLang="zh-TW" sz="1350">
                <a:latin typeface="新細明體" panose="02020500000000000000" pitchFamily="18" charset="-120"/>
              </a:rPr>
              <a:t>Exception</a:t>
            </a:r>
          </a:p>
          <a:p>
            <a:pPr algn="ctr"/>
            <a:r>
              <a:rPr lang="zh-TW" altLang="en-US" sz="1350">
                <a:latin typeface="新細明體" panose="02020500000000000000" pitchFamily="18" charset="-120"/>
              </a:rPr>
              <a:t>往上一層拋出</a:t>
            </a:r>
          </a:p>
        </p:txBody>
      </p:sp>
      <p:sp>
        <p:nvSpPr>
          <p:cNvPr id="349260" name="Line 76"/>
          <p:cNvSpPr>
            <a:spLocks noChangeShapeType="1"/>
          </p:cNvSpPr>
          <p:nvPr/>
        </p:nvSpPr>
        <p:spPr bwMode="auto">
          <a:xfrm flipV="1">
            <a:off x="5219700" y="5049441"/>
            <a:ext cx="0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350"/>
          </a:p>
        </p:txBody>
      </p:sp>
      <p:sp>
        <p:nvSpPr>
          <p:cNvPr id="349261" name="Rectangle 77"/>
          <p:cNvSpPr>
            <a:spLocks noChangeArrowheads="1"/>
          </p:cNvSpPr>
          <p:nvPr/>
        </p:nvSpPr>
        <p:spPr bwMode="auto">
          <a:xfrm>
            <a:off x="6084094" y="1701405"/>
            <a:ext cx="809625" cy="21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350">
                <a:latin typeface="新細明體" panose="02020500000000000000" pitchFamily="18" charset="-120"/>
              </a:rPr>
              <a:t>divide</a:t>
            </a:r>
            <a:r>
              <a:rPr lang="zh-TW" altLang="en-US" sz="1350">
                <a:latin typeface="新細明體" panose="02020500000000000000" pitchFamily="18" charset="-120"/>
              </a:rPr>
              <a:t>函式</a:t>
            </a:r>
          </a:p>
        </p:txBody>
      </p:sp>
      <p:sp>
        <p:nvSpPr>
          <p:cNvPr id="349262" name="Rectangle 78"/>
          <p:cNvSpPr>
            <a:spLocks noChangeArrowheads="1"/>
          </p:cNvSpPr>
          <p:nvPr/>
        </p:nvSpPr>
        <p:spPr bwMode="auto">
          <a:xfrm>
            <a:off x="4463655" y="3105151"/>
            <a:ext cx="1458515" cy="54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</a:rPr>
              <a:t>例外發生</a:t>
            </a:r>
          </a:p>
          <a:p>
            <a:pPr algn="ctr"/>
            <a:r>
              <a:rPr lang="zh-TW" altLang="en-US">
                <a:solidFill>
                  <a:srgbClr val="FF0000"/>
                </a:solidFill>
                <a:latin typeface="新細明體" panose="02020500000000000000" pitchFamily="18" charset="-120"/>
              </a:rPr>
              <a:t>超出陣列大小</a:t>
            </a:r>
          </a:p>
        </p:txBody>
      </p:sp>
    </p:spTree>
    <p:extLst>
      <p:ext uri="{BB962C8B-B14F-4D97-AF65-F5344CB8AC3E}">
        <p14:creationId xmlns:p14="http://schemas.microsoft.com/office/powerpoint/2010/main" val="272389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9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4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4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34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4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4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34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34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34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34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4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34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500"/>
                                        <p:tgtEl>
                                          <p:spTgt spid="3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3" dur="500"/>
                                        <p:tgtEl>
                                          <p:spTgt spid="34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7" dur="500"/>
                                        <p:tgtEl>
                                          <p:spTgt spid="34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2" dur="500"/>
                                        <p:tgtEl>
                                          <p:spTgt spid="34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6" dur="500"/>
                                        <p:tgtEl>
                                          <p:spTgt spid="34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0" dur="500"/>
                                        <p:tgtEl>
                                          <p:spTgt spid="3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5" dur="500"/>
                                        <p:tgtEl>
                                          <p:spTgt spid="34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9" dur="500"/>
                                        <p:tgtEl>
                                          <p:spTgt spid="34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3" dur="500"/>
                                        <p:tgtEl>
                                          <p:spTgt spid="34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8" dur="500"/>
                                        <p:tgtEl>
                                          <p:spTgt spid="34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2" dur="500"/>
                                        <p:tgtEl>
                                          <p:spTgt spid="3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6" dur="500"/>
                                        <p:tgtEl>
                                          <p:spTgt spid="34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4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4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34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34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34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34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4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5" dur="500"/>
                                        <p:tgtEl>
                                          <p:spTgt spid="3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0" dur="500"/>
                                        <p:tgtEl>
                                          <p:spTgt spid="34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4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4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8" dur="500"/>
                                        <p:tgtEl>
                                          <p:spTgt spid="34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2" dur="500"/>
                                        <p:tgtEl>
                                          <p:spTgt spid="34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7" dur="500"/>
                                        <p:tgtEl>
                                          <p:spTgt spid="3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1" dur="500"/>
                                        <p:tgtEl>
                                          <p:spTgt spid="3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5" dur="500"/>
                                        <p:tgtEl>
                                          <p:spTgt spid="34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0" dur="500"/>
                                        <p:tgtEl>
                                          <p:spTgt spid="3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4" dur="500"/>
                                        <p:tgtEl>
                                          <p:spTgt spid="3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8" dur="500"/>
                                        <p:tgtEl>
                                          <p:spTgt spid="34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3" dur="500"/>
                                        <p:tgtEl>
                                          <p:spTgt spid="3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7" dur="500"/>
                                        <p:tgtEl>
                                          <p:spTgt spid="34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34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34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13" grpId="0" animBg="1"/>
      <p:bldP spid="349213" grpId="1" animBg="1"/>
      <p:bldP spid="349189" grpId="0" animBg="1"/>
      <p:bldP spid="349189" grpId="1" animBg="1"/>
      <p:bldP spid="349190" grpId="0" animBg="1"/>
      <p:bldP spid="349190" grpId="1" animBg="1"/>
      <p:bldP spid="349191" grpId="0" animBg="1"/>
      <p:bldP spid="349195" grpId="0" animBg="1"/>
      <p:bldP spid="349195" grpId="1" animBg="1"/>
      <p:bldP spid="349196" grpId="0" animBg="1"/>
      <p:bldP spid="349196" grpId="1" animBg="1"/>
      <p:bldP spid="349197" grpId="0" animBg="1"/>
      <p:bldP spid="349197" grpId="1" animBg="1"/>
      <p:bldP spid="349198" grpId="0" animBg="1"/>
      <p:bldP spid="349198" grpId="1" animBg="1"/>
      <p:bldP spid="349199" grpId="0" animBg="1"/>
      <p:bldP spid="349199" grpId="1" animBg="1"/>
      <p:bldP spid="349200" grpId="0" animBg="1"/>
      <p:bldP spid="349200" grpId="1" animBg="1"/>
      <p:bldP spid="349203" grpId="0" animBg="1"/>
      <p:bldP spid="349203" grpId="1" animBg="1"/>
      <p:bldP spid="349205" grpId="0" animBg="1"/>
      <p:bldP spid="349205" grpId="1" animBg="1"/>
      <p:bldP spid="349206" grpId="0" animBg="1"/>
      <p:bldP spid="349206" grpId="1" animBg="1"/>
      <p:bldP spid="349207" grpId="0" animBg="1"/>
      <p:bldP spid="349207" grpId="1" animBg="1"/>
      <p:bldP spid="349208" grpId="0" animBg="1"/>
      <p:bldP spid="349208" grpId="1" animBg="1"/>
      <p:bldP spid="349209" grpId="0" animBg="1"/>
      <p:bldP spid="349209" grpId="1" animBg="1"/>
      <p:bldP spid="349210" grpId="0" animBg="1"/>
      <p:bldP spid="349210" grpId="1" animBg="1"/>
      <p:bldP spid="349212" grpId="0" animBg="1"/>
      <p:bldP spid="349212" grpId="1" animBg="1"/>
      <p:bldP spid="349215" grpId="0" animBg="1"/>
      <p:bldP spid="349215" grpId="1" animBg="1"/>
      <p:bldP spid="349216" grpId="0" animBg="1"/>
      <p:bldP spid="349216" grpId="1" animBg="1"/>
      <p:bldP spid="349217" grpId="0"/>
      <p:bldP spid="349217" grpId="1"/>
      <p:bldP spid="349218" grpId="0"/>
      <p:bldP spid="349218" grpId="1"/>
      <p:bldP spid="349219" grpId="0" animBg="1"/>
      <p:bldP spid="349219" grpId="1" animBg="1"/>
      <p:bldP spid="349220" grpId="0" animBg="1"/>
      <p:bldP spid="349220" grpId="1" animBg="1"/>
      <p:bldP spid="349221" grpId="0" animBg="1"/>
      <p:bldP spid="349221" grpId="1" animBg="1"/>
      <p:bldP spid="349222" grpId="0" animBg="1"/>
      <p:bldP spid="349222" grpId="1" animBg="1"/>
      <p:bldP spid="349223" grpId="0" animBg="1"/>
      <p:bldP spid="349223" grpId="1" animBg="1"/>
      <p:bldP spid="349224" grpId="0" animBg="1"/>
      <p:bldP spid="349224" grpId="1" animBg="1"/>
      <p:bldP spid="349225" grpId="0" animBg="1"/>
      <p:bldP spid="349225" grpId="1" animBg="1"/>
      <p:bldP spid="349226" grpId="0" animBg="1"/>
      <p:bldP spid="349226" grpId="1" animBg="1"/>
      <p:bldP spid="349227" grpId="0" animBg="1"/>
      <p:bldP spid="349227" grpId="1" animBg="1"/>
      <p:bldP spid="349228" grpId="0" animBg="1"/>
      <p:bldP spid="349228" grpId="1" animBg="1"/>
      <p:bldP spid="349229" grpId="0" animBg="1"/>
      <p:bldP spid="349229" grpId="1" animBg="1"/>
      <p:bldP spid="349230" grpId="0" animBg="1"/>
      <p:bldP spid="349230" grpId="1" animBg="1"/>
      <p:bldP spid="349231" grpId="0" animBg="1"/>
      <p:bldP spid="349231" grpId="1" animBg="1"/>
      <p:bldP spid="349232" grpId="0" animBg="1"/>
      <p:bldP spid="349232" grpId="1" animBg="1"/>
      <p:bldP spid="349233" grpId="0" animBg="1"/>
      <p:bldP spid="349233" grpId="1" animBg="1"/>
      <p:bldP spid="349234" grpId="0" animBg="1"/>
      <p:bldP spid="349234" grpId="1" animBg="1"/>
      <p:bldP spid="349235" grpId="0" animBg="1"/>
      <p:bldP spid="349235" grpId="1" animBg="1"/>
      <p:bldP spid="349236" grpId="0" animBg="1"/>
      <p:bldP spid="349236" grpId="1" animBg="1"/>
      <p:bldP spid="349237" grpId="0" animBg="1"/>
      <p:bldP spid="349237" grpId="1" animBg="1"/>
      <p:bldP spid="349238" grpId="0" animBg="1"/>
      <p:bldP spid="349238" grpId="1" animBg="1"/>
      <p:bldP spid="349239" grpId="0"/>
      <p:bldP spid="349239" grpId="1"/>
      <p:bldP spid="349240" grpId="0"/>
      <p:bldP spid="349240" grpId="1"/>
      <p:bldP spid="349241" grpId="0" animBg="1"/>
      <p:bldP spid="349242" grpId="0" animBg="1"/>
      <p:bldP spid="349243" grpId="0" animBg="1"/>
      <p:bldP spid="349244" grpId="0" animBg="1"/>
      <p:bldP spid="349245" grpId="0" animBg="1"/>
      <p:bldP spid="349246" grpId="0" animBg="1"/>
      <p:bldP spid="349247" grpId="0" animBg="1"/>
      <p:bldP spid="349248" grpId="0" animBg="1"/>
      <p:bldP spid="349249" grpId="0" animBg="1"/>
      <p:bldP spid="349250" grpId="0" animBg="1"/>
      <p:bldP spid="349251" grpId="0" animBg="1"/>
      <p:bldP spid="349252" grpId="0" animBg="1"/>
      <p:bldP spid="349253" grpId="0" animBg="1"/>
      <p:bldP spid="349254" grpId="0" animBg="1"/>
      <p:bldP spid="349255" grpId="0" animBg="1"/>
      <p:bldP spid="349256" grpId="0" animBg="1"/>
      <p:bldP spid="349257" grpId="0" animBg="1"/>
      <p:bldP spid="349258" grpId="0" animBg="1"/>
      <p:bldP spid="349259" grpId="0" animBg="1"/>
      <p:bldP spid="349260" grpId="0" animBg="1"/>
      <p:bldP spid="349261" grpId="0"/>
      <p:bldP spid="3492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throw</a:t>
            </a:r>
            <a:r>
              <a:rPr lang="zh-TW" altLang="en-US" b="1" dirty="0"/>
              <a:t>程式敘述</a:t>
            </a:r>
            <a:r>
              <a:rPr lang="en-US" altLang="zh-TW" b="1" dirty="0"/>
              <a:t>-</a:t>
            </a:r>
            <a:r>
              <a:rPr lang="zh-TW" altLang="en-US" b="1" dirty="0"/>
              <a:t>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程式碼可以使用</a:t>
            </a:r>
            <a:r>
              <a:rPr lang="en-US" altLang="zh-TW" dirty="0"/>
              <a:t>throw</a:t>
            </a:r>
            <a:r>
              <a:rPr lang="zh-TW" altLang="en-US" dirty="0"/>
              <a:t>指令丟出例外，其語法如下所示：</a:t>
            </a:r>
          </a:p>
          <a:p>
            <a:pPr lvl="1">
              <a:buNone/>
            </a:pPr>
            <a:r>
              <a:rPr lang="en-US" altLang="zh-TW" dirty="0"/>
              <a:t>throw </a:t>
            </a:r>
            <a:r>
              <a:rPr lang="en-US" altLang="zh-TW" dirty="0" err="1"/>
              <a:t>ThrowableObject</a:t>
            </a:r>
            <a:r>
              <a:rPr lang="en-US" altLang="zh-TW" dirty="0">
                <a:solidFill>
                  <a:srgbClr val="FFFF00"/>
                </a:solidFill>
              </a:rPr>
              <a:t>;</a:t>
            </a:r>
          </a:p>
          <a:p>
            <a:r>
              <a:rPr lang="zh-TW" altLang="en-US" dirty="0"/>
              <a:t>上述</a:t>
            </a:r>
            <a:r>
              <a:rPr lang="en-US" altLang="zh-TW" dirty="0" err="1"/>
              <a:t>ThrowableObject</a:t>
            </a:r>
            <a:r>
              <a:rPr lang="zh-TW" altLang="en-US" dirty="0"/>
              <a:t>是繼承自</a:t>
            </a:r>
            <a:r>
              <a:rPr lang="en-US" altLang="zh-TW" dirty="0" err="1"/>
              <a:t>Throwable</a:t>
            </a:r>
            <a:r>
              <a:rPr lang="zh-TW" altLang="en-US" dirty="0"/>
              <a:t>類別的物件，表示丟出例外物件。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7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使用</a:t>
            </a:r>
            <a:r>
              <a:rPr lang="en-US" altLang="zh-TW" b="1" dirty="0"/>
              <a:t>throw</a:t>
            </a:r>
            <a:r>
              <a:rPr lang="zh-TW" altLang="en-US" b="1" dirty="0"/>
              <a:t>程式敘述</a:t>
            </a:r>
            <a:r>
              <a:rPr lang="en-US" altLang="zh-TW" b="1" dirty="0"/>
              <a:t>-</a:t>
            </a:r>
            <a:r>
              <a:rPr lang="zh-TW" altLang="en-US" b="1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例如：在</a:t>
            </a:r>
            <a:r>
              <a:rPr lang="en-US" altLang="zh-TW" dirty="0"/>
              <a:t>Java</a:t>
            </a:r>
            <a:r>
              <a:rPr lang="zh-TW" altLang="en-US" dirty="0"/>
              <a:t>程式丟出</a:t>
            </a:r>
            <a:r>
              <a:rPr lang="en-US" altLang="zh-TW" dirty="0" err="1"/>
              <a:t>ArithmeticException</a:t>
            </a:r>
            <a:r>
              <a:rPr lang="zh-TW" altLang="en-US" dirty="0"/>
              <a:t>例外物件，如下所示：</a:t>
            </a:r>
          </a:p>
          <a:p>
            <a:pPr marL="742950" lvl="1" indent="-400050">
              <a:buNone/>
            </a:pPr>
            <a:r>
              <a:rPr lang="en-US" altLang="zh-TW" dirty="0"/>
              <a:t>throw new </a:t>
            </a:r>
            <a:r>
              <a:rPr lang="en-US" altLang="zh-TW" dirty="0" err="1"/>
              <a:t>ArithmeticException</a:t>
            </a:r>
            <a:r>
              <a:rPr lang="en-US" altLang="zh-TW" dirty="0"/>
              <a:t>("</a:t>
            </a:r>
            <a:r>
              <a:rPr lang="zh-TW" altLang="en-US" dirty="0"/>
              <a:t>值為</a:t>
            </a:r>
            <a:r>
              <a:rPr lang="en-US" altLang="zh-TW" dirty="0"/>
              <a:t>0");</a:t>
            </a:r>
          </a:p>
          <a:p>
            <a:pPr marL="457200" indent="-457200"/>
            <a:r>
              <a:rPr lang="zh-TW" altLang="en-US" dirty="0"/>
              <a:t>上述程式碼使用</a:t>
            </a:r>
            <a:r>
              <a:rPr lang="en-US" altLang="zh-TW" dirty="0"/>
              <a:t>new</a:t>
            </a:r>
            <a:r>
              <a:rPr lang="zh-TW" altLang="en-US" dirty="0"/>
              <a:t>運算子建立例外物件，建構子參數是讓</a:t>
            </a:r>
            <a:r>
              <a:rPr lang="en-US" altLang="zh-TW" dirty="0" err="1"/>
              <a:t>getMessage</a:t>
            </a:r>
            <a:r>
              <a:rPr lang="en-US" altLang="zh-TW" dirty="0"/>
              <a:t>()</a:t>
            </a:r>
            <a:r>
              <a:rPr lang="zh-TW" altLang="en-US" dirty="0"/>
              <a:t>方法取得的例外說明字串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46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536" y="1171098"/>
            <a:ext cx="6709906" cy="46968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public class </a:t>
            </a:r>
            <a:r>
              <a:rPr lang="en-US" altLang="zh-TW" dirty="0" err="1" smtClean="0"/>
              <a:t>ThrowExample</a:t>
            </a:r>
            <a:endParaRPr lang="en-US" altLang="zh-TW" sz="32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 smtClean="0"/>
              <a:t>{  // </a:t>
            </a:r>
            <a:r>
              <a:rPr lang="zh-TW" altLang="en-US" sz="3200" dirty="0" smtClean="0"/>
              <a:t>主程式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 smtClean="0"/>
              <a:t>   </a:t>
            </a:r>
            <a:r>
              <a:rPr lang="en-US" altLang="zh-TW" sz="3200" dirty="0"/>
              <a:t>public static void main(String[] </a:t>
            </a:r>
            <a:r>
              <a:rPr lang="en-US" altLang="zh-TW" sz="3200" dirty="0" err="1"/>
              <a:t>args</a:t>
            </a:r>
            <a:r>
              <a:rPr lang="en-US" altLang="zh-TW" sz="32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{  // </a:t>
            </a:r>
            <a:r>
              <a:rPr lang="zh-TW" altLang="en-US" sz="3200" dirty="0"/>
              <a:t>例外處理程式敘述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/>
              <a:t>      </a:t>
            </a:r>
            <a:r>
              <a:rPr lang="en-US" altLang="zh-TW" sz="3200" dirty="0"/>
              <a:t>try // </a:t>
            </a:r>
            <a:r>
              <a:rPr lang="zh-TW" altLang="en-US" sz="3200" dirty="0"/>
              <a:t>取得參數字串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/>
              <a:t>      </a:t>
            </a:r>
            <a:r>
              <a:rPr lang="en-US" altLang="zh-TW" sz="3200" dirty="0"/>
              <a:t>{  </a:t>
            </a:r>
            <a:r>
              <a:rPr lang="en-US" altLang="zh-TW" sz="3200" dirty="0" err="1"/>
              <a:t>int</a:t>
            </a:r>
            <a:r>
              <a:rPr lang="en-US" altLang="zh-TW" sz="3200" dirty="0"/>
              <a:t> value = </a:t>
            </a:r>
            <a:r>
              <a:rPr lang="en-US" altLang="zh-TW" sz="3200" dirty="0" err="1"/>
              <a:t>Integer.parseInt</a:t>
            </a:r>
            <a:r>
              <a:rPr lang="en-US" altLang="zh-TW" sz="3200" dirty="0"/>
              <a:t>(</a:t>
            </a:r>
            <a:r>
              <a:rPr lang="en-US" altLang="zh-TW" sz="3200" dirty="0" err="1"/>
              <a:t>args</a:t>
            </a:r>
            <a:r>
              <a:rPr lang="en-US" altLang="zh-TW" sz="3200" dirty="0"/>
              <a:t>[0]);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   if ( value == 0 )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      // </a:t>
            </a:r>
            <a:r>
              <a:rPr lang="zh-TW" altLang="en-US" sz="3200" dirty="0"/>
              <a:t>丟出</a:t>
            </a:r>
            <a:r>
              <a:rPr lang="en-US" altLang="zh-TW" sz="3200" dirty="0" err="1"/>
              <a:t>ArithmeticException</a:t>
            </a:r>
            <a:r>
              <a:rPr lang="zh-TW" altLang="en-US" sz="3200" dirty="0"/>
              <a:t>例外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/>
              <a:t>            </a:t>
            </a:r>
            <a:r>
              <a:rPr lang="en-US" altLang="zh-TW" sz="3200" dirty="0"/>
              <a:t>throw new </a:t>
            </a:r>
            <a:r>
              <a:rPr lang="en-US" altLang="zh-TW" sz="3200" dirty="0" err="1"/>
              <a:t>ArithmeticException</a:t>
            </a:r>
            <a:r>
              <a:rPr lang="en-US" altLang="zh-TW" sz="3200" dirty="0"/>
              <a:t>("</a:t>
            </a:r>
            <a:r>
              <a:rPr lang="zh-TW" altLang="en-US" sz="3200" dirty="0"/>
              <a:t>值為</a:t>
            </a:r>
            <a:r>
              <a:rPr lang="en-US" altLang="zh-TW" sz="3200" dirty="0"/>
              <a:t>0");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catch( </a:t>
            </a:r>
            <a:r>
              <a:rPr lang="en-US" altLang="zh-TW" sz="3200" dirty="0" err="1"/>
              <a:t>ArithmeticException</a:t>
            </a:r>
            <a:r>
              <a:rPr lang="en-US" altLang="zh-TW" sz="3200" dirty="0"/>
              <a:t> e 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{  // </a:t>
            </a:r>
            <a:r>
              <a:rPr lang="zh-TW" altLang="en-US" sz="3200" dirty="0"/>
              <a:t>處理</a:t>
            </a:r>
            <a:r>
              <a:rPr lang="en-US" altLang="zh-TW" sz="3200" dirty="0" err="1"/>
              <a:t>ArithmeticException</a:t>
            </a:r>
            <a:r>
              <a:rPr lang="zh-TW" altLang="en-US" sz="3200" dirty="0"/>
              <a:t>例外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3200" dirty="0"/>
              <a:t>         </a:t>
            </a:r>
            <a:r>
              <a:rPr lang="en-US" altLang="zh-TW" sz="3200" dirty="0" err="1"/>
              <a:t>System.out.println</a:t>
            </a:r>
            <a:r>
              <a:rPr lang="en-US" altLang="zh-TW" sz="3200" dirty="0"/>
              <a:t>("</a:t>
            </a:r>
            <a:r>
              <a:rPr lang="zh-TW" altLang="en-US" sz="3200" dirty="0"/>
              <a:t>例外說明</a:t>
            </a:r>
            <a:r>
              <a:rPr lang="en-US" altLang="zh-TW" sz="3200" dirty="0"/>
              <a:t>: "+</a:t>
            </a:r>
            <a:r>
              <a:rPr lang="en-US" altLang="zh-TW" sz="3200" dirty="0" err="1"/>
              <a:t>e.getMessage</a:t>
            </a:r>
            <a:r>
              <a:rPr lang="en-US" altLang="zh-TW" sz="3200" dirty="0"/>
              <a:t>());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   </a:t>
            </a:r>
            <a:r>
              <a:rPr lang="en-US" altLang="zh-TW" sz="3200" dirty="0" err="1"/>
              <a:t>System.out.print</a:t>
            </a:r>
            <a:r>
              <a:rPr lang="en-US" altLang="zh-TW" sz="3200" dirty="0"/>
              <a:t>("</a:t>
            </a:r>
            <a:r>
              <a:rPr lang="zh-TW" altLang="en-US" sz="3200" dirty="0"/>
              <a:t>例外原因</a:t>
            </a:r>
            <a:r>
              <a:rPr lang="en-US" altLang="zh-TW" sz="3200" dirty="0"/>
              <a:t>: 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    </a:t>
            </a:r>
            <a:r>
              <a:rPr lang="en-US" altLang="zh-TW" sz="3200" dirty="0" err="1"/>
              <a:t>e.printStackTrace</a:t>
            </a:r>
            <a:r>
              <a:rPr lang="en-US" altLang="zh-TW" sz="3200" dirty="0"/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finally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   { </a:t>
            </a:r>
            <a:r>
              <a:rPr lang="en-US" altLang="zh-TW" sz="3200" dirty="0" err="1"/>
              <a:t>System.out.println</a:t>
            </a:r>
            <a:r>
              <a:rPr lang="en-US" altLang="zh-TW" sz="3200" dirty="0"/>
              <a:t>("</a:t>
            </a:r>
            <a:r>
              <a:rPr lang="zh-TW" altLang="en-US" sz="3200" dirty="0"/>
              <a:t>錯誤處理結束</a:t>
            </a:r>
            <a:r>
              <a:rPr lang="en-US" altLang="zh-TW" sz="3200" dirty="0"/>
              <a:t>");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3200" dirty="0"/>
              <a:t>   </a:t>
            </a:r>
            <a:r>
              <a:rPr lang="en-US" altLang="zh-TW" sz="3200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dirty="0"/>
              <a:t>}</a:t>
            </a:r>
            <a:endParaRPr lang="en-US" altLang="zh-TW" sz="3200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77015" b="78206"/>
          <a:stretch/>
        </p:blipFill>
        <p:spPr>
          <a:xfrm>
            <a:off x="4712304" y="4161262"/>
            <a:ext cx="4329075" cy="26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F2248F-6FD1-418D-9743-948C664192B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512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>
                <a:latin typeface="新細明體" panose="02020500000000000000" pitchFamily="18" charset="-120"/>
              </a:rPr>
              <a:t>多執行序</a:t>
            </a:r>
            <a:r>
              <a:rPr lang="en-US" altLang="zh-TW" dirty="0" smtClean="0">
                <a:latin typeface="新細明體" panose="02020500000000000000" pitchFamily="18" charset="-120"/>
              </a:rPr>
              <a:t>: Thread</a:t>
            </a:r>
            <a:endParaRPr lang="zh-TW" altLang="en-US" dirty="0" smtClean="0">
              <a:latin typeface="新細明體" panose="02020500000000000000" pitchFamily="18" charset="-120"/>
            </a:endParaRPr>
          </a:p>
        </p:txBody>
      </p:sp>
      <p:sp>
        <p:nvSpPr>
          <p:cNvPr id="512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endParaRPr lang="en-US" altLang="zh-TW" smtClean="0">
              <a:latin typeface="新細明體" panose="02020500000000000000" pitchFamily="18" charset="-12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None/>
            </a:pPr>
            <a:endParaRPr lang="en-US" altLang="zh-TW" dirty="0" smtClean="0">
              <a:latin typeface="新細明體" panose="02020500000000000000" pitchFamily="18" charset="-12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dirty="0" smtClean="0">
                <a:latin typeface="新細明體" panose="02020500000000000000" pitchFamily="18" charset="-120"/>
              </a:rPr>
              <a:t>Thread (</a:t>
            </a:r>
            <a:r>
              <a:rPr lang="en-US" altLang="zh-TW" dirty="0" err="1" smtClean="0">
                <a:latin typeface="新細明體" panose="02020500000000000000" pitchFamily="18" charset="-120"/>
              </a:rPr>
              <a:t>java.lang.Thread</a:t>
            </a:r>
            <a:r>
              <a:rPr lang="en-US" altLang="zh-TW" dirty="0" smtClean="0">
                <a:latin typeface="新細明體" panose="02020500000000000000" pitchFamily="18" charset="-120"/>
              </a:rPr>
              <a:t>)</a:t>
            </a:r>
          </a:p>
          <a:p>
            <a:pPr marL="0" indent="0" eaLnBrk="1" hangingPunct="1">
              <a:buClr>
                <a:srgbClr val="FF9900"/>
              </a:buClr>
              <a:buNone/>
            </a:pPr>
            <a:endParaRPr lang="en-US" altLang="zh-TW" dirty="0" smtClean="0">
              <a:latin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9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EDC87F-9200-403B-8A7F-0D9EC2B15060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614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4757737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每一個執行中的程式都是一個執行緒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讓程式能夠同時做兩件以上事情時，你需要執行緒</a:t>
            </a:r>
            <a:r>
              <a:rPr lang="en-US" altLang="zh-TW" smtClean="0">
                <a:latin typeface="新細明體" panose="02020500000000000000" pitchFamily="18" charset="-120"/>
              </a:rPr>
              <a:t>(thread)</a:t>
            </a:r>
            <a:r>
              <a:rPr lang="zh-TW" altLang="en-US" smtClean="0">
                <a:latin typeface="新細明體" panose="02020500000000000000" pitchFamily="18" charset="-120"/>
              </a:rPr>
              <a:t>來做，稱為多工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8313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763713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059113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357688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5653088" y="3498850"/>
            <a:ext cx="935037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6950075" y="3498850"/>
            <a:ext cx="935038" cy="290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3635375" y="2997200"/>
            <a:ext cx="14414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Single thread</a:t>
            </a:r>
          </a:p>
        </p:txBody>
      </p:sp>
      <p:cxnSp>
        <p:nvCxnSpPr>
          <p:cNvPr id="8205" name="AutoShape 13"/>
          <p:cNvCxnSpPr>
            <a:cxnSpLocks noChangeShapeType="1"/>
            <a:stCxn id="8196" idx="3"/>
            <a:endCxn id="8197" idx="1"/>
          </p:cNvCxnSpPr>
          <p:nvPr/>
        </p:nvCxnSpPr>
        <p:spPr bwMode="auto">
          <a:xfrm>
            <a:off x="1403350" y="36449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7" idx="3"/>
            <a:endCxn id="8198" idx="1"/>
          </p:cNvCxnSpPr>
          <p:nvPr/>
        </p:nvCxnSpPr>
        <p:spPr bwMode="auto">
          <a:xfrm>
            <a:off x="2698750" y="36449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8" idx="3"/>
            <a:endCxn id="8200" idx="1"/>
          </p:cNvCxnSpPr>
          <p:nvPr/>
        </p:nvCxnSpPr>
        <p:spPr bwMode="auto">
          <a:xfrm>
            <a:off x="3994150" y="3644900"/>
            <a:ext cx="363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200" idx="3"/>
            <a:endCxn id="8201" idx="1"/>
          </p:cNvCxnSpPr>
          <p:nvPr/>
        </p:nvCxnSpPr>
        <p:spPr bwMode="auto">
          <a:xfrm>
            <a:off x="5292725" y="36449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AutoShape 17"/>
          <p:cNvCxnSpPr>
            <a:cxnSpLocks noChangeShapeType="1"/>
            <a:stCxn id="8201" idx="3"/>
            <a:endCxn id="8202" idx="1"/>
          </p:cNvCxnSpPr>
          <p:nvPr/>
        </p:nvCxnSpPr>
        <p:spPr bwMode="auto">
          <a:xfrm>
            <a:off x="6588125" y="364490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68313" y="4294188"/>
            <a:ext cx="8351837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635375" y="3933825"/>
            <a:ext cx="144145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solidFill>
                  <a:srgbClr val="FF9900"/>
                </a:solidFill>
                <a:latin typeface="新細明體" panose="02020500000000000000" pitchFamily="18" charset="-120"/>
              </a:rPr>
              <a:t>Time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3492500" y="4437063"/>
            <a:ext cx="18716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>
                <a:latin typeface="新細明體" panose="02020500000000000000" pitchFamily="18" charset="-120"/>
              </a:rPr>
              <a:t>Multiple threads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468313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1763713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3059113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4357688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653088" y="5011738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6950075" y="5011738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cxnSp>
        <p:nvCxnSpPr>
          <p:cNvPr id="8219" name="AutoShape 27"/>
          <p:cNvCxnSpPr>
            <a:cxnSpLocks noChangeShapeType="1"/>
            <a:stCxn id="8213" idx="3"/>
            <a:endCxn id="8214" idx="1"/>
          </p:cNvCxnSpPr>
          <p:nvPr/>
        </p:nvCxnSpPr>
        <p:spPr bwMode="auto">
          <a:xfrm>
            <a:off x="1403350" y="51562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AutoShape 28"/>
          <p:cNvCxnSpPr>
            <a:cxnSpLocks noChangeShapeType="1"/>
            <a:stCxn id="8214" idx="3"/>
            <a:endCxn id="8215" idx="1"/>
          </p:cNvCxnSpPr>
          <p:nvPr/>
        </p:nvCxnSpPr>
        <p:spPr bwMode="auto">
          <a:xfrm>
            <a:off x="2698750" y="51562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AutoShape 29"/>
          <p:cNvCxnSpPr>
            <a:cxnSpLocks noChangeShapeType="1"/>
            <a:stCxn id="8215" idx="3"/>
            <a:endCxn id="8216" idx="1"/>
          </p:cNvCxnSpPr>
          <p:nvPr/>
        </p:nvCxnSpPr>
        <p:spPr bwMode="auto">
          <a:xfrm>
            <a:off x="3994150" y="5156200"/>
            <a:ext cx="363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2" name="AutoShape 30"/>
          <p:cNvCxnSpPr>
            <a:cxnSpLocks noChangeShapeType="1"/>
            <a:stCxn id="8216" idx="3"/>
            <a:endCxn id="8217" idx="1"/>
          </p:cNvCxnSpPr>
          <p:nvPr/>
        </p:nvCxnSpPr>
        <p:spPr bwMode="auto">
          <a:xfrm>
            <a:off x="5292725" y="5156200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3" name="AutoShape 31"/>
          <p:cNvCxnSpPr>
            <a:cxnSpLocks noChangeShapeType="1"/>
            <a:stCxn id="8217" idx="3"/>
            <a:endCxn id="8218" idx="1"/>
          </p:cNvCxnSpPr>
          <p:nvPr/>
        </p:nvCxnSpPr>
        <p:spPr bwMode="auto">
          <a:xfrm>
            <a:off x="6588125" y="515620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1763713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3059113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4354513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5653088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6948488" y="5588000"/>
            <a:ext cx="935037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cxnSp>
        <p:nvCxnSpPr>
          <p:cNvPr id="8230" name="AutoShape 38"/>
          <p:cNvCxnSpPr>
            <a:cxnSpLocks noChangeShapeType="1"/>
            <a:stCxn id="8224" idx="3"/>
            <a:endCxn id="8225" idx="1"/>
          </p:cNvCxnSpPr>
          <p:nvPr/>
        </p:nvCxnSpPr>
        <p:spPr bwMode="auto">
          <a:xfrm>
            <a:off x="2698750" y="5732463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1" name="AutoShape 39"/>
          <p:cNvCxnSpPr>
            <a:cxnSpLocks noChangeShapeType="1"/>
            <a:stCxn id="8225" idx="3"/>
            <a:endCxn id="8226" idx="1"/>
          </p:cNvCxnSpPr>
          <p:nvPr/>
        </p:nvCxnSpPr>
        <p:spPr bwMode="auto">
          <a:xfrm>
            <a:off x="3994150" y="5732463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2" name="AutoShape 40"/>
          <p:cNvCxnSpPr>
            <a:cxnSpLocks noChangeShapeType="1"/>
            <a:stCxn id="8226" idx="3"/>
            <a:endCxn id="8227" idx="1"/>
          </p:cNvCxnSpPr>
          <p:nvPr/>
        </p:nvCxnSpPr>
        <p:spPr bwMode="auto">
          <a:xfrm>
            <a:off x="5289550" y="5732463"/>
            <a:ext cx="3635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3" name="AutoShape 41"/>
          <p:cNvCxnSpPr>
            <a:cxnSpLocks noChangeShapeType="1"/>
            <a:stCxn id="8227" idx="3"/>
            <a:endCxn id="8228" idx="1"/>
          </p:cNvCxnSpPr>
          <p:nvPr/>
        </p:nvCxnSpPr>
        <p:spPr bwMode="auto">
          <a:xfrm>
            <a:off x="6588125" y="5732463"/>
            <a:ext cx="360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3060700" y="6164263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4356100" y="6164263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運算處理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5651500" y="6164263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輸出資料</a:t>
            </a: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6950075" y="6164263"/>
            <a:ext cx="935038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讀取資料</a:t>
            </a:r>
          </a:p>
        </p:txBody>
      </p:sp>
      <p:cxnSp>
        <p:nvCxnSpPr>
          <p:cNvPr id="8240" name="AutoShape 48"/>
          <p:cNvCxnSpPr>
            <a:cxnSpLocks noChangeShapeType="1"/>
            <a:stCxn id="8235" idx="3"/>
            <a:endCxn id="8236" idx="1"/>
          </p:cNvCxnSpPr>
          <p:nvPr/>
        </p:nvCxnSpPr>
        <p:spPr bwMode="auto">
          <a:xfrm>
            <a:off x="3995738" y="6308725"/>
            <a:ext cx="360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1" name="AutoShape 49"/>
          <p:cNvCxnSpPr>
            <a:cxnSpLocks noChangeShapeType="1"/>
            <a:stCxn id="8236" idx="3"/>
            <a:endCxn id="8237" idx="1"/>
          </p:cNvCxnSpPr>
          <p:nvPr/>
        </p:nvCxnSpPr>
        <p:spPr bwMode="auto">
          <a:xfrm>
            <a:off x="5291138" y="6308725"/>
            <a:ext cx="3603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2" name="AutoShape 50"/>
          <p:cNvCxnSpPr>
            <a:cxnSpLocks noChangeShapeType="1"/>
            <a:stCxn id="8237" idx="3"/>
            <a:endCxn id="8238" idx="1"/>
          </p:cNvCxnSpPr>
          <p:nvPr/>
        </p:nvCxnSpPr>
        <p:spPr bwMode="auto">
          <a:xfrm>
            <a:off x="6586538" y="6308725"/>
            <a:ext cx="3635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7885113" y="5084763"/>
            <a:ext cx="50323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</a:t>
            </a:r>
            <a:endParaRPr lang="en-US" altLang="zh-TW" sz="1800"/>
          </a:p>
        </p:txBody>
      </p:sp>
      <p:sp>
        <p:nvSpPr>
          <p:cNvPr id="8247" name="Rectangle 55"/>
          <p:cNvSpPr>
            <a:spLocks noChangeArrowheads="1"/>
          </p:cNvSpPr>
          <p:nvPr/>
        </p:nvSpPr>
        <p:spPr bwMode="auto">
          <a:xfrm>
            <a:off x="7885113" y="5661025"/>
            <a:ext cx="50323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</a:t>
            </a:r>
            <a:endParaRPr lang="en-US" altLang="zh-TW" sz="1800"/>
          </a:p>
        </p:txBody>
      </p:sp>
      <p:sp>
        <p:nvSpPr>
          <p:cNvPr id="8248" name="Rectangle 56"/>
          <p:cNvSpPr>
            <a:spLocks noChangeArrowheads="1"/>
          </p:cNvSpPr>
          <p:nvPr/>
        </p:nvSpPr>
        <p:spPr bwMode="auto">
          <a:xfrm>
            <a:off x="7885113" y="6235700"/>
            <a:ext cx="503237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</a:t>
            </a:r>
            <a:endParaRPr lang="en-US" altLang="zh-TW" sz="1800"/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7885113" y="3573463"/>
            <a:ext cx="503237" cy="19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</a:t>
            </a:r>
            <a:endParaRPr lang="en-US" altLang="zh-TW" sz="1800"/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611188" y="4724400"/>
            <a:ext cx="6477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1258888" y="4868863"/>
            <a:ext cx="684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1908175" y="5300663"/>
            <a:ext cx="6477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</p:txBody>
      </p:sp>
      <p:sp>
        <p:nvSpPr>
          <p:cNvPr id="8253" name="Line 61"/>
          <p:cNvSpPr>
            <a:spLocks noChangeShapeType="1"/>
          </p:cNvSpPr>
          <p:nvPr/>
        </p:nvSpPr>
        <p:spPr bwMode="auto">
          <a:xfrm>
            <a:off x="2555875" y="5445125"/>
            <a:ext cx="5545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3276600" y="5876925"/>
            <a:ext cx="6477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thread3</a:t>
            </a:r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>
            <a:off x="3924300" y="6021388"/>
            <a:ext cx="417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9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  <p:bldP spid="8200" grpId="0" animBg="1"/>
      <p:bldP spid="8201" grpId="0" animBg="1"/>
      <p:bldP spid="8202" grpId="0" animBg="1"/>
      <p:bldP spid="8203" grpId="0"/>
      <p:bldP spid="8210" grpId="0" animBg="1"/>
      <p:bldP spid="8211" grpId="0"/>
      <p:bldP spid="8212" grpId="0"/>
      <p:bldP spid="8213" grpId="0" animBg="1"/>
      <p:bldP spid="8214" grpId="0" animBg="1"/>
      <p:bldP spid="8215" grpId="0" animBg="1"/>
      <p:bldP spid="8216" grpId="0" animBg="1"/>
      <p:bldP spid="8217" grpId="0" animBg="1"/>
      <p:bldP spid="8218" grpId="0" animBg="1"/>
      <p:bldP spid="8224" grpId="0" animBg="1"/>
      <p:bldP spid="8225" grpId="0" animBg="1"/>
      <p:bldP spid="8226" grpId="0" animBg="1"/>
      <p:bldP spid="8227" grpId="0" animBg="1"/>
      <p:bldP spid="8228" grpId="0" animBg="1"/>
      <p:bldP spid="8235" grpId="0" animBg="1"/>
      <p:bldP spid="8236" grpId="0" animBg="1"/>
      <p:bldP spid="8237" grpId="0" animBg="1"/>
      <p:bldP spid="8238" grpId="0" animBg="1"/>
      <p:bldP spid="8246" grpId="0"/>
      <p:bldP spid="8247" grpId="0"/>
      <p:bldP spid="8248" grpId="0"/>
      <p:bldP spid="8249" grpId="0"/>
      <p:bldP spid="8250" grpId="0"/>
      <p:bldP spid="8251" grpId="0" animBg="1"/>
      <p:bldP spid="8252" grpId="0"/>
      <p:bldP spid="8253" grpId="0" animBg="1"/>
      <p:bldP spid="8254" grpId="0"/>
      <p:bldP spid="82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例外處理</a:t>
            </a:r>
            <a:endParaRPr lang="zh-TW" dirty="0"/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Java</a:t>
            </a:r>
            <a:r>
              <a:rPr lang="zh-TW" altLang="en-US" dirty="0"/>
              <a:t>程式語言的嚴謹，它對程式的錯誤處理有一套很嚴謹的處理機制。除了在編譯時期嚴格的檢查原始碼可能產生的錯誤之外，在程式執行時期也提供了相關的處理機制，而這項機制，我們稱為「</a:t>
            </a:r>
            <a:r>
              <a:rPr lang="zh-TW" altLang="en-US" b="1" dirty="0"/>
              <a:t>例外處理機制</a:t>
            </a:r>
            <a:r>
              <a:rPr lang="en-US" altLang="zh-TW" b="1" dirty="0"/>
              <a:t>(Exception-handling </a:t>
            </a:r>
            <a:r>
              <a:rPr lang="en-US" altLang="zh-TW" b="1" dirty="0" err="1"/>
              <a:t>Mechanishm</a:t>
            </a:r>
            <a:r>
              <a:rPr lang="en-US" altLang="zh-TW" b="1" dirty="0"/>
              <a:t>)</a:t>
            </a:r>
            <a:r>
              <a:rPr lang="zh-TW" altLang="en-US" dirty="0"/>
              <a:t>」。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80A638-E20B-45D5-BD41-7A09163FEDB6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71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47577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如何建立執行緒並執行？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使用</a:t>
            </a:r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  <a:r>
              <a:rPr lang="zh-TW" altLang="en-US" smtClean="0">
                <a:latin typeface="新細明體" panose="02020500000000000000" pitchFamily="18" charset="-120"/>
              </a:rPr>
              <a:t>的建構子建立執行緒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呼叫</a:t>
            </a:r>
            <a:r>
              <a:rPr lang="en-US" altLang="zh-TW" smtClean="0">
                <a:latin typeface="新細明體" panose="02020500000000000000" pitchFamily="18" charset="-120"/>
              </a:rPr>
              <a:t>start()</a:t>
            </a:r>
            <a:r>
              <a:rPr lang="zh-TW" altLang="en-US" smtClean="0">
                <a:latin typeface="新細明體" panose="02020500000000000000" pitchFamily="18" charset="-120"/>
              </a:rPr>
              <a:t>來啟動執行緒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呼叫</a:t>
            </a:r>
            <a:r>
              <a:rPr lang="en-US" altLang="zh-TW" smtClean="0">
                <a:latin typeface="新細明體" panose="02020500000000000000" pitchFamily="18" charset="-120"/>
              </a:rPr>
              <a:t>stop()</a:t>
            </a:r>
            <a:r>
              <a:rPr lang="zh-TW" altLang="en-US" smtClean="0">
                <a:latin typeface="新細明體" panose="02020500000000000000" pitchFamily="18" charset="-120"/>
              </a:rPr>
              <a:t>停止執行緒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EX</a:t>
            </a:r>
            <a:r>
              <a:rPr lang="zh-TW" altLang="en-US" sz="2400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Thread thread1 = new thread();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//</a:t>
            </a:r>
            <a:r>
              <a:rPr lang="zh-TW" altLang="en-US" sz="2400" smtClean="0">
                <a:latin typeface="新細明體" panose="02020500000000000000" pitchFamily="18" charset="-120"/>
              </a:rPr>
              <a:t>建立名為</a:t>
            </a:r>
            <a:r>
              <a:rPr lang="en-US" altLang="zh-TW" sz="2400" smtClean="0">
                <a:latin typeface="新細明體" panose="02020500000000000000" pitchFamily="18" charset="-120"/>
              </a:rPr>
              <a:t>thread1</a:t>
            </a:r>
            <a:r>
              <a:rPr lang="zh-TW" altLang="en-US" sz="2400" smtClean="0">
                <a:latin typeface="新細明體" panose="02020500000000000000" pitchFamily="18" charset="-120"/>
              </a:rPr>
              <a:t>的執行緒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thread1.start();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//</a:t>
            </a:r>
            <a:r>
              <a:rPr lang="zh-TW" altLang="en-US" sz="2400" smtClean="0">
                <a:latin typeface="新細明體" panose="02020500000000000000" pitchFamily="18" charset="-120"/>
              </a:rPr>
              <a:t>啟動</a:t>
            </a:r>
            <a:r>
              <a:rPr lang="en-US" altLang="zh-TW" sz="2400" smtClean="0">
                <a:latin typeface="新細明體" panose="02020500000000000000" pitchFamily="18" charset="-120"/>
              </a:rPr>
              <a:t>thread1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thread1.stop();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 smtClean="0">
                <a:latin typeface="新細明體" panose="02020500000000000000" pitchFamily="18" charset="-120"/>
              </a:rPr>
              <a:t>//</a:t>
            </a:r>
            <a:r>
              <a:rPr lang="zh-TW" altLang="en-US" sz="2400" smtClean="0">
                <a:latin typeface="新細明體" panose="02020500000000000000" pitchFamily="18" charset="-120"/>
              </a:rPr>
              <a:t>停止</a:t>
            </a:r>
            <a:r>
              <a:rPr lang="en-US" altLang="zh-TW" sz="2400" smtClean="0">
                <a:latin typeface="新細明體" panose="02020500000000000000" pitchFamily="18" charset="-120"/>
              </a:rPr>
              <a:t>thread1</a:t>
            </a:r>
          </a:p>
        </p:txBody>
      </p:sp>
    </p:spTree>
    <p:extLst>
      <p:ext uri="{BB962C8B-B14F-4D97-AF65-F5344CB8AC3E}">
        <p14:creationId xmlns:p14="http://schemas.microsoft.com/office/powerpoint/2010/main" val="118120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4C43E-3D40-4E3E-AB43-983C0A24B8D6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/>
              <a:t>執行緒的執行示意圖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827088" y="2997200"/>
            <a:ext cx="2016125" cy="3386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main(){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//create thread1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//start thread1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//create thread2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//start thread2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//create thread3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//start thread3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419475" y="2708275"/>
            <a:ext cx="2016125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//code for thread1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500563" y="4221163"/>
            <a:ext cx="2016125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//code for thread2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011863" y="5734050"/>
            <a:ext cx="2016125" cy="86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//code for thread3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419475" y="2420938"/>
            <a:ext cx="20161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500563" y="3933825"/>
            <a:ext cx="2016125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011863" y="5446713"/>
            <a:ext cx="20161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thread3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2555875" y="2565400"/>
            <a:ext cx="8636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2411413" y="2924175"/>
            <a:ext cx="1008062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V="1">
            <a:off x="2555875" y="4076700"/>
            <a:ext cx="194468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flipV="1">
            <a:off x="2411413" y="4437063"/>
            <a:ext cx="208915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2555875" y="5661025"/>
            <a:ext cx="3455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2411413" y="5949950"/>
            <a:ext cx="3600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827088" y="2709863"/>
            <a:ext cx="201612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main thread</a:t>
            </a:r>
          </a:p>
        </p:txBody>
      </p:sp>
    </p:spTree>
    <p:extLst>
      <p:ext uri="{BB962C8B-B14F-4D97-AF65-F5344CB8AC3E}">
        <p14:creationId xmlns:p14="http://schemas.microsoft.com/office/powerpoint/2010/main" val="326200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10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nimBg="1"/>
      <p:bldP spid="10247" grpId="0" animBg="1"/>
      <p:bldP spid="10248" grpId="0" animBg="1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810083-95B5-43F4-9E29-5C7B5DB16E4F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921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92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5183187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Daemon thread  &amp;  User thread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Daemon thread(</a:t>
            </a:r>
            <a:r>
              <a:rPr lang="zh-TW" altLang="en-US" smtClean="0">
                <a:latin typeface="新細明體" panose="02020500000000000000" pitchFamily="18" charset="-120"/>
              </a:rPr>
              <a:t>駐留程式執行緒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也就是背景執行緒，附屬於建立它的那個執行緒，當建立</a:t>
            </a:r>
            <a:r>
              <a:rPr lang="en-US" altLang="zh-TW" smtClean="0">
                <a:latin typeface="新細明體" panose="02020500000000000000" pitchFamily="18" charset="-120"/>
              </a:rPr>
              <a:t>Daemon thread</a:t>
            </a:r>
            <a:r>
              <a:rPr lang="zh-TW" altLang="en-US" smtClean="0">
                <a:latin typeface="新細明體" panose="02020500000000000000" pitchFamily="18" charset="-120"/>
              </a:rPr>
              <a:t>的執行緒結束時，</a:t>
            </a:r>
            <a:r>
              <a:rPr lang="en-US" altLang="zh-TW" smtClean="0">
                <a:latin typeface="新細明體" panose="02020500000000000000" pitchFamily="18" charset="-120"/>
              </a:rPr>
              <a:t>Daemon thread</a:t>
            </a:r>
            <a:r>
              <a:rPr lang="zh-TW" altLang="en-US" smtClean="0">
                <a:latin typeface="新細明體" panose="02020500000000000000" pitchFamily="18" charset="-120"/>
              </a:rPr>
              <a:t>也會跟著結束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User thread(</a:t>
            </a:r>
            <a:r>
              <a:rPr lang="zh-TW" altLang="en-US" smtClean="0">
                <a:latin typeface="新細明體" panose="02020500000000000000" pitchFamily="18" charset="-120"/>
              </a:rPr>
              <a:t>使用者執行緒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擁有獨立的生命週期，當建立它的執行緒結束時，</a:t>
            </a:r>
            <a:r>
              <a:rPr lang="en-US" altLang="zh-TW" smtClean="0">
                <a:latin typeface="新細明體" panose="02020500000000000000" pitchFamily="18" charset="-120"/>
              </a:rPr>
              <a:t>User thread</a:t>
            </a:r>
            <a:r>
              <a:rPr lang="zh-TW" altLang="en-US" smtClean="0">
                <a:latin typeface="新細明體" panose="02020500000000000000" pitchFamily="18" charset="-120"/>
              </a:rPr>
              <a:t>會繼續執行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用</a:t>
            </a:r>
            <a:r>
              <a:rPr lang="en-US" altLang="zh-TW" smtClean="0">
                <a:latin typeface="新細明體" panose="02020500000000000000" pitchFamily="18" charset="-120"/>
              </a:rPr>
              <a:t>setDaemon()</a:t>
            </a:r>
            <a:r>
              <a:rPr lang="zh-TW" altLang="en-US" smtClean="0">
                <a:latin typeface="新細明體" panose="02020500000000000000" pitchFamily="18" charset="-120"/>
              </a:rPr>
              <a:t>來設定是否為</a:t>
            </a:r>
            <a:r>
              <a:rPr lang="en-US" altLang="zh-TW" smtClean="0">
                <a:latin typeface="新細明體" panose="02020500000000000000" pitchFamily="18" charset="-120"/>
              </a:rPr>
              <a:t>Daemon thread</a:t>
            </a:r>
            <a:r>
              <a:rPr lang="zh-TW" altLang="en-US" smtClean="0"/>
              <a:t>，傳入型態為 </a:t>
            </a:r>
            <a:r>
              <a:rPr lang="en-US" altLang="zh-TW" smtClean="0">
                <a:latin typeface="新細明體" panose="02020500000000000000" pitchFamily="18" charset="-120"/>
              </a:rPr>
              <a:t>boolean</a:t>
            </a:r>
            <a:r>
              <a:rPr lang="zh-TW" altLang="en-US" smtClean="0"/>
              <a:t>的變數</a:t>
            </a:r>
          </a:p>
        </p:txBody>
      </p:sp>
    </p:spTree>
    <p:extLst>
      <p:ext uri="{BB962C8B-B14F-4D97-AF65-F5344CB8AC3E}">
        <p14:creationId xmlns:p14="http://schemas.microsoft.com/office/powerpoint/2010/main" val="383055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A68795-1B47-4C72-A2C7-EF8EBBD0DC0A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024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02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41438"/>
            <a:ext cx="8540750" cy="5183187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讓執行緒暫停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sleep(long millis)</a:t>
            </a:r>
            <a:r>
              <a:rPr lang="zh-TW" altLang="en-US" smtClean="0">
                <a:latin typeface="新細明體" panose="02020500000000000000" pitchFamily="18" charset="-120"/>
              </a:rPr>
              <a:t>傳入型態為</a:t>
            </a:r>
            <a:r>
              <a:rPr lang="en-US" altLang="zh-TW" smtClean="0">
                <a:latin typeface="新細明體" panose="02020500000000000000" pitchFamily="18" charset="-120"/>
              </a:rPr>
              <a:t>long</a:t>
            </a:r>
            <a:r>
              <a:rPr lang="zh-TW" altLang="en-US" smtClean="0">
                <a:latin typeface="新細明體" panose="02020500000000000000" pitchFamily="18" charset="-120"/>
              </a:rPr>
              <a:t>的變數，單位是毫秒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sleep(long millis,int nanos)</a:t>
            </a:r>
            <a:r>
              <a:rPr lang="zh-TW" altLang="en-US" smtClean="0">
                <a:latin typeface="新細明體" panose="02020500000000000000" pitchFamily="18" charset="-120"/>
              </a:rPr>
              <a:t>傳入型態為</a:t>
            </a:r>
            <a:r>
              <a:rPr lang="en-US" altLang="zh-TW" smtClean="0">
                <a:latin typeface="新細明體" panose="02020500000000000000" pitchFamily="18" charset="-120"/>
              </a:rPr>
              <a:t>long</a:t>
            </a:r>
            <a:r>
              <a:rPr lang="zh-TW" altLang="en-US" smtClean="0">
                <a:latin typeface="新細明體" panose="02020500000000000000" pitchFamily="18" charset="-120"/>
              </a:rPr>
              <a:t>的變數，單位是毫秒以及型態為</a:t>
            </a:r>
            <a:r>
              <a:rPr lang="en-US" altLang="zh-TW" smtClean="0">
                <a:latin typeface="新細明體" panose="02020500000000000000" pitchFamily="18" charset="-120"/>
              </a:rPr>
              <a:t>int</a:t>
            </a:r>
            <a:r>
              <a:rPr lang="zh-TW" altLang="en-US" smtClean="0">
                <a:latin typeface="新細明體" panose="02020500000000000000" pitchFamily="18" charset="-120"/>
              </a:rPr>
              <a:t>的變數，單位是毫微秒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中斷執行緒</a:t>
            </a:r>
            <a:r>
              <a:rPr lang="en-US" altLang="zh-TW" smtClean="0">
                <a:latin typeface="新細明體" panose="02020500000000000000" pitchFamily="18" charset="-120"/>
              </a:rPr>
              <a:t>(</a:t>
            </a:r>
            <a:r>
              <a:rPr lang="zh-TW" altLang="en-US" smtClean="0">
                <a:latin typeface="新細明體" panose="02020500000000000000" pitchFamily="18" charset="-120"/>
              </a:rPr>
              <a:t>幫執行緒做標記</a:t>
            </a:r>
            <a:r>
              <a:rPr lang="en-US" altLang="zh-TW" smtClean="0">
                <a:latin typeface="新細明體" panose="02020500000000000000" pitchFamily="18" charset="-12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interrupt()</a:t>
            </a:r>
            <a:r>
              <a:rPr lang="zh-TW" altLang="en-US" smtClean="0">
                <a:latin typeface="新細明體" panose="02020500000000000000" pitchFamily="18" charset="-120"/>
              </a:rPr>
              <a:t>：替執行緒設定一個停止標記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isInterrupted()</a:t>
            </a:r>
            <a:r>
              <a:rPr lang="zh-TW" altLang="en-US" smtClean="0">
                <a:latin typeface="新細明體" panose="02020500000000000000" pitchFamily="18" charset="-120"/>
              </a:rPr>
              <a:t>：檢查執行緒是否已中斷，回傳一</a:t>
            </a:r>
            <a:r>
              <a:rPr lang="en-US" altLang="zh-TW" smtClean="0">
                <a:latin typeface="新細明體" panose="02020500000000000000" pitchFamily="18" charset="-120"/>
              </a:rPr>
              <a:t>boolean</a:t>
            </a:r>
            <a:r>
              <a:rPr lang="zh-TW" altLang="en-US" smtClean="0">
                <a:latin typeface="新細明體" panose="02020500000000000000" pitchFamily="18" charset="-120"/>
              </a:rPr>
              <a:t>變數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interrupted()</a:t>
            </a:r>
            <a:r>
              <a:rPr lang="zh-TW" altLang="en-US" smtClean="0">
                <a:latin typeface="新細明體" panose="02020500000000000000" pitchFamily="18" charset="-120"/>
              </a:rPr>
              <a:t>：可清除已設定的停止標記</a:t>
            </a:r>
          </a:p>
        </p:txBody>
      </p:sp>
    </p:spTree>
    <p:extLst>
      <p:ext uri="{BB962C8B-B14F-4D97-AF65-F5344CB8AC3E}">
        <p14:creationId xmlns:p14="http://schemas.microsoft.com/office/powerpoint/2010/main" val="24731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C61CE9-782F-42AC-8D4A-8535F81F76BA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12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96975"/>
            <a:ext cx="866298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400" smtClean="0">
                <a:latin typeface="新細明體" panose="02020500000000000000" pitchFamily="18" charset="-120"/>
              </a:rPr>
              <a:t>Example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import java.io.IOException;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TryThread extends Thread{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String name;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long awhile;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TryThread(String a,long delay){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name = a;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awhile = delay;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setDaemon(true);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Thread T1 = new TryThread("AAA",1000L);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Thread T2 = new TryThread("BBB",2000L);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T1.start();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T2.start();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System.in.read();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catch(IOException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main()");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System.out.println(name);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sleep(awhile);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47148" name="Picture 4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341438"/>
            <a:ext cx="2736850" cy="3959225"/>
          </a:xfrm>
        </p:spPr>
      </p:pic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6588125" y="126841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6516688" y="1052513"/>
            <a:ext cx="7921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T1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7451725" y="1052513"/>
            <a:ext cx="792163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T2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8459788" y="105251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Time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8316913" y="126841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8459788" y="191611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1000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8459788" y="2420938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2000</a:t>
            </a: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8459788" y="292417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3000</a:t>
            </a: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8459788" y="3429000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4000</a:t>
            </a:r>
          </a:p>
        </p:txBody>
      </p:sp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8459788" y="3932238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5000</a:t>
            </a:r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8459788" y="443706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6000</a:t>
            </a:r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8459788" y="4940300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7000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8459788" y="544512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8000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8532813" y="5876925"/>
            <a:ext cx="2873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………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8459788" y="141287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0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6732588" y="141287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7667625" y="1412875"/>
            <a:ext cx="36036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6732588" y="191611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6732588" y="2420938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6732588" y="292576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6732588" y="3429000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6732588" y="393382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6732588" y="4437063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6732588" y="4941888"/>
            <a:ext cx="36036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6732588" y="5445125"/>
            <a:ext cx="36036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AAA</a:t>
            </a:r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7667625" y="2420938"/>
            <a:ext cx="360363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7667625" y="3429000"/>
            <a:ext cx="36036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7667625" y="4437063"/>
            <a:ext cx="360363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7667625" y="5445125"/>
            <a:ext cx="36036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BBB</a:t>
            </a:r>
          </a:p>
        </p:txBody>
      </p:sp>
      <p:pic>
        <p:nvPicPr>
          <p:cNvPr id="47149" name="Picture 4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5375" y="1341438"/>
            <a:ext cx="2735263" cy="3959225"/>
          </a:xfrm>
          <a:noFill/>
        </p:spPr>
      </p:pic>
      <p:sp>
        <p:nvSpPr>
          <p:cNvPr id="47151" name="AutoShape 47"/>
          <p:cNvSpPr>
            <a:spLocks noChangeArrowheads="1"/>
          </p:cNvSpPr>
          <p:nvPr/>
        </p:nvSpPr>
        <p:spPr bwMode="auto">
          <a:xfrm>
            <a:off x="2555875" y="4797425"/>
            <a:ext cx="1008063" cy="431800"/>
          </a:xfrm>
          <a:prstGeom prst="wedgeRectCallout">
            <a:avLst>
              <a:gd name="adj1" fmla="val -171102"/>
              <a:gd name="adj2" fmla="val -58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latin typeface="新細明體" panose="02020500000000000000" pitchFamily="18" charset="-120"/>
              </a:rPr>
              <a:t>T1.interrupt();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000">
                <a:latin typeface="新細明體" panose="02020500000000000000" pitchFamily="18" charset="-120"/>
              </a:rPr>
              <a:t>T2.interrupt();</a:t>
            </a:r>
          </a:p>
        </p:txBody>
      </p:sp>
      <p:pic>
        <p:nvPicPr>
          <p:cNvPr id="47153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341438"/>
            <a:ext cx="36004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10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10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4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15" dur="1000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1000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10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8" grpId="0"/>
      <p:bldP spid="47110" grpId="0" animBg="1"/>
      <p:bldP spid="47111" grpId="0"/>
      <p:bldP spid="47112" grpId="0"/>
      <p:bldP spid="47114" grpId="0"/>
      <p:bldP spid="47115" grpId="0" animBg="1"/>
      <p:bldP spid="47116" grpId="0"/>
      <p:bldP spid="47119" grpId="0"/>
      <p:bldP spid="47120" grpId="0"/>
      <p:bldP spid="47121" grpId="0"/>
      <p:bldP spid="47122" grpId="0"/>
      <p:bldP spid="47123" grpId="0"/>
      <p:bldP spid="47124" grpId="0"/>
      <p:bldP spid="47125" grpId="0"/>
      <p:bldP spid="47126" grpId="0"/>
      <p:bldP spid="47127" grpId="0"/>
      <p:bldP spid="47128" grpId="0"/>
      <p:bldP spid="47129" grpId="0"/>
      <p:bldP spid="47130" grpId="0"/>
      <p:bldP spid="47131" grpId="0"/>
      <p:bldP spid="47132" grpId="0"/>
      <p:bldP spid="47133" grpId="0"/>
      <p:bldP spid="47134" grpId="0"/>
      <p:bldP spid="47135" grpId="0"/>
      <p:bldP spid="47136" grpId="0"/>
      <p:bldP spid="47137" grpId="0"/>
      <p:bldP spid="47139" grpId="0"/>
      <p:bldP spid="47140" grpId="0"/>
      <p:bldP spid="47141" grpId="0"/>
      <p:bldP spid="47142" grpId="0"/>
      <p:bldP spid="471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3D6462-F033-4481-A6AD-9BAF96FB4854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229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229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052513"/>
            <a:ext cx="8662988" cy="55451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z="2400" smtClean="0">
                <a:latin typeface="新細明體" panose="02020500000000000000" pitchFamily="18" charset="-120"/>
              </a:rPr>
              <a:t>改寫</a:t>
            </a:r>
            <a:r>
              <a:rPr lang="en-US" altLang="zh-TW" sz="2400" smtClean="0">
                <a:latin typeface="新細明體" panose="02020500000000000000" pitchFamily="18" charset="-120"/>
              </a:rPr>
              <a:t>TryThread</a:t>
            </a:r>
            <a:r>
              <a:rPr lang="zh-TW" altLang="en-US" sz="2400" smtClean="0">
                <a:latin typeface="新細明體" panose="02020500000000000000" pitchFamily="18" charset="-120"/>
              </a:rPr>
              <a:t>，使用</a:t>
            </a:r>
            <a:r>
              <a:rPr lang="en-US" altLang="zh-TW" sz="2400" smtClean="0">
                <a:latin typeface="新細明體" panose="02020500000000000000" pitchFamily="18" charset="-120"/>
              </a:rPr>
              <a:t>Runnable</a:t>
            </a:r>
            <a:r>
              <a:rPr lang="zh-TW" altLang="en-US" sz="2400" smtClean="0">
                <a:latin typeface="新細明體" panose="02020500000000000000" pitchFamily="18" charset="-120"/>
              </a:rPr>
              <a:t>介面並實作</a:t>
            </a:r>
            <a:r>
              <a:rPr lang="en-US" altLang="zh-TW" sz="2400" smtClean="0">
                <a:latin typeface="新細明體" panose="02020500000000000000" pitchFamily="18" charset="-120"/>
              </a:rPr>
              <a:t>run()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import java.io.IOException;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TryRunnable implements Runnable{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String name;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long awhile;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TryRunnable(String a,long delay){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name = a;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awhile = delay;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Thread T1 = new Thread(new TryRunnable("AAA",1000L));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Thread T2 = new Thread(new TryRunnable("BBB",2000L));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T1.setDaemon(true);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T2.setDaemon(true);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T1.start();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T2.start();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System.in.read();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catch(IOException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main()");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while(true){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System.out.println(name);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	Thread.sleep(awhile);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System.out.println(name+e);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1229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484313"/>
            <a:ext cx="3844925" cy="5113337"/>
          </a:xfrm>
          <a:noFill/>
        </p:spPr>
      </p:pic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1258888" y="2781300"/>
            <a:ext cx="3025775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132138" y="5516563"/>
            <a:ext cx="1079500" cy="1444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61948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491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87082D-365D-4A5E-9CFA-BD72DB442377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331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3316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設定優先順序</a:t>
            </a:r>
            <a:r>
              <a:rPr lang="en-US" altLang="zh-TW" smtClean="0">
                <a:latin typeface="新細明體" panose="02020500000000000000" pitchFamily="18" charset="-120"/>
              </a:rPr>
              <a:t>(Priority)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優先順序的最大值是由</a:t>
            </a:r>
            <a:r>
              <a:rPr lang="en-US" altLang="zh-TW" smtClean="0">
                <a:latin typeface="新細明體" panose="02020500000000000000" pitchFamily="18" charset="-120"/>
              </a:rPr>
              <a:t>MAX_PRIORITY</a:t>
            </a:r>
            <a:r>
              <a:rPr lang="zh-TW" altLang="en-US" smtClean="0">
                <a:latin typeface="新細明體" panose="02020500000000000000" pitchFamily="18" charset="-120"/>
              </a:rPr>
              <a:t>定義的，其值為</a:t>
            </a:r>
            <a:r>
              <a:rPr lang="en-US" altLang="zh-TW" smtClean="0">
                <a:latin typeface="新細明體" panose="02020500000000000000" pitchFamily="18" charset="-120"/>
              </a:rPr>
              <a:t>10</a:t>
            </a:r>
            <a:r>
              <a:rPr lang="zh-TW" altLang="en-US" smtClean="0">
                <a:latin typeface="新細明體" panose="02020500000000000000" pitchFamily="18" charset="-120"/>
              </a:rPr>
              <a:t>；最小值是由</a:t>
            </a:r>
            <a:r>
              <a:rPr lang="en-US" altLang="zh-TW" smtClean="0">
                <a:latin typeface="新細明體" panose="02020500000000000000" pitchFamily="18" charset="-120"/>
              </a:rPr>
              <a:t>MIN_PRIORITY</a:t>
            </a:r>
            <a:r>
              <a:rPr lang="zh-TW" altLang="en-US" smtClean="0">
                <a:latin typeface="新細明體" panose="02020500000000000000" pitchFamily="18" charset="-120"/>
              </a:rPr>
              <a:t>定義的，其值為</a:t>
            </a:r>
            <a:r>
              <a:rPr lang="en-US" altLang="zh-TW" smtClean="0">
                <a:latin typeface="新細明體" panose="02020500000000000000" pitchFamily="18" charset="-120"/>
              </a:rPr>
              <a:t>1</a:t>
            </a:r>
            <a:r>
              <a:rPr lang="zh-TW" altLang="en-US" smtClean="0">
                <a:latin typeface="新細明體" panose="02020500000000000000" pitchFamily="18" charset="-120"/>
              </a:rPr>
              <a:t>；程式中</a:t>
            </a:r>
            <a:r>
              <a:rPr lang="zh-TW" altLang="zh-TW" smtClean="0">
                <a:latin typeface="新細明體" panose="02020500000000000000" pitchFamily="18" charset="-120"/>
              </a:rPr>
              <a:t>，</a:t>
            </a:r>
            <a:r>
              <a:rPr lang="zh-TW" altLang="en-US" smtClean="0">
                <a:latin typeface="新細明體" panose="02020500000000000000" pitchFamily="18" charset="-120"/>
              </a:rPr>
              <a:t>執行緒的預設優先順序是</a:t>
            </a:r>
            <a:r>
              <a:rPr lang="en-US" altLang="zh-TW" smtClean="0">
                <a:latin typeface="新細明體" panose="02020500000000000000" pitchFamily="18" charset="-120"/>
              </a:rPr>
              <a:t>NORM_PRIORITY</a:t>
            </a:r>
            <a:r>
              <a:rPr lang="zh-TW" altLang="en-US" smtClean="0">
                <a:latin typeface="新細明體" panose="02020500000000000000" pitchFamily="18" charset="-120"/>
              </a:rPr>
              <a:t>，其值為</a:t>
            </a:r>
            <a:r>
              <a:rPr lang="en-US" altLang="zh-TW" smtClean="0">
                <a:latin typeface="新細明體" panose="02020500000000000000" pitchFamily="18" charset="-120"/>
              </a:rPr>
              <a:t>5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getPriority()</a:t>
            </a:r>
            <a:r>
              <a:rPr lang="zh-TW" altLang="en-US" smtClean="0">
                <a:latin typeface="新細明體" panose="02020500000000000000" pitchFamily="18" charset="-120"/>
              </a:rPr>
              <a:t>：回傳執行緒的優先順序，型態是</a:t>
            </a:r>
            <a:r>
              <a:rPr lang="en-US" altLang="zh-TW" smtClean="0">
                <a:latin typeface="新細明體" panose="02020500000000000000" pitchFamily="18" charset="-120"/>
              </a:rPr>
              <a:t>int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en-US" altLang="zh-TW" smtClean="0">
                <a:latin typeface="新細明體" panose="02020500000000000000" pitchFamily="18" charset="-120"/>
              </a:rPr>
              <a:t>setPriority(int i)</a:t>
            </a:r>
            <a:r>
              <a:rPr lang="zh-TW" altLang="en-US" smtClean="0">
                <a:latin typeface="新細明體" panose="02020500000000000000" pitchFamily="18" charset="-120"/>
              </a:rPr>
              <a:t>：傳入一</a:t>
            </a:r>
            <a:r>
              <a:rPr lang="en-US" altLang="zh-TW" smtClean="0">
                <a:latin typeface="新細明體" panose="02020500000000000000" pitchFamily="18" charset="-120"/>
              </a:rPr>
              <a:t>int</a:t>
            </a:r>
            <a:r>
              <a:rPr lang="zh-TW" altLang="en-US" smtClean="0">
                <a:latin typeface="新細明體" panose="02020500000000000000" pitchFamily="18" charset="-120"/>
              </a:rPr>
              <a:t>型態的參數，若小於</a:t>
            </a:r>
            <a:r>
              <a:rPr lang="en-US" altLang="zh-TW" smtClean="0">
                <a:latin typeface="新細明體" panose="02020500000000000000" pitchFamily="18" charset="-120"/>
              </a:rPr>
              <a:t>1</a:t>
            </a:r>
            <a:r>
              <a:rPr lang="zh-TW" altLang="en-US" smtClean="0">
                <a:latin typeface="新細明體" panose="02020500000000000000" pitchFamily="18" charset="-120"/>
              </a:rPr>
              <a:t>或大於</a:t>
            </a:r>
            <a:r>
              <a:rPr lang="en-US" altLang="zh-TW" smtClean="0">
                <a:latin typeface="新細明體" panose="02020500000000000000" pitchFamily="18" charset="-120"/>
              </a:rPr>
              <a:t>10</a:t>
            </a:r>
            <a:r>
              <a:rPr lang="zh-TW" altLang="en-US" smtClean="0">
                <a:latin typeface="新細明體" panose="02020500000000000000" pitchFamily="18" charset="-120"/>
              </a:rPr>
              <a:t>將會拋出</a:t>
            </a:r>
            <a:r>
              <a:rPr lang="en-US" altLang="zh-TW" smtClean="0">
                <a:latin typeface="新細明體" panose="02020500000000000000" pitchFamily="18" charset="-120"/>
              </a:rPr>
              <a:t>IllegalArgumentException</a:t>
            </a:r>
          </a:p>
        </p:txBody>
      </p:sp>
    </p:spTree>
    <p:extLst>
      <p:ext uri="{BB962C8B-B14F-4D97-AF65-F5344CB8AC3E}">
        <p14:creationId xmlns:p14="http://schemas.microsoft.com/office/powerpoint/2010/main" val="18849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DAF00E-5D32-4234-80F4-991625578EE3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433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434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管理執行緒的方法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使用同步化</a:t>
            </a:r>
            <a:r>
              <a:rPr lang="en-US" altLang="zh-TW" smtClean="0">
                <a:latin typeface="新細明體" panose="02020500000000000000" pitchFamily="18" charset="-120"/>
              </a:rPr>
              <a:t>(synchronized)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確保當多個執行緒要存取單一資源時，只有一個執行緒可在指定的時間內存取它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可用於函式，稱為同步化函式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  <a:r>
              <a:rPr lang="en-US" altLang="zh-TW" smtClean="0">
                <a:latin typeface="新細明體" panose="02020500000000000000" pitchFamily="18" charset="-120"/>
              </a:rPr>
              <a:t>synchronized public void method1(){……}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可用於程式區塊，稱為同步化區塊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  <a:r>
              <a:rPr lang="en-US" altLang="zh-TW" smtClean="0">
                <a:latin typeface="新細明體" panose="02020500000000000000" pitchFamily="18" charset="-120"/>
              </a:rPr>
              <a:t>synchronized(Object){……}</a:t>
            </a:r>
          </a:p>
        </p:txBody>
      </p:sp>
    </p:spTree>
    <p:extLst>
      <p:ext uri="{BB962C8B-B14F-4D97-AF65-F5344CB8AC3E}">
        <p14:creationId xmlns:p14="http://schemas.microsoft.com/office/powerpoint/2010/main" val="16578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5C6E6A-E67E-4F20-ABA2-84B21FFA476B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53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1042988" y="4437063"/>
            <a:ext cx="20891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synchronized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          method1()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synchronized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          method2()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method3()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042988" y="4076700"/>
            <a:ext cx="20891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083300" y="4437063"/>
            <a:ext cx="2089150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synchronized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          method1()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synchronized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          method2()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method3()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6083300" y="4076700"/>
            <a:ext cx="208915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</a:t>
            </a:r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116013" y="1414463"/>
            <a:ext cx="1800225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Obj1.method2();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116013" y="1125538"/>
            <a:ext cx="18002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3708400" y="1414463"/>
            <a:ext cx="1800225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Obj1.method3();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Obj1.method2();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Obj2.Method1();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3708400" y="1125538"/>
            <a:ext cx="18002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6156325" y="1414463"/>
            <a:ext cx="1800225" cy="1366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Obj2.method3();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Obj2.method2();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800">
              <a:latin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15373" name="Rectangle 14"/>
          <p:cNvSpPr>
            <a:spLocks noChangeArrowheads="1"/>
          </p:cNvSpPr>
          <p:nvPr/>
        </p:nvSpPr>
        <p:spPr bwMode="auto">
          <a:xfrm>
            <a:off x="6156325" y="1125538"/>
            <a:ext cx="18002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Thread3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755650" y="1844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55650" y="1844675"/>
            <a:ext cx="0" cy="388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755650" y="573405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H="1">
            <a:off x="3348038" y="18446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3348038" y="18446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H="1">
            <a:off x="2195513" y="63087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 flipH="1">
            <a:off x="3492500" y="20605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3492500" y="2060575"/>
            <a:ext cx="0" cy="280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>
            <a:off x="3132138" y="48688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>
            <a:off x="3132138" y="4868863"/>
            <a:ext cx="5762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>
            <a:off x="5364163" y="23495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6011863" y="2349500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4" name="Line 30"/>
          <p:cNvSpPr>
            <a:spLocks noChangeShapeType="1"/>
          </p:cNvSpPr>
          <p:nvPr/>
        </p:nvSpPr>
        <p:spPr bwMode="auto">
          <a:xfrm>
            <a:off x="6011863" y="4868863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7740650" y="184467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6" name="Line 32"/>
          <p:cNvSpPr>
            <a:spLocks noChangeShapeType="1"/>
          </p:cNvSpPr>
          <p:nvPr/>
        </p:nvSpPr>
        <p:spPr bwMode="auto">
          <a:xfrm>
            <a:off x="8459788" y="1844675"/>
            <a:ext cx="0" cy="446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 flipH="1">
            <a:off x="7235825" y="630872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5724525" y="206057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5724525" y="2060575"/>
            <a:ext cx="0" cy="3600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5724525" y="56610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 flipH="1">
            <a:off x="5435600" y="5661025"/>
            <a:ext cx="64928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323850" y="3284538"/>
            <a:ext cx="5048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2771775" y="3141663"/>
            <a:ext cx="5778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Always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5940425" y="3500438"/>
            <a:ext cx="5048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8388350" y="3500438"/>
            <a:ext cx="5048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Always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OK</a:t>
            </a:r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3779838" y="4508500"/>
            <a:ext cx="1584325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Obj1.method2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executing</a:t>
            </a:r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3851275" y="5589588"/>
            <a:ext cx="1584325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NO!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Obj2.method1 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executing</a:t>
            </a:r>
          </a:p>
        </p:txBody>
      </p:sp>
    </p:spTree>
    <p:extLst>
      <p:ext uri="{BB962C8B-B14F-4D97-AF65-F5344CB8AC3E}">
        <p14:creationId xmlns:p14="http://schemas.microsoft.com/office/powerpoint/2010/main" val="355083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2" grpId="0" animBg="1"/>
      <p:bldP spid="52243" grpId="0" animBg="1"/>
      <p:bldP spid="52244" grpId="0" animBg="1"/>
      <p:bldP spid="52245" grpId="0" animBg="1"/>
      <p:bldP spid="52246" grpId="0" animBg="1"/>
      <p:bldP spid="52247" grpId="0" animBg="1"/>
      <p:bldP spid="52248" grpId="0" animBg="1"/>
      <p:bldP spid="52249" grpId="0" animBg="1"/>
      <p:bldP spid="52250" grpId="0" animBg="1"/>
      <p:bldP spid="52251" grpId="0" animBg="1"/>
      <p:bldP spid="52252" grpId="0" animBg="1"/>
      <p:bldP spid="52253" grpId="0" animBg="1"/>
      <p:bldP spid="52254" grpId="0" animBg="1"/>
      <p:bldP spid="52255" grpId="0" animBg="1"/>
      <p:bldP spid="52256" grpId="0" animBg="1"/>
      <p:bldP spid="52257" grpId="0" animBg="1"/>
      <p:bldP spid="52258" grpId="0" animBg="1"/>
      <p:bldP spid="52259" grpId="0" animBg="1"/>
      <p:bldP spid="52260" grpId="0" animBg="1"/>
      <p:bldP spid="52261" grpId="0" animBg="1"/>
      <p:bldP spid="52262" grpId="0"/>
      <p:bldP spid="52263" grpId="0"/>
      <p:bldP spid="52264" grpId="0"/>
      <p:bldP spid="52265" grpId="0"/>
      <p:bldP spid="52266" grpId="0" animBg="1"/>
      <p:bldP spid="5226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FD05A1-6983-43C4-88A6-6E6671533AC9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63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600200"/>
            <a:ext cx="854075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currentThread()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kumimoji="0" lang="zh-TW" altLang="en-US" smtClean="0">
                <a:latin typeface="新細明體" panose="02020500000000000000" pitchFamily="18" charset="-120"/>
              </a:rPr>
              <a:t>回傳當時正在執行的</a:t>
            </a:r>
            <a:r>
              <a:rPr kumimoji="0" lang="en-US" altLang="zh-TW" smtClean="0">
                <a:latin typeface="新細明體" panose="02020500000000000000" pitchFamily="18" charset="-120"/>
              </a:rPr>
              <a:t>Thread</a:t>
            </a:r>
            <a:r>
              <a:rPr kumimoji="0" lang="zh-TW" altLang="en-US" smtClean="0">
                <a:latin typeface="新細明體" panose="02020500000000000000" pitchFamily="18" charset="-120"/>
              </a:rPr>
              <a:t>物件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zh-TW" altLang="en-US" smtClean="0">
                <a:latin typeface="新細明體" panose="02020500000000000000" pitchFamily="18" charset="-120"/>
              </a:rPr>
              <a:t>	</a:t>
            </a:r>
            <a:r>
              <a:rPr kumimoji="0" lang="en-US" altLang="zh-TW" smtClean="0">
                <a:latin typeface="新細明體" panose="02020500000000000000" pitchFamily="18" charset="-120"/>
              </a:rPr>
              <a:t>Ex</a:t>
            </a:r>
            <a:r>
              <a:rPr kumimoji="0" lang="zh-TW" altLang="en-US" smtClean="0">
                <a:latin typeface="新細明體" panose="02020500000000000000" pitchFamily="18" charset="-120"/>
              </a:rPr>
              <a:t>：</a:t>
            </a:r>
            <a:r>
              <a:rPr kumimoji="0" lang="en-US" altLang="zh-TW" smtClean="0">
                <a:latin typeface="新細明體" panose="02020500000000000000" pitchFamily="18" charset="-120"/>
              </a:rPr>
              <a:t>Thread.currentThread();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getName()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回傳該</a:t>
            </a:r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  <a:r>
              <a:rPr lang="zh-TW" altLang="en-US" smtClean="0">
                <a:latin typeface="新細明體" panose="02020500000000000000" pitchFamily="18" charset="-120"/>
              </a:rPr>
              <a:t>物件的名稱，型態為</a:t>
            </a:r>
            <a:r>
              <a:rPr lang="en-US" altLang="zh-TW" smtClean="0">
                <a:latin typeface="新細明體" panose="02020500000000000000" pitchFamily="18" charset="-120"/>
              </a:rPr>
              <a:t>String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mtClean="0">
                <a:latin typeface="新細明體" panose="02020500000000000000" pitchFamily="18" charset="-120"/>
              </a:rPr>
              <a:t>	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  <a:r>
              <a:rPr lang="en-US" altLang="zh-TW" smtClean="0">
                <a:latin typeface="新細明體" panose="02020500000000000000" pitchFamily="18" charset="-120"/>
              </a:rPr>
              <a:t>Thread1.getName();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mtClean="0">
                <a:latin typeface="新細明體" panose="02020500000000000000" pitchFamily="18" charset="-120"/>
              </a:rPr>
              <a:t>join()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在正在執行中的執行緒裡等待另一個執行緒結束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mtClean="0">
                <a:latin typeface="新細明體" panose="02020500000000000000" pitchFamily="18" charset="-120"/>
              </a:rPr>
              <a:t>	</a:t>
            </a:r>
            <a:r>
              <a:rPr lang="en-US" altLang="zh-TW" smtClean="0">
                <a:latin typeface="新細明體" panose="02020500000000000000" pitchFamily="18" charset="-120"/>
              </a:rPr>
              <a:t>Ex</a:t>
            </a:r>
            <a:r>
              <a:rPr lang="zh-TW" altLang="en-US" smtClean="0">
                <a:latin typeface="新細明體" panose="02020500000000000000" pitchFamily="18" charset="-120"/>
              </a:rPr>
              <a:t>：</a:t>
            </a:r>
            <a:r>
              <a:rPr lang="en-US" altLang="zh-TW" smtClean="0">
                <a:latin typeface="新細明體" panose="02020500000000000000" pitchFamily="18" charset="-120"/>
              </a:rPr>
              <a:t>Thread1.join();</a:t>
            </a:r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9462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Verdana" panose="020B0604030504040204" pitchFamily="34" charset="0"/>
              </a:rPr>
              <a:t>Bug </a:t>
            </a:r>
            <a:r>
              <a:rPr lang="zh-TW" altLang="en-US" dirty="0">
                <a:latin typeface="Verdana" panose="020B0604030504040204" pitchFamily="34" charset="0"/>
              </a:rPr>
              <a:t>的分類</a:t>
            </a:r>
            <a:endParaRPr lang="zh-TW" dirty="0"/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程式上的錯誤依性質可分為以下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/>
              <a:t> </a:t>
            </a:r>
            <a:r>
              <a:rPr lang="zh-TW" altLang="en-US" dirty="0"/>
              <a:t>種：</a:t>
            </a:r>
          </a:p>
          <a:p>
            <a:pPr marL="853679" lvl="1" indent="-285750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zh-TW" altLang="en-US" dirty="0">
                <a:solidFill>
                  <a:schemeClr val="accent2"/>
                </a:solidFill>
              </a:rPr>
              <a:t>程式語法上的錯誤：</a:t>
            </a:r>
          </a:p>
          <a:p>
            <a:pPr marL="1210866" lvl="2" indent="-285750">
              <a:lnSpc>
                <a:spcPct val="90000"/>
              </a:lnSpc>
            </a:pPr>
            <a:r>
              <a:rPr lang="en-US" altLang="zh-TW" sz="1500" dirty="0"/>
              <a:t>char c = “SCJP”;</a:t>
            </a:r>
          </a:p>
          <a:p>
            <a:pPr marL="1210866" lvl="2" indent="-285750">
              <a:lnSpc>
                <a:spcPct val="90000"/>
              </a:lnSpc>
            </a:pPr>
            <a:r>
              <a:rPr lang="en-US" altLang="zh-TW" sz="1500" dirty="0"/>
              <a:t>File f = new File(“xxx”); </a:t>
            </a:r>
            <a:br>
              <a:rPr lang="en-US" altLang="zh-TW" sz="1500" dirty="0"/>
            </a:br>
            <a:r>
              <a:rPr lang="en-US" altLang="zh-TW" sz="1500" dirty="0"/>
              <a:t>// </a:t>
            </a:r>
            <a:r>
              <a:rPr lang="zh-TW" altLang="en-US" sz="1500" dirty="0"/>
              <a:t>忘了 </a:t>
            </a:r>
            <a:r>
              <a:rPr lang="en-US" altLang="zh-TW" sz="1500" dirty="0"/>
              <a:t>import java.io.*;</a:t>
            </a:r>
          </a:p>
          <a:p>
            <a:pPr marL="853679" lvl="1" indent="-285750">
              <a:lnSpc>
                <a:spcPct val="90000"/>
              </a:lnSpc>
              <a:buFont typeface="Times New Roman" panose="02020603050405020304" pitchFamily="18" charset="0"/>
              <a:buAutoNum type="arabicPeriod" startAt="2"/>
            </a:pPr>
            <a:r>
              <a:rPr lang="zh-TW" altLang="en-US" dirty="0">
                <a:solidFill>
                  <a:schemeClr val="accent2"/>
                </a:solidFill>
              </a:rPr>
              <a:t>執行時期的錯誤：</a:t>
            </a:r>
          </a:p>
          <a:p>
            <a:pPr marL="1210866" lvl="2" indent="-285750">
              <a:lnSpc>
                <a:spcPct val="90000"/>
              </a:lnSpc>
            </a:pPr>
            <a:r>
              <a:rPr lang="zh-TW" altLang="en-US" sz="1500" dirty="0"/>
              <a:t>陣列元素索引值超出最大範圍。</a:t>
            </a:r>
          </a:p>
          <a:p>
            <a:pPr marL="1210866" lvl="2" indent="-285750">
              <a:lnSpc>
                <a:spcPct val="90000"/>
              </a:lnSpc>
            </a:pPr>
            <a:r>
              <a:rPr lang="zh-TW" altLang="en-US" sz="1500" dirty="0"/>
              <a:t>整數除以 </a:t>
            </a:r>
            <a:r>
              <a:rPr lang="en-US" altLang="zh-TW" sz="1500" dirty="0"/>
              <a:t>0</a:t>
            </a:r>
            <a:r>
              <a:rPr lang="zh-TW" altLang="en-US" sz="1500" dirty="0"/>
              <a:t>。</a:t>
            </a:r>
          </a:p>
          <a:p>
            <a:pPr marL="853679" lvl="1" indent="-285750">
              <a:lnSpc>
                <a:spcPct val="90000"/>
              </a:lnSpc>
              <a:buFont typeface="Times New Roman" panose="02020603050405020304" pitchFamily="18" charset="0"/>
              <a:buAutoNum type="arabicPeriod" startAt="3"/>
            </a:pPr>
            <a:r>
              <a:rPr lang="zh-TW" altLang="en-US" dirty="0">
                <a:solidFill>
                  <a:schemeClr val="accent2"/>
                </a:solidFill>
              </a:rPr>
              <a:t>邏輯的錯誤：</a:t>
            </a:r>
            <a:r>
              <a:rPr lang="zh-TW" altLang="en-US" dirty="0"/>
              <a:t> </a:t>
            </a:r>
          </a:p>
          <a:p>
            <a:pPr marL="1210866" lvl="2" indent="-285750">
              <a:lnSpc>
                <a:spcPct val="90000"/>
              </a:lnSpc>
            </a:pPr>
            <a:r>
              <a:rPr lang="zh-TW" altLang="en-US" sz="1500" dirty="0"/>
              <a:t>利息的計算公式、公司獎金配發比例以及是否要進位</a:t>
            </a:r>
            <a:r>
              <a:rPr lang="en-US" altLang="zh-TW" sz="1500" dirty="0"/>
              <a:t>(</a:t>
            </a:r>
            <a:r>
              <a:rPr lang="zh-TW" altLang="en-US" sz="1500" dirty="0"/>
              <a:t>四捨五入</a:t>
            </a:r>
            <a:r>
              <a:rPr lang="en-US" altLang="zh-TW" sz="1500" dirty="0"/>
              <a:t>) …</a:t>
            </a:r>
            <a:r>
              <a:rPr lang="zh-TW" altLang="en-US" sz="1500" dirty="0"/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84CFE0-5B10-4F13-BE02-D1F1A694D7B0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741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741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96975"/>
            <a:ext cx="866298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synchronized1{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 shared = new Shared();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CT1 = new CustomThread(shared,"one");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CT2 = new CustomThread(shared,"two");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CT3 = new CustomThread(shared,"three");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CT1.join();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CT2.join();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CT3.join();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CustomThread extends Thread{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Shared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CustomThread(Shared shared,String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super(name);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this.shared =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shared.doWork(Thread.currentThread().getName());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Shared{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void doWork(String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System.out.println("Starting "+name);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Thread.sleep(1L);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" 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5530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51275" y="2349500"/>
            <a:ext cx="4824413" cy="3600450"/>
          </a:xfrm>
          <a:noFill/>
        </p:spPr>
      </p:pic>
    </p:spTree>
    <p:extLst>
      <p:ext uri="{BB962C8B-B14F-4D97-AF65-F5344CB8AC3E}">
        <p14:creationId xmlns:p14="http://schemas.microsoft.com/office/powerpoint/2010/main" val="246005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0A96C5-D6D9-4CF7-A427-2E2B8CA3214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8436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196975"/>
            <a:ext cx="8662988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synchronized2{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 shared = new Shared();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CT1 = new CustomThread(shared,"one");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CT2 = new CustomThread(shared,"two");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CT3 = new CustomThread(shared,"three");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CT1.join();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CT2.join();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CT3.join();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CustomThread extends Thread{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Shared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CustomThread(Shared shared,String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super(name);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this.shared =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shared.doWork(Thread.currentThread().getName());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Shared{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synchronized void doWork(String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System.out.println("Starting "+name);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Thread.sleep(100L);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" 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5632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2349500"/>
            <a:ext cx="4751388" cy="3167063"/>
          </a:xfrm>
          <a:noFill/>
        </p:spPr>
      </p:pic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684213" y="5157788"/>
            <a:ext cx="2519362" cy="1295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19715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6936B2-4C50-4A5B-BC94-C8E5F6AA017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194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968375"/>
          </a:xfrm>
        </p:spPr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19460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052513"/>
            <a:ext cx="8662988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public class synchronized3{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static void main(String[] args){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Shared shared = new Shared();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CT1 = new CustomThread(shared,"one");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CT2 = new CustomThread(shared,"two");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CustomThread CT3 = new CustomThread(shared,"three");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CT1.join();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CT2.join();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CT3.join();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CustomThread extends Thread{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Shared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CustomThread(Shared shared,String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super(name);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this.shared = shared;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start();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public void run(){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synchronized(shared){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shared.doWork(Thread.currentThread().getName());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class Shared{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void doWork(String name){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System.out.println("Starting "+name);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try{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	Thread.sleep(100L);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catch(InterruptedException e){}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	System.out.println("Ending " +name);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TW" sz="1000" smtClean="0">
                <a:latin typeface="新細明體" panose="02020500000000000000" pitchFamily="18" charset="-120"/>
              </a:rPr>
              <a:t>}</a:t>
            </a:r>
          </a:p>
        </p:txBody>
      </p:sp>
      <p:pic>
        <p:nvPicPr>
          <p:cNvPr id="573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84663" y="1341438"/>
            <a:ext cx="4535487" cy="2808287"/>
          </a:xfrm>
          <a:noFill/>
        </p:spPr>
      </p:pic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258888" y="4437063"/>
            <a:ext cx="3529012" cy="5048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72051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166C9A-E878-48BA-877D-8E1843AD6A9A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2048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zh-TW" altLang="en-US" smtClean="0">
                <a:latin typeface="新細明體" panose="02020500000000000000" pitchFamily="18" charset="-120"/>
              </a:rPr>
              <a:t>死鎖</a:t>
            </a:r>
            <a:r>
              <a:rPr lang="en-US" altLang="zh-TW" smtClean="0">
                <a:latin typeface="新細明體" panose="02020500000000000000" pitchFamily="18" charset="-120"/>
              </a:rPr>
              <a:t>(Deadlock)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TW" altLang="en-US" smtClean="0">
                <a:latin typeface="新細明體" panose="02020500000000000000" pitchFamily="18" charset="-120"/>
              </a:rPr>
              <a:t>較容易發生在使用同步化區塊時。因為執行時，程式會將傳入的物件作同步化，也就是鎖定不讓其它執行緒呼叫該物件的任何函式，若有兩個執行緒互相鎖定對方要執行的物件函式，則兩個執行緒將都無法繼續執行下去</a:t>
            </a:r>
          </a:p>
        </p:txBody>
      </p:sp>
    </p:spTree>
    <p:extLst>
      <p:ext uri="{BB962C8B-B14F-4D97-AF65-F5344CB8AC3E}">
        <p14:creationId xmlns:p14="http://schemas.microsoft.com/office/powerpoint/2010/main" val="222321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EA4D83-FF83-4259-8799-71958F76EB77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2150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87450" y="4148138"/>
            <a:ext cx="1439863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method1()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187450" y="3860800"/>
            <a:ext cx="14398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OneObject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156325" y="4868863"/>
            <a:ext cx="15113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method2()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6156325" y="4581525"/>
            <a:ext cx="15113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AnotherObject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539750" y="1628775"/>
            <a:ext cx="2663825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synchronized(OneObject){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sleep(1000L);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AnotherObject.method2();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39750" y="1268413"/>
            <a:ext cx="2663825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651500" y="1557338"/>
            <a:ext cx="3024188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synchronized(AnotherObject){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sleep(1000L);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……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  OneObject.method1();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651500" y="1196975"/>
            <a:ext cx="302418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>
            <a:off x="323850" y="20605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323850" y="20605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23850" y="4005263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2195513" y="23495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V="1">
            <a:off x="3348038" y="17732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3348038" y="177323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8604250" y="19891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8820150" y="1989138"/>
            <a:ext cx="0" cy="273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7596188" y="4724400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H="1">
            <a:off x="5508625" y="2276475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5508625" y="22764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2339975" y="2636838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3203575" y="2924175"/>
            <a:ext cx="3168650" cy="2376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>
            <a:off x="5651500" y="5300663"/>
            <a:ext cx="7207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H="1">
            <a:off x="2411413" y="2852738"/>
            <a:ext cx="3455987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>
            <a:off x="2411413" y="4652963"/>
            <a:ext cx="7905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107950" y="4005263"/>
            <a:ext cx="9366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鎖定物件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OneObject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3276600" y="1268413"/>
            <a:ext cx="21590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  <a:r>
              <a:rPr lang="zh-TW" altLang="en-US" sz="1800">
                <a:latin typeface="新細明體" panose="02020500000000000000" pitchFamily="18" charset="-120"/>
              </a:rPr>
              <a:t>呼叫</a:t>
            </a:r>
            <a:r>
              <a:rPr lang="en-US" altLang="zh-TW" sz="1800">
                <a:latin typeface="新細明體" panose="02020500000000000000" pitchFamily="18" charset="-120"/>
              </a:rPr>
              <a:t>sleep</a:t>
            </a:r>
            <a:r>
              <a:rPr lang="zh-TW" altLang="en-US" sz="1800">
                <a:latin typeface="新細明體" panose="02020500000000000000" pitchFamily="18" charset="-120"/>
              </a:rPr>
              <a:t>函式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 </a:t>
            </a:r>
            <a:r>
              <a:rPr lang="zh-TW" altLang="en-US" sz="1800">
                <a:latin typeface="新細明體" panose="02020500000000000000" pitchFamily="18" charset="-120"/>
              </a:rPr>
              <a:t>在此時啟動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7596188" y="4797425"/>
            <a:ext cx="13684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 </a:t>
            </a:r>
            <a:r>
              <a:rPr lang="zh-TW" altLang="en-US" sz="1800">
                <a:latin typeface="新細明體" panose="02020500000000000000" pitchFamily="18" charset="-120"/>
              </a:rPr>
              <a:t>鎖定物件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AnotherObject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3348038" y="2133600"/>
            <a:ext cx="20875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  <a:r>
              <a:rPr lang="zh-TW" altLang="en-US" sz="1800">
                <a:latin typeface="新細明體" panose="02020500000000000000" pitchFamily="18" charset="-120"/>
              </a:rPr>
              <a:t>呼叫</a:t>
            </a:r>
            <a:r>
              <a:rPr lang="en-US" altLang="zh-TW" sz="1800">
                <a:latin typeface="新細明體" panose="02020500000000000000" pitchFamily="18" charset="-120"/>
              </a:rPr>
              <a:t>sleep</a:t>
            </a:r>
            <a:r>
              <a:rPr lang="zh-TW" altLang="en-US" sz="1800">
                <a:latin typeface="新細明體" panose="02020500000000000000" pitchFamily="18" charset="-120"/>
              </a:rPr>
              <a:t>函式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  <a:r>
              <a:rPr lang="zh-TW" altLang="en-US" sz="1800">
                <a:latin typeface="新細明體" panose="02020500000000000000" pitchFamily="18" charset="-120"/>
              </a:rPr>
              <a:t>獲得執行權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1908175" y="5876925"/>
            <a:ext cx="37433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  <a:r>
              <a:rPr lang="zh-TW" altLang="en-US" sz="1800">
                <a:latin typeface="新細明體" panose="02020500000000000000" pitchFamily="18" charset="-120"/>
              </a:rPr>
              <a:t>無法繼續執行</a:t>
            </a:r>
            <a:r>
              <a:rPr lang="en-US" altLang="zh-TW" sz="1800">
                <a:latin typeface="新細明體" panose="02020500000000000000" pitchFamily="18" charset="-120"/>
              </a:rPr>
              <a:t>AontherObject</a:t>
            </a:r>
            <a:r>
              <a:rPr lang="zh-TW" altLang="en-US" sz="1800">
                <a:latin typeface="新細明體" panose="02020500000000000000" pitchFamily="18" charset="-120"/>
              </a:rPr>
              <a:t>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method2()</a:t>
            </a:r>
            <a:r>
              <a:rPr lang="zh-TW" altLang="zh-TW" sz="1800"/>
              <a:t>，</a:t>
            </a:r>
            <a:r>
              <a:rPr lang="zh-TW" altLang="en-US" sz="1800">
                <a:latin typeface="新細明體" panose="02020500000000000000" pitchFamily="18" charset="-120"/>
              </a:rPr>
              <a:t>除非</a:t>
            </a: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  <a:r>
              <a:rPr lang="zh-TW" altLang="en-US" sz="1800">
                <a:latin typeface="新細明體" panose="02020500000000000000" pitchFamily="18" charset="-120"/>
              </a:rPr>
              <a:t>中的同步化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區塊執行完畢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3132138" y="4437063"/>
            <a:ext cx="201612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因為</a:t>
            </a:r>
            <a:r>
              <a:rPr lang="en-US" altLang="zh-TW" sz="1800">
                <a:latin typeface="新細明體" panose="02020500000000000000" pitchFamily="18" charset="-120"/>
              </a:rPr>
              <a:t>Thread1</a:t>
            </a:r>
            <a:r>
              <a:rPr lang="zh-TW" altLang="en-US" sz="1800">
                <a:latin typeface="新細明體" panose="02020500000000000000" pitchFamily="18" charset="-120"/>
              </a:rPr>
              <a:t>無法繼續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執行，</a:t>
            </a:r>
            <a:r>
              <a:rPr lang="en-US" altLang="zh-TW" sz="1800">
                <a:latin typeface="新細明體" panose="02020500000000000000" pitchFamily="18" charset="-120"/>
              </a:rPr>
              <a:t>Thread2</a:t>
            </a:r>
            <a:r>
              <a:rPr lang="zh-TW" altLang="en-US" sz="1800">
                <a:latin typeface="新細明體" panose="02020500000000000000" pitchFamily="18" charset="-120"/>
              </a:rPr>
              <a:t>再次獲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>
                <a:latin typeface="新細明體" panose="02020500000000000000" pitchFamily="18" charset="-120"/>
              </a:rPr>
              <a:t>得執行權</a:t>
            </a:r>
            <a:r>
              <a:rPr lang="zh-TW" altLang="en-US" sz="1800"/>
              <a:t>，卻也無法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800"/>
              <a:t>執行</a:t>
            </a:r>
            <a:r>
              <a:rPr lang="en-US" altLang="zh-TW" sz="1800">
                <a:latin typeface="新細明體" panose="02020500000000000000" pitchFamily="18" charset="-120"/>
              </a:rPr>
              <a:t>OneObject</a:t>
            </a:r>
            <a:r>
              <a:rPr lang="zh-TW" altLang="en-US" sz="1800">
                <a:latin typeface="新細明體" panose="02020500000000000000" pitchFamily="18" charset="-120"/>
              </a:rPr>
              <a:t>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latin typeface="新細明體" panose="02020500000000000000" pitchFamily="18" charset="-120"/>
              </a:rPr>
              <a:t>method1()</a:t>
            </a:r>
          </a:p>
        </p:txBody>
      </p:sp>
    </p:spTree>
    <p:extLst>
      <p:ext uri="{BB962C8B-B14F-4D97-AF65-F5344CB8AC3E}">
        <p14:creationId xmlns:p14="http://schemas.microsoft.com/office/powerpoint/2010/main" val="292771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9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nimBg="1"/>
      <p:bldP spid="53261" grpId="0" animBg="1"/>
      <p:bldP spid="53262" grpId="0" animBg="1"/>
      <p:bldP spid="53263" grpId="0" animBg="1"/>
      <p:bldP spid="53264" grpId="0" animBg="1"/>
      <p:bldP spid="53265" grpId="0" animBg="1"/>
      <p:bldP spid="53266" grpId="0" animBg="1"/>
      <p:bldP spid="53267" grpId="0" animBg="1"/>
      <p:bldP spid="53268" grpId="0" animBg="1"/>
      <p:bldP spid="53269" grpId="0" animBg="1"/>
      <p:bldP spid="53270" grpId="0" animBg="1"/>
      <p:bldP spid="53271" grpId="0" animBg="1"/>
      <p:bldP spid="53273" grpId="0" animBg="1"/>
      <p:bldP spid="53274" grpId="0" animBg="1"/>
      <p:bldP spid="53275" grpId="0" animBg="1"/>
      <p:bldP spid="53278" grpId="0" animBg="1"/>
      <p:bldP spid="53279" grpId="0"/>
      <p:bldP spid="53280" grpId="0"/>
      <p:bldP spid="53281" grpId="0"/>
      <p:bldP spid="53282" grpId="0"/>
      <p:bldP spid="53283" grpId="0"/>
      <p:bldP spid="532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EB5350-AE94-4DF3-816E-17A4C5B84C31}" type="datetime1">
              <a:rPr kumimoji="0" lang="zh-TW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2023/4/16</a:t>
            </a:fld>
            <a:endParaRPr kumimoji="0" lang="en-US" altLang="zh-TW" sz="1400" smtClean="0"/>
          </a:p>
        </p:txBody>
      </p:sp>
      <p:sp>
        <p:nvSpPr>
          <p:cNvPr id="2253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新細明體" panose="02020500000000000000" pitchFamily="18" charset="-120"/>
              </a:rPr>
              <a:t>Thread</a:t>
            </a:r>
          </a:p>
        </p:txBody>
      </p:sp>
      <p:sp>
        <p:nvSpPr>
          <p:cNvPr id="22532" name="Rectangle 34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981075"/>
            <a:ext cx="4194175" cy="5118100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n"/>
            </a:pPr>
            <a:r>
              <a:rPr lang="en-US" altLang="zh-TW" sz="2800" smtClean="0"/>
              <a:t>Example</a:t>
            </a:r>
          </a:p>
        </p:txBody>
      </p:sp>
      <p:sp>
        <p:nvSpPr>
          <p:cNvPr id="22533" name="Rectangle 35"/>
          <p:cNvSpPr>
            <a:spLocks noChangeArrowheads="1"/>
          </p:cNvSpPr>
          <p:nvPr/>
        </p:nvSpPr>
        <p:spPr bwMode="auto">
          <a:xfrm>
            <a:off x="323850" y="1484313"/>
            <a:ext cx="4319588" cy="3670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class CustomThread1 extends Thread{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Shared shared1,shared2;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CustomThread1(Shared shared1,Shared shared2,String name){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super(name);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this.shared1 = shared1;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this.shared2 = shared2;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void 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synchronized(shared1){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try{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    Thread.sleep(1000L);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catch(Exception e){}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synchronized(shared2){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    shared2.doWork(Thread.currentThread().getName());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2534" name="Rectangle 36"/>
          <p:cNvSpPr>
            <a:spLocks noChangeArrowheads="1"/>
          </p:cNvSpPr>
          <p:nvPr/>
        </p:nvSpPr>
        <p:spPr bwMode="auto">
          <a:xfrm>
            <a:off x="4643438" y="1485900"/>
            <a:ext cx="4248150" cy="367188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class CustomThread2 extends Thread{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Shared shared1,shared2;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CustomThread2(Shared shared1,Shared shared2,String name){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super(name);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this.shared1 = shared1;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this.shared2 = shared2;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start();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void run(){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synchronized(shared2){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try{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    Thread.sleep(1000L);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catch(Exception e){}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synchronized(shared1){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    shared1.doWork(Thread.currentThread().getName());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2535" name="Rectangle 37"/>
          <p:cNvSpPr>
            <a:spLocks noChangeArrowheads="1"/>
          </p:cNvSpPr>
          <p:nvPr/>
        </p:nvSpPr>
        <p:spPr bwMode="auto">
          <a:xfrm>
            <a:off x="323850" y="5157788"/>
            <a:ext cx="3744913" cy="1223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class Shared{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void doWork(String name){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System.out.println("Starting "+name);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System.out.println("Ending " +name);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sp>
        <p:nvSpPr>
          <p:cNvPr id="22536" name="Rectangle 38"/>
          <p:cNvSpPr>
            <a:spLocks noChangeArrowheads="1"/>
          </p:cNvSpPr>
          <p:nvPr/>
        </p:nvSpPr>
        <p:spPr bwMode="auto">
          <a:xfrm>
            <a:off x="4067175" y="5157788"/>
            <a:ext cx="4826000" cy="15113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public class DeadLock{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public static void main(String[] args){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Shared shared1 = new Shared();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Shared shared2 = new Shared();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CustomThread1 CT1 = new CustomThread1(shared1,shared2,"one");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    CustomThread2 CT2 = new CustomThread2(shared1,shared2,"two");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>
                <a:latin typeface="新細明體" panose="02020500000000000000" pitchFamily="18" charset="-120"/>
              </a:rPr>
              <a:t>}</a:t>
            </a:r>
          </a:p>
        </p:txBody>
      </p:sp>
      <p:graphicFrame>
        <p:nvGraphicFramePr>
          <p:cNvPr id="121895" name="Object 39"/>
          <p:cNvGraphicFramePr>
            <a:graphicFrameLocks noGrp="1" noChangeAspect="1"/>
          </p:cNvGraphicFramePr>
          <p:nvPr>
            <p:ph sz="half" idx="2"/>
          </p:nvPr>
        </p:nvGraphicFramePr>
        <p:xfrm>
          <a:off x="2528888" y="2430463"/>
          <a:ext cx="3933825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點陣圖影像" r:id="rId3" imgW="3933333" imgH="2580952" progId="Paint.Picture">
                  <p:embed/>
                </p:oleObj>
              </mc:Choice>
              <mc:Fallback>
                <p:oleObj name="點陣圖影像" r:id="rId3" imgW="3933333" imgH="25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430463"/>
                        <a:ext cx="3933825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05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</a:t>
            </a:r>
            <a:r>
              <a:rPr lang="zh-TW" altLang="en-US" dirty="0"/>
              <a:t>與 </a:t>
            </a:r>
            <a:r>
              <a:rPr lang="en-US" altLang="zh-TW" dirty="0"/>
              <a:t>Exception </a:t>
            </a:r>
            <a:r>
              <a:rPr lang="zh-TW" altLang="en-US" dirty="0" smtClean="0"/>
              <a:t>類別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 smtClean="0"/>
              <a:t>  </a:t>
            </a:r>
            <a:endParaRPr lang="zh-TW" dirty="0"/>
          </a:p>
        </p:txBody>
      </p:sp>
      <p:sp>
        <p:nvSpPr>
          <p:cNvPr id="3" name="矩形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中用來處理錯誤的類別分為：</a:t>
            </a:r>
          </a:p>
          <a:p>
            <a:pPr lvl="1"/>
            <a:r>
              <a:rPr lang="en-US" altLang="zh-TW" b="1" dirty="0" smtClean="0"/>
              <a:t>Error</a:t>
            </a:r>
            <a:r>
              <a:rPr lang="zh-TW" altLang="en-US" dirty="0"/>
              <a:t>：通常泛指的是系統本身發出的錯誤訊息，也有可能是程式所造成的。</a:t>
            </a:r>
          </a:p>
          <a:p>
            <a:pPr lvl="1"/>
            <a:r>
              <a:rPr lang="en-US" altLang="zh-TW" b="1" dirty="0"/>
              <a:t>Exception</a:t>
            </a:r>
            <a:r>
              <a:rPr lang="zh-TW" altLang="en-US" dirty="0"/>
              <a:t>：是一個不正常的程式</a:t>
            </a:r>
            <a:r>
              <a:rPr lang="en-US" altLang="zh-TW" dirty="0"/>
              <a:t>(</a:t>
            </a:r>
            <a:r>
              <a:rPr lang="zh-TW" altLang="en-US" dirty="0"/>
              <a:t>當下而言</a:t>
            </a:r>
            <a:r>
              <a:rPr lang="en-US" altLang="zh-TW" dirty="0"/>
              <a:t>)</a:t>
            </a:r>
            <a:r>
              <a:rPr lang="zh-TW" altLang="en-US" dirty="0"/>
              <a:t>在執行期間所觸發的事件。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300" b="1" dirty="0">
                <a:latin typeface="Verdana" panose="020B0604030504040204" pitchFamily="34" charset="0"/>
              </a:rPr>
              <a:t>Exception</a:t>
            </a:r>
            <a:r>
              <a:rPr lang="zh-TW" altLang="en-US" sz="3300" b="1" dirty="0">
                <a:latin typeface="Verdana" panose="020B0604030504040204" pitchFamily="34" charset="0"/>
              </a:rPr>
              <a:t>常見錯誤類別的樹狀圖 </a:t>
            </a:r>
            <a:br>
              <a:rPr lang="zh-TW" altLang="en-US" sz="3300" b="1" dirty="0">
                <a:latin typeface="Verdana" panose="020B0604030504040204" pitchFamily="34" charset="0"/>
              </a:rPr>
            </a:br>
            <a:endParaRPr lang="zh-TW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701404" y="4131469"/>
            <a:ext cx="971550" cy="432197"/>
          </a:xfrm>
          <a:prstGeom prst="flowChartAlternateProcess">
            <a:avLst/>
          </a:prstGeom>
          <a:solidFill>
            <a:srgbClr val="008000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defTabSz="6858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b="1" kern="0" dirty="0">
                <a:solidFill>
                  <a:srgbClr val="FFFFFF"/>
                </a:solidFill>
                <a:latin typeface="Verdana" panose="020B0604030504040204" pitchFamily="34" charset="0"/>
              </a:rPr>
              <a:t>Exception</a:t>
            </a:r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943225" y="3969544"/>
            <a:ext cx="1350169" cy="1133475"/>
            <a:chOff x="2472" y="2614"/>
            <a:chExt cx="1134" cy="952"/>
          </a:xfrm>
        </p:grpSpPr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2472" y="2614"/>
              <a:ext cx="1134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RuntimeException</a:t>
              </a:r>
              <a:endParaRPr lang="en-US" altLang="zh-TW" sz="900" b="1" dirty="0">
                <a:latin typeface="Verdana" panose="020B0604030504040204" pitchFamily="34" charset="0"/>
              </a:endParaRPr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2472" y="3339"/>
              <a:ext cx="1134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>
                  <a:latin typeface="Verdana" panose="020B0604030504040204" pitchFamily="34" charset="0"/>
                </a:rPr>
                <a:t>IOException</a:t>
              </a:r>
            </a:p>
          </p:txBody>
        </p:sp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2672953" y="4076700"/>
            <a:ext cx="270272" cy="864394"/>
            <a:chOff x="2245" y="2704"/>
            <a:chExt cx="227" cy="726"/>
          </a:xfrm>
        </p:grpSpPr>
        <p:sp>
          <p:nvSpPr>
            <p:cNvPr id="10" name="Line 34"/>
            <p:cNvSpPr>
              <a:spLocks noChangeShapeType="1"/>
            </p:cNvSpPr>
            <p:nvPr/>
          </p:nvSpPr>
          <p:spPr bwMode="auto">
            <a:xfrm>
              <a:off x="2336" y="2704"/>
              <a:ext cx="0" cy="7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1" name="Line 35"/>
            <p:cNvSpPr>
              <a:spLocks noChangeShapeType="1"/>
            </p:cNvSpPr>
            <p:nvPr/>
          </p:nvSpPr>
          <p:spPr bwMode="auto">
            <a:xfrm>
              <a:off x="2336" y="2704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2" name="Line 36"/>
            <p:cNvSpPr>
              <a:spLocks noChangeShapeType="1"/>
            </p:cNvSpPr>
            <p:nvPr/>
          </p:nvSpPr>
          <p:spPr bwMode="auto">
            <a:xfrm>
              <a:off x="2336" y="343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3" name="Line 37"/>
            <p:cNvSpPr>
              <a:spLocks noChangeShapeType="1"/>
            </p:cNvSpPr>
            <p:nvPr/>
          </p:nvSpPr>
          <p:spPr bwMode="auto">
            <a:xfrm>
              <a:off x="2245" y="2931"/>
              <a:ext cx="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4293394" y="3752850"/>
            <a:ext cx="377429" cy="702469"/>
            <a:chOff x="3606" y="2432"/>
            <a:chExt cx="317" cy="590"/>
          </a:xfrm>
        </p:grpSpPr>
        <p:sp>
          <p:nvSpPr>
            <p:cNvPr id="15" name="Line 42"/>
            <p:cNvSpPr>
              <a:spLocks noChangeShapeType="1"/>
            </p:cNvSpPr>
            <p:nvPr/>
          </p:nvSpPr>
          <p:spPr bwMode="auto">
            <a:xfrm>
              <a:off x="3606" y="2704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6" name="Line 43"/>
            <p:cNvSpPr>
              <a:spLocks noChangeShapeType="1"/>
            </p:cNvSpPr>
            <p:nvPr/>
          </p:nvSpPr>
          <p:spPr bwMode="auto">
            <a:xfrm>
              <a:off x="3742" y="2432"/>
              <a:ext cx="0" cy="5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>
              <a:off x="3742" y="243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3742" y="270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3742" y="302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4670823" y="3644503"/>
            <a:ext cx="1944290" cy="919163"/>
            <a:chOff x="3923" y="2341"/>
            <a:chExt cx="1633" cy="772"/>
          </a:xfrm>
        </p:grpSpPr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923" y="2341"/>
              <a:ext cx="1225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>
                  <a:latin typeface="Verdana" panose="020B0604030504040204" pitchFamily="34" charset="0"/>
                </a:rPr>
                <a:t>ArithmeticException </a:t>
              </a: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3923" y="2614"/>
              <a:ext cx="1225" cy="226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NullPointerException</a:t>
              </a:r>
              <a:r>
                <a:rPr lang="en-US" altLang="zh-TW" sz="900" b="1" dirty="0">
                  <a:latin typeface="Verdana" panose="020B0604030504040204" pitchFamily="34" charset="0"/>
                </a:rPr>
                <a:t> </a:t>
              </a: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3923" y="2886"/>
              <a:ext cx="1633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IndexOutOfBoundsException</a:t>
              </a:r>
              <a:r>
                <a:rPr lang="en-US" altLang="zh-TW" sz="900" b="1" dirty="0">
                  <a:latin typeface="Verdana" panose="020B0604030504040204" pitchFamily="34" charset="0"/>
                </a:rPr>
                <a:t> </a:t>
              </a:r>
            </a:p>
          </p:txBody>
        </p:sp>
      </p:grpSp>
      <p:grpSp>
        <p:nvGrpSpPr>
          <p:cNvPr id="24" name="Group 62"/>
          <p:cNvGrpSpPr>
            <a:grpSpLocks/>
          </p:cNvGrpSpPr>
          <p:nvPr/>
        </p:nvGrpSpPr>
        <p:grpSpPr bwMode="auto">
          <a:xfrm>
            <a:off x="4670822" y="4670822"/>
            <a:ext cx="1565672" cy="594122"/>
            <a:chOff x="3923" y="3203"/>
            <a:chExt cx="1315" cy="499"/>
          </a:xfrm>
        </p:grpSpPr>
        <p:sp>
          <p:nvSpPr>
            <p:cNvPr id="25" name="AutoShape 19"/>
            <p:cNvSpPr>
              <a:spLocks noChangeArrowheads="1"/>
            </p:cNvSpPr>
            <p:nvPr/>
          </p:nvSpPr>
          <p:spPr bwMode="auto">
            <a:xfrm>
              <a:off x="3923" y="3203"/>
              <a:ext cx="1133" cy="227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EOFException</a:t>
              </a:r>
              <a:r>
                <a:rPr lang="en-US" altLang="zh-TW" sz="900" b="1" dirty="0">
                  <a:latin typeface="Verdana" panose="020B0604030504040204" pitchFamily="34" charset="0"/>
                </a:rPr>
                <a:t> </a:t>
              </a:r>
            </a:p>
          </p:txBody>
        </p:sp>
        <p:sp>
          <p:nvSpPr>
            <p:cNvPr id="26" name="AutoShape 20"/>
            <p:cNvSpPr>
              <a:spLocks noChangeArrowheads="1"/>
            </p:cNvSpPr>
            <p:nvPr/>
          </p:nvSpPr>
          <p:spPr bwMode="auto">
            <a:xfrm>
              <a:off x="3923" y="3476"/>
              <a:ext cx="1315" cy="226"/>
            </a:xfrm>
            <a:prstGeom prst="flowChartAlternate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900" b="1" dirty="0" err="1">
                  <a:latin typeface="Verdana" panose="020B0604030504040204" pitchFamily="34" charset="0"/>
                </a:rPr>
                <a:t>FileNotFoundException</a:t>
              </a:r>
              <a:r>
                <a:rPr lang="en-US" altLang="zh-TW" sz="900" b="1" dirty="0">
                  <a:latin typeface="Verdana" panose="020B0604030504040204" pitchFamily="34" charset="0"/>
                </a:rPr>
                <a:t> </a:t>
              </a:r>
            </a:p>
          </p:txBody>
        </p:sp>
      </p:grpSp>
      <p:grpSp>
        <p:nvGrpSpPr>
          <p:cNvPr id="27" name="Group 60"/>
          <p:cNvGrpSpPr>
            <a:grpSpLocks/>
          </p:cNvGrpSpPr>
          <p:nvPr/>
        </p:nvGrpSpPr>
        <p:grpSpPr bwMode="auto">
          <a:xfrm>
            <a:off x="4293394" y="4779169"/>
            <a:ext cx="377429" cy="378619"/>
            <a:chOff x="3606" y="3294"/>
            <a:chExt cx="317" cy="318"/>
          </a:xfrm>
        </p:grpSpPr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3606" y="3430"/>
              <a:ext cx="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3742" y="3294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3742" y="329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3742" y="3612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652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RuntimeException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Exception</a:t>
            </a:r>
            <a:r>
              <a:rPr lang="zh-TW" altLang="en-US" dirty="0"/>
              <a:t>類別擁有</a:t>
            </a:r>
            <a:r>
              <a:rPr lang="en-US" altLang="zh-TW" dirty="0" err="1"/>
              <a:t>RuntimeException</a:t>
            </a:r>
            <a:r>
              <a:rPr lang="zh-TW" altLang="en-US" dirty="0"/>
              <a:t>子類別，其子類別就是一些常見的例外，如下表所示：</a:t>
            </a:r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29542"/>
              </p:ext>
            </p:extLst>
          </p:nvPr>
        </p:nvGraphicFramePr>
        <p:xfrm>
          <a:off x="1371600" y="3371629"/>
          <a:ext cx="6361387" cy="1990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453"/>
                <a:gridCol w="3298934"/>
              </a:tblGrid>
              <a:tr h="497654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例外名稱</a:t>
                      </a:r>
                      <a:endParaRPr lang="zh-TW" alt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dirty="0" smtClean="0"/>
                        <a:t>產生原因</a:t>
                      </a:r>
                      <a:endParaRPr lang="zh-TW" altLang="en-US" sz="1500" dirty="0"/>
                    </a:p>
                  </a:txBody>
                  <a:tcPr marL="68580" marR="68580" marT="34290" marB="34290"/>
                </a:tc>
              </a:tr>
              <a:tr h="49765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 err="1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ArithmeticException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kern="12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運算式產生的例外，例如：除數為</a:t>
                      </a:r>
                      <a:r>
                        <a:rPr lang="en-US" altLang="zh-TW" sz="15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49765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dirty="0" err="1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NullPointerException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kern="12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使用物件時，該物件的參考值為</a:t>
                      </a:r>
                      <a:r>
                        <a:rPr lang="en-US" altLang="zh-TW" sz="15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</a:rPr>
                        <a:t>null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49765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500" b="0" dirty="0" err="1" smtClean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</a:rPr>
                        <a:t>IndexOutOfBoundsExceptio</a:t>
                      </a:r>
                      <a:endParaRPr lang="zh-TW" altLang="en-US" sz="1500" b="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500" kern="1200" dirty="0" smtClean="0">
                          <a:solidFill>
                            <a:schemeClr val="accent5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索引使用時超出範圍</a:t>
                      </a:r>
                      <a:endParaRPr lang="zh-TW" altLang="en-US" sz="1500" dirty="0">
                        <a:solidFill>
                          <a:schemeClr val="accent5">
                            <a:lumMod val="1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9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00" b="1" dirty="0">
                <a:latin typeface="Verdana" panose="020B0604030504040204" pitchFamily="34" charset="0"/>
              </a:rPr>
              <a:t>try</a:t>
            </a:r>
            <a:r>
              <a:rPr lang="zh-TW" altLang="en-US" sz="3300" dirty="0">
                <a:latin typeface="Verdana" panose="020B0604030504040204" pitchFamily="34" charset="0"/>
              </a:rPr>
              <a:t>、</a:t>
            </a:r>
            <a:r>
              <a:rPr lang="en-US" altLang="zh-TW" sz="3300" b="1" dirty="0">
                <a:latin typeface="Verdana" panose="020B0604030504040204" pitchFamily="34" charset="0"/>
              </a:rPr>
              <a:t>catch </a:t>
            </a:r>
            <a:r>
              <a:rPr lang="zh-TW" altLang="en-US" sz="3300" dirty="0">
                <a:latin typeface="Verdana" panose="020B0604030504040204" pitchFamily="34" charset="0"/>
              </a:rPr>
              <a:t>區塊結構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100" dirty="0"/>
              <a:t>Java</a:t>
            </a:r>
            <a:r>
              <a:rPr lang="zh-TW" altLang="en-US" sz="2100" dirty="0"/>
              <a:t>語言例外處理程式敘述分為</a:t>
            </a:r>
            <a:r>
              <a:rPr lang="en-US" altLang="zh-TW" sz="2100" dirty="0"/>
              <a:t>try</a:t>
            </a:r>
            <a:r>
              <a:rPr lang="zh-TW" altLang="en-US" sz="2100" dirty="0"/>
              <a:t>、</a:t>
            </a:r>
            <a:r>
              <a:rPr lang="en-US" altLang="zh-TW" sz="2100" dirty="0"/>
              <a:t>catch</a:t>
            </a:r>
            <a:r>
              <a:rPr lang="zh-TW" altLang="en-US" sz="2100" dirty="0"/>
              <a:t>、</a:t>
            </a:r>
            <a:r>
              <a:rPr lang="en-US" altLang="zh-TW" sz="2100" dirty="0"/>
              <a:t>finally</a:t>
            </a:r>
            <a:r>
              <a:rPr lang="zh-TW" altLang="en-US" sz="2100" dirty="0"/>
              <a:t>三個程式區塊，可以處理特定的例外物件，如下所示：</a:t>
            </a:r>
          </a:p>
          <a:p>
            <a:pPr lvl="1">
              <a:buNone/>
            </a:pPr>
            <a:r>
              <a:rPr lang="en-US" altLang="zh-TW" sz="1800" dirty="0"/>
              <a:t>try</a:t>
            </a:r>
          </a:p>
          <a:p>
            <a:pPr lvl="1">
              <a:buNone/>
            </a:pPr>
            <a:r>
              <a:rPr lang="en-US" altLang="zh-TW" sz="1800" dirty="0"/>
              <a:t>{    ………  }</a:t>
            </a:r>
          </a:p>
          <a:p>
            <a:pPr lvl="1">
              <a:buNone/>
            </a:pPr>
            <a:r>
              <a:rPr lang="en-US" altLang="zh-TW" sz="1800" dirty="0"/>
              <a:t>catch(</a:t>
            </a:r>
            <a:r>
              <a:rPr lang="en-US" altLang="zh-TW" sz="1800" dirty="0" err="1"/>
              <a:t>ExceptionType</a:t>
            </a:r>
            <a:r>
              <a:rPr lang="en-US" altLang="zh-TW" sz="1800" dirty="0"/>
              <a:t> e)</a:t>
            </a:r>
          </a:p>
          <a:p>
            <a:pPr lvl="1">
              <a:buNone/>
            </a:pPr>
            <a:r>
              <a:rPr lang="en-US" altLang="zh-TW" sz="1800" dirty="0"/>
              <a:t>{  // </a:t>
            </a:r>
            <a:r>
              <a:rPr lang="zh-TW" altLang="en-US" sz="1800" dirty="0"/>
              <a:t>例外處理</a:t>
            </a:r>
          </a:p>
          <a:p>
            <a:pPr lvl="1">
              <a:buNone/>
            </a:pPr>
            <a:r>
              <a:rPr lang="zh-TW" altLang="en-US" sz="1800" dirty="0"/>
              <a:t>    </a:t>
            </a:r>
            <a:r>
              <a:rPr lang="en-US" altLang="zh-TW" sz="1800" dirty="0"/>
              <a:t>………  }</a:t>
            </a:r>
          </a:p>
          <a:p>
            <a:pPr lvl="1">
              <a:buNone/>
            </a:pPr>
            <a:r>
              <a:rPr lang="en-US" altLang="zh-TW" sz="1800" dirty="0"/>
              <a:t>finally</a:t>
            </a:r>
          </a:p>
          <a:p>
            <a:pPr lvl="1">
              <a:buNone/>
            </a:pPr>
            <a:r>
              <a:rPr lang="en-US" altLang="zh-TW" sz="1800" dirty="0"/>
              <a:t>{  ……… 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77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try</a:t>
            </a:r>
            <a:r>
              <a:rPr lang="zh-TW" altLang="en-US" b="1" dirty="0"/>
              <a:t>程式區</a:t>
            </a:r>
            <a:r>
              <a:rPr lang="zh-TW" altLang="en-US" b="1" dirty="0" smtClean="0"/>
              <a:t>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100" dirty="0"/>
              <a:t>在</a:t>
            </a:r>
            <a:r>
              <a:rPr lang="en-US" altLang="zh-TW" sz="2100" dirty="0"/>
              <a:t>try</a:t>
            </a:r>
            <a:r>
              <a:rPr lang="zh-TW" altLang="en-US" sz="2100" dirty="0"/>
              <a:t>區塊的程式碼檢查是否產生例外，當例外產生時，就會丟出指定例外類型的物件。</a:t>
            </a:r>
            <a:endParaRPr lang="en-US" altLang="zh-TW" sz="2100" dirty="0"/>
          </a:p>
          <a:p>
            <a:endParaRPr lang="en-US" altLang="zh-TW" sz="2100" dirty="0"/>
          </a:p>
          <a:p>
            <a:endParaRPr lang="en-US" altLang="zh-TW" sz="2100" dirty="0">
              <a:solidFill>
                <a:srgbClr val="FF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 try {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     …// Statement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kumimoji="1" lang="en-US" altLang="zh-TW" sz="2100" b="1" dirty="0">
                <a:solidFill>
                  <a:srgbClr val="FF0000"/>
                </a:solidFill>
                <a:latin typeface="Verdana" pitchFamily="34" charset="0"/>
                <a:ea typeface="書法家粗黑體" pitchFamily="49" charset="-120"/>
              </a:rPr>
              <a:t> }</a:t>
            </a:r>
          </a:p>
          <a:p>
            <a:pPr marL="0" indent="0">
              <a:buNone/>
            </a:pPr>
            <a:endParaRPr lang="zh-TW" altLang="en-US" sz="21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4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catch</a:t>
            </a:r>
            <a:r>
              <a:rPr lang="zh-TW" altLang="en-US" b="1" dirty="0"/>
              <a:t>程式區</a:t>
            </a:r>
            <a:r>
              <a:rPr lang="zh-TW" altLang="en-US" b="1" dirty="0" smtClean="0"/>
              <a:t>塊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100" dirty="0"/>
              <a:t>在</a:t>
            </a:r>
            <a:r>
              <a:rPr lang="en-US" altLang="zh-TW" sz="2100" dirty="0"/>
              <a:t>try</a:t>
            </a:r>
            <a:r>
              <a:rPr lang="zh-TW" altLang="en-US" sz="2100" dirty="0"/>
              <a:t>程式區塊的程式碼如果丟出例外，</a:t>
            </a:r>
            <a:r>
              <a:rPr lang="en-US" altLang="zh-TW" sz="2100" dirty="0"/>
              <a:t>Java</a:t>
            </a:r>
            <a:r>
              <a:rPr lang="zh-TW" altLang="en-US" sz="2100" dirty="0"/>
              <a:t>程式需要準備一到多個</a:t>
            </a:r>
            <a:r>
              <a:rPr lang="en-US" altLang="zh-TW" sz="2100" dirty="0"/>
              <a:t>catch</a:t>
            </a:r>
            <a:r>
              <a:rPr lang="zh-TW" altLang="en-US" sz="2100" dirty="0"/>
              <a:t>程式區塊處理不同類型的例外。如果有發生</a:t>
            </a:r>
            <a:r>
              <a:rPr lang="en-US" altLang="zh-TW" sz="2100" dirty="0"/>
              <a:t>Exception</a:t>
            </a:r>
            <a:r>
              <a:rPr lang="zh-TW" altLang="en-US" sz="2100" dirty="0"/>
              <a:t>時，利用 </a:t>
            </a:r>
            <a:r>
              <a:rPr lang="en-US" altLang="zh-TW" sz="2100" dirty="0"/>
              <a:t>catch </a:t>
            </a:r>
            <a:r>
              <a:rPr lang="zh-TW" altLang="en-US" sz="2100" dirty="0"/>
              <a:t>區塊攔截錯誤訊息並執行此區塊內的程式碼。</a:t>
            </a:r>
            <a:endParaRPr lang="en-US" altLang="zh-TW" sz="2100" dirty="0"/>
          </a:p>
          <a:p>
            <a:endParaRPr lang="zh-TW" altLang="en-US" sz="2100" dirty="0"/>
          </a:p>
          <a:p>
            <a:pPr lvl="1">
              <a:buNone/>
            </a:pPr>
            <a:r>
              <a:rPr lang="en-US" altLang="zh-TW" sz="2100" b="1" dirty="0">
                <a:solidFill>
                  <a:srgbClr val="FF0000"/>
                </a:solidFill>
              </a:rPr>
              <a:t>catch(</a:t>
            </a:r>
            <a:r>
              <a:rPr lang="en-US" altLang="zh-TW" sz="2100" b="1" dirty="0" err="1">
                <a:solidFill>
                  <a:srgbClr val="FF0000"/>
                </a:solidFill>
              </a:rPr>
              <a:t>ExceptionType</a:t>
            </a:r>
            <a:r>
              <a:rPr lang="en-US" altLang="zh-TW" sz="2100" b="1" dirty="0">
                <a:solidFill>
                  <a:srgbClr val="FF0000"/>
                </a:solidFill>
              </a:rPr>
              <a:t> e)</a:t>
            </a:r>
          </a:p>
          <a:p>
            <a:pPr lvl="1">
              <a:buNone/>
            </a:pPr>
            <a:r>
              <a:rPr lang="en-US" altLang="zh-TW" sz="2100" b="1" dirty="0">
                <a:solidFill>
                  <a:srgbClr val="FF0000"/>
                </a:solidFill>
              </a:rPr>
              <a:t>{  // </a:t>
            </a:r>
            <a:r>
              <a:rPr lang="zh-TW" altLang="en-US" sz="2100" b="1" dirty="0">
                <a:solidFill>
                  <a:srgbClr val="FF0000"/>
                </a:solidFill>
              </a:rPr>
              <a:t>例外處理</a:t>
            </a:r>
          </a:p>
          <a:p>
            <a:pPr lvl="1">
              <a:buNone/>
            </a:pPr>
            <a:r>
              <a:rPr lang="zh-TW" altLang="en-US" sz="2100" b="1" dirty="0">
                <a:solidFill>
                  <a:srgbClr val="FF0000"/>
                </a:solidFill>
              </a:rPr>
              <a:t>    </a:t>
            </a:r>
            <a:r>
              <a:rPr lang="en-US" altLang="zh-TW" sz="2100" b="1" dirty="0">
                <a:solidFill>
                  <a:srgbClr val="FF0000"/>
                </a:solidFill>
              </a:rPr>
              <a:t>………  }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2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75545CAF-DBF5-46AC-8D48-22570B5850AF}" vid="{BA70FEF7-ABD2-4347-BBF0-1695C1E5BDF8}"/>
    </a:ext>
  </a:extLst>
</a:theme>
</file>

<file path=ppt/theme/theme2.xml><?xml version="1.0" encoding="utf-8"?>
<a:theme xmlns:a="http://schemas.openxmlformats.org/drawingml/2006/main" name="tdesignb">
  <a:themeElements>
    <a:clrScheme name="tdesignb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tdesign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designb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designb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557</TotalTime>
  <Words>1993</Words>
  <Application>Microsoft Office PowerPoint</Application>
  <PresentationFormat>如螢幕大小 (4:3)</PresentationFormat>
  <Paragraphs>709</Paragraphs>
  <Slides>35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7" baseType="lpstr">
      <vt:lpstr>書法家粗黑體</vt:lpstr>
      <vt:lpstr>新細明體</vt:lpstr>
      <vt:lpstr>標楷體</vt:lpstr>
      <vt:lpstr>Arial</vt:lpstr>
      <vt:lpstr>Calibri</vt:lpstr>
      <vt:lpstr>Times New Roman</vt:lpstr>
      <vt:lpstr>Verdana</vt:lpstr>
      <vt:lpstr>Wingdings</vt:lpstr>
      <vt:lpstr>Wingdings 2</vt:lpstr>
      <vt:lpstr>佈景主題1</vt:lpstr>
      <vt:lpstr>tdesignb</vt:lpstr>
      <vt:lpstr>點陣圖影像</vt:lpstr>
      <vt:lpstr>PowerPoint 簡報</vt:lpstr>
      <vt:lpstr>例外處理</vt:lpstr>
      <vt:lpstr>Bug 的分類</vt:lpstr>
      <vt:lpstr>Error 與 Exception 類別   </vt:lpstr>
      <vt:lpstr>Exception常見錯誤類別的樹狀圖  </vt:lpstr>
      <vt:lpstr>RuntimeException</vt:lpstr>
      <vt:lpstr>try、catch 區塊結構</vt:lpstr>
      <vt:lpstr>try程式區塊</vt:lpstr>
      <vt:lpstr>catch程式區塊</vt:lpstr>
      <vt:lpstr>finally程式區塊</vt:lpstr>
      <vt:lpstr>finally程式區塊</vt:lpstr>
      <vt:lpstr>例外</vt:lpstr>
      <vt:lpstr>例外</vt:lpstr>
      <vt:lpstr>例外</vt:lpstr>
      <vt:lpstr>使用throw程式敘述-說明</vt:lpstr>
      <vt:lpstr>使用throw程式敘述-範例</vt:lpstr>
      <vt:lpstr>範例</vt:lpstr>
      <vt:lpstr>多執行序: 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  <vt:lpstr>Thread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程式設計</dc:title>
  <dc:creator>kuo</dc:creator>
  <cp:keywords/>
  <cp:lastModifiedBy>興夏 陳</cp:lastModifiedBy>
  <cp:revision>18</cp:revision>
  <cp:lastPrinted>2012-08-15T21:38:02Z</cp:lastPrinted>
  <dcterms:created xsi:type="dcterms:W3CDTF">2014-12-16T20:49:36Z</dcterms:created>
  <dcterms:modified xsi:type="dcterms:W3CDTF">2023-04-16T14:28:39Z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