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  <p:sldMasterId id="2147483755" r:id="rId2"/>
  </p:sldMasterIdLst>
  <p:notesMasterIdLst>
    <p:notesMasterId r:id="rId48"/>
  </p:notesMasterIdLst>
  <p:sldIdLst>
    <p:sldId id="335" r:id="rId3"/>
    <p:sldId id="264" r:id="rId4"/>
    <p:sldId id="265" r:id="rId5"/>
    <p:sldId id="317" r:id="rId6"/>
    <p:sldId id="266" r:id="rId7"/>
    <p:sldId id="299" r:id="rId8"/>
    <p:sldId id="268" r:id="rId9"/>
    <p:sldId id="300" r:id="rId10"/>
    <p:sldId id="270" r:id="rId11"/>
    <p:sldId id="301" r:id="rId12"/>
    <p:sldId id="272" r:id="rId13"/>
    <p:sldId id="302" r:id="rId14"/>
    <p:sldId id="274" r:id="rId15"/>
    <p:sldId id="303" r:id="rId16"/>
    <p:sldId id="259" r:id="rId17"/>
    <p:sldId id="260" r:id="rId18"/>
    <p:sldId id="261" r:id="rId19"/>
    <p:sldId id="262" r:id="rId20"/>
    <p:sldId id="263" r:id="rId21"/>
    <p:sldId id="307" r:id="rId22"/>
    <p:sldId id="308" r:id="rId23"/>
    <p:sldId id="336" r:id="rId24"/>
    <p:sldId id="337" r:id="rId25"/>
    <p:sldId id="309" r:id="rId26"/>
    <p:sldId id="310" r:id="rId27"/>
    <p:sldId id="315" r:id="rId28"/>
    <p:sldId id="312" r:id="rId29"/>
    <p:sldId id="313" r:id="rId30"/>
    <p:sldId id="316" r:id="rId31"/>
    <p:sldId id="305" r:id="rId32"/>
    <p:sldId id="304" r:id="rId33"/>
    <p:sldId id="286" r:id="rId34"/>
    <p:sldId id="306" r:id="rId35"/>
    <p:sldId id="318" r:id="rId36"/>
    <p:sldId id="340" r:id="rId37"/>
    <p:sldId id="339" r:id="rId38"/>
    <p:sldId id="320" r:id="rId39"/>
    <p:sldId id="321" r:id="rId40"/>
    <p:sldId id="322" r:id="rId41"/>
    <p:sldId id="341" r:id="rId42"/>
    <p:sldId id="323" r:id="rId43"/>
    <p:sldId id="324" r:id="rId44"/>
    <p:sldId id="325" r:id="rId45"/>
    <p:sldId id="342" r:id="rId46"/>
    <p:sldId id="326" r:id="rId4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8489" autoAdjust="0"/>
  </p:normalViewPr>
  <p:slideViewPr>
    <p:cSldViewPr>
      <p:cViewPr varScale="1">
        <p:scale>
          <a:sx n="66" d="100"/>
          <a:sy n="66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074A95-0799-4D96-B05B-75F6C40442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183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4E39C8F-B238-4690-87DE-12A095EBDAB1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69338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9EBCB7-54EB-4B41-A5CD-9C751E13C984}" type="slidenum">
              <a:rPr lang="en-US" altLang="zh-TW" smtClean="0"/>
              <a:pPr/>
              <a:t>16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91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D3994BA-FC33-4408-A348-CA12BEE5F253}" type="slidenum">
              <a:rPr lang="en-US" altLang="zh-TW" smtClean="0"/>
              <a:pPr/>
              <a:t>17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152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1E4750-5776-4124-A127-F744AC00F4D7}" type="slidenum">
              <a:rPr lang="en-US" altLang="zh-TW" smtClean="0"/>
              <a:pPr/>
              <a:t>18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1196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0BFA952-DD46-4F63-B0A4-85FBA059A97E}" type="slidenum">
              <a:rPr lang="en-US" altLang="zh-TW" smtClean="0"/>
              <a:pPr/>
              <a:t>19</a:t>
            </a:fld>
            <a:endParaRPr lang="en-US" altLang="zh-TW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3411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5B870EF-0657-4646-B422-A554D84CB7FA}" type="slidenum">
              <a:rPr lang="en-US" altLang="zh-TW" smtClean="0"/>
              <a:pPr/>
              <a:t>20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4384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5C41F4C-6C68-4305-8535-9BED35C22641}" type="slidenum">
              <a:rPr lang="en-US" altLang="zh-TW" smtClean="0"/>
              <a:pPr/>
              <a:t>21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4475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A6AAAFC0-69BC-4B09-97E7-DC9EF8E019A7}" type="slidenum">
              <a:rPr lang="en-US" altLang="zh-TW" smtClean="0"/>
              <a:pPr/>
              <a:t>24</a:t>
            </a:fld>
            <a:endParaRPr lang="en-US" altLang="zh-TW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383498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0194D28-8A15-44F8-B542-0B4B5092D928}" type="slidenum">
              <a:rPr lang="en-US" altLang="zh-TW" smtClean="0"/>
              <a:pPr/>
              <a:t>25</a:t>
            </a:fld>
            <a:endParaRPr lang="en-US" altLang="zh-TW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1223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325AB47-37DF-4E4A-881D-1460C0603C9F}" type="slidenum">
              <a:rPr lang="en-US" altLang="zh-TW" smtClean="0"/>
              <a:pPr/>
              <a:t>27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12377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A869FB9-289C-4389-BDC7-D306D043FA22}" type="slidenum">
              <a:rPr lang="en-US" altLang="zh-TW" smtClean="0"/>
              <a:pPr/>
              <a:t>28</a:t>
            </a:fld>
            <a:endParaRPr lang="en-US" altLang="zh-TW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919448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D85969D-19C6-49EA-92DB-81CCDDCEA15F}" type="slidenum">
              <a:rPr lang="en-US" altLang="zh-TW" smtClean="0"/>
              <a:pPr/>
              <a:t>3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266052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DD1C066-26BA-4DA0-A5D4-D19FA8D5C74B}" type="slidenum">
              <a:rPr lang="en-US" altLang="zh-TW" smtClean="0"/>
              <a:pPr/>
              <a:t>30</a:t>
            </a:fld>
            <a:endParaRPr lang="en-US" altLang="zh-TW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3762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39FBB3-23CA-43D0-8DB4-EA3C534D8CF6}" type="slidenum">
              <a:rPr lang="en-US" altLang="zh-TW" smtClean="0"/>
              <a:pPr/>
              <a:t>32</a:t>
            </a:fld>
            <a:endParaRPr lang="en-US" altLang="zh-TW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4082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6323F3-4679-4094-9F8D-BF602DABAA07}" type="slidenum">
              <a:rPr lang="en-US" altLang="zh-TW" smtClean="0"/>
              <a:pPr/>
              <a:t>34</a:t>
            </a:fld>
            <a:endParaRPr lang="en-US" altLang="zh-TW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為</a:t>
            </a:r>
            <a:r>
              <a:rPr lang="en-US" altLang="zh-TW" smtClean="0"/>
              <a:t>abstract class</a:t>
            </a:r>
          </a:p>
          <a:p>
            <a:r>
              <a:rPr lang="en-US" altLang="zh-TW" smtClean="0"/>
              <a:t>Int</a:t>
            </a:r>
            <a:r>
              <a:rPr lang="zh-TW" altLang="en-US" smtClean="0"/>
              <a:t>範圍是</a:t>
            </a:r>
            <a:r>
              <a:rPr lang="en-US" altLang="zh-TW" smtClean="0"/>
              <a:t>-2</a:t>
            </a:r>
            <a:r>
              <a:rPr lang="en-US" altLang="zh-TW" sz="800" baseline="30000" smtClean="0"/>
              <a:t>31</a:t>
            </a:r>
            <a:r>
              <a:rPr lang="en-US" altLang="zh-TW" sz="800" smtClean="0"/>
              <a:t> ~</a:t>
            </a:r>
            <a:r>
              <a:rPr lang="en-US" altLang="zh-TW" smtClean="0"/>
              <a:t>2</a:t>
            </a:r>
            <a:r>
              <a:rPr lang="en-US" altLang="zh-TW" sz="800" baseline="30000" smtClean="0"/>
              <a:t>31</a:t>
            </a:r>
            <a:r>
              <a:rPr lang="en-US" altLang="zh-TW" sz="800" smtClean="0"/>
              <a:t> –1,</a:t>
            </a:r>
            <a:r>
              <a:rPr lang="zh-TW" altLang="en-US" sz="800" smtClean="0"/>
              <a:t>但只用到</a:t>
            </a:r>
            <a:r>
              <a:rPr lang="en-US" altLang="zh-TW" sz="800" smtClean="0">
                <a:latin typeface="Arial Unicode MS" panose="020B0604020202020204" pitchFamily="34" charset="-120"/>
              </a:rPr>
              <a:t>0</a:t>
            </a:r>
            <a:r>
              <a:rPr lang="en-US" altLang="zh-TW" sz="800" smtClean="0"/>
              <a:t> to </a:t>
            </a:r>
            <a:r>
              <a:rPr lang="en-US" altLang="zh-TW" sz="800" smtClean="0">
                <a:latin typeface="Arial Unicode MS" panose="020B0604020202020204" pitchFamily="34" charset="-120"/>
              </a:rPr>
              <a:t>255</a:t>
            </a:r>
            <a:r>
              <a:rPr lang="en-US" altLang="zh-TW" sz="800" smtClean="0"/>
              <a:t>,</a:t>
            </a:r>
            <a:r>
              <a:rPr lang="zh-TW" altLang="en-US" sz="800" smtClean="0"/>
              <a:t>及</a:t>
            </a:r>
            <a:r>
              <a:rPr lang="en-US" altLang="zh-TW" sz="800" smtClean="0"/>
              <a:t>-1</a:t>
            </a:r>
            <a:endParaRPr lang="en-US" altLang="zh-TW" smtClean="0"/>
          </a:p>
          <a:p>
            <a:r>
              <a:rPr lang="en-US" altLang="zh-TW" smtClean="0"/>
              <a:t>read():</a:t>
            </a:r>
            <a:r>
              <a:rPr lang="zh-TW" altLang="en-US" smtClean="0"/>
              <a:t>一次讀一個</a:t>
            </a:r>
            <a:r>
              <a:rPr lang="en-US" altLang="zh-TW" smtClean="0"/>
              <a:t>byte,</a:t>
            </a:r>
            <a:r>
              <a:rPr lang="zh-TW" altLang="en-US" smtClean="0"/>
              <a:t>以</a:t>
            </a:r>
            <a:r>
              <a:rPr lang="en-US" altLang="zh-TW" smtClean="0"/>
              <a:t>int</a:t>
            </a:r>
            <a:r>
              <a:rPr lang="zh-TW" altLang="en-US" smtClean="0"/>
              <a:t>型態傳回來</a:t>
            </a:r>
            <a:r>
              <a:rPr lang="en-US" altLang="zh-TW" smtClean="0"/>
              <a:t>,</a:t>
            </a:r>
            <a:r>
              <a:rPr lang="zh-TW" altLang="en-US" smtClean="0"/>
              <a:t>沒有資料可讀時</a:t>
            </a:r>
            <a:r>
              <a:rPr lang="en-US" altLang="zh-TW" smtClean="0"/>
              <a:t>,</a:t>
            </a:r>
            <a:r>
              <a:rPr lang="zh-TW" altLang="en-US" smtClean="0"/>
              <a:t>傳回</a:t>
            </a:r>
            <a:r>
              <a:rPr lang="en-US" altLang="zh-TW" smtClean="0"/>
              <a:t>-1,</a:t>
            </a:r>
            <a:r>
              <a:rPr lang="zh-TW" altLang="en-US" smtClean="0"/>
              <a:t>抽象方法</a:t>
            </a:r>
          </a:p>
          <a:p>
            <a:r>
              <a:rPr lang="en-US" altLang="zh-TW" smtClean="0"/>
              <a:t>read(byte[] b):</a:t>
            </a:r>
            <a:r>
              <a:rPr lang="zh-TW" altLang="en-US" smtClean="0"/>
              <a:t>將所讀取到的資料放在</a:t>
            </a:r>
            <a:r>
              <a:rPr lang="en-US" altLang="zh-TW" smtClean="0"/>
              <a:t>byte[]</a:t>
            </a:r>
            <a:r>
              <a:rPr lang="zh-TW" altLang="en-US" smtClean="0"/>
              <a:t>之中</a:t>
            </a:r>
            <a:r>
              <a:rPr lang="en-US" altLang="zh-TW" smtClean="0"/>
              <a:t>,</a:t>
            </a:r>
            <a:r>
              <a:rPr lang="zh-TW" altLang="en-US" smtClean="0"/>
              <a:t>傳回讀取到資料的</a:t>
            </a:r>
            <a:r>
              <a:rPr lang="en-US" altLang="zh-TW" smtClean="0"/>
              <a:t>byte</a:t>
            </a:r>
            <a:r>
              <a:rPr lang="zh-TW" altLang="en-US" smtClean="0"/>
              <a:t>數</a:t>
            </a:r>
          </a:p>
          <a:p>
            <a:r>
              <a:rPr lang="en-US" altLang="zh-TW" smtClean="0"/>
              <a:t>read(byte[] b, int off, int len):</a:t>
            </a:r>
            <a:r>
              <a:rPr lang="zh-TW" altLang="en-US" smtClean="0"/>
              <a:t>將所讀取到的資料放在</a:t>
            </a:r>
            <a:r>
              <a:rPr lang="en-US" altLang="zh-TW" smtClean="0"/>
              <a:t>byte[]</a:t>
            </a:r>
            <a:r>
              <a:rPr lang="zh-TW" altLang="en-US" smtClean="0"/>
              <a:t>之中</a:t>
            </a:r>
            <a:r>
              <a:rPr lang="en-US" altLang="zh-TW" smtClean="0"/>
              <a:t>,off</a:t>
            </a:r>
            <a:r>
              <a:rPr lang="en-US" altLang="zh-TW" smtClean="0">
                <a:sym typeface="Wingdings" panose="05000000000000000000" pitchFamily="2" charset="2"/>
              </a:rPr>
              <a:t></a:t>
            </a:r>
            <a:r>
              <a:rPr lang="zh-TW" altLang="en-US" smtClean="0">
                <a:sym typeface="Wingdings" panose="05000000000000000000" pitchFamily="2" charset="2"/>
              </a:rPr>
              <a:t>存放資料起始位置</a:t>
            </a:r>
            <a:r>
              <a:rPr lang="en-US" altLang="zh-TW" smtClean="0">
                <a:sym typeface="Wingdings" panose="05000000000000000000" pitchFamily="2" charset="2"/>
              </a:rPr>
              <a:t>,len</a:t>
            </a:r>
            <a:r>
              <a:rPr lang="zh-TW" altLang="en-US" smtClean="0">
                <a:sym typeface="Wingdings" panose="05000000000000000000" pitchFamily="2" charset="2"/>
              </a:rPr>
              <a:t>一次讀取多少個</a:t>
            </a:r>
            <a:r>
              <a:rPr lang="en-US" altLang="zh-TW" smtClean="0">
                <a:sym typeface="Wingdings" panose="05000000000000000000" pitchFamily="2" charset="2"/>
              </a:rPr>
              <a:t>byte</a:t>
            </a:r>
            <a:r>
              <a:rPr lang="zh-TW" altLang="en-US" smtClean="0">
                <a:sym typeface="Wingdings" panose="05000000000000000000" pitchFamily="2" charset="2"/>
              </a:rPr>
              <a:t>資料</a:t>
            </a:r>
            <a:endParaRPr lang="en-US" altLang="zh-TW" smtClean="0">
              <a:sym typeface="Wingdings" panose="05000000000000000000" pitchFamily="2" charset="2"/>
            </a:endParaRPr>
          </a:p>
          <a:p>
            <a:endParaRPr lang="zh-TW" altLang="en-US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2055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323BD23-E9CC-470D-A1C6-5010FE98F861}" type="slidenum">
              <a:rPr lang="en-US" altLang="zh-TW" smtClean="0"/>
              <a:pPr/>
              <a:t>35</a:t>
            </a:fld>
            <a:endParaRPr lang="en-US" altLang="zh-TW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latin typeface="Arial Unicode MS" panose="020B0604020202020204" pitchFamily="34" charset="-120"/>
              </a:rPr>
              <a:t>available():</a:t>
            </a:r>
            <a:r>
              <a:rPr lang="zh-TW" altLang="en-US" smtClean="0">
                <a:latin typeface="Arial Unicode MS" panose="020B0604020202020204" pitchFamily="34" charset="-120"/>
              </a:rPr>
              <a:t>還有多少個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的資料可以讀取</a:t>
            </a:r>
            <a:r>
              <a:rPr lang="en-US" altLang="zh-TW" smtClean="0">
                <a:latin typeface="Arial Unicode MS" panose="020B0604020202020204" pitchFamily="34" charset="-120"/>
              </a:rPr>
              <a:t>,</a:t>
            </a:r>
            <a:r>
              <a:rPr lang="zh-TW" altLang="en-US" smtClean="0">
                <a:latin typeface="Arial Unicode MS" panose="020B0604020202020204" pitchFamily="34" charset="-120"/>
              </a:rPr>
              <a:t>需用子類別實作</a:t>
            </a:r>
            <a:r>
              <a:rPr lang="en-US" altLang="zh-TW" smtClean="0">
                <a:latin typeface="Arial Unicode MS" panose="020B0604020202020204" pitchFamily="34" charset="-120"/>
              </a:rPr>
              <a:t>,InputStream.available()</a:t>
            </a:r>
            <a:r>
              <a:rPr lang="zh-TW" altLang="en-US" smtClean="0">
                <a:latin typeface="Arial Unicode MS" panose="020B0604020202020204" pitchFamily="34" charset="-120"/>
              </a:rPr>
              <a:t>永遠傳回</a:t>
            </a:r>
            <a:r>
              <a:rPr lang="en-US" altLang="zh-TW" smtClean="0">
                <a:latin typeface="Arial Unicode MS" panose="020B0604020202020204" pitchFamily="34" charset="-120"/>
              </a:rPr>
              <a:t>0</a:t>
            </a:r>
          </a:p>
          <a:p>
            <a:pPr>
              <a:spcBef>
                <a:spcPct val="0"/>
              </a:spcBef>
            </a:pPr>
            <a:r>
              <a:rPr lang="en-US" altLang="zh-TW" smtClean="0">
                <a:latin typeface="Arial Unicode MS" panose="020B0604020202020204" pitchFamily="34" charset="-120"/>
              </a:rPr>
              <a:t>skip(long</a:t>
            </a:r>
            <a:r>
              <a:rPr lang="en-US" altLang="zh-TW" smtClean="0">
                <a:latin typeface="Times New Roman" panose="02020603050405020304" pitchFamily="18" charset="0"/>
              </a:rPr>
              <a:t> </a:t>
            </a:r>
            <a:r>
              <a:rPr lang="en-US" altLang="zh-TW" smtClean="0">
                <a:latin typeface="Arial Unicode MS" panose="020B0604020202020204" pitchFamily="34" charset="-120"/>
              </a:rPr>
              <a:t>n):</a:t>
            </a:r>
            <a:r>
              <a:rPr lang="zh-TW" altLang="en-US" smtClean="0">
                <a:latin typeface="Arial Unicode MS" panose="020B0604020202020204" pitchFamily="34" charset="-120"/>
              </a:rPr>
              <a:t>跳過</a:t>
            </a:r>
            <a:r>
              <a:rPr lang="en-US" altLang="zh-TW" smtClean="0">
                <a:latin typeface="Arial Unicode MS" panose="020B0604020202020204" pitchFamily="34" charset="-120"/>
              </a:rPr>
              <a:t>n</a:t>
            </a:r>
            <a:r>
              <a:rPr lang="zh-TW" altLang="en-US" smtClean="0">
                <a:latin typeface="Arial Unicode MS" panose="020B0604020202020204" pitchFamily="34" charset="-120"/>
              </a:rPr>
              <a:t>個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資料才開始讀取</a:t>
            </a:r>
            <a:r>
              <a:rPr lang="en-US" altLang="zh-TW" smtClean="0">
                <a:latin typeface="Arial Unicode MS" panose="020B0604020202020204" pitchFamily="34" charset="-120"/>
              </a:rPr>
              <a:t>,</a:t>
            </a:r>
            <a:r>
              <a:rPr lang="zh-TW" altLang="en-US" smtClean="0">
                <a:latin typeface="Arial Unicode MS" panose="020B0604020202020204" pitchFamily="34" charset="-120"/>
              </a:rPr>
              <a:t>傳回跳過的</a:t>
            </a:r>
            <a:r>
              <a:rPr lang="en-US" altLang="zh-TW" smtClean="0">
                <a:latin typeface="Arial Unicode MS" panose="020B0604020202020204" pitchFamily="34" charset="-120"/>
              </a:rPr>
              <a:t>byte</a:t>
            </a:r>
            <a:r>
              <a:rPr lang="zh-TW" altLang="en-US" smtClean="0">
                <a:latin typeface="Arial Unicode MS" panose="020B0604020202020204" pitchFamily="34" charset="-120"/>
              </a:rPr>
              <a:t>數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mark(int readlimit):</a:t>
            </a:r>
            <a:r>
              <a:rPr lang="zh-TW" altLang="en-US" smtClean="0"/>
              <a:t>標記位置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reset():</a:t>
            </a:r>
            <a:r>
              <a:rPr lang="zh-TW" altLang="en-US" smtClean="0"/>
              <a:t>回到</a:t>
            </a:r>
            <a:r>
              <a:rPr lang="en-US" altLang="zh-TW" smtClean="0"/>
              <a:t>mark</a:t>
            </a:r>
            <a:r>
              <a:rPr lang="zh-TW" altLang="en-US" smtClean="0"/>
              <a:t>標記的位置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markSupported():</a:t>
            </a:r>
            <a:r>
              <a:rPr lang="zh-TW" altLang="en-US" smtClean="0"/>
              <a:t>並非所有</a:t>
            </a:r>
            <a:r>
              <a:rPr lang="en-US" altLang="zh-TW" smtClean="0"/>
              <a:t>inputStream</a:t>
            </a:r>
            <a:r>
              <a:rPr lang="zh-TW" altLang="en-US" smtClean="0"/>
              <a:t>都支援</a:t>
            </a:r>
            <a:r>
              <a:rPr lang="en-US" altLang="zh-TW" smtClean="0"/>
              <a:t>mark</a:t>
            </a:r>
            <a:r>
              <a:rPr lang="zh-TW" altLang="en-US" smtClean="0"/>
              <a:t>標記</a:t>
            </a:r>
            <a:r>
              <a:rPr lang="en-US" altLang="zh-TW" smtClean="0"/>
              <a:t>,</a:t>
            </a:r>
            <a:r>
              <a:rPr lang="zh-TW" altLang="en-US" smtClean="0"/>
              <a:t>檢查是否支援標記</a:t>
            </a:r>
          </a:p>
          <a:p>
            <a:pPr>
              <a:spcBef>
                <a:spcPct val="0"/>
              </a:spcBef>
            </a:pPr>
            <a:r>
              <a:rPr lang="en-US" altLang="zh-TW" smtClean="0"/>
              <a:t>close():</a:t>
            </a:r>
            <a:r>
              <a:rPr lang="zh-TW" altLang="en-US" smtClean="0"/>
              <a:t>關閉資料串流</a:t>
            </a:r>
          </a:p>
          <a:p>
            <a:endParaRPr lang="zh-TW" altLang="en-US" smtClean="0"/>
          </a:p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5752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A5B7FC0-20EC-4819-BD25-07C41BAC2C5D}" type="slidenum">
              <a:rPr lang="zh-TW" altLang="en-US" smtClean="0"/>
              <a:pPr/>
              <a:t>37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60167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5463D3B-5853-4963-9898-5C81CA07C6DD}" type="slidenum">
              <a:rPr lang="zh-TW" altLang="en-US" smtClean="0"/>
              <a:pPr/>
              <a:t>39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813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3C31C92-6A35-4B34-8169-92C4688AA141}" type="slidenum">
              <a:rPr lang="zh-TW" altLang="en-US" smtClean="0"/>
              <a:pPr/>
              <a:t>42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54955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B8F91B-2B40-4C9B-A5BE-27DA8B28E65A}" type="slidenum">
              <a:rPr lang="en-US" altLang="zh-TW" smtClean="0"/>
              <a:pPr/>
              <a:t>5</a:t>
            </a:fld>
            <a:endParaRPr lang="en-US" altLang="zh-TW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661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93D8EF5-EF14-4CC3-90E5-1CBC4698C2F8}" type="slidenum">
              <a:rPr lang="en-US" altLang="zh-TW" smtClean="0"/>
              <a:pPr/>
              <a:t>7</a:t>
            </a:fld>
            <a:endParaRPr lang="en-US" altLang="zh-TW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8536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EBE5730-F31D-4030-B0B5-E6A4FB74A301}" type="slidenum">
              <a:rPr lang="en-US" altLang="zh-TW" smtClean="0"/>
              <a:pPr/>
              <a:t>9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6902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3BA8CA5-557D-4B7C-8148-862E1F17B068}" type="slidenum">
              <a:rPr lang="en-US" altLang="zh-TW" smtClean="0"/>
              <a:pPr/>
              <a:t>11</a:t>
            </a:fld>
            <a:endParaRPr lang="en-US" altLang="zh-TW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6784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8052762-94D1-4901-98FC-BC92F0145202}" type="slidenum">
              <a:rPr lang="en-US" altLang="zh-TW" smtClean="0"/>
              <a:pPr/>
              <a:t>13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581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smtClean="0"/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1721F94-7F43-4328-8FA7-E81E116B8A5F}" type="slidenum">
              <a:rPr lang="en-US" altLang="zh-TW" smtClean="0"/>
              <a:pPr/>
              <a:t>14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95014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2AD72FF-4FFE-495F-885B-6F138A698F6A}" type="slidenum">
              <a:rPr lang="en-US" altLang="zh-TW" smtClean="0"/>
              <a:pPr/>
              <a:t>15</a:t>
            </a:fld>
            <a:endParaRPr lang="en-US" altLang="zh-TW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1431" tIns="45716" rIns="91431" bIns="45716"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5474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7702C-42B0-48B5-B7AD-02AECF407B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40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866EB-28CB-4157-9573-F4D4D609E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80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E7C20-D351-4704-9C6D-A92E080AA1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483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8678-800A-4EBB-80CC-F2B21BFAE3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28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E51A3-35E3-44C4-AE70-0F634F3AC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9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FB5236C-E2B5-4C00-94F7-C18A2B7A60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639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219FF94-55F3-4E63-B576-365E57FF677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465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2E48D2F-0ECA-4BF7-801E-66893C01D7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375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F730E7A-92B2-48C7-B754-3B228219AB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68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A09DBBC-B851-4D57-B7AD-AC6DF15034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6272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44F93A2-E262-4926-9196-B6A0A029D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37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3DA1-6A05-4E13-83E3-ACFB575CE8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841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5FABBA6-3970-4EC8-B131-640483BDD0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688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1775252-87F8-4074-9938-491408B16F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145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BD302F4-61D7-4AFC-A968-3070607C326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5747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29FB35B-3DC1-4A5A-8364-D07382FA52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4247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6405F06-5025-4486-BA35-7C4B257F27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37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93275D2-3FE7-45F7-8C07-73A07C1447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100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5B8802E-2F5A-4D1E-B6F2-2473928B59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223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51FF2-806C-4215-B3D1-54F72A4E08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931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BC1-86BF-41D7-84DA-49BC01F960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8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FC734-AE36-4E3F-A5D0-4B3F3896E1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78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9211-3B82-4412-9EBC-C95927B328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175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1739-CBCA-4960-9D3B-4B1CFC1D9C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73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7ED9D-2A08-487F-8AF4-0D5ABFE346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1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B822A-920E-468D-97C1-C47AAAD75B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9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3EA21BF-C44C-4F08-B801-2D88B8F44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5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/>
                <a:ea typeface="新細明體"/>
              </a:defRPr>
            </a:lvl1pPr>
          </a:lstStyle>
          <a:p>
            <a:pPr>
              <a:defRPr/>
            </a:pPr>
            <a:fld id="{A8F56694-1495-4BFE-88A4-6A26566D4B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423863" y="1700213"/>
            <a:ext cx="8229600" cy="212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rgbClr val="FFFF66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>
                <a:solidFill>
                  <a:srgbClr val="FFFF66"/>
                </a:solidFill>
                <a:latin typeface="新細明體" panose="02020500000000000000" pitchFamily="18" charset="-120"/>
              </a:rPr>
              <a:t>程式設計之六</a:t>
            </a:r>
            <a:endParaRPr lang="en-US" altLang="zh-TW" sz="4400">
              <a:solidFill>
                <a:srgbClr val="FFFF66"/>
              </a:solidFill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rgbClr val="FFFF66"/>
                </a:solidFill>
                <a:latin typeface="新細明體" panose="02020500000000000000" pitchFamily="18" charset="-120"/>
              </a:rPr>
              <a:t>Input and Output</a:t>
            </a:r>
            <a:endParaRPr lang="zh-TW" altLang="en-US" sz="4400">
              <a:solidFill>
                <a:srgbClr val="FFFF66"/>
              </a:solidFill>
              <a:latin typeface="新細明體" panose="02020500000000000000" pitchFamily="18" charset="-12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rgbClr val="FFFFFF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solidFill>
                <a:srgbClr val="FFFFFF"/>
              </a:solidFill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427663" y="4689475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rgbClr val="FF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3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395288" y="981075"/>
            <a:ext cx="450532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40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changename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宣告</a:t>
            </a:r>
            <a:r>
              <a:rPr lang="en-US" altLang="zh-TW" sz="1400">
                <a:latin typeface="Century" panose="02040604050505020304" pitchFamily="18" charset="0"/>
              </a:rPr>
              <a:t>File</a:t>
            </a:r>
            <a:r>
              <a:rPr lang="zh-TW" altLang="en-US" sz="14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File fs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File fd = new File(args[1]);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if ( fs.exists() )     // </a:t>
            </a:r>
            <a:r>
              <a:rPr lang="zh-TW" altLang="en-US" sz="1400">
                <a:latin typeface="Century" panose="02040604050505020304" pitchFamily="18" charset="0"/>
              </a:rPr>
              <a:t>檢查來源是否存在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{  if ( !fd.exists() ) // </a:t>
            </a:r>
            <a:r>
              <a:rPr lang="zh-TW" altLang="en-US" sz="1400">
                <a:latin typeface="Century" panose="02040604050505020304" pitchFamily="18" charset="0"/>
              </a:rPr>
              <a:t>檢查目的是否不存在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</a:t>
            </a:r>
            <a:r>
              <a:rPr lang="en-US" altLang="zh-TW" sz="1400">
                <a:latin typeface="Century" panose="02040604050505020304" pitchFamily="18" charset="0"/>
              </a:rPr>
              <a:t>{  boolean success=fs.renameTo(fd); // </a:t>
            </a:r>
            <a:r>
              <a:rPr lang="zh-TW" altLang="en-US" sz="1400">
                <a:latin typeface="Century" panose="02040604050505020304" pitchFamily="18" charset="0"/>
              </a:rPr>
              <a:t>更改名稱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   </a:t>
            </a:r>
            <a:r>
              <a:rPr lang="en-US" altLang="zh-TW" sz="1400">
                <a:latin typeface="Century" panose="02040604050505020304" pitchFamily="18" charset="0"/>
              </a:rPr>
              <a:t>System.out.println("</a:t>
            </a:r>
            <a:r>
              <a:rPr lang="zh-TW" altLang="en-US" sz="1400">
                <a:latin typeface="Century" panose="02040604050505020304" pitchFamily="18" charset="0"/>
              </a:rPr>
              <a:t>更改名稱成功</a:t>
            </a:r>
            <a:r>
              <a:rPr lang="en-US" altLang="zh-TW" sz="1400">
                <a:latin typeface="Century" panose="02040604050505020304" pitchFamily="18" charset="0"/>
              </a:rPr>
              <a:t>!"+success);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System.out.println("[" + fd + "]</a:t>
            </a:r>
            <a:r>
              <a:rPr lang="zh-TW" altLang="en-US" sz="1400">
                <a:latin typeface="Century" panose="02040604050505020304" pitchFamily="18" charset="0"/>
              </a:rPr>
              <a:t>已經存在</a:t>
            </a:r>
            <a:r>
              <a:rPr lang="en-US" altLang="zh-TW" sz="140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System.out.println("[" + fs + "]</a:t>
            </a:r>
            <a:r>
              <a:rPr lang="zh-TW" altLang="en-US" sz="1400">
                <a:latin typeface="Century" panose="02040604050505020304" pitchFamily="18" charset="0"/>
              </a:rPr>
              <a:t>不存在</a:t>
            </a:r>
            <a:r>
              <a:rPr lang="en-US" altLang="zh-TW" sz="14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27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3068638"/>
            <a:ext cx="165576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141663"/>
            <a:ext cx="14382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AutoShape 9"/>
          <p:cNvSpPr>
            <a:spLocks noChangeArrowheads="1"/>
          </p:cNvSpPr>
          <p:nvPr/>
        </p:nvSpPr>
        <p:spPr bwMode="auto">
          <a:xfrm>
            <a:off x="6084888" y="314166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2775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628775"/>
            <a:ext cx="4673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刪除檔案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類別提供方法可以刪除檔案或資料夾，其方法如下表所示：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358775" y="2984500"/>
          <a:ext cx="83835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文件" r:id="rId4" imgW="3834051" imgH="628888" progId="Word.Document.8">
                  <p:embed/>
                </p:oleObj>
              </mc:Choice>
              <mc:Fallback>
                <p:oleObj name="文件" r:id="rId4" imgW="3834051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2984500"/>
                        <a:ext cx="83835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4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95288" y="1125538"/>
            <a:ext cx="5075237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// </a:t>
            </a:r>
            <a:r>
              <a:rPr lang="zh-TW" altLang="en-US" sz="16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public class filedelete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{  // </a:t>
            </a:r>
            <a:r>
              <a:rPr lang="zh-TW" altLang="en-US" sz="16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</a:t>
            </a:r>
            <a:r>
              <a:rPr lang="en-US" altLang="zh-TW" sz="16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{  // </a:t>
            </a:r>
            <a:r>
              <a:rPr lang="zh-TW" altLang="en-US" sz="1600">
                <a:latin typeface="Century" panose="02040604050505020304" pitchFamily="18" charset="0"/>
              </a:rPr>
              <a:t>宣告</a:t>
            </a:r>
            <a:r>
              <a:rPr lang="en-US" altLang="zh-TW" sz="1600">
                <a:latin typeface="Century" panose="02040604050505020304" pitchFamily="18" charset="0"/>
              </a:rPr>
              <a:t>File</a:t>
            </a:r>
            <a:r>
              <a:rPr lang="zh-TW" altLang="en-US" sz="16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</a:t>
            </a:r>
            <a:r>
              <a:rPr lang="en-US" altLang="zh-TW" sz="1600">
                <a:latin typeface="Century" panose="02040604050505020304" pitchFamily="18" charset="0"/>
              </a:rPr>
              <a:t>File file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// </a:t>
            </a:r>
            <a:r>
              <a:rPr lang="zh-TW" altLang="en-US" sz="1600">
                <a:latin typeface="Century" panose="02040604050505020304" pitchFamily="18" charset="0"/>
              </a:rPr>
              <a:t>檔案是否存在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</a:t>
            </a:r>
            <a:r>
              <a:rPr lang="en-US" altLang="zh-TW" sz="1600">
                <a:latin typeface="Century" panose="02040604050505020304" pitchFamily="18" charset="0"/>
              </a:rPr>
              <a:t>if ( file.exists()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{  System.out.println("</a:t>
            </a:r>
            <a:r>
              <a:rPr lang="zh-TW" altLang="en-US" sz="1600">
                <a:latin typeface="Century" panose="02040604050505020304" pitchFamily="18" charset="0"/>
              </a:rPr>
              <a:t>刪除檔案</a:t>
            </a:r>
            <a:r>
              <a:rPr lang="en-US" altLang="zh-TW" sz="160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   boolean success = file.delete();  // </a:t>
            </a:r>
            <a:r>
              <a:rPr lang="zh-TW" altLang="en-US" sz="1600">
                <a:latin typeface="Century" panose="02040604050505020304" pitchFamily="18" charset="0"/>
              </a:rPr>
              <a:t>刪除檔案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600">
                <a:latin typeface="Century" panose="02040604050505020304" pitchFamily="18" charset="0"/>
              </a:rPr>
              <a:t>         </a:t>
            </a:r>
            <a:r>
              <a:rPr lang="en-US" altLang="zh-TW" sz="1600">
                <a:latin typeface="Century" panose="02040604050505020304" pitchFamily="18" charset="0"/>
              </a:rPr>
              <a:t>System.out.println("</a:t>
            </a:r>
            <a:r>
              <a:rPr lang="zh-TW" altLang="en-US" sz="1600">
                <a:latin typeface="Century" panose="02040604050505020304" pitchFamily="18" charset="0"/>
              </a:rPr>
              <a:t>刪除檔案成功</a:t>
            </a:r>
            <a:r>
              <a:rPr lang="en-US" altLang="zh-TW" sz="1600">
                <a:latin typeface="Century" panose="02040604050505020304" pitchFamily="18" charset="0"/>
              </a:rPr>
              <a:t>" + 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      System.out.println("[" + file + "]</a:t>
            </a:r>
            <a:r>
              <a:rPr lang="zh-TW" altLang="en-US" sz="1600">
                <a:latin typeface="Century" panose="02040604050505020304" pitchFamily="18" charset="0"/>
              </a:rPr>
              <a:t>檔案不存在</a:t>
            </a:r>
            <a:r>
              <a:rPr lang="en-US" altLang="zh-TW" sz="16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58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44675"/>
            <a:ext cx="36020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建立資料夾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類別提供方法可以建立子資料夾，其方法如下表所示：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423863" y="2890838"/>
          <a:ext cx="826611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文件" r:id="rId4" imgW="3779282" imgH="628888" progId="Word.Document.8">
                  <p:embed/>
                </p:oleObj>
              </mc:Choice>
              <mc:Fallback>
                <p:oleObj name="文件" r:id="rId4" imgW="3779282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890838"/>
                        <a:ext cx="826611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5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4660900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mkdir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宣告</a:t>
            </a:r>
            <a:r>
              <a:rPr lang="en-US" altLang="zh-TW" sz="1400">
                <a:latin typeface="Century" panose="02040604050505020304" pitchFamily="18" charset="0"/>
              </a:rPr>
              <a:t>File</a:t>
            </a:r>
            <a:r>
              <a:rPr lang="zh-TW" altLang="en-US" sz="14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File dir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if ( !dir.exists() )  // </a:t>
            </a:r>
            <a:r>
              <a:rPr lang="zh-TW" altLang="en-US" sz="1400">
                <a:latin typeface="Century" panose="02040604050505020304" pitchFamily="18" charset="0"/>
              </a:rPr>
              <a:t>目錄是否存在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{  boolean success = dir.mkdir(); // </a:t>
            </a:r>
            <a:r>
              <a:rPr lang="zh-TW" altLang="en-US" sz="1400">
                <a:latin typeface="Century" panose="02040604050505020304" pitchFamily="18" charset="0"/>
              </a:rPr>
              <a:t>建立目錄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   </a:t>
            </a:r>
            <a:r>
              <a:rPr lang="en-US" altLang="zh-TW" sz="1400">
                <a:latin typeface="Century" panose="02040604050505020304" pitchFamily="18" charset="0"/>
              </a:rPr>
              <a:t>System.out.println("</a:t>
            </a:r>
            <a:r>
              <a:rPr lang="zh-TW" altLang="en-US" sz="1400">
                <a:latin typeface="Century" panose="02040604050505020304" pitchFamily="18" charset="0"/>
              </a:rPr>
              <a:t>目錄</a:t>
            </a:r>
            <a:r>
              <a:rPr lang="en-US" altLang="zh-TW" sz="1400">
                <a:latin typeface="Century" panose="02040604050505020304" pitchFamily="18" charset="0"/>
              </a:rPr>
              <a:t>["+dir+"]</a:t>
            </a:r>
            <a:r>
              <a:rPr lang="zh-TW" altLang="en-US" sz="1400">
                <a:latin typeface="Century" panose="02040604050505020304" pitchFamily="18" charset="0"/>
              </a:rPr>
              <a:t>建立</a:t>
            </a:r>
            <a:r>
              <a:rPr lang="en-US" altLang="zh-TW" sz="1400">
                <a:latin typeface="Century" panose="02040604050505020304" pitchFamily="18" charset="0"/>
              </a:rPr>
              <a:t>"+success);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System.out.println("[" + dir + "]</a:t>
            </a:r>
            <a:r>
              <a:rPr lang="zh-TW" altLang="en-US" sz="1400">
                <a:latin typeface="Century" panose="02040604050505020304" pitchFamily="18" charset="0"/>
              </a:rPr>
              <a:t>目錄存在</a:t>
            </a:r>
            <a:r>
              <a:rPr lang="en-US" altLang="zh-TW" sz="140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3891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644900"/>
            <a:ext cx="12287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5940425" y="2565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38918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628775"/>
            <a:ext cx="34877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</a:t>
            </a:r>
            <a:r>
              <a:rPr lang="zh-TW" altLang="en-US" smtClean="0"/>
              <a:t>的輸入</a:t>
            </a:r>
            <a:r>
              <a:rPr lang="en-US" altLang="zh-TW" smtClean="0"/>
              <a:t>/</a:t>
            </a:r>
            <a:r>
              <a:rPr lang="zh-TW" altLang="en-US" smtClean="0"/>
              <a:t>輸出串流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I/O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套件的全名是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Input/Output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（輸入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輸出），即應用程式的資料輸入與輸出，在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類別函式庫（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Class Library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）是使用「串流」（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）模型來處理資料的輸入與輸出。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8450" y="4273550"/>
            <a:ext cx="8566150" cy="149225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zh-TW" altLang="en-US" smtClean="0"/>
              <a:t>串流的基礎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）觀念最早使用在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Unix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作業系統，串流模型如同水管的水流，當程式開啟一個來源的輸入串流（例如：檔案、記憶體和緩衝區等），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程式可以從輸入串流依序讀取資料，如下圖所示：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3013" name="Picture 5" descr="Ch14-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5163"/>
            <a:ext cx="82296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/>
              <a:t>java.io</a:t>
            </a:r>
            <a:r>
              <a:rPr lang="zh-TW" altLang="en-US" smtClean="0"/>
              <a:t>套件的串流類別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java.io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套件提供多種串流類別，基本上，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串流類別分成兩大類：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「字元串流」（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 Stream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lvl="1" eaLnBrk="1" hangingPunct="1"/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「位元組串流」（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Byte Stream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java.io</a:t>
            </a:r>
            <a:r>
              <a:rPr lang="zh-TW" altLang="en-US" sz="3800" smtClean="0"/>
              <a:t>套件的串流類別</a:t>
            </a:r>
            <a:r>
              <a:rPr lang="en-US" altLang="zh-TW" sz="3800" smtClean="0"/>
              <a:t>-</a:t>
            </a:r>
            <a:r>
              <a:rPr lang="zh-TW" altLang="en-US" sz="3800" smtClean="0"/>
              <a:t>字元串流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字元串流（</a:t>
            </a:r>
            <a:r>
              <a:rPr lang="en-US" altLang="zh-TW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Character Stream</a:t>
            </a: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字元串流是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 1.1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版才支援的串流類別，這是一種適合「人類閱讀」（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Human-readable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）的串流，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Reader/Writer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兩個類別分別讀取和寫入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16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位元的字元資料，屬於字元串流的父抽象類別。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800" smtClean="0"/>
              <a:t>java.io</a:t>
            </a:r>
            <a:r>
              <a:rPr lang="zh-TW" altLang="en-US" sz="3800" smtClean="0"/>
              <a:t>套件的串流類別</a:t>
            </a:r>
            <a:r>
              <a:rPr lang="en-US" altLang="zh-TW" sz="3800" smtClean="0"/>
              <a:t>-</a:t>
            </a:r>
            <a:r>
              <a:rPr lang="zh-TW" altLang="en-US" sz="3800" smtClean="0"/>
              <a:t>位元組串流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位元組串流（</a:t>
            </a:r>
            <a:r>
              <a:rPr lang="en-US" altLang="zh-TW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Byte Stream</a:t>
            </a:r>
            <a:r>
              <a:rPr lang="zh-TW" altLang="en-US" b="1" u="sng" smtClean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位元組串流是一種「電腦格式」（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Machine-formatted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）串流，可以讀取和寫入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位元的位元組資料，也就是處理二進位資料的執行檔、圖檔和聲音等，其父抽象類別的輸入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輸出串流名稱為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InputStream/OutputStream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檔案與資料夾處理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類別可以處理作業系統的檔案和資料夾，它不能讀取檔案內容，也不能改變檔案內容，主要作用是收集檔案資訊，讓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程式取得指定資料夾的檔案和子資料夾清單、檔案資訊、建立資料夾和刪除檔案等操作。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標準輸出與輸入串流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語言的標準輸出和輸入是指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類別的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System.out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System.in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子類別，不過，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類別並不是屬於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java.io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套件，而是屬於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java.lang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套件。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標準輸出與輸入串流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Reader/Writer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父類別提供一些方法，可以在串流讀取和寫入字元和字元陣列，如下表所示：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388938" y="2660650"/>
          <a:ext cx="838517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文件" r:id="rId4" imgW="3888581" imgH="1984296" progId="Word.Document.8">
                  <p:embed/>
                </p:oleObj>
              </mc:Choice>
              <mc:Fallback>
                <p:oleObj name="文件" r:id="rId4" imgW="3888581" imgH="198429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660650"/>
                        <a:ext cx="8385175" cy="427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Java I/O </a:t>
            </a:r>
            <a:r>
              <a:rPr lang="zh-TW" altLang="en-US" smtClean="0"/>
              <a:t>資料串流鏈結</a:t>
            </a:r>
          </a:p>
        </p:txBody>
      </p:sp>
      <p:sp>
        <p:nvSpPr>
          <p:cNvPr id="552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為求效能彈性，在撰寫</a:t>
            </a:r>
            <a:r>
              <a:rPr lang="en-US" altLang="zh-TW" smtClean="0"/>
              <a:t>JAVA</a:t>
            </a:r>
            <a:r>
              <a:rPr lang="zh-TW" altLang="en-US" smtClean="0"/>
              <a:t> </a:t>
            </a:r>
            <a:r>
              <a:rPr lang="en-US" altLang="zh-TW" smtClean="0"/>
              <a:t>I/O</a:t>
            </a:r>
            <a:r>
              <a:rPr lang="zh-TW" altLang="en-US" smtClean="0"/>
              <a:t>程式，通常不會只用單一</a:t>
            </a:r>
            <a:r>
              <a:rPr lang="en-US" altLang="zh-TW" smtClean="0"/>
              <a:t>I/O</a:t>
            </a:r>
            <a:r>
              <a:rPr lang="zh-TW" altLang="en-US" smtClean="0"/>
              <a:t>物件來存取，</a:t>
            </a:r>
            <a:r>
              <a:rPr lang="en-US" altLang="zh-TW" smtClean="0"/>
              <a:t>Source</a:t>
            </a:r>
            <a:r>
              <a:rPr lang="zh-TW" altLang="en-US" smtClean="0"/>
              <a:t>和</a:t>
            </a:r>
            <a:r>
              <a:rPr lang="en-US" altLang="zh-TW" smtClean="0"/>
              <a:t>Sink</a:t>
            </a:r>
            <a:r>
              <a:rPr lang="zh-TW" altLang="en-US" smtClean="0"/>
              <a:t>端中的資料，而搭配不同</a:t>
            </a:r>
            <a:r>
              <a:rPr lang="en-US" altLang="zh-TW" smtClean="0"/>
              <a:t>I/O</a:t>
            </a:r>
            <a:r>
              <a:rPr lang="zh-TW" altLang="en-US" smtClean="0"/>
              <a:t>物件個別特性與彼此間關係來達到目的。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這種使用多種</a:t>
            </a:r>
            <a:r>
              <a:rPr lang="en-US" altLang="zh-TW" smtClean="0"/>
              <a:t>I/O</a:t>
            </a:r>
            <a:r>
              <a:rPr lang="zh-TW" altLang="en-US" smtClean="0"/>
              <a:t>物件之間彼此資料交換的行為，我們稱資料串流鏈結。同時分成</a:t>
            </a:r>
            <a:r>
              <a:rPr lang="en-US" altLang="zh-TW" smtClean="0"/>
              <a:t>InputStream </a:t>
            </a:r>
            <a:r>
              <a:rPr lang="zh-TW" altLang="en-US" smtClean="0"/>
              <a:t>和 </a:t>
            </a:r>
            <a:r>
              <a:rPr lang="en-US" altLang="zh-TW" smtClean="0"/>
              <a:t>OutputStream</a:t>
            </a:r>
            <a:r>
              <a:rPr lang="zh-TW" altLang="en-US" smtClean="0"/>
              <a:t>兩種鏈結模式。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 </a:t>
            </a:r>
            <a:r>
              <a:rPr lang="zh-TW" altLang="en-US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40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endParaRPr lang="zh-TW" altLang="en-US" sz="4000" smtClean="0"/>
          </a:p>
        </p:txBody>
      </p:sp>
      <p:sp>
        <p:nvSpPr>
          <p:cNvPr id="563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在</a:t>
            </a:r>
            <a:r>
              <a:rPr lang="en-US" altLang="zh-TW" smtClean="0"/>
              <a:t>JAVA</a:t>
            </a:r>
            <a:r>
              <a:rPr lang="zh-TW" altLang="en-US" smtClean="0"/>
              <a:t> </a:t>
            </a:r>
            <a:r>
              <a:rPr lang="en-US" altLang="zh-TW" smtClean="0"/>
              <a:t>I/O</a:t>
            </a:r>
            <a:r>
              <a:rPr lang="zh-TW" altLang="en-US" smtClean="0"/>
              <a:t> 套件中，利用資料緩衝區可大量降低檔案操作的次數，以增加程式執行效率。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 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是字元導向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(char-oriented)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，讀取資料時不需要逐字讀取。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程式將字串輸出到螢幕顯示就是開啟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System.out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標準輸出的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OutputStreamWriter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串流，我們可以使用緩衝器類別的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串流加速資料處理，如下所示：</a:t>
            </a:r>
          </a:p>
          <a:p>
            <a:pPr eaLnBrk="1" hangingPunct="1"/>
            <a:endParaRPr lang="zh-TW" altLang="en-US" sz="26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BufferedWriter output = new BufferedWriter(new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1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OutputStreamWriter(System.out));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標準輸出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類別是繼承自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類別且新增過載方法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輸出字串內容，如下表所示：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33388" y="3438525"/>
          <a:ext cx="8299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文件" r:id="rId4" imgW="3834051" imgH="800576" progId="Word.Document.8">
                  <p:embed/>
                </p:oleObj>
              </mc:Choice>
              <mc:Fallback>
                <p:oleObj name="文件" r:id="rId4" imgW="3834051" imgH="80057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438525"/>
                        <a:ext cx="829945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</a:p>
        </p:txBody>
      </p:sp>
      <p:sp>
        <p:nvSpPr>
          <p:cNvPr id="61443" name="Rectangle 4"/>
          <p:cNvSpPr>
            <a:spLocks noChangeArrowheads="1"/>
          </p:cNvSpPr>
          <p:nvPr/>
        </p:nvSpPr>
        <p:spPr bwMode="auto">
          <a:xfrm>
            <a:off x="539750" y="1341438"/>
            <a:ext cx="4392613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// </a:t>
            </a:r>
            <a:r>
              <a:rPr lang="zh-TW" altLang="en-US" sz="14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public class OutputExample1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{  // </a:t>
            </a:r>
            <a:r>
              <a:rPr lang="zh-TW" altLang="en-US" sz="14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public static void main(String[] args)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                            throws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{  // </a:t>
            </a:r>
            <a:r>
              <a:rPr lang="zh-TW" altLang="en-US" sz="1400">
                <a:latin typeface="Century" panose="02040604050505020304" pitchFamily="18" charset="0"/>
              </a:rPr>
              <a:t>建立</a:t>
            </a:r>
            <a:r>
              <a:rPr lang="en-US" altLang="zh-TW" sz="1400">
                <a:latin typeface="Century" panose="02040604050505020304" pitchFamily="18" charset="0"/>
              </a:rPr>
              <a:t>BufferedWriter</a:t>
            </a:r>
            <a:r>
              <a:rPr lang="zh-TW" altLang="en-US" sz="1400">
                <a:latin typeface="Century" panose="02040604050505020304" pitchFamily="18" charset="0"/>
              </a:rPr>
              <a:t>的輸出串流物件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BufferedWriter output = new BufferedWriter(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              new OutputStreamWriter(System.out));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String str = "Hello World";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      output.write(str);   // </a:t>
            </a:r>
            <a:r>
              <a:rPr lang="zh-TW" altLang="en-US" sz="1400">
                <a:latin typeface="Century" panose="02040604050505020304" pitchFamily="18" charset="0"/>
              </a:rPr>
              <a:t>輸出字串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   </a:t>
            </a:r>
            <a:r>
              <a:rPr lang="en-US" altLang="zh-TW" sz="1400">
                <a:latin typeface="Century" panose="02040604050505020304" pitchFamily="18" charset="0"/>
              </a:rPr>
              <a:t>output.close();      // </a:t>
            </a:r>
            <a:r>
              <a:rPr lang="zh-TW" altLang="en-US" sz="140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>
                <a:latin typeface="Century" panose="02040604050505020304" pitchFamily="18" charset="0"/>
              </a:rPr>
              <a:t>   </a:t>
            </a: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Century" panose="020406040505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400">
              <a:latin typeface="Century" panose="02040604050505020304" pitchFamily="18" charset="0"/>
            </a:endParaRPr>
          </a:p>
        </p:txBody>
      </p:sp>
      <p:pic>
        <p:nvPicPr>
          <p:cNvPr id="614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588" y="1844675"/>
            <a:ext cx="388778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  <a:r>
              <a:rPr lang="en-US" altLang="zh-TW" smtClean="0"/>
              <a:t>-</a:t>
            </a:r>
            <a:r>
              <a:rPr lang="zh-TW" altLang="en-US" smtClean="0"/>
              <a:t>說明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程式從鍵盤輸入資料是開啟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System.in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標準輸出的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InputStreamReader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串流，同樣可以使用緩衝器類別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串流加速資料處理，如下所示：</a:t>
            </a:r>
          </a:p>
          <a:p>
            <a:pPr eaLnBrk="1" hangingPunct="1"/>
            <a:endParaRPr lang="zh-TW" altLang="en-US" sz="2600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 input = new BufferedReader(new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InputStreamReader(System.in));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  <a:r>
              <a:rPr lang="en-US" altLang="zh-TW" smtClean="0"/>
              <a:t>-</a:t>
            </a:r>
            <a:r>
              <a:rPr lang="zh-TW" altLang="en-US" smtClean="0"/>
              <a:t>方法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類別是繼承自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Reader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類別，新增方法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readLine()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，如下表所示：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50838" y="2984500"/>
          <a:ext cx="8380412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文件" r:id="rId4" imgW="3779282" imgH="628888" progId="Word.Document.8">
                  <p:embed/>
                </p:oleObj>
              </mc:Choice>
              <mc:Fallback>
                <p:oleObj name="文件" r:id="rId4" imgW="3779282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2984500"/>
                        <a:ext cx="8380412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標準輸入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87338" y="1346200"/>
            <a:ext cx="5652814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// </a:t>
            </a:r>
            <a:r>
              <a:rPr lang="zh-TW" altLang="en-US" sz="1400" dirty="0"/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public class OutputExample2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{  // </a:t>
            </a:r>
            <a:r>
              <a:rPr lang="zh-TW" altLang="en-US" sz="1400" dirty="0"/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</a:t>
            </a:r>
            <a:r>
              <a:rPr lang="en-US" altLang="zh-TW" sz="1400" dirty="0"/>
              <a:t>public static void main(String[] </a:t>
            </a:r>
            <a:r>
              <a:rPr lang="en-US" altLang="zh-TW" sz="1400" dirty="0" err="1"/>
              <a:t>args</a:t>
            </a:r>
            <a:r>
              <a:rPr lang="en-US" altLang="zh-TW" sz="1400" dirty="0" smtClean="0"/>
              <a:t>)  </a:t>
            </a:r>
            <a:r>
              <a:rPr lang="en-US" altLang="zh-TW" sz="1400" dirty="0"/>
              <a:t>throws Exception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{  // </a:t>
            </a:r>
            <a:r>
              <a:rPr lang="zh-TW" altLang="en-US" sz="1400" dirty="0"/>
              <a:t>建立</a:t>
            </a:r>
            <a:r>
              <a:rPr lang="en-US" altLang="zh-TW" sz="1400" dirty="0" err="1"/>
              <a:t>BufferedReader</a:t>
            </a:r>
            <a:r>
              <a:rPr lang="zh-TW" altLang="en-US" sz="1400" dirty="0"/>
              <a:t>的輸入串流物件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BufferedReader</a:t>
            </a:r>
            <a:r>
              <a:rPr lang="en-US" altLang="zh-TW" sz="1400" dirty="0"/>
              <a:t> input = new </a:t>
            </a:r>
            <a:r>
              <a:rPr lang="en-US" altLang="zh-TW" sz="1400" dirty="0" err="1"/>
              <a:t>BufferedReader</a:t>
            </a:r>
            <a:r>
              <a:rPr lang="en-US" altLang="zh-TW" sz="1400" dirty="0"/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               new </a:t>
            </a:r>
            <a:r>
              <a:rPr lang="en-US" altLang="zh-TW" sz="1400" dirty="0" err="1"/>
              <a:t>InputStreamReader</a:t>
            </a:r>
            <a:r>
              <a:rPr lang="en-US" altLang="zh-TW" sz="1400" dirty="0"/>
              <a:t>(System.in));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String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System.out.print</a:t>
            </a:r>
            <a:r>
              <a:rPr lang="en-US" altLang="zh-TW" sz="1400" dirty="0"/>
              <a:t>("</a:t>
            </a:r>
            <a:r>
              <a:rPr lang="zh-TW" altLang="en-US" sz="1400" dirty="0"/>
              <a:t>請輸入資料</a:t>
            </a:r>
            <a:r>
              <a:rPr lang="en-US" altLang="zh-TW" sz="1400" dirty="0"/>
              <a:t>: 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System.out.flush</a:t>
            </a:r>
            <a:r>
              <a:rPr lang="en-US" altLang="zh-TW" sz="1400" dirty="0"/>
              <a:t>();      // </a:t>
            </a:r>
            <a:r>
              <a:rPr lang="zh-TW" altLang="en-US" sz="1400" dirty="0"/>
              <a:t>清除緩衝區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input.readLine</a:t>
            </a:r>
            <a:r>
              <a:rPr lang="en-US" altLang="zh-TW" sz="1400" dirty="0"/>
              <a:t>();  // </a:t>
            </a:r>
            <a:r>
              <a:rPr lang="zh-TW" altLang="en-US" sz="1400" dirty="0"/>
              <a:t>讀取一列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input.close</a:t>
            </a:r>
            <a:r>
              <a:rPr lang="en-US" altLang="zh-TW" sz="1400" dirty="0"/>
              <a:t>();           // </a:t>
            </a:r>
            <a:r>
              <a:rPr lang="zh-TW" altLang="en-US" sz="1400" dirty="0"/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/>
              <a:t>      </a:t>
            </a:r>
            <a:r>
              <a:rPr lang="en-US" altLang="zh-TW" sz="1400" dirty="0" err="1"/>
              <a:t>System.out.println</a:t>
            </a:r>
            <a:r>
              <a:rPr lang="en-US" altLang="zh-TW" sz="1400" dirty="0"/>
              <a:t>("</a:t>
            </a:r>
            <a:r>
              <a:rPr lang="zh-TW" altLang="en-US" sz="1400" dirty="0"/>
              <a:t>輸入的資料是</a:t>
            </a:r>
            <a:r>
              <a:rPr lang="en-US" altLang="zh-TW" sz="1400" dirty="0"/>
              <a:t>: " + 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/>
              <a:t>}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zh-TW" sz="14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32376"/>
            <a:ext cx="41767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 smtClean="0"/>
              <a:t>顯示檔案和資料夾清單</a:t>
            </a:r>
            <a:r>
              <a:rPr lang="en-US" altLang="zh-TW" sz="3800" smtClean="0"/>
              <a:t>-</a:t>
            </a:r>
            <a:r>
              <a:rPr lang="zh-TW" altLang="en-US" sz="3800" smtClean="0"/>
              <a:t>建立</a:t>
            </a:r>
            <a:r>
              <a:rPr lang="en-US" altLang="zh-TW" sz="3800" smtClean="0"/>
              <a:t>File</a:t>
            </a:r>
            <a:r>
              <a:rPr lang="zh-TW" altLang="en-US" sz="3800" smtClean="0"/>
              <a:t>物件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程式只需建立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物件，就可以取得檔案或資料夾的相關資訊，如下所示：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File f = new File(String);</a:t>
            </a:r>
          </a:p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上述程式碼建立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</a:t>
            </a:r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File()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建構子參數是檔案或資料夾路徑。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寫入文字檔案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當目標串流是一個檔案，在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程式可以開啟檔案的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FileWriter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串流，然後使用緩衝器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BufferedWriter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串流來加速資料處理，如下所示：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BufferedWriter output = new BufferedWriter(new FileWriter(file));</a:t>
            </a:r>
          </a:p>
          <a:p>
            <a:pPr eaLnBrk="1" hangingPunct="1"/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上述程式碼的參數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是檔案路徑字串，在開啟後，就可以使用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write()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方法將字串寫入檔案。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寫入文字檔案</a:t>
            </a:r>
            <a:endParaRPr lang="en-US" altLang="zh-TW" smtClean="0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539750" y="1196975"/>
            <a:ext cx="51843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// </a:t>
            </a:r>
            <a:r>
              <a:rPr lang="zh-TW" altLang="en-US" sz="1400" dirty="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public class write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{  // </a:t>
            </a:r>
            <a:r>
              <a:rPr lang="zh-TW" altLang="en-US" sz="1400" dirty="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public static void main(String[] </a:t>
            </a:r>
            <a:r>
              <a:rPr lang="en-US" altLang="zh-TW" sz="1400" dirty="0" err="1">
                <a:latin typeface="Century" panose="02040604050505020304" pitchFamily="18" charset="0"/>
              </a:rPr>
              <a:t>args</a:t>
            </a:r>
            <a:r>
              <a:rPr lang="en-US" altLang="zh-TW" sz="1400" dirty="0" smtClean="0">
                <a:latin typeface="Century" panose="02040604050505020304" pitchFamily="18" charset="0"/>
              </a:rPr>
              <a:t>)</a:t>
            </a:r>
            <a:r>
              <a:rPr lang="en-US" altLang="zh-TW" sz="1400" dirty="0"/>
              <a:t> throws </a:t>
            </a:r>
            <a:r>
              <a:rPr lang="en-US" altLang="zh-TW" sz="1400" dirty="0" smtClean="0"/>
              <a:t>Exception</a:t>
            </a:r>
            <a:endParaRPr lang="en-US" altLang="zh-TW" sz="1400" dirty="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{  String file = "a.txt";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String 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 = "Hello world!";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zh-TW" altLang="en-US" sz="1400" dirty="0">
                <a:latin typeface="Century" panose="02040604050505020304" pitchFamily="18" charset="0"/>
              </a:rPr>
              <a:t>的輸出串流物件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en-US" altLang="zh-TW" sz="1400" dirty="0">
                <a:latin typeface="Century" panose="02040604050505020304" pitchFamily="18" charset="0"/>
              </a:rPr>
              <a:t> output = new </a:t>
            </a:r>
            <a:r>
              <a:rPr lang="en-US" altLang="zh-TW" sz="1400" dirty="0" err="1">
                <a:latin typeface="Century" panose="02040604050505020304" pitchFamily="18" charset="0"/>
              </a:rPr>
              <a:t>BufferedWriter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                  new </a:t>
            </a:r>
            <a:r>
              <a:rPr lang="en-US" altLang="zh-TW" sz="1400" dirty="0" err="1">
                <a:latin typeface="Century" panose="02040604050505020304" pitchFamily="18" charset="0"/>
              </a:rPr>
              <a:t>FileWriter</a:t>
            </a:r>
            <a:r>
              <a:rPr lang="en-US" altLang="zh-TW" sz="1400" dirty="0">
                <a:latin typeface="Century" panose="02040604050505020304" pitchFamily="18" charset="0"/>
              </a:rPr>
              <a:t>(file));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正在寫入檔案</a:t>
            </a:r>
            <a:r>
              <a:rPr lang="en-US" altLang="zh-TW" sz="1400" dirty="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output.write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);     // </a:t>
            </a:r>
            <a:r>
              <a:rPr lang="zh-TW" altLang="en-US" sz="1400" dirty="0">
                <a:latin typeface="Century" panose="02040604050505020304" pitchFamily="18" charset="0"/>
              </a:rPr>
              <a:t>寫入字串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output.close</a:t>
            </a:r>
            <a:r>
              <a:rPr lang="en-US" altLang="zh-TW" sz="1400" dirty="0">
                <a:latin typeface="Century" panose="02040604050505020304" pitchFamily="18" charset="0"/>
              </a:rPr>
              <a:t>();         // </a:t>
            </a:r>
            <a:r>
              <a:rPr lang="zh-TW" altLang="en-US" sz="1400" dirty="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寫入檔案成功</a:t>
            </a:r>
            <a:r>
              <a:rPr lang="en-US" altLang="zh-TW" sz="1400" dirty="0">
                <a:latin typeface="Century" panose="02040604050505020304" pitchFamily="18" charset="0"/>
              </a:rPr>
              <a:t>..." + file);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15" y="597714"/>
            <a:ext cx="22320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138" y="4089167"/>
            <a:ext cx="22320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8" name="AutoShape 10"/>
          <p:cNvSpPr>
            <a:spLocks noChangeArrowheads="1"/>
          </p:cNvSpPr>
          <p:nvPr/>
        </p:nvSpPr>
        <p:spPr bwMode="auto">
          <a:xfrm>
            <a:off x="7596188" y="2492375"/>
            <a:ext cx="288925" cy="720725"/>
          </a:xfrm>
          <a:prstGeom prst="curvedLeftArrow">
            <a:avLst>
              <a:gd name="adj1" fmla="val 49890"/>
              <a:gd name="adj2" fmla="val 9978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69639" name="AutoShape 11"/>
          <p:cNvSpPr>
            <a:spLocks noChangeArrowheads="1"/>
          </p:cNvSpPr>
          <p:nvPr/>
        </p:nvSpPr>
        <p:spPr bwMode="auto">
          <a:xfrm>
            <a:off x="7596188" y="3500438"/>
            <a:ext cx="288925" cy="720725"/>
          </a:xfrm>
          <a:prstGeom prst="curvedLeftArrow">
            <a:avLst>
              <a:gd name="adj1" fmla="val 49890"/>
              <a:gd name="adj2" fmla="val 99780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pic>
        <p:nvPicPr>
          <p:cNvPr id="69640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14" y="3005545"/>
            <a:ext cx="16478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zh-TW" altLang="en-US" smtClean="0"/>
              <a:t>讀取文字檔案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773238"/>
            <a:ext cx="8007350" cy="40767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Java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程式可以開啟檔案的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FileReader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串流來讀取檔案內容，同樣可以使用緩衝器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BufferedReader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串流來加速資料處理，如下所示：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BufferedReader input = new BufferedReader(new FileReader(name));</a:t>
            </a:r>
          </a:p>
          <a:p>
            <a:pPr eaLnBrk="1" hangingPunct="1">
              <a:lnSpc>
                <a:spcPct val="110000"/>
              </a:lnSpc>
            </a:pP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上述程式碼的參數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name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物件，然後就可以使用</a:t>
            </a:r>
            <a:r>
              <a:rPr lang="en-US" altLang="zh-TW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sz="2600" smtClean="0">
                <a:latin typeface="標楷體" panose="03000509000000000000" pitchFamily="65" charset="-120"/>
                <a:ea typeface="標楷體" panose="03000509000000000000" pitchFamily="65" charset="-120"/>
              </a:rPr>
              <a:t>迴圈讀取檔案內容，如下所示：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while ( (str = input.readLine()) != null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{ </a:t>
            </a:r>
            <a:r>
              <a:rPr lang="en-US" altLang="zh-TW" sz="2600" smtClean="0">
                <a:solidFill>
                  <a:srgbClr val="FF0000"/>
                </a:solidFill>
                <a:ea typeface="標楷體" panose="03000509000000000000" pitchFamily="65" charset="-120"/>
              </a:rPr>
              <a:t>……</a:t>
            </a:r>
            <a:r>
              <a:rPr lang="en-US" altLang="zh-TW" sz="260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讀取文字檔案</a:t>
            </a:r>
            <a:endParaRPr lang="en-US" altLang="zh-TW" smtClean="0"/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468313" y="1052513"/>
            <a:ext cx="480131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// </a:t>
            </a:r>
            <a:r>
              <a:rPr lang="zh-TW" altLang="en-US" sz="1400" dirty="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public class read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{  // </a:t>
            </a:r>
            <a:r>
              <a:rPr lang="zh-TW" altLang="en-US" sz="1400" dirty="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public static void main(String[] </a:t>
            </a:r>
            <a:r>
              <a:rPr lang="en-US" altLang="zh-TW" sz="1400" dirty="0" err="1">
                <a:latin typeface="Century" panose="02040604050505020304" pitchFamily="18" charset="0"/>
              </a:rPr>
              <a:t>args</a:t>
            </a:r>
            <a:r>
              <a:rPr lang="en-US" altLang="zh-TW" sz="1400" dirty="0">
                <a:latin typeface="Century" panose="02040604050505020304" pitchFamily="18" charset="0"/>
              </a:rPr>
              <a:t>) </a:t>
            </a:r>
            <a:r>
              <a:rPr lang="en-US" altLang="zh-TW" sz="1400" dirty="0"/>
              <a:t>throws Exception</a:t>
            </a:r>
            <a:endParaRPr lang="en-US" altLang="zh-TW" sz="1400" dirty="0"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 smtClean="0">
                <a:latin typeface="Century" panose="02040604050505020304" pitchFamily="18" charset="0"/>
              </a:rPr>
              <a:t>   </a:t>
            </a:r>
            <a:r>
              <a:rPr lang="en-US" altLang="zh-TW" sz="1400" dirty="0">
                <a:latin typeface="Century" panose="02040604050505020304" pitchFamily="18" charset="0"/>
              </a:rPr>
              <a:t>{  String path = "b.txt";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File </a:t>
            </a:r>
            <a:r>
              <a:rPr lang="en-US" altLang="zh-TW" sz="1400" dirty="0" err="1">
                <a:latin typeface="Century" panose="02040604050505020304" pitchFamily="18" charset="0"/>
              </a:rPr>
              <a:t>file</a:t>
            </a:r>
            <a:r>
              <a:rPr lang="en-US" altLang="zh-TW" sz="1400" dirty="0">
                <a:latin typeface="Century" panose="02040604050505020304" pitchFamily="18" charset="0"/>
              </a:rPr>
              <a:t> = new File(path);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>
                <a:latin typeface="Century" panose="02040604050505020304" pitchFamily="18" charset="0"/>
              </a:rPr>
              <a:t>File</a:t>
            </a:r>
            <a:r>
              <a:rPr lang="zh-TW" altLang="en-US" sz="1400" dirty="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>
                <a:latin typeface="Century" panose="02040604050505020304" pitchFamily="18" charset="0"/>
              </a:rPr>
              <a:t>if (</a:t>
            </a:r>
            <a:r>
              <a:rPr lang="en-US" altLang="zh-TW" sz="1400" dirty="0" err="1">
                <a:latin typeface="Century" panose="02040604050505020304" pitchFamily="18" charset="0"/>
              </a:rPr>
              <a:t>file.exists</a:t>
            </a:r>
            <a:r>
              <a:rPr lang="en-US" altLang="zh-TW" sz="1400" dirty="0">
                <a:latin typeface="Century" panose="02040604050505020304" pitchFamily="18" charset="0"/>
              </a:rPr>
              <a:t>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{  // </a:t>
            </a:r>
            <a:r>
              <a:rPr lang="zh-TW" altLang="en-US" sz="1400" dirty="0">
                <a:latin typeface="Century" panose="02040604050505020304" pitchFamily="18" charset="0"/>
              </a:rPr>
              <a:t>建立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zh-TW" altLang="en-US" sz="1400" dirty="0">
                <a:latin typeface="Century" panose="02040604050505020304" pitchFamily="18" charset="0"/>
              </a:rPr>
              <a:t>的輸入串流物件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en-US" altLang="zh-TW" sz="1400" dirty="0">
                <a:latin typeface="Century" panose="02040604050505020304" pitchFamily="18" charset="0"/>
              </a:rPr>
              <a:t> input = new </a:t>
            </a:r>
            <a:r>
              <a:rPr lang="en-US" altLang="zh-TW" sz="1400" dirty="0" err="1">
                <a:latin typeface="Century" panose="02040604050505020304" pitchFamily="18" charset="0"/>
              </a:rPr>
              <a:t>BufferedReader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                    new </a:t>
            </a:r>
            <a:r>
              <a:rPr lang="en-US" altLang="zh-TW" sz="1400" dirty="0" err="1">
                <a:latin typeface="Century" panose="02040604050505020304" pitchFamily="18" charset="0"/>
              </a:rPr>
              <a:t>FileReader</a:t>
            </a:r>
            <a:r>
              <a:rPr lang="en-US" altLang="zh-TW" sz="1400" dirty="0">
                <a:latin typeface="Century" panose="02040604050505020304" pitchFamily="18" charset="0"/>
              </a:rPr>
              <a:t>(file));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String 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// </a:t>
            </a:r>
            <a:r>
              <a:rPr lang="zh-TW" altLang="en-US" sz="1400" dirty="0">
                <a:latin typeface="Century" panose="02040604050505020304" pitchFamily="18" charset="0"/>
              </a:rPr>
              <a:t>讀取資料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>
                <a:latin typeface="Century" panose="02040604050505020304" pitchFamily="18" charset="0"/>
              </a:rPr>
              <a:t>while ( 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 = </a:t>
            </a:r>
            <a:r>
              <a:rPr lang="en-US" altLang="zh-TW" sz="1400" dirty="0" err="1">
                <a:latin typeface="Century" panose="02040604050505020304" pitchFamily="18" charset="0"/>
              </a:rPr>
              <a:t>input.readLine</a:t>
            </a:r>
            <a:r>
              <a:rPr lang="en-US" altLang="zh-TW" sz="1400" dirty="0">
                <a:latin typeface="Century" panose="02040604050505020304" pitchFamily="18" charset="0"/>
              </a:rPr>
              <a:t>()) != null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</a:t>
            </a:r>
            <a:r>
              <a:rPr lang="en-US" altLang="zh-TW" sz="1400" dirty="0" err="1">
                <a:latin typeface="Century" panose="02040604050505020304" pitchFamily="18" charset="0"/>
              </a:rPr>
              <a:t>str</a:t>
            </a:r>
            <a:r>
              <a:rPr lang="en-US" altLang="zh-TW" sz="1400" dirty="0">
                <a:latin typeface="Century" panose="02040604050505020304" pitchFamily="18" charset="0"/>
              </a:rPr>
              <a:t>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input.close</a:t>
            </a:r>
            <a:r>
              <a:rPr lang="en-US" altLang="zh-TW" sz="1400" dirty="0">
                <a:latin typeface="Century" panose="02040604050505020304" pitchFamily="18" charset="0"/>
              </a:rPr>
              <a:t>();      // </a:t>
            </a:r>
            <a:r>
              <a:rPr lang="zh-TW" altLang="en-US" sz="1400" dirty="0">
                <a:latin typeface="Century" panose="02040604050505020304" pitchFamily="18" charset="0"/>
              </a:rPr>
              <a:t>關閉串流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latin typeface="Century" panose="02040604050505020304" pitchFamily="18" charset="0"/>
              </a:rPr>
              <a:t>      </a:t>
            </a: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      </a:t>
            </a:r>
            <a:r>
              <a:rPr lang="en-US" altLang="zh-TW" sz="1400" dirty="0" err="1">
                <a:latin typeface="Century" panose="02040604050505020304" pitchFamily="18" charset="0"/>
              </a:rPr>
              <a:t>System.out.println</a:t>
            </a:r>
            <a:r>
              <a:rPr lang="en-US" altLang="zh-TW" sz="1400" dirty="0">
                <a:latin typeface="Century" panose="02040604050505020304" pitchFamily="18" charset="0"/>
              </a:rPr>
              <a:t>("</a:t>
            </a:r>
            <a:r>
              <a:rPr lang="zh-TW" altLang="en-US" sz="1400" dirty="0">
                <a:latin typeface="Century" panose="02040604050505020304" pitchFamily="18" charset="0"/>
              </a:rPr>
              <a:t>檔案</a:t>
            </a:r>
            <a:r>
              <a:rPr lang="en-US" altLang="zh-TW" sz="1400" dirty="0">
                <a:latin typeface="Century" panose="02040604050505020304" pitchFamily="18" charset="0"/>
              </a:rPr>
              <a:t>[" + file + "</a:t>
            </a:r>
            <a:r>
              <a:rPr lang="zh-TW" altLang="en-US" sz="1400" dirty="0">
                <a:latin typeface="Century" panose="02040604050505020304" pitchFamily="18" charset="0"/>
              </a:rPr>
              <a:t>不存在</a:t>
            </a:r>
            <a:r>
              <a:rPr lang="en-US" altLang="zh-TW" sz="1400" dirty="0">
                <a:latin typeface="Century" panose="02040604050505020304" pitchFamily="18" charset="0"/>
              </a:rPr>
              <a:t>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dirty="0">
                <a:latin typeface="Century" panose="02040604050505020304" pitchFamily="18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800" b="1" dirty="0">
              <a:latin typeface="Century" panose="02040604050505020304" pitchFamily="18" charset="0"/>
              <a:ea typeface="華康新儷粗黑" pitchFamily="34" charset="-120"/>
            </a:endParaRPr>
          </a:p>
        </p:txBody>
      </p:sp>
      <p:grpSp>
        <p:nvGrpSpPr>
          <p:cNvPr id="349192" name="Group 8"/>
          <p:cNvGrpSpPr>
            <a:grpSpLocks/>
          </p:cNvGrpSpPr>
          <p:nvPr/>
        </p:nvGrpSpPr>
        <p:grpSpPr bwMode="auto">
          <a:xfrm>
            <a:off x="4743450" y="2347913"/>
            <a:ext cx="4321175" cy="2952750"/>
            <a:chOff x="1837" y="799"/>
            <a:chExt cx="2722" cy="1860"/>
          </a:xfrm>
        </p:grpSpPr>
        <p:pic>
          <p:nvPicPr>
            <p:cNvPr id="727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7" y="799"/>
              <a:ext cx="2722" cy="1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711" name="AutoShape 7"/>
            <p:cNvSpPr>
              <a:spLocks noChangeArrowheads="1"/>
            </p:cNvSpPr>
            <p:nvPr/>
          </p:nvSpPr>
          <p:spPr bwMode="auto">
            <a:xfrm>
              <a:off x="3470" y="2115"/>
              <a:ext cx="306" cy="544"/>
            </a:xfrm>
            <a:prstGeom prst="downArrow">
              <a:avLst>
                <a:gd name="adj1" fmla="val 50000"/>
                <a:gd name="adj2" fmla="val 44444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Char char="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anose="05020102010507070707" pitchFamily="18" charset="2"/>
                <a:buChar char="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800"/>
            </a:p>
          </p:txBody>
        </p:sp>
      </p:grpSp>
      <p:pic>
        <p:nvPicPr>
          <p:cNvPr id="72709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5300663"/>
            <a:ext cx="61341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err="1" smtClean="0"/>
              <a:t>InputStream</a:t>
            </a:r>
            <a:r>
              <a:rPr lang="zh-TW" altLang="en-US" dirty="0" smtClean="0"/>
              <a:t>為一抽象類別</a:t>
            </a:r>
            <a:r>
              <a:rPr lang="en-US" altLang="zh-TW" dirty="0" smtClean="0"/>
              <a:t>(abstract class)</a:t>
            </a:r>
          </a:p>
          <a:p>
            <a:pPr eaLnBrk="1" hangingPunct="1">
              <a:defRPr/>
            </a:pPr>
            <a:r>
              <a:rPr lang="zh-TW" altLang="en-US" dirty="0" smtClean="0"/>
              <a:t>建構子</a:t>
            </a:r>
          </a:p>
          <a:p>
            <a:pPr lvl="1" eaLnBrk="1" hangingPunct="1">
              <a:defRPr/>
            </a:pPr>
            <a:r>
              <a:rPr lang="en-US" altLang="zh-TW" dirty="0" smtClean="0"/>
              <a:t>public </a:t>
            </a:r>
            <a:r>
              <a:rPr lang="en-US" altLang="zh-TW" dirty="0" err="1" smtClean="0"/>
              <a:t>InputStream</a:t>
            </a:r>
            <a:r>
              <a:rPr lang="en-US" altLang="zh-TW" dirty="0" smtClean="0"/>
              <a:t>() </a:t>
            </a:r>
          </a:p>
          <a:p>
            <a:pPr eaLnBrk="1" hangingPunct="1">
              <a:defRPr/>
            </a:pPr>
            <a:r>
              <a:rPr lang="zh-TW" altLang="en-US" dirty="0" smtClean="0"/>
              <a:t>常用方法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abstract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read()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abstract class  </a:t>
            </a:r>
            <a:r>
              <a:rPr lang="en-US" altLang="zh-TW" dirty="0" err="1" smtClean="0">
                <a:solidFill>
                  <a:schemeClr val="tx1">
                    <a:lumMod val="95000"/>
                  </a:schemeClr>
                </a:solidFill>
              </a:rPr>
              <a:t>Int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：範圍是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-2</a:t>
            </a:r>
            <a:r>
              <a:rPr lang="en-US" altLang="zh-TW" baseline="30000" dirty="0" smtClean="0">
                <a:solidFill>
                  <a:schemeClr val="tx1">
                    <a:lumMod val="95000"/>
                  </a:schemeClr>
                </a:solidFill>
              </a:rPr>
              <a:t>31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~2</a:t>
            </a:r>
            <a:r>
              <a:rPr lang="en-US" altLang="zh-TW" baseline="30000" dirty="0" smtClean="0">
                <a:solidFill>
                  <a:schemeClr val="tx1">
                    <a:lumMod val="95000"/>
                  </a:schemeClr>
                </a:solidFill>
              </a:rPr>
              <a:t>31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–1,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但只用到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  <a:latin typeface="Arial Unicode MS" panose="020B0604020202020204" pitchFamily="34" charset="-120"/>
              </a:rPr>
              <a:t>0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 to 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  <a:latin typeface="Arial Unicode MS" panose="020B0604020202020204" pitchFamily="34" charset="-120"/>
              </a:rPr>
              <a:t>255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及</a:t>
            </a:r>
            <a:r>
              <a:rPr lang="en-US" altLang="zh-TW" dirty="0" smtClean="0">
                <a:solidFill>
                  <a:schemeClr val="tx1">
                    <a:lumMod val="95000"/>
                  </a:schemeClr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>
          <a:xfrm>
            <a:off x="96838" y="1628775"/>
            <a:ext cx="8950325" cy="4498975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 available()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latin typeface="Arial Unicode MS" panose="020B0604020202020204" pitchFamily="34" charset="-120"/>
              </a:rPr>
              <a:t>available() </a:t>
            </a:r>
            <a:r>
              <a:rPr lang="zh-TW" altLang="en-US" dirty="0" smtClean="0">
                <a:latin typeface="Arial Unicode MS" panose="020B0604020202020204" pitchFamily="34" charset="-120"/>
              </a:rPr>
              <a:t>還有多少個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的資料可以讀取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long skip(long n)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    </a:t>
            </a:r>
            <a:r>
              <a:rPr lang="zh-TW" altLang="en-US" dirty="0" smtClean="0">
                <a:solidFill>
                  <a:schemeClr val="tx1">
                    <a:lumMod val="95000"/>
                  </a:schemeClr>
                </a:solidFill>
              </a:rPr>
              <a:t>說明：</a:t>
            </a:r>
            <a:r>
              <a:rPr lang="en-US" altLang="zh-TW" dirty="0" smtClean="0">
                <a:latin typeface="Arial Unicode MS" panose="020B0604020202020204" pitchFamily="34" charset="-120"/>
              </a:rPr>
              <a:t>skip(long</a:t>
            </a:r>
            <a:r>
              <a:rPr lang="en-US" altLang="zh-TW" dirty="0" smtClean="0">
                <a:latin typeface="Times New Roman" panose="02020603050405020304" pitchFamily="18" charset="0"/>
              </a:rPr>
              <a:t> </a:t>
            </a:r>
            <a:r>
              <a:rPr lang="en-US" altLang="zh-TW" dirty="0" smtClean="0">
                <a:latin typeface="Arial Unicode MS" panose="020B0604020202020204" pitchFamily="34" charset="-120"/>
              </a:rPr>
              <a:t>n):</a:t>
            </a:r>
            <a:r>
              <a:rPr lang="zh-TW" altLang="en-US" dirty="0" smtClean="0">
                <a:latin typeface="Arial Unicode MS" panose="020B0604020202020204" pitchFamily="34" charset="-120"/>
              </a:rPr>
              <a:t>跳過</a:t>
            </a:r>
            <a:r>
              <a:rPr lang="en-US" altLang="zh-TW" dirty="0" smtClean="0">
                <a:latin typeface="Arial Unicode MS" panose="020B0604020202020204" pitchFamily="34" charset="-120"/>
              </a:rPr>
              <a:t>n</a:t>
            </a:r>
            <a:r>
              <a:rPr lang="zh-TW" altLang="en-US" dirty="0" smtClean="0">
                <a:latin typeface="Arial Unicode MS" panose="020B0604020202020204" pitchFamily="34" charset="-120"/>
              </a:rPr>
              <a:t>個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資料才開始讀取</a:t>
            </a:r>
            <a:r>
              <a:rPr lang="en-US" altLang="zh-TW" dirty="0" smtClean="0">
                <a:latin typeface="Arial Unicode MS" panose="020B0604020202020204" pitchFamily="34" charset="-120"/>
              </a:rPr>
              <a:t>,</a:t>
            </a:r>
            <a:r>
              <a:rPr lang="zh-TW" altLang="en-US" dirty="0" smtClean="0">
                <a:latin typeface="Arial Unicode MS" panose="020B0604020202020204" pitchFamily="34" charset="-120"/>
              </a:rPr>
              <a:t>傳回跳過的</a:t>
            </a:r>
            <a:r>
              <a:rPr lang="en-US" altLang="zh-TW" dirty="0" smtClean="0">
                <a:latin typeface="Arial Unicode MS" panose="020B0604020202020204" pitchFamily="34" charset="-120"/>
              </a:rPr>
              <a:t>byte</a:t>
            </a:r>
            <a:r>
              <a:rPr lang="zh-TW" altLang="en-US" dirty="0" smtClean="0">
                <a:latin typeface="Arial Unicode MS" panose="020B0604020202020204" pitchFamily="34" charset="-120"/>
              </a:rPr>
              <a:t>數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InputStream</a:t>
            </a:r>
            <a:r>
              <a:rPr lang="zh-TW" altLang="en-US" smtClean="0"/>
              <a:t>類別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mark(</a:t>
            </a:r>
            <a:r>
              <a:rPr lang="en-US" altLang="zh-TW" dirty="0" err="1" smtClean="0">
                <a:solidFill>
                  <a:srgbClr val="FF0000"/>
                </a:solidFill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</a:rPr>
              <a:t> </a:t>
            </a:r>
            <a:r>
              <a:rPr lang="en-US" altLang="zh-TW" dirty="0" err="1" smtClean="0">
                <a:solidFill>
                  <a:srgbClr val="FF0000"/>
                </a:solidFill>
              </a:rPr>
              <a:t>readlimit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   </a:t>
            </a:r>
            <a:r>
              <a:rPr lang="zh-TW" altLang="en-US" dirty="0" smtClean="0"/>
              <a:t>說明：</a:t>
            </a:r>
            <a:r>
              <a:rPr lang="en-US" altLang="zh-TW" dirty="0" smtClean="0"/>
              <a:t>mark(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 </a:t>
            </a:r>
            <a:r>
              <a:rPr lang="en-US" altLang="zh-TW" dirty="0" err="1" smtClean="0"/>
              <a:t>readlimit</a:t>
            </a:r>
            <a:r>
              <a:rPr lang="en-US" altLang="zh-TW" dirty="0" smtClean="0"/>
              <a:t>):</a:t>
            </a:r>
            <a:r>
              <a:rPr lang="zh-TW" altLang="en-US" dirty="0" smtClean="0"/>
              <a:t>標記位置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reset()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smtClean="0"/>
              <a:t>reset():</a:t>
            </a:r>
            <a:r>
              <a:rPr lang="zh-TW" altLang="en-US" dirty="0" smtClean="0"/>
              <a:t>回到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標記的位置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</a:t>
            </a:r>
            <a:r>
              <a:rPr lang="en-US" altLang="zh-TW" dirty="0" err="1" smtClean="0">
                <a:solidFill>
                  <a:srgbClr val="FF0000"/>
                </a:solidFill>
              </a:rPr>
              <a:t>boolean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markSupported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err="1" smtClean="0"/>
              <a:t>markSupported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並非所有</a:t>
            </a:r>
            <a:r>
              <a:rPr lang="en-US" altLang="zh-TW" dirty="0" err="1" smtClean="0"/>
              <a:t>inputStream</a:t>
            </a:r>
            <a:r>
              <a:rPr lang="zh-TW" altLang="en-US" dirty="0" smtClean="0"/>
              <a:t>都支援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標記</a:t>
            </a:r>
            <a:r>
              <a:rPr lang="en-US" altLang="zh-TW" dirty="0" smtClean="0"/>
              <a:t>,</a:t>
            </a:r>
            <a:r>
              <a:rPr lang="zh-TW" altLang="en-US" dirty="0" smtClean="0"/>
              <a:t>檢查是否支援標記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public void close() throws </a:t>
            </a:r>
            <a:r>
              <a:rPr lang="en-US" altLang="zh-TW" dirty="0" err="1" smtClean="0">
                <a:solidFill>
                  <a:srgbClr val="FF0000"/>
                </a:solidFill>
              </a:rPr>
              <a:t>IOException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r>
              <a:rPr lang="zh-TW" altLang="en-US" dirty="0" smtClean="0"/>
              <a:t>   說明：</a:t>
            </a:r>
            <a:r>
              <a:rPr lang="en-US" altLang="zh-TW" dirty="0" smtClean="0"/>
              <a:t>close():</a:t>
            </a:r>
            <a:r>
              <a:rPr lang="zh-TW" altLang="en-US" dirty="0" smtClean="0"/>
              <a:t>關閉資料串流</a:t>
            </a:r>
          </a:p>
          <a:p>
            <a:pPr marL="457200" lvl="1" indent="0" eaLnBrk="1" hangingPunct="1">
              <a:buFont typeface="Wingdings 2" panose="05020102010507070707" pitchFamily="18" charset="2"/>
              <a:buNone/>
              <a:defRPr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>
          <a:xfrm>
            <a:off x="485644" y="-29637"/>
            <a:ext cx="8229600" cy="79434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Read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976663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zh-TW" altLang="en-US" sz="2300" b="1" dirty="0" smtClean="0">
                <a:latin typeface="Arial Unicode MS" pitchFamily="34" charset="-120"/>
              </a:rPr>
              <a:t>一次</a:t>
            </a:r>
            <a:r>
              <a:rPr lang="zh-TW" altLang="en-US" sz="2300" b="1" dirty="0">
                <a:latin typeface="Arial Unicode MS" pitchFamily="34" charset="-120"/>
              </a:rPr>
              <a:t>讀一個</a:t>
            </a:r>
            <a:r>
              <a:rPr lang="en-US" altLang="zh-TW" sz="2300" b="1" dirty="0">
                <a:latin typeface="Arial Unicode MS" pitchFamily="34" charset="-120"/>
              </a:rPr>
              <a:t>byte,</a:t>
            </a:r>
            <a:r>
              <a:rPr lang="zh-TW" altLang="en-US" sz="2300" b="1" dirty="0">
                <a:latin typeface="Arial Unicode MS" pitchFamily="34" charset="-120"/>
              </a:rPr>
              <a:t>以</a:t>
            </a:r>
            <a:r>
              <a:rPr lang="en-US" altLang="zh-TW" sz="2300" b="1" dirty="0" err="1">
                <a:latin typeface="Arial Unicode MS" pitchFamily="34" charset="-120"/>
              </a:rPr>
              <a:t>int</a:t>
            </a:r>
            <a:r>
              <a:rPr lang="zh-TW" altLang="en-US" sz="2300" b="1" dirty="0">
                <a:latin typeface="Arial Unicode MS" pitchFamily="34" charset="-120"/>
              </a:rPr>
              <a:t>型態傳回來</a:t>
            </a:r>
            <a:r>
              <a:rPr lang="en-US" altLang="zh-TW" sz="2300" b="1" dirty="0">
                <a:latin typeface="Arial Unicode MS" pitchFamily="34" charset="-120"/>
              </a:rPr>
              <a:t>,</a:t>
            </a:r>
            <a:r>
              <a:rPr lang="zh-TW" altLang="en-US" sz="2300" b="1" dirty="0">
                <a:latin typeface="Arial Unicode MS" pitchFamily="34" charset="-120"/>
              </a:rPr>
              <a:t>沒有資料可讀時</a:t>
            </a:r>
            <a:r>
              <a:rPr lang="en-US" altLang="zh-TW" sz="2300" b="1" dirty="0">
                <a:latin typeface="Arial Unicode MS" pitchFamily="34" charset="-120"/>
              </a:rPr>
              <a:t>,</a:t>
            </a:r>
            <a:r>
              <a:rPr lang="zh-TW" altLang="en-US" sz="2300" b="1" dirty="0">
                <a:latin typeface="Arial Unicode MS" pitchFamily="34" charset="-120"/>
              </a:rPr>
              <a:t>傳回</a:t>
            </a:r>
            <a:r>
              <a:rPr lang="en-US" altLang="zh-TW" sz="2300" b="1" dirty="0">
                <a:latin typeface="Arial Unicode MS" pitchFamily="34" charset="-120"/>
              </a:rPr>
              <a:t>-</a:t>
            </a:r>
            <a:r>
              <a:rPr lang="en-US" altLang="zh-TW" sz="2300" b="1" dirty="0" smtClean="0">
                <a:latin typeface="Arial Unicode MS" pitchFamily="34" charset="-120"/>
              </a:rPr>
              <a:t>1</a:t>
            </a:r>
            <a:r>
              <a:rPr lang="zh-TW" altLang="en-US" sz="2300" b="1" dirty="0">
                <a:latin typeface="Arial Unicode MS" pitchFamily="34" charset="-120"/>
              </a:rPr>
              <a:t>。</a:t>
            </a:r>
            <a:endParaRPr lang="en-US" altLang="zh-TW" sz="2300" b="1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class main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static void main(String[]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args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 throws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IOException</a:t>
            </a:r>
            <a:endParaRPr lang="en-US" altLang="zh-TW" sz="14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    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InputStream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         File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try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FileInputStream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(file);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/>
              <a:t>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while ((result =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rd.read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 	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String.valueOf</a:t>
            </a:r>
            <a:r>
              <a:rPr lang="en-US" altLang="zh-TW" sz="1400" b="1" dirty="0" smtClean="0">
                <a:solidFill>
                  <a:srgbClr val="FF0000"/>
                </a:solidFill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catch 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FileNotFoundException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e)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</a:t>
            </a:r>
            <a:r>
              <a:rPr lang="zh-TW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檔案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" +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file.toString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 + " </a:t>
            </a:r>
            <a:r>
              <a:rPr lang="zh-TW" altLang="en-US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不存在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!");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catch (Exception e)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e.getStackTrace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 finally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if (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!= null)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	   </a:t>
            </a:r>
            <a:r>
              <a:rPr lang="en-US" altLang="zh-TW" sz="1400" dirty="0" err="1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rd.close</a:t>
            </a: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400" dirty="0" smtClean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altLang="zh-TW" sz="105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Read</a:t>
            </a:r>
            <a:r>
              <a:rPr lang="zh-TW" altLang="en-US" smtClean="0"/>
              <a:t> 輸出結果</a:t>
            </a:r>
          </a:p>
        </p:txBody>
      </p:sp>
      <p:sp>
        <p:nvSpPr>
          <p:cNvPr id="808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                                 輸出結果</a:t>
            </a:r>
          </a:p>
        </p:txBody>
      </p:sp>
      <p:pic>
        <p:nvPicPr>
          <p:cNvPr id="80900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kevin\Desktop\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404813"/>
            <a:ext cx="29273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t="61205" r="82288"/>
          <a:stretch/>
        </p:blipFill>
        <p:spPr>
          <a:xfrm>
            <a:off x="3635895" y="2307389"/>
            <a:ext cx="5206479" cy="4433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Skip/available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5732462"/>
          </a:xfrm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zh-TW" sz="2300" dirty="0">
                <a:latin typeface="Arial Unicode MS" pitchFamily="34" charset="-120"/>
              </a:rPr>
              <a:t>skip(long</a:t>
            </a:r>
            <a:r>
              <a:rPr lang="en-US" altLang="zh-TW" sz="2300" dirty="0">
                <a:latin typeface="Times New Roman"/>
              </a:rPr>
              <a:t> </a:t>
            </a:r>
            <a:r>
              <a:rPr lang="en-US" altLang="zh-TW" sz="2300" dirty="0">
                <a:latin typeface="Arial Unicode MS" pitchFamily="34" charset="-120"/>
              </a:rPr>
              <a:t>n</a:t>
            </a:r>
            <a:r>
              <a:rPr lang="en-US" altLang="zh-TW" sz="2300" dirty="0" smtClean="0">
                <a:latin typeface="Arial Unicode MS" pitchFamily="34" charset="-120"/>
              </a:rPr>
              <a:t>)</a:t>
            </a:r>
            <a:br>
              <a:rPr lang="en-US" altLang="zh-TW" sz="2300" dirty="0" smtClean="0">
                <a:latin typeface="Arial Unicode MS" pitchFamily="34" charset="-120"/>
              </a:rPr>
            </a:br>
            <a:r>
              <a:rPr lang="zh-TW" altLang="en-US" sz="2300" dirty="0" smtClean="0">
                <a:latin typeface="Arial Unicode MS" pitchFamily="34" charset="-120"/>
              </a:rPr>
              <a:t>跳</a:t>
            </a:r>
            <a:r>
              <a:rPr lang="zh-TW" altLang="en-US" sz="2300" dirty="0">
                <a:latin typeface="Arial Unicode MS" pitchFamily="34" charset="-120"/>
              </a:rPr>
              <a:t>過</a:t>
            </a:r>
            <a:r>
              <a:rPr lang="en-US" altLang="zh-TW" sz="2300" dirty="0">
                <a:latin typeface="Arial Unicode MS" pitchFamily="34" charset="-120"/>
              </a:rPr>
              <a:t>n</a:t>
            </a:r>
            <a:r>
              <a:rPr lang="zh-TW" altLang="en-US" sz="2300" dirty="0">
                <a:latin typeface="Arial Unicode MS" pitchFamily="34" charset="-120"/>
              </a:rPr>
              <a:t>個</a:t>
            </a:r>
            <a:r>
              <a:rPr lang="en-US" altLang="zh-TW" sz="2300" dirty="0">
                <a:latin typeface="Arial Unicode MS" pitchFamily="34" charset="-120"/>
              </a:rPr>
              <a:t>byte</a:t>
            </a:r>
            <a:r>
              <a:rPr lang="zh-TW" altLang="en-US" sz="2300" dirty="0">
                <a:latin typeface="Arial Unicode MS" pitchFamily="34" charset="-120"/>
              </a:rPr>
              <a:t>資料才開始讀取</a:t>
            </a:r>
            <a:r>
              <a:rPr lang="en-US" altLang="zh-TW" sz="2300" dirty="0">
                <a:latin typeface="Arial Unicode MS" pitchFamily="34" charset="-120"/>
              </a:rPr>
              <a:t>,</a:t>
            </a:r>
            <a:r>
              <a:rPr lang="zh-TW" altLang="en-US" sz="2300" dirty="0">
                <a:latin typeface="Arial Unicode MS" pitchFamily="34" charset="-120"/>
              </a:rPr>
              <a:t>傳回跳過的</a:t>
            </a:r>
            <a:r>
              <a:rPr lang="en-US" altLang="zh-TW" sz="2300" dirty="0">
                <a:latin typeface="Arial Unicode MS" pitchFamily="34" charset="-120"/>
              </a:rPr>
              <a:t>byte</a:t>
            </a:r>
            <a:r>
              <a:rPr lang="zh-TW" altLang="en-US" sz="2300" dirty="0" smtClean="0">
                <a:latin typeface="Arial Unicode MS" pitchFamily="34" charset="-120"/>
              </a:rPr>
              <a:t>數</a:t>
            </a:r>
            <a:endParaRPr lang="en-US" altLang="zh-TW" sz="2300" dirty="0" smtClean="0">
              <a:latin typeface="Arial Unicode MS" pitchFamily="34" charset="-12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zh-TW" sz="2300" dirty="0"/>
              <a:t>a</a:t>
            </a:r>
            <a:r>
              <a:rPr lang="en-US" altLang="zh-TW" sz="2300" dirty="0" smtClean="0"/>
              <a:t>vailable</a:t>
            </a:r>
            <a:br>
              <a:rPr lang="en-US" altLang="zh-TW" sz="2300" dirty="0" smtClean="0"/>
            </a:br>
            <a:r>
              <a:rPr lang="zh-TW" altLang="en-US" sz="2300" dirty="0" smtClean="0"/>
              <a:t>目前位置有</a:t>
            </a:r>
            <a:r>
              <a:rPr lang="zh-TW" altLang="en-US" sz="2300" dirty="0" smtClean="0">
                <a:latin typeface="Arial Unicode MS" pitchFamily="34" charset="-120"/>
              </a:rPr>
              <a:t>多少個</a:t>
            </a:r>
            <a:r>
              <a:rPr lang="en-US" altLang="zh-TW" sz="2300" dirty="0" smtClean="0">
                <a:latin typeface="Arial Unicode MS" pitchFamily="34" charset="-120"/>
              </a:rPr>
              <a:t>byte</a:t>
            </a:r>
            <a:r>
              <a:rPr lang="zh-TW" altLang="en-US" sz="2300" dirty="0">
                <a:latin typeface="Arial Unicode MS" pitchFamily="34" charset="-120"/>
              </a:rPr>
              <a:t>的資料可以</a:t>
            </a:r>
            <a:r>
              <a:rPr lang="zh-TW" altLang="en-US" sz="2300" dirty="0" smtClean="0">
                <a:latin typeface="Arial Unicode MS" pitchFamily="34" charset="-120"/>
              </a:rPr>
              <a:t>讀取</a:t>
            </a:r>
            <a:endParaRPr lang="en-US" altLang="zh-TW" sz="2300" dirty="0" smtClean="0">
              <a:latin typeface="Arial Unicode MS" pitchFamily="34" charset="-12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TW" sz="1000" dirty="0" smtClean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public class main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public static void main(String[]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args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) throws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IOException</a:t>
            </a:r>
            <a:endParaRPr lang="en-US" altLang="zh-TW" sz="150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InputStream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File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 try {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= new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FileInputStream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(file);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int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("available:" +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rd.available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System.out.println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("skip:" + </a:t>
            </a:r>
            <a:r>
              <a:rPr lang="en-US" altLang="zh-TW" sz="1500" dirty="0" err="1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rd.skip</a:t>
            </a: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(3));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zh-TW" sz="150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	</a:t>
            </a:r>
            <a:endParaRPr lang="en-US" altLang="zh-TW" sz="1050" dirty="0"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建立</a:t>
            </a:r>
            <a:r>
              <a:rPr lang="en-US" altLang="zh-TW" smtClean="0"/>
              <a:t>File</a:t>
            </a:r>
            <a:r>
              <a:rPr lang="zh-TW" altLang="en-US" smtClean="0"/>
              <a:t>物件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453072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import java.io.*;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public class newfile 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TW" sz="1400" smtClean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public static void main(String[] args)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{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File f = new File("C:/Java/file1.txt");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System.out.println("</a:t>
            </a:r>
            <a:r>
              <a:rPr lang="zh-TW" altLang="en-US" sz="1400" smtClean="0"/>
              <a:t>檔案是否存在</a:t>
            </a:r>
            <a:r>
              <a:rPr lang="en-US" altLang="zh-TW" sz="1400" smtClean="0"/>
              <a:t>?"+ f.exists());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if(!f.exists()){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 System.out.println("</a:t>
            </a:r>
            <a:r>
              <a:rPr lang="zh-TW" altLang="en-US" sz="1400" smtClean="0"/>
              <a:t>利用 </a:t>
            </a:r>
            <a:r>
              <a:rPr lang="en-US" altLang="zh-TW" sz="1400" smtClean="0"/>
              <a:t>creatFile()</a:t>
            </a:r>
            <a:r>
              <a:rPr lang="zh-TW" altLang="en-US" sz="1400" smtClean="0"/>
              <a:t>建立新檔案</a:t>
            </a:r>
            <a:r>
              <a:rPr lang="en-US" altLang="zh-TW" sz="1400" smtClean="0"/>
              <a:t>"+"</a:t>
            </a:r>
            <a:r>
              <a:rPr lang="zh-TW" altLang="en-US" sz="1400" smtClean="0"/>
              <a:t>是否建立成功</a:t>
            </a:r>
            <a:r>
              <a:rPr lang="en-US" altLang="zh-TW" sz="1400" smtClean="0"/>
              <a:t>?");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try{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System.out.println(f.createNewFile());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}catch (IOException e){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System.out.println(e);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System.out.println("</a:t>
            </a:r>
            <a:r>
              <a:rPr lang="zh-TW" altLang="en-US" sz="1400" smtClean="0"/>
              <a:t>檢查新建檔案是否存在</a:t>
            </a:r>
            <a:r>
              <a:rPr lang="en-US" altLang="zh-TW" sz="1400" smtClean="0"/>
              <a:t>?"+f.exists());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TW" sz="1400" smtClean="0"/>
              <a:t>  }  }  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TW" altLang="en-US" sz="1400" smtClean="0"/>
          </a:p>
        </p:txBody>
      </p:sp>
      <p:pic>
        <p:nvPicPr>
          <p:cNvPr id="2355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398588"/>
            <a:ext cx="4486275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508500"/>
            <a:ext cx="279717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Skip/available</a:t>
            </a:r>
            <a:endParaRPr lang="zh-TW" altLang="en-US" smtClean="0"/>
          </a:p>
        </p:txBody>
      </p:sp>
      <p:sp>
        <p:nvSpPr>
          <p:cNvPr id="839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while ((result =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rd.read</a:t>
            </a:r>
            <a:r>
              <a:rPr lang="en-US" altLang="zh-TW" sz="1500" dirty="0" smtClean="0">
                <a:latin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  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String.valueOf</a:t>
            </a:r>
            <a:r>
              <a:rPr lang="en-US" altLang="zh-TW" sz="1500" dirty="0" smtClean="0">
                <a:latin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       } catch 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FileNotFoundException</a:t>
            </a:r>
            <a:r>
              <a:rPr lang="en-US" altLang="zh-TW" sz="1500" dirty="0" smtClean="0">
                <a:latin typeface="Consolas" panose="020B0609020204030204" pitchFamily="49" charset="0"/>
              </a:rPr>
              <a:t> e) 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("</a:t>
            </a:r>
            <a:r>
              <a:rPr lang="zh-TW" altLang="en-US" sz="1500" dirty="0" smtClean="0">
                <a:latin typeface="Consolas" panose="020B0609020204030204" pitchFamily="49" charset="0"/>
              </a:rPr>
              <a:t>檔案</a:t>
            </a:r>
            <a:r>
              <a:rPr lang="en-US" altLang="zh-TW" sz="1500" dirty="0" smtClean="0">
                <a:latin typeface="Consolas" panose="020B0609020204030204" pitchFamily="49" charset="0"/>
              </a:rPr>
              <a:t>" +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file.toString</a:t>
            </a:r>
            <a:r>
              <a:rPr lang="en-US" altLang="zh-TW" sz="1500" dirty="0" smtClean="0">
                <a:latin typeface="Consolas" panose="020B0609020204030204" pitchFamily="49" charset="0"/>
              </a:rPr>
              <a:t>() + " </a:t>
            </a:r>
            <a:r>
              <a:rPr lang="zh-TW" altLang="en-US" sz="1500" dirty="0" smtClean="0">
                <a:latin typeface="Consolas" panose="020B0609020204030204" pitchFamily="49" charset="0"/>
              </a:rPr>
              <a:t>不存在</a:t>
            </a:r>
            <a:r>
              <a:rPr lang="en-US" altLang="zh-TW" sz="1500" dirty="0" smtClean="0">
                <a:latin typeface="Consolas" panose="020B0609020204030204" pitchFamily="49" charset="0"/>
              </a:rPr>
              <a:t>!");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 catch (Exception e)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altLang="zh-TW" sz="1500" dirty="0" smtClean="0">
                <a:latin typeface="Consolas" panose="020B0609020204030204" pitchFamily="49" charset="0"/>
              </a:rPr>
              <a:t>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e.getStackTrace</a:t>
            </a:r>
            <a:r>
              <a:rPr lang="en-US" altLang="zh-TW" sz="1500" dirty="0" smtClean="0">
                <a:latin typeface="Consolas" panose="020B0609020204030204" pitchFamily="49" charset="0"/>
              </a:rPr>
              <a:t>());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 finally {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if (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</a:t>
            </a:r>
            <a:r>
              <a:rPr lang="en-US" altLang="zh-TW" sz="1500" dirty="0" smtClean="0">
                <a:latin typeface="Consolas" panose="020B0609020204030204" pitchFamily="49" charset="0"/>
              </a:rPr>
              <a:t> != null)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	   </a:t>
            </a:r>
            <a:r>
              <a:rPr lang="en-US" altLang="zh-TW" sz="1500" dirty="0" err="1" smtClean="0">
                <a:latin typeface="Consolas" panose="020B0609020204030204" pitchFamily="49" charset="0"/>
              </a:rPr>
              <a:t>rd.close</a:t>
            </a:r>
            <a:r>
              <a:rPr lang="en-US" altLang="zh-TW" sz="1500" dirty="0" smtClean="0">
                <a:latin typeface="Consolas" panose="020B0609020204030204" pitchFamily="49" charset="0"/>
              </a:rPr>
              <a:t>();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en-US" altLang="zh-TW" sz="15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zh-TW" alt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Skip/available</a:t>
            </a:r>
            <a:r>
              <a:rPr lang="zh-TW" altLang="en-US" smtClean="0"/>
              <a:t> 輸出結果</a:t>
            </a:r>
          </a:p>
        </p:txBody>
      </p:sp>
      <p:sp>
        <p:nvSpPr>
          <p:cNvPr id="849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輸入                                 輸出結果</a:t>
            </a:r>
          </a:p>
        </p:txBody>
      </p:sp>
      <p:pic>
        <p:nvPicPr>
          <p:cNvPr id="84996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62606" r="81500"/>
          <a:stretch/>
        </p:blipFill>
        <p:spPr>
          <a:xfrm>
            <a:off x="3726160" y="2286000"/>
            <a:ext cx="4950296" cy="438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Mark/Reset</a:t>
            </a:r>
            <a:endParaRPr lang="zh-TW" altLang="en-US" smtClean="0"/>
          </a:p>
        </p:txBody>
      </p:sp>
      <p:sp>
        <p:nvSpPr>
          <p:cNvPr id="86019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mark(int readlimit)</a:t>
            </a:r>
            <a:br>
              <a:rPr lang="en-US" altLang="zh-TW" smtClean="0"/>
            </a:br>
            <a:r>
              <a:rPr lang="zh-TW" altLang="en-US" smtClean="0"/>
              <a:t>標記位置，</a:t>
            </a:r>
            <a:r>
              <a:rPr lang="en-US" altLang="zh-TW" smtClean="0"/>
              <a:t> </a:t>
            </a:r>
            <a:br>
              <a:rPr lang="en-US" altLang="zh-TW" smtClean="0"/>
            </a:br>
            <a:r>
              <a:rPr lang="en-US" altLang="zh-TW" smtClean="0"/>
              <a:t>readlimit</a:t>
            </a:r>
            <a:r>
              <a:rPr lang="zh-TW" altLang="en-US" smtClean="0"/>
              <a:t>為允許返回後可讀取的字串長度</a:t>
            </a:r>
          </a:p>
          <a:p>
            <a:pPr eaLnBrk="1" hangingPunct="1"/>
            <a:r>
              <a:rPr lang="en-US" altLang="zh-TW" smtClean="0"/>
              <a:t>markSupported()</a:t>
            </a:r>
            <a:br>
              <a:rPr lang="en-US" altLang="zh-TW" smtClean="0"/>
            </a:br>
            <a:r>
              <a:rPr lang="zh-TW" altLang="en-US" smtClean="0"/>
              <a:t>並非所有</a:t>
            </a:r>
            <a:r>
              <a:rPr lang="en-US" altLang="zh-TW" smtClean="0"/>
              <a:t>inputStream</a:t>
            </a:r>
            <a:r>
              <a:rPr lang="zh-TW" altLang="en-US" smtClean="0"/>
              <a:t>都支援</a:t>
            </a:r>
            <a:r>
              <a:rPr lang="en-US" altLang="zh-TW" smtClean="0"/>
              <a:t>mark</a:t>
            </a:r>
            <a:r>
              <a:rPr lang="zh-TW" altLang="en-US" smtClean="0"/>
              <a:t>標記，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檢查是否支援標記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reset()</a:t>
            </a:r>
            <a:br>
              <a:rPr lang="en-US" altLang="zh-TW" smtClean="0"/>
            </a:br>
            <a:r>
              <a:rPr lang="zh-TW" altLang="en-US" smtClean="0"/>
              <a:t>回到</a:t>
            </a:r>
            <a:r>
              <a:rPr lang="en-US" altLang="zh-TW" smtClean="0"/>
              <a:t>mark</a:t>
            </a:r>
            <a:r>
              <a:rPr lang="zh-TW" altLang="en-US" smtClean="0"/>
              <a:t>標記的位置</a:t>
            </a: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0" y="332656"/>
            <a:ext cx="9252519" cy="6192688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import java.io.*;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class main{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result;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File("test1.txt");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(file), 512);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是否可以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Mark : " +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rd.markSupported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("-----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第一次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-----");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for(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++){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result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rd.read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("Mark!");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rd.mark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while ((result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rd.read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()) != -1) 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String.valueOf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(result) + "|" + (char) result);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("Reset!");</a:t>
            </a:r>
          </a:p>
          <a:p>
            <a:pPr marL="0" indent="0" eaLnBrk="1" hangingPunct="1">
              <a:buNone/>
              <a:defRPr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rd.reset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1625" y="476672"/>
            <a:ext cx="8540750" cy="56225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 err="1"/>
              <a:t>System.out.println</a:t>
            </a:r>
            <a:r>
              <a:rPr lang="en-US" altLang="zh-TW" sz="1600" dirty="0"/>
              <a:t>("-----</a:t>
            </a:r>
            <a:r>
              <a:rPr lang="zh-TW" altLang="en-US" sz="1600" dirty="0"/>
              <a:t>第二次</a:t>
            </a:r>
            <a:r>
              <a:rPr lang="en-US" altLang="zh-TW" sz="1600" dirty="0"/>
              <a:t>-----");</a:t>
            </a:r>
          </a:p>
          <a:p>
            <a:pPr marL="0" indent="0">
              <a:buNone/>
            </a:pPr>
            <a:r>
              <a:rPr lang="en-US" altLang="zh-TW" sz="1600" dirty="0"/>
              <a:t>	while ((result = </a:t>
            </a:r>
            <a:r>
              <a:rPr lang="en-US" altLang="zh-TW" sz="1600" dirty="0" err="1"/>
              <a:t>rd.read</a:t>
            </a:r>
            <a:r>
              <a:rPr lang="en-US" altLang="zh-TW" sz="1600" dirty="0"/>
              <a:t>()) != -1) </a:t>
            </a:r>
          </a:p>
          <a:p>
            <a:pPr marL="0" indent="0">
              <a:buNone/>
            </a:pPr>
            <a:r>
              <a:rPr lang="en-US" altLang="zh-TW" sz="1600" dirty="0"/>
              <a:t>	   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String.valueOf</a:t>
            </a:r>
            <a:r>
              <a:rPr lang="en-US" altLang="zh-TW" sz="1600" dirty="0"/>
              <a:t>(result) + "|" + (char) result);</a:t>
            </a:r>
          </a:p>
          <a:p>
            <a:pPr marL="0" indent="0">
              <a:buNone/>
            </a:pPr>
            <a:r>
              <a:rPr lang="en-US" altLang="zh-TW" sz="1600" dirty="0"/>
              <a:t>} catch (Exception e) {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System.out.println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e.getMessage</a:t>
            </a:r>
            <a:r>
              <a:rPr lang="en-US" altLang="zh-TW" sz="1600" dirty="0"/>
              <a:t>());</a:t>
            </a:r>
          </a:p>
          <a:p>
            <a:pPr marL="0" indent="0">
              <a:buNone/>
            </a:pPr>
            <a:r>
              <a:rPr lang="en-US" altLang="zh-TW" sz="1600" dirty="0"/>
              <a:t>} finally {</a:t>
            </a:r>
          </a:p>
          <a:p>
            <a:pPr marL="0" indent="0">
              <a:buNone/>
            </a:pPr>
            <a:r>
              <a:rPr lang="en-US" altLang="zh-TW" sz="1600" dirty="0"/>
              <a:t>	if (</a:t>
            </a:r>
            <a:r>
              <a:rPr lang="en-US" altLang="zh-TW" sz="1600" dirty="0" err="1"/>
              <a:t>rd</a:t>
            </a:r>
            <a:r>
              <a:rPr lang="en-US" altLang="zh-TW" sz="1600" dirty="0"/>
              <a:t> != null)</a:t>
            </a:r>
          </a:p>
          <a:p>
            <a:pPr marL="0" indent="0">
              <a:buNone/>
            </a:pPr>
            <a:r>
              <a:rPr lang="en-US" altLang="zh-TW" sz="1600" dirty="0"/>
              <a:t>	</a:t>
            </a:r>
            <a:r>
              <a:rPr lang="en-US" altLang="zh-TW" sz="1600" dirty="0" err="1"/>
              <a:t>rd.close</a:t>
            </a:r>
            <a:r>
              <a:rPr lang="en-US" altLang="zh-TW" sz="1600" dirty="0"/>
              <a:t>();	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</a:p>
          <a:p>
            <a:pPr marL="0" indent="0">
              <a:buNone/>
            </a:pPr>
            <a:r>
              <a:rPr lang="en-US" altLang="zh-TW" sz="1600" dirty="0"/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571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Mark/Reset</a:t>
            </a:r>
            <a:r>
              <a:rPr lang="zh-TW" altLang="en-US" smtClean="0"/>
              <a:t> 結果</a:t>
            </a:r>
          </a:p>
        </p:txBody>
      </p:sp>
      <p:sp>
        <p:nvSpPr>
          <p:cNvPr id="89091" name="內容版面配置區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輸入                                 輸出結果</a:t>
            </a:r>
          </a:p>
        </p:txBody>
      </p:sp>
      <p:pic>
        <p:nvPicPr>
          <p:cNvPr id="89092" name="Picture 4" descr="C:\Users\kevin\Desktop\1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86000"/>
            <a:ext cx="194468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37394" r="81500"/>
          <a:stretch/>
        </p:blipFill>
        <p:spPr>
          <a:xfrm>
            <a:off x="4137620" y="1772816"/>
            <a:ext cx="3962772" cy="4896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800" smtClean="0"/>
              <a:t>顯示檔案和資料夾清單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如果是資料夾，可以進一步使用下列方法取得檔案和資料夾清單，如下表所示：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385763" y="2979738"/>
          <a:ext cx="8364537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文件" r:id="rId4" imgW="3779282" imgH="953453" progId="Word.Document.8">
                  <p:embed/>
                </p:oleObj>
              </mc:Choice>
              <mc:Fallback>
                <p:oleObj name="文件" r:id="rId4" imgW="3779282" imgH="953453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979738"/>
                        <a:ext cx="8364537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1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4865687" cy="55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 b="1">
              <a:latin typeface="Century" panose="02040604050505020304" pitchFamily="18" charset="0"/>
              <a:ea typeface="華康新儷粗黑" pitchFamily="34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import java.io.*;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>
              <a:latin typeface="Century" panose="02040604050505020304" pitchFamily="18" charset="0"/>
              <a:ea typeface="華康新儷粗黑" pitchFamily="34" charset="-12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public class filedirectory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public static void main(String[] args)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{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String[] filenames;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File file = new File(args[0]);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if ( file.isDirectory()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{  filenames = file.list();  // </a:t>
            </a: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取得檔案和目錄清單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 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         </a:t>
            </a: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for ( int i = 0; i &lt; filenames.length; i++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     System.out.println(filenames[i]);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      System.out.println("[" + file + "]</a:t>
            </a:r>
            <a:r>
              <a:rPr kumimoji="0" lang="zh-TW" altLang="en-US" sz="1600">
                <a:latin typeface="Century" panose="02040604050505020304" pitchFamily="18" charset="0"/>
                <a:ea typeface="華康新儷粗黑" pitchFamily="34" charset="-120"/>
              </a:rPr>
              <a:t>不是目錄</a:t>
            </a: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!");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1600">
                <a:latin typeface="Century" panose="02040604050505020304" pitchFamily="18" charset="0"/>
                <a:ea typeface="華康新儷粗黑" pitchFamily="34" charset="-12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1600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2662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1371600"/>
            <a:ext cx="4238625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顯示檔案資訊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04838" y="1663700"/>
            <a:ext cx="8007350" cy="3794125"/>
          </a:xfrm>
        </p:spPr>
        <p:txBody>
          <a:bodyPr/>
          <a:lstStyle/>
          <a:p>
            <a:pPr eaLnBrk="1" hangingPunct="1"/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600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類別提供方法取得檔案相關資訊，如下：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44525" y="981075"/>
          <a:ext cx="7748588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文件" r:id="rId4" imgW="3997881" imgH="2786539" progId="Word.Document.8">
                  <p:embed/>
                </p:oleObj>
              </mc:Choice>
              <mc:Fallback>
                <p:oleObj name="文件" r:id="rId4" imgW="3997881" imgH="278653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981075"/>
                        <a:ext cx="7748588" cy="540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例子</a:t>
            </a:r>
            <a:r>
              <a:rPr lang="en-US" altLang="zh-TW" smtClean="0"/>
              <a:t>2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68313" y="836613"/>
            <a:ext cx="3965575" cy="58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import java.io.*;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// </a:t>
            </a:r>
            <a:r>
              <a:rPr lang="zh-TW" altLang="en-US" sz="1200">
                <a:latin typeface="Century" panose="02040604050505020304" pitchFamily="18" charset="0"/>
              </a:rPr>
              <a:t>主類別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public class file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{  // </a:t>
            </a:r>
            <a:r>
              <a:rPr lang="zh-TW" altLang="en-US" sz="1200">
                <a:latin typeface="Century" panose="02040604050505020304" pitchFamily="18" charset="0"/>
              </a:rPr>
              <a:t>主程式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</a:t>
            </a:r>
            <a:r>
              <a:rPr lang="en-US" altLang="zh-TW" sz="1200">
                <a:latin typeface="Century" panose="02040604050505020304" pitchFamily="18" charset="0"/>
              </a:rPr>
              <a:t>public static void main(String[] args)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{  // </a:t>
            </a:r>
            <a:r>
              <a:rPr lang="zh-TW" altLang="en-US" sz="1200">
                <a:latin typeface="Century" panose="02040604050505020304" pitchFamily="18" charset="0"/>
              </a:rPr>
              <a:t>宣告</a:t>
            </a:r>
            <a:r>
              <a:rPr lang="en-US" altLang="zh-TW" sz="1200">
                <a:latin typeface="Century" panose="02040604050505020304" pitchFamily="18" charset="0"/>
              </a:rPr>
              <a:t>File</a:t>
            </a:r>
            <a:r>
              <a:rPr lang="zh-TW" altLang="en-US" sz="1200">
                <a:latin typeface="Century" panose="02040604050505020304" pitchFamily="18" charset="0"/>
              </a:rPr>
              <a:t>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</a:t>
            </a:r>
            <a:r>
              <a:rPr lang="en-US" altLang="zh-TW" sz="1200">
                <a:latin typeface="Century" panose="02040604050505020304" pitchFamily="18" charset="0"/>
              </a:rPr>
              <a:t>File file = new File(args[0]);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// </a:t>
            </a:r>
            <a:r>
              <a:rPr lang="zh-TW" altLang="en-US" sz="1200">
                <a:latin typeface="Century" panose="02040604050505020304" pitchFamily="18" charset="0"/>
              </a:rPr>
              <a:t>檔案是否存在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</a:t>
            </a:r>
            <a:r>
              <a:rPr lang="en-US" altLang="zh-TW" sz="1200">
                <a:latin typeface="Century" panose="02040604050505020304" pitchFamily="18" charset="0"/>
              </a:rPr>
              <a:t>if ( file.exists()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{ if ( file.isFile()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System.out.println("["+file+"]</a:t>
            </a:r>
            <a:r>
              <a:rPr lang="zh-TW" altLang="en-US" sz="1200">
                <a:latin typeface="Century" panose="02040604050505020304" pitchFamily="18" charset="0"/>
              </a:rPr>
              <a:t>是檔案</a:t>
            </a:r>
            <a:r>
              <a:rPr lang="en-US" altLang="zh-TW" sz="1200">
                <a:latin typeface="Century" panose="02040604050505020304" pitchFamily="18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else if ( file.isDirectory() 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System.out.println("["+file+"]</a:t>
            </a:r>
            <a:r>
              <a:rPr lang="zh-TW" altLang="en-US" sz="1200">
                <a:latin typeface="Century" panose="02040604050505020304" pitchFamily="18" charset="0"/>
              </a:rPr>
              <a:t>是目錄</a:t>
            </a:r>
            <a:r>
              <a:rPr lang="en-US" altLang="zh-TW" sz="1200">
                <a:latin typeface="Century" panose="02040604050505020304" pitchFamily="18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// </a:t>
            </a:r>
            <a:r>
              <a:rPr lang="zh-TW" altLang="en-US" sz="1200">
                <a:latin typeface="Century" panose="02040604050505020304" pitchFamily="18" charset="0"/>
              </a:rPr>
              <a:t>顯示檔案資訊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200">
                <a:latin typeface="Century" panose="02040604050505020304" pitchFamily="18" charset="0"/>
              </a:rPr>
              <a:t>        </a:t>
            </a:r>
            <a:r>
              <a:rPr lang="en-US" altLang="zh-TW" sz="1200">
                <a:latin typeface="Century" panose="02040604050505020304" pitchFamily="18" charset="0"/>
              </a:rPr>
              <a:t>System.out.println("</a:t>
            </a:r>
            <a:r>
              <a:rPr lang="zh-TW" altLang="en-US" sz="1200">
                <a:latin typeface="Century" panose="02040604050505020304" pitchFamily="18" charset="0"/>
              </a:rPr>
              <a:t>絕對路徑 </a:t>
            </a:r>
            <a:r>
              <a:rPr lang="en-US" altLang="zh-TW" sz="1200">
                <a:latin typeface="Century" panose="02040604050505020304" pitchFamily="18" charset="0"/>
              </a:rPr>
              <a:t>:"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           file.getAbsolutePath());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絕對的檔案路徑 </a:t>
            </a:r>
            <a:r>
              <a:rPr lang="en-US" altLang="zh-TW" sz="1200">
                <a:latin typeface="Century" panose="02040604050505020304" pitchFamily="18" charset="0"/>
              </a:rPr>
              <a:t>:" +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                   file.getAbsoluteFile());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名稱</a:t>
            </a:r>
            <a:r>
              <a:rPr lang="en-US" altLang="zh-TW" sz="1200">
                <a:latin typeface="Century" panose="02040604050505020304" pitchFamily="18" charset="0"/>
              </a:rPr>
              <a:t>:"+file.getName());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上層路徑</a:t>
            </a:r>
            <a:r>
              <a:rPr lang="en-US" altLang="zh-TW" sz="1200">
                <a:latin typeface="Century" panose="02040604050505020304" pitchFamily="18" charset="0"/>
              </a:rPr>
              <a:t>:"+file.getParent());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檔案路徑</a:t>
            </a:r>
            <a:r>
              <a:rPr lang="en-US" altLang="zh-TW" sz="1200">
                <a:latin typeface="Century" panose="02040604050505020304" pitchFamily="18" charset="0"/>
              </a:rPr>
              <a:t>:"+file.getPath());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尺寸</a:t>
            </a:r>
            <a:r>
              <a:rPr lang="en-US" altLang="zh-TW" sz="1200">
                <a:latin typeface="Century" panose="02040604050505020304" pitchFamily="18" charset="0"/>
              </a:rPr>
              <a:t>:"+file.length());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可讀</a:t>
            </a:r>
            <a:r>
              <a:rPr lang="en-US" altLang="zh-TW" sz="1200">
                <a:latin typeface="Century" panose="02040604050505020304" pitchFamily="18" charset="0"/>
              </a:rPr>
              <a:t>:"+file.canRead());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</a:t>
            </a:r>
            <a:r>
              <a:rPr lang="zh-TW" altLang="en-US" sz="1200">
                <a:latin typeface="Century" panose="02040604050505020304" pitchFamily="18" charset="0"/>
              </a:rPr>
              <a:t>可寫</a:t>
            </a:r>
            <a:r>
              <a:rPr lang="en-US" altLang="zh-TW" sz="1200">
                <a:latin typeface="Century" panose="02040604050505020304" pitchFamily="18" charset="0"/>
              </a:rPr>
              <a:t>:"+file.canWrite());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     System.out.println("[" + file + "]</a:t>
            </a:r>
            <a:r>
              <a:rPr lang="zh-TW" altLang="en-US" sz="1200">
                <a:latin typeface="Century" panose="02040604050505020304" pitchFamily="18" charset="0"/>
              </a:rPr>
              <a:t>不存在</a:t>
            </a:r>
            <a:r>
              <a:rPr lang="en-US" altLang="zh-TW" sz="1200">
                <a:latin typeface="Century" panose="02040604050505020304" pitchFamily="18" charset="0"/>
              </a:rPr>
              <a:t>!");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Century" panose="02040604050505020304" pitchFamily="18" charset="0"/>
              </a:rPr>
              <a:t>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2400" b="1">
              <a:latin typeface="Century" panose="02040604050505020304" pitchFamily="18" charset="0"/>
              <a:ea typeface="華康新儷粗黑" pitchFamily="34" charset="-120"/>
            </a:endParaRPr>
          </a:p>
        </p:txBody>
      </p:sp>
      <p:pic>
        <p:nvPicPr>
          <p:cNvPr id="2970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2349500"/>
            <a:ext cx="402431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更改檔案名稱</a:t>
            </a:r>
            <a:endParaRPr lang="zh-TW" altLang="en-US" smtClean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b="1" smtClean="0">
                <a:latin typeface="標楷體" panose="03000509000000000000" pitchFamily="65" charset="-120"/>
                <a:ea typeface="標楷體" panose="03000509000000000000" pitchFamily="65" charset="-120"/>
              </a:rPr>
              <a:t>類別提供方法更改檔案或資料夾名稱，其方法如下表所示：</a:t>
            </a:r>
          </a:p>
          <a:p>
            <a:pPr eaLnBrk="1" hangingPunct="1"/>
            <a:endParaRPr lang="en-US" altLang="zh-TW" b="1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352425" y="2873375"/>
          <a:ext cx="83947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文件" r:id="rId4" imgW="3888581" imgH="628888" progId="Word.Document.8">
                  <p:embed/>
                </p:oleObj>
              </mc:Choice>
              <mc:Fallback>
                <p:oleObj name="文件" r:id="rId4" imgW="3888581" imgH="6288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873375"/>
                        <a:ext cx="8394700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75545CAF-DBF5-46AC-8D48-22570B5850AF}" vid="{BA70FEF7-ABD2-4347-BBF0-1695C1E5BDF8}"/>
    </a:ext>
  </a:extLst>
</a:theme>
</file>

<file path=ppt/theme/theme2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1431</TotalTime>
  <Words>2310</Words>
  <Application>Microsoft Office PowerPoint</Application>
  <PresentationFormat>如螢幕大小 (4:3)</PresentationFormat>
  <Paragraphs>418</Paragraphs>
  <Slides>45</Slides>
  <Notes>26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8" baseType="lpstr">
      <vt:lpstr>Arial Unicode MS</vt:lpstr>
      <vt:lpstr>華康新儷粗黑</vt:lpstr>
      <vt:lpstr>新細明體</vt:lpstr>
      <vt:lpstr>標楷體</vt:lpstr>
      <vt:lpstr>Arial</vt:lpstr>
      <vt:lpstr>Century</vt:lpstr>
      <vt:lpstr>Consolas</vt:lpstr>
      <vt:lpstr>Times New Roman</vt:lpstr>
      <vt:lpstr>Wingdings</vt:lpstr>
      <vt:lpstr>Wingdings 2</vt:lpstr>
      <vt:lpstr>佈景主題1</vt:lpstr>
      <vt:lpstr>tdesignb</vt:lpstr>
      <vt:lpstr>文件</vt:lpstr>
      <vt:lpstr>PowerPoint 簡報</vt:lpstr>
      <vt:lpstr>檔案與資料夾處理</vt:lpstr>
      <vt:lpstr>顯示檔案和資料夾清單-建立File物件</vt:lpstr>
      <vt:lpstr>建立File物件</vt:lpstr>
      <vt:lpstr>顯示檔案和資料夾清單</vt:lpstr>
      <vt:lpstr>例子1</vt:lpstr>
      <vt:lpstr>顯示檔案資訊</vt:lpstr>
      <vt:lpstr>例子2</vt:lpstr>
      <vt:lpstr>更改檔案名稱</vt:lpstr>
      <vt:lpstr>例子3</vt:lpstr>
      <vt:lpstr>刪除檔案</vt:lpstr>
      <vt:lpstr>例子4</vt:lpstr>
      <vt:lpstr>建立資料夾</vt:lpstr>
      <vt:lpstr>例子5</vt:lpstr>
      <vt:lpstr>Java的輸入/輸出串流</vt:lpstr>
      <vt:lpstr>串流的基礎</vt:lpstr>
      <vt:lpstr>java.io套件的串流類別-說明</vt:lpstr>
      <vt:lpstr>java.io套件的串流類別-字元串流</vt:lpstr>
      <vt:lpstr>java.io套件的串流類別-位元組串流</vt:lpstr>
      <vt:lpstr>標準輸出與輸入串流-說明</vt:lpstr>
      <vt:lpstr>標準輸出與輸入串流-方法</vt:lpstr>
      <vt:lpstr>Java I/O 資料串流鏈結</vt:lpstr>
      <vt:lpstr>BufferedWriter 與 BufferedReader</vt:lpstr>
      <vt:lpstr>標準輸出-說明</vt:lpstr>
      <vt:lpstr>標準輸出-方法</vt:lpstr>
      <vt:lpstr>例子</vt:lpstr>
      <vt:lpstr>標準輸入-說明</vt:lpstr>
      <vt:lpstr>標準輸入-方法</vt:lpstr>
      <vt:lpstr>標準輸入</vt:lpstr>
      <vt:lpstr>寫入文字檔案</vt:lpstr>
      <vt:lpstr>寫入文字檔案</vt:lpstr>
      <vt:lpstr>讀取文字檔案</vt:lpstr>
      <vt:lpstr>讀取文字檔案</vt:lpstr>
      <vt:lpstr>InputStream類別</vt:lpstr>
      <vt:lpstr>InputStream類別</vt:lpstr>
      <vt:lpstr>InputStream類別</vt:lpstr>
      <vt:lpstr>Read</vt:lpstr>
      <vt:lpstr>Read 輸出結果</vt:lpstr>
      <vt:lpstr>Skip/available</vt:lpstr>
      <vt:lpstr>Skip/available</vt:lpstr>
      <vt:lpstr>Skip/available 輸出結果</vt:lpstr>
      <vt:lpstr>Mark/Reset</vt:lpstr>
      <vt:lpstr>PowerPoint 簡報</vt:lpstr>
      <vt:lpstr>PowerPoint 簡報</vt:lpstr>
      <vt:lpstr>Mark/Reset 結果</vt:lpstr>
    </vt:vector>
  </TitlesOfParts>
  <Company>CMT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Java手機程式開發</dc:title>
  <dc:creator>labnb</dc:creator>
  <cp:lastModifiedBy>興夏 陳</cp:lastModifiedBy>
  <cp:revision>103</cp:revision>
  <dcterms:created xsi:type="dcterms:W3CDTF">2007-07-31T06:21:36Z</dcterms:created>
  <dcterms:modified xsi:type="dcterms:W3CDTF">2020-05-31T03:00:44Z</dcterms:modified>
</cp:coreProperties>
</file>