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73" r:id="rId7"/>
    <p:sldId id="275" r:id="rId8"/>
    <p:sldId id="257" r:id="rId9"/>
    <p:sldId id="272" r:id="rId10"/>
    <p:sldId id="283" r:id="rId11"/>
    <p:sldId id="284" r:id="rId12"/>
    <p:sldId id="285" r:id="rId13"/>
    <p:sldId id="286" r:id="rId14"/>
    <p:sldId id="309" r:id="rId15"/>
    <p:sldId id="258" r:id="rId16"/>
    <p:sldId id="287" r:id="rId17"/>
    <p:sldId id="288" r:id="rId18"/>
    <p:sldId id="293" r:id="rId19"/>
    <p:sldId id="294" r:id="rId20"/>
    <p:sldId id="295" r:id="rId21"/>
    <p:sldId id="296" r:id="rId22"/>
    <p:sldId id="304" r:id="rId23"/>
    <p:sldId id="299" r:id="rId24"/>
    <p:sldId id="297" r:id="rId25"/>
    <p:sldId id="298" r:id="rId26"/>
    <p:sldId id="310" r:id="rId27"/>
    <p:sldId id="311" r:id="rId28"/>
    <p:sldId id="312" r:id="rId29"/>
    <p:sldId id="259" r:id="rId30"/>
    <p:sldId id="260" r:id="rId31"/>
    <p:sldId id="262" r:id="rId32"/>
    <p:sldId id="267" r:id="rId33"/>
    <p:sldId id="263" r:id="rId34"/>
    <p:sldId id="264" r:id="rId35"/>
    <p:sldId id="265" r:id="rId36"/>
    <p:sldId id="268" r:id="rId37"/>
    <p:sldId id="266" r:id="rId38"/>
    <p:sldId id="261" r:id="rId39"/>
    <p:sldId id="269" r:id="rId40"/>
    <p:sldId id="274" r:id="rId41"/>
    <p:sldId id="276" r:id="rId42"/>
    <p:sldId id="277" r:id="rId43"/>
    <p:sldId id="278" r:id="rId44"/>
    <p:sldId id="292" r:id="rId45"/>
    <p:sldId id="279" r:id="rId46"/>
    <p:sldId id="280" r:id="rId47"/>
    <p:sldId id="289" r:id="rId48"/>
    <p:sldId id="290" r:id="rId49"/>
    <p:sldId id="281" r:id="rId50"/>
    <p:sldId id="291" r:id="rId51"/>
    <p:sldId id="301" r:id="rId52"/>
    <p:sldId id="302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776B8-3C0D-3C8A-A2FD-E4CA38607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D10213-4586-4BA1-99F5-3DB94C2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591A23-0400-074B-2696-2F416058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BC1D-9242-4E11-A1CA-9EC3CF530606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1FAE75-B382-B422-91ED-F1EB507E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D4970E-796E-5E86-18AE-7E20F43C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5505-BE22-4F2E-8367-6A5FAA059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97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41A46-C5F1-4C67-543D-5F0DFEDE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5860DA-FDBC-6F38-7885-A98F5E138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F6B7DD-4282-3180-BBCD-BE1D3F7B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BC1D-9242-4E11-A1CA-9EC3CF530606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47C70-EE6B-0EE6-560D-D965AD35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D9CA1-4272-6620-7183-EF4F71A1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5505-BE22-4F2E-8367-6A5FAA059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00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4171D6F-D58C-CF6B-B9C0-BA742343C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6A0CA0-096D-BB9C-2B18-B2140FBFF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CFE4F3-2BA1-0EB1-5C42-30EC64DC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BC1D-9242-4E11-A1CA-9EC3CF530606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AD52C8-4FA1-A885-5AD0-C8C93D1F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E753B-9E44-7393-C869-DE6890E9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5505-BE22-4F2E-8367-6A5FAA059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69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4F418-45B0-B01D-684C-177A5424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C204C-2F42-C779-C7A6-9DC83ACF9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70C54B-4217-021C-B0BE-0C9E7652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BC1D-9242-4E11-A1CA-9EC3CF530606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317C4A-7917-CD4C-D638-E89B9587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88CA6B-1FE9-59E9-7B4B-A64FA6BB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5505-BE22-4F2E-8367-6A5FAA059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6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915BE-E18D-4F0C-6D47-64F7760F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E2FA20-4F6A-6AB6-11AF-22DC16C73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E69D5-8471-9EB6-74C3-6DCE4C2E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BC1D-9242-4E11-A1CA-9EC3CF530606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FDB4F0-D7EC-5C1C-2C39-7DE7FD21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E1FE7B-52F5-0531-86FD-C4AC1357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5505-BE22-4F2E-8367-6A5FAA059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231B7-0B30-2FD7-D0C5-513C9649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04B5ED-9C86-3725-FA51-A90A0E9CA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F30031-84A1-B65A-EDBE-F39C94F06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2F8A9A-F983-FC6A-D9F3-4383029F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BC1D-9242-4E11-A1CA-9EC3CF530606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49F7D2-0040-5587-697C-CAE0B9FD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8FDECA-B82E-FA19-BCA2-5BEBAA40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5505-BE22-4F2E-8367-6A5FAA059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4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E2BE5-0D4E-A8BA-AD3F-0F4976B5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B6FFA0-3CBF-7202-D165-D7103312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62C690-0527-2F31-BFB2-7C1C5CA7D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99E36F-381C-2EA9-FDBC-A5D315442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1681B5-C3DC-5C31-57B5-51F3859D1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8CBCE0-BA0B-9795-1592-60457F37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BC1D-9242-4E11-A1CA-9EC3CF530606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1CDA5A-CF62-A2F0-EF8C-4D06A87D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D5F91E-BE86-927A-B9E5-61255565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5505-BE22-4F2E-8367-6A5FAA059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95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3247C-A327-9ED1-DC58-7A4DB011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A4FAE7-68D7-70FA-C11B-334EE901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BC1D-9242-4E11-A1CA-9EC3CF530606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3B1911-58B2-98F2-6A51-CD75CAA6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1B9669-1842-5934-BF77-00E37A8E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5505-BE22-4F2E-8367-6A5FAA059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83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D68C94-3F32-6D0D-7EEE-8C439FA5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BC1D-9242-4E11-A1CA-9EC3CF530606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5E1D54-2719-4D51-8499-097C9C83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F50FC5-35DB-1D31-D31E-AFC1B4BD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5505-BE22-4F2E-8367-6A5FAA059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DCE58-5661-8801-5E15-6EAEE396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0AC9C3-2864-BCCC-8661-7E569F55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C2D69E-A3F2-073F-8CA6-281F8AB16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B0C52A-FC4E-0E9F-F80D-76BD1B26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BC1D-9242-4E11-A1CA-9EC3CF530606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F50965-7576-23AD-C8A2-6FECD33A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4DA692-2934-1D74-1AC0-8BC4A8C0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5505-BE22-4F2E-8367-6A5FAA059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5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DBA16-1C58-2E2B-95EB-000E3AAD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C2046A5-F5B9-EE37-C1DE-DBDA0D047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12D279-256C-4FC4-E3ED-52B6DBA59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BD8D88-CD34-85FC-673C-D9F84937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BC1D-9242-4E11-A1CA-9EC3CF530606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4D053D-DBA3-9D01-863C-709F7164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F7FCDB-5DEB-843F-CC61-71CF54B4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5505-BE22-4F2E-8367-6A5FAA059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36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D7CEE52-DDD2-D66A-692C-E49835AD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A0304A-60A8-C9DC-51FC-6C924DCC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9DE403-3DE8-45D7-D8C9-7CF1B0320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BC1D-9242-4E11-A1CA-9EC3CF530606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0742B2-19EA-6048-977D-C35838ADE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3F393C-2678-F085-7F35-783A965C3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5505-BE22-4F2E-8367-6A5FAA059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54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21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0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5019A8-9638-13D1-72DE-C213DA43C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Dynamic Programming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BCB61F-2526-F21C-B9D0-FC2B03773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動態規劃</a:t>
            </a:r>
          </a:p>
        </p:txBody>
      </p:sp>
    </p:spTree>
    <p:extLst>
      <p:ext uri="{BB962C8B-B14F-4D97-AF65-F5344CB8AC3E}">
        <p14:creationId xmlns:p14="http://schemas.microsoft.com/office/powerpoint/2010/main" val="111552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DC699E6-1577-A463-25D8-1C886F65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37" y="653596"/>
            <a:ext cx="4591691" cy="34580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47F2FD-B8E3-1586-5A17-67C1C4A0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37" y="4594454"/>
            <a:ext cx="5887272" cy="16099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E2B5EC9-AF1E-26A0-2A27-2B0860CF4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534" y="575656"/>
            <a:ext cx="5468113" cy="101931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9B42592-E9A2-E3D4-E0BF-C37020079E8D}"/>
              </a:ext>
            </a:extLst>
          </p:cNvPr>
          <p:cNvSpPr/>
          <p:nvPr/>
        </p:nvSpPr>
        <p:spPr>
          <a:xfrm>
            <a:off x="2564091" y="3186260"/>
            <a:ext cx="1131216" cy="367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93A9BBB-B48F-7547-881F-970B0B14747A}"/>
                  </a:ext>
                </a:extLst>
              </p:cNvPr>
              <p:cNvSpPr txBox="1"/>
              <p:nvPr/>
            </p:nvSpPr>
            <p:spPr>
              <a:xfrm>
                <a:off x="6938127" y="2346031"/>
                <a:ext cx="288610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93A9BBB-B48F-7547-881F-970B0B147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27" y="2346031"/>
                <a:ext cx="288610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B86C17F-572E-6091-FBEC-B54D95AD215C}"/>
                  </a:ext>
                </a:extLst>
              </p:cNvPr>
              <p:cNvSpPr txBox="1"/>
              <p:nvPr/>
            </p:nvSpPr>
            <p:spPr>
              <a:xfrm>
                <a:off x="6938127" y="4876209"/>
                <a:ext cx="288610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B86C17F-572E-6091-FBEC-B54D95AD2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27" y="4876209"/>
                <a:ext cx="288610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3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856DF82-4902-006A-F2F1-6B8D65870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90899"/>
                <a:ext cx="10515600" cy="36860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dirty="0"/>
                  <a:t>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1+1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5+0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=5, 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/>
                  <a:t>	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=3⇒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	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1+5,5+1,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8+0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TW" b="0" dirty="0"/>
              </a:p>
              <a:p>
                <a:pPr marL="0" indent="0">
                  <a:buNone/>
                </a:pPr>
                <a:r>
                  <a:rPr lang="en-US" altLang="zh-TW" dirty="0"/>
                  <a:t>	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856DF82-4902-006A-F2F1-6B8D65870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90899"/>
                <a:ext cx="10515600" cy="3686063"/>
              </a:xfrm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03538260-49E0-4AA5-67B2-EED7963D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30" y="1034506"/>
            <a:ext cx="6629736" cy="13414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8D9643E-F367-5362-C3A7-E8A6EE41D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257" y="24062"/>
            <a:ext cx="6325483" cy="8954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8E8C07F-185A-60B3-5FEB-801D9C0AEB4B}"/>
              </a:ext>
            </a:extLst>
          </p:cNvPr>
          <p:cNvSpPr txBox="1"/>
          <p:nvPr/>
        </p:nvSpPr>
        <p:spPr>
          <a:xfrm>
            <a:off x="2134799" y="5823494"/>
            <a:ext cx="1292662" cy="10652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7200"/>
              <a:t>…</a:t>
            </a:r>
            <a:endParaRPr lang="zh-TW" altLang="en-US" sz="7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FA3450-3F61-DACF-8605-9EB9DE45C876}"/>
              </a:ext>
            </a:extLst>
          </p:cNvPr>
          <p:cNvSpPr/>
          <p:nvPr/>
        </p:nvSpPr>
        <p:spPr>
          <a:xfrm>
            <a:off x="6429080" y="4279769"/>
            <a:ext cx="1150071" cy="556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00C58D-5ACD-12DC-5380-0321E479F865}"/>
              </a:ext>
            </a:extLst>
          </p:cNvPr>
          <p:cNvSpPr/>
          <p:nvPr/>
        </p:nvSpPr>
        <p:spPr>
          <a:xfrm>
            <a:off x="5242873" y="3395220"/>
            <a:ext cx="1150071" cy="556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88BA52-3551-10CF-0643-9A1B8C9C0643}"/>
              </a:ext>
            </a:extLst>
          </p:cNvPr>
          <p:cNvSpPr/>
          <p:nvPr/>
        </p:nvSpPr>
        <p:spPr>
          <a:xfrm>
            <a:off x="4055097" y="2452541"/>
            <a:ext cx="1150071" cy="556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AFCD984-CC20-4448-AB20-9AB693FF0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612" y="4542700"/>
            <a:ext cx="4473388" cy="23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1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25744-8108-4B40-CFE2-8BAF0FFA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15.2 Matrix-chain multiplication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543701-E5C4-3001-B3EA-F1A3E80FD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給定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個矩陣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/>
                  <a:t>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在矩陣相乘過程中，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，在順序不調換的情況下可以先處理片段的相乘，結果是一樣的，但所花費的時間會有差異</a:t>
                </a:r>
                <a:endParaRPr lang="zh-TW" altLang="en-US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543701-E5C4-3001-B3EA-F1A3E80FD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05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7091DF-E54A-9F7D-CAC0-A998F01ADEC6}"/>
              </a:ext>
            </a:extLst>
          </p:cNvPr>
          <p:cNvSpPr/>
          <p:nvPr/>
        </p:nvSpPr>
        <p:spPr>
          <a:xfrm>
            <a:off x="1168924" y="1062873"/>
            <a:ext cx="1489435" cy="2601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F0A9D3-A237-274D-723A-752A83E86F5F}"/>
              </a:ext>
            </a:extLst>
          </p:cNvPr>
          <p:cNvSpPr/>
          <p:nvPr/>
        </p:nvSpPr>
        <p:spPr>
          <a:xfrm rot="16200000">
            <a:off x="4498805" y="1509"/>
            <a:ext cx="1490400" cy="3613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3200" dirty="0"/>
              <a:t>B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B249525-C253-05CA-358F-7451F1A905F7}"/>
                  </a:ext>
                </a:extLst>
              </p:cNvPr>
              <p:cNvSpPr txBox="1"/>
              <p:nvPr/>
            </p:nvSpPr>
            <p:spPr>
              <a:xfrm>
                <a:off x="725864" y="2117550"/>
                <a:ext cx="3272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B249525-C253-05CA-358F-7451F1A90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64" y="2117550"/>
                <a:ext cx="32720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A4FC55F-DC8E-AAB5-E767-007E4066D038}"/>
                  </a:ext>
                </a:extLst>
              </p:cNvPr>
              <p:cNvSpPr txBox="1"/>
              <p:nvPr/>
            </p:nvSpPr>
            <p:spPr>
              <a:xfrm>
                <a:off x="1750038" y="403443"/>
                <a:ext cx="3272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A4FC55F-DC8E-AAB5-E767-007E4066D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38" y="403443"/>
                <a:ext cx="32720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46DE2FD-269B-CC47-2935-338088A3A1D8}"/>
                  </a:ext>
                </a:extLst>
              </p:cNvPr>
              <p:cNvSpPr txBox="1"/>
              <p:nvPr/>
            </p:nvSpPr>
            <p:spPr>
              <a:xfrm>
                <a:off x="2979758" y="1561850"/>
                <a:ext cx="3272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46DE2FD-269B-CC47-2935-338088A3A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58" y="1561850"/>
                <a:ext cx="32720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45100D4-8C06-8952-7871-3D40D3ED392E}"/>
                  </a:ext>
                </a:extLst>
              </p:cNvPr>
              <p:cNvSpPr txBox="1"/>
              <p:nvPr/>
            </p:nvSpPr>
            <p:spPr>
              <a:xfrm>
                <a:off x="5149289" y="403443"/>
                <a:ext cx="2975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45100D4-8C06-8952-7871-3D40D3ED3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89" y="403443"/>
                <a:ext cx="29758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8F7C127-1D26-088E-5159-6052CE1CA739}"/>
              </a:ext>
            </a:extLst>
          </p:cNvPr>
          <p:cNvSpPr/>
          <p:nvPr/>
        </p:nvSpPr>
        <p:spPr>
          <a:xfrm>
            <a:off x="7927535" y="1062872"/>
            <a:ext cx="3614400" cy="2601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C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8493807-AE85-271F-9B94-1E43390F3F7B}"/>
                  </a:ext>
                </a:extLst>
              </p:cNvPr>
              <p:cNvSpPr txBox="1"/>
              <p:nvPr/>
            </p:nvSpPr>
            <p:spPr>
              <a:xfrm>
                <a:off x="7325004" y="1625107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8493807-AE85-271F-9B94-1E43390F3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004" y="1625107"/>
                <a:ext cx="39914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378ECF0-A838-55FF-78EC-0E6D92753DE1}"/>
              </a:ext>
            </a:extLst>
          </p:cNvPr>
          <p:cNvSpPr/>
          <p:nvPr/>
        </p:nvSpPr>
        <p:spPr>
          <a:xfrm>
            <a:off x="1168924" y="2846896"/>
            <a:ext cx="1489435" cy="424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09BFDE-ADEF-50E3-2BEA-8ACCC25D89AC}"/>
              </a:ext>
            </a:extLst>
          </p:cNvPr>
          <p:cNvSpPr/>
          <p:nvPr/>
        </p:nvSpPr>
        <p:spPr>
          <a:xfrm rot="5400000">
            <a:off x="3733595" y="1596453"/>
            <a:ext cx="1489435" cy="424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9BD82D-7472-0CC1-1C80-2621F9E50D76}"/>
              </a:ext>
            </a:extLst>
          </p:cNvPr>
          <p:cNvSpPr/>
          <p:nvPr/>
        </p:nvSpPr>
        <p:spPr>
          <a:xfrm>
            <a:off x="7927535" y="2846896"/>
            <a:ext cx="3614400" cy="42420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547A87-F56E-9FF9-78CD-6912B0963E1A}"/>
              </a:ext>
            </a:extLst>
          </p:cNvPr>
          <p:cNvSpPr/>
          <p:nvPr/>
        </p:nvSpPr>
        <p:spPr>
          <a:xfrm rot="5400000">
            <a:off x="7666627" y="2152152"/>
            <a:ext cx="2600834" cy="42420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68134A9-1BA9-DAAC-D40A-F1F7CF651BEF}"/>
                  </a:ext>
                </a:extLst>
              </p:cNvPr>
              <p:cNvSpPr txBox="1"/>
              <p:nvPr/>
            </p:nvSpPr>
            <p:spPr>
              <a:xfrm>
                <a:off x="992465" y="2873209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68134A9-1BA9-DAAC-D40A-F1F7CF651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65" y="2873209"/>
                <a:ext cx="176459" cy="369332"/>
              </a:xfrm>
              <a:prstGeom prst="rect">
                <a:avLst/>
              </a:prstGeom>
              <a:blipFill>
                <a:blip r:embed="rId7"/>
                <a:stretch>
                  <a:fillRect l="-41379" r="-3448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A5E6987-FC96-517A-64CD-7A7FE759A8D4}"/>
                  </a:ext>
                </a:extLst>
              </p:cNvPr>
              <p:cNvSpPr txBox="1"/>
              <p:nvPr/>
            </p:nvSpPr>
            <p:spPr>
              <a:xfrm>
                <a:off x="4390082" y="649664"/>
                <a:ext cx="184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A5E6987-FC96-517A-64CD-7A7FE759A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082" y="649664"/>
                <a:ext cx="184794" cy="369332"/>
              </a:xfrm>
              <a:prstGeom prst="rect">
                <a:avLst/>
              </a:prstGeom>
              <a:blipFill>
                <a:blip r:embed="rId8"/>
                <a:stretch>
                  <a:fillRect l="-56667" r="-5666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D9E47EE-8E99-C7E7-71F3-9F9BF7712BB9}"/>
                  </a:ext>
                </a:extLst>
              </p:cNvPr>
              <p:cNvSpPr txBox="1"/>
              <p:nvPr/>
            </p:nvSpPr>
            <p:spPr>
              <a:xfrm>
                <a:off x="7724152" y="2873209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D9E47EE-8E99-C7E7-71F3-9F9BF771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152" y="2873209"/>
                <a:ext cx="176459" cy="369332"/>
              </a:xfrm>
              <a:prstGeom prst="rect">
                <a:avLst/>
              </a:prstGeom>
              <a:blipFill>
                <a:blip r:embed="rId9"/>
                <a:stretch>
                  <a:fillRect l="-37931" r="-3793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9291302-F9C6-56FD-C813-ECC964C58A6A}"/>
                  </a:ext>
                </a:extLst>
              </p:cNvPr>
              <p:cNvSpPr txBox="1"/>
              <p:nvPr/>
            </p:nvSpPr>
            <p:spPr>
              <a:xfrm>
                <a:off x="8874647" y="669304"/>
                <a:ext cx="184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9291302-F9C6-56FD-C813-ECC964C5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647" y="669304"/>
                <a:ext cx="184794" cy="369332"/>
              </a:xfrm>
              <a:prstGeom prst="rect">
                <a:avLst/>
              </a:prstGeom>
              <a:blipFill>
                <a:blip r:embed="rId8"/>
                <a:stretch>
                  <a:fillRect l="-56667" r="-5666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44D2A23-0021-34CF-9B90-7503157191B1}"/>
                  </a:ext>
                </a:extLst>
              </p:cNvPr>
              <p:cNvSpPr txBox="1"/>
              <p:nvPr/>
            </p:nvSpPr>
            <p:spPr>
              <a:xfrm>
                <a:off x="8635735" y="2873209"/>
                <a:ext cx="6626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44D2A23-0021-34CF-9B90-750315719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735" y="2873209"/>
                <a:ext cx="662617" cy="369332"/>
              </a:xfrm>
              <a:prstGeom prst="rect">
                <a:avLst/>
              </a:prstGeom>
              <a:blipFill>
                <a:blip r:embed="rId10"/>
                <a:stretch>
                  <a:fillRect l="-16667" r="-1666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>
            <a:extLst>
              <a:ext uri="{FF2B5EF4-FFF2-40B4-BE49-F238E27FC236}">
                <a16:creationId xmlns:a16="http://schemas.microsoft.com/office/drawing/2014/main" id="{E8CB1769-4D6D-8228-35C5-8AE75F9641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3333" y="3838316"/>
            <a:ext cx="4777130" cy="2770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B1798239-DC9B-2EB8-1ED7-6B6565EEBC6B}"/>
                  </a:ext>
                </a:extLst>
              </p:cNvPr>
              <p:cNvSpPr txBox="1"/>
              <p:nvPr/>
            </p:nvSpPr>
            <p:spPr>
              <a:xfrm>
                <a:off x="7080312" y="5270942"/>
                <a:ext cx="31108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/>
                  <a:t>計算</a:t>
                </a:r>
                <a:r>
                  <a:rPr lang="en-US" altLang="zh-TW" sz="2800" dirty="0"/>
                  <a:t>C</a:t>
                </a:r>
                <a:r>
                  <a:rPr lang="zh-TW" altLang="en-US" sz="2800" dirty="0"/>
                  <a:t>的時間為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𝑝𝑞𝑟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B1798239-DC9B-2EB8-1ED7-6B6565EEB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312" y="5270942"/>
                <a:ext cx="3110845" cy="523220"/>
              </a:xfrm>
              <a:prstGeom prst="rect">
                <a:avLst/>
              </a:prstGeom>
              <a:blipFill>
                <a:blip r:embed="rId12"/>
                <a:stretch>
                  <a:fillRect l="-3914" t="-1411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41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2B7C3A-D3BC-7F6C-865F-73D83991FEA1}"/>
              </a:ext>
            </a:extLst>
          </p:cNvPr>
          <p:cNvSpPr/>
          <p:nvPr/>
        </p:nvSpPr>
        <p:spPr>
          <a:xfrm>
            <a:off x="386498" y="2616726"/>
            <a:ext cx="310413" cy="155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1C8FB2-D564-EAFF-F93B-43333FC7F1CE}"/>
              </a:ext>
            </a:extLst>
          </p:cNvPr>
          <p:cNvSpPr/>
          <p:nvPr/>
        </p:nvSpPr>
        <p:spPr>
          <a:xfrm rot="16200000">
            <a:off x="1462725" y="1992257"/>
            <a:ext cx="310413" cy="155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945E7B-452E-76DE-DF8B-C700D950FD42}"/>
              </a:ext>
            </a:extLst>
          </p:cNvPr>
          <p:cNvSpPr/>
          <p:nvPr/>
        </p:nvSpPr>
        <p:spPr>
          <a:xfrm>
            <a:off x="2538951" y="2616726"/>
            <a:ext cx="1558800" cy="155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E46045-55FD-067A-99AB-3FDDD4BE09DC}"/>
              </a:ext>
            </a:extLst>
          </p:cNvPr>
          <p:cNvSpPr/>
          <p:nvPr/>
        </p:nvSpPr>
        <p:spPr>
          <a:xfrm>
            <a:off x="6067836" y="583678"/>
            <a:ext cx="1558800" cy="155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B7551D-5A11-7F9F-574D-3AB92004F117}"/>
              </a:ext>
            </a:extLst>
          </p:cNvPr>
          <p:cNvSpPr/>
          <p:nvPr/>
        </p:nvSpPr>
        <p:spPr>
          <a:xfrm>
            <a:off x="4097751" y="583678"/>
            <a:ext cx="1558800" cy="155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AB</a:t>
            </a:r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53517D-8B55-B240-A2D5-EEDE7037DC98}"/>
              </a:ext>
            </a:extLst>
          </p:cNvPr>
          <p:cNvSpPr/>
          <p:nvPr/>
        </p:nvSpPr>
        <p:spPr>
          <a:xfrm>
            <a:off x="4896588" y="4714971"/>
            <a:ext cx="310413" cy="155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382844A-645D-1B14-AB34-AC6E93DA006F}"/>
              </a:ext>
            </a:extLst>
          </p:cNvPr>
          <p:cNvSpPr/>
          <p:nvPr/>
        </p:nvSpPr>
        <p:spPr>
          <a:xfrm rot="16200000">
            <a:off x="6281020" y="4090503"/>
            <a:ext cx="310413" cy="155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/>
              <a:t>BC</a:t>
            </a:r>
            <a:endParaRPr lang="zh-TW" altLang="en-US"/>
          </a:p>
        </p:txBody>
      </p:sp>
      <p:sp>
        <p:nvSpPr>
          <p:cNvPr id="15" name="箭號: 彎曲 14">
            <a:extLst>
              <a:ext uri="{FF2B5EF4-FFF2-40B4-BE49-F238E27FC236}">
                <a16:creationId xmlns:a16="http://schemas.microsoft.com/office/drawing/2014/main" id="{F96367EC-3484-48BF-DFF3-B6EEB790F2A3}"/>
              </a:ext>
            </a:extLst>
          </p:cNvPr>
          <p:cNvSpPr/>
          <p:nvPr/>
        </p:nvSpPr>
        <p:spPr>
          <a:xfrm>
            <a:off x="2203357" y="871082"/>
            <a:ext cx="671188" cy="716437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彎曲 17">
            <a:extLst>
              <a:ext uri="{FF2B5EF4-FFF2-40B4-BE49-F238E27FC236}">
                <a16:creationId xmlns:a16="http://schemas.microsoft.com/office/drawing/2014/main" id="{D7844663-2125-C10A-6DE0-EF80975BFF3F}"/>
              </a:ext>
            </a:extLst>
          </p:cNvPr>
          <p:cNvSpPr/>
          <p:nvPr/>
        </p:nvSpPr>
        <p:spPr>
          <a:xfrm flipV="1">
            <a:off x="2203357" y="5205284"/>
            <a:ext cx="671188" cy="716437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74235A0-6F4B-40D9-4F56-C8E9865804FF}"/>
              </a:ext>
            </a:extLst>
          </p:cNvPr>
          <p:cNvSpPr/>
          <p:nvPr/>
        </p:nvSpPr>
        <p:spPr>
          <a:xfrm>
            <a:off x="9271260" y="2616725"/>
            <a:ext cx="1558800" cy="155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ABC</a:t>
            </a:r>
            <a:endParaRPr lang="zh-TW" altLang="en-US"/>
          </a:p>
        </p:txBody>
      </p:sp>
      <p:sp>
        <p:nvSpPr>
          <p:cNvPr id="20" name="箭號: 彎曲 19">
            <a:extLst>
              <a:ext uri="{FF2B5EF4-FFF2-40B4-BE49-F238E27FC236}">
                <a16:creationId xmlns:a16="http://schemas.microsoft.com/office/drawing/2014/main" id="{EC3B4FFF-ABA6-6242-2EE2-85E6267E0A29}"/>
              </a:ext>
            </a:extLst>
          </p:cNvPr>
          <p:cNvSpPr/>
          <p:nvPr/>
        </p:nvSpPr>
        <p:spPr>
          <a:xfrm rot="5400000" flipH="1">
            <a:off x="9215446" y="5136427"/>
            <a:ext cx="671188" cy="716437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箭號: 彎曲 20">
            <a:extLst>
              <a:ext uri="{FF2B5EF4-FFF2-40B4-BE49-F238E27FC236}">
                <a16:creationId xmlns:a16="http://schemas.microsoft.com/office/drawing/2014/main" id="{B7A3B795-2379-3D9E-46BD-CCF4D0F764B7}"/>
              </a:ext>
            </a:extLst>
          </p:cNvPr>
          <p:cNvSpPr/>
          <p:nvPr/>
        </p:nvSpPr>
        <p:spPr>
          <a:xfrm rot="5400000">
            <a:off x="9215446" y="1005135"/>
            <a:ext cx="671188" cy="716437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63740DF4-ED17-347A-C90C-4118CB82287B}"/>
                  </a:ext>
                </a:extLst>
              </p:cNvPr>
              <p:cNvSpPr txBox="1"/>
              <p:nvPr/>
            </p:nvSpPr>
            <p:spPr>
              <a:xfrm>
                <a:off x="153264" y="2143029"/>
                <a:ext cx="776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63740DF4-ED17-347A-C90C-4118CB82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64" y="2143029"/>
                <a:ext cx="776879" cy="369332"/>
              </a:xfrm>
              <a:prstGeom prst="rect">
                <a:avLst/>
              </a:prstGeom>
              <a:blipFill>
                <a:blip r:embed="rId2"/>
                <a:stretch>
                  <a:fillRect l="-4688" r="-93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E57FF93-FFC8-28AB-B1C0-BE16774F2734}"/>
                  </a:ext>
                </a:extLst>
              </p:cNvPr>
              <p:cNvSpPr txBox="1"/>
              <p:nvPr/>
            </p:nvSpPr>
            <p:spPr>
              <a:xfrm>
                <a:off x="1229491" y="2143029"/>
                <a:ext cx="776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E57FF93-FFC8-28AB-B1C0-BE16774F2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491" y="2143029"/>
                <a:ext cx="776879" cy="369332"/>
              </a:xfrm>
              <a:prstGeom prst="rect">
                <a:avLst/>
              </a:prstGeom>
              <a:blipFill>
                <a:blip r:embed="rId3"/>
                <a:stretch>
                  <a:fillRect l="-9449" r="-47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81EBDDF-5CB5-48E9-7D78-A86BD376A694}"/>
                  </a:ext>
                </a:extLst>
              </p:cNvPr>
              <p:cNvSpPr txBox="1"/>
              <p:nvPr/>
            </p:nvSpPr>
            <p:spPr>
              <a:xfrm>
                <a:off x="2929911" y="2143029"/>
                <a:ext cx="788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81EBDDF-5CB5-48E9-7D78-A86BD376A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911" y="2143029"/>
                <a:ext cx="788549" cy="369332"/>
              </a:xfrm>
              <a:prstGeom prst="rect">
                <a:avLst/>
              </a:prstGeom>
              <a:blipFill>
                <a:blip r:embed="rId4"/>
                <a:stretch>
                  <a:fillRect l="-5426" r="-465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1CDE90D-0FDB-02BF-6544-CB0C216BCCE7}"/>
                  </a:ext>
                </a:extLst>
              </p:cNvPr>
              <p:cNvSpPr txBox="1"/>
              <p:nvPr/>
            </p:nvSpPr>
            <p:spPr>
              <a:xfrm>
                <a:off x="4502313" y="214346"/>
                <a:ext cx="788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1CDE90D-0FDB-02BF-6544-CB0C216BC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13" y="214346"/>
                <a:ext cx="788549" cy="369332"/>
              </a:xfrm>
              <a:prstGeom prst="rect">
                <a:avLst/>
              </a:prstGeom>
              <a:blipFill>
                <a:blip r:embed="rId5"/>
                <a:stretch>
                  <a:fillRect l="-5426" r="-465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1EC691E-2208-7458-5946-539D0315BE9F}"/>
                  </a:ext>
                </a:extLst>
              </p:cNvPr>
              <p:cNvSpPr txBox="1"/>
              <p:nvPr/>
            </p:nvSpPr>
            <p:spPr>
              <a:xfrm>
                <a:off x="6452961" y="214346"/>
                <a:ext cx="788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1EC691E-2208-7458-5946-539D0315B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961" y="214346"/>
                <a:ext cx="788549" cy="369332"/>
              </a:xfrm>
              <a:prstGeom prst="rect">
                <a:avLst/>
              </a:prstGeom>
              <a:blipFill>
                <a:blip r:embed="rId5"/>
                <a:stretch>
                  <a:fillRect l="-5426" r="-465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1AD92853-90C8-D221-CBDB-AD9D26E933D1}"/>
                  </a:ext>
                </a:extLst>
              </p:cNvPr>
              <p:cNvSpPr txBox="1"/>
              <p:nvPr/>
            </p:nvSpPr>
            <p:spPr>
              <a:xfrm>
                <a:off x="9656386" y="2143029"/>
                <a:ext cx="788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1AD92853-90C8-D221-CBDB-AD9D26E93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386" y="2143029"/>
                <a:ext cx="788549" cy="369332"/>
              </a:xfrm>
              <a:prstGeom prst="rect">
                <a:avLst/>
              </a:prstGeom>
              <a:blipFill>
                <a:blip r:embed="rId6"/>
                <a:stretch>
                  <a:fillRect l="-4651" r="-542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89B26D0-CF35-347A-7AD3-0DDA1B81C381}"/>
                  </a:ext>
                </a:extLst>
              </p:cNvPr>
              <p:cNvSpPr txBox="1"/>
              <p:nvPr/>
            </p:nvSpPr>
            <p:spPr>
              <a:xfrm>
                <a:off x="1353381" y="443121"/>
                <a:ext cx="849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89B26D0-CF35-347A-7AD3-0DDA1B81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81" y="443121"/>
                <a:ext cx="849976" cy="369332"/>
              </a:xfrm>
              <a:prstGeom prst="rect">
                <a:avLst/>
              </a:prstGeom>
              <a:blipFill>
                <a:blip r:embed="rId7"/>
                <a:stretch>
                  <a:fillRect l="-7914" t="-1667" r="-1366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9C54F12-A739-C3C1-3AD9-A28A1504C869}"/>
                  </a:ext>
                </a:extLst>
              </p:cNvPr>
              <p:cNvSpPr txBox="1"/>
              <p:nvPr/>
            </p:nvSpPr>
            <p:spPr>
              <a:xfrm>
                <a:off x="6047786" y="4345639"/>
                <a:ext cx="776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9C54F12-A739-C3C1-3AD9-A28A1504C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786" y="4345639"/>
                <a:ext cx="776879" cy="369332"/>
              </a:xfrm>
              <a:prstGeom prst="rect">
                <a:avLst/>
              </a:prstGeom>
              <a:blipFill>
                <a:blip r:embed="rId8"/>
                <a:stretch>
                  <a:fillRect l="-8594" r="-468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9647282-CD26-6AD7-AA07-12A592B238D6}"/>
                  </a:ext>
                </a:extLst>
              </p:cNvPr>
              <p:cNvSpPr txBox="1"/>
              <p:nvPr/>
            </p:nvSpPr>
            <p:spPr>
              <a:xfrm>
                <a:off x="10019947" y="443121"/>
                <a:ext cx="849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9647282-CD26-6AD7-AA07-12A592B23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947" y="443121"/>
                <a:ext cx="849976" cy="369332"/>
              </a:xfrm>
              <a:prstGeom prst="rect">
                <a:avLst/>
              </a:prstGeom>
              <a:blipFill>
                <a:blip r:embed="rId9"/>
                <a:stretch>
                  <a:fillRect l="-8633" t="-1667" r="-1295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346957D0-D03A-DD9E-0F63-C5678D8F298A}"/>
                  </a:ext>
                </a:extLst>
              </p:cNvPr>
              <p:cNvSpPr txBox="1"/>
              <p:nvPr/>
            </p:nvSpPr>
            <p:spPr>
              <a:xfrm>
                <a:off x="1353381" y="5858758"/>
                <a:ext cx="849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346957D0-D03A-DD9E-0F63-C5678D8F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81" y="5858758"/>
                <a:ext cx="849976" cy="369332"/>
              </a:xfrm>
              <a:prstGeom prst="rect">
                <a:avLst/>
              </a:prstGeom>
              <a:blipFill>
                <a:blip r:embed="rId10"/>
                <a:stretch>
                  <a:fillRect l="-7914" r="-1366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470A9796-8F76-C4FE-2ADE-1B7B4C6F25F8}"/>
                  </a:ext>
                </a:extLst>
              </p:cNvPr>
              <p:cNvSpPr txBox="1"/>
              <p:nvPr/>
            </p:nvSpPr>
            <p:spPr>
              <a:xfrm>
                <a:off x="10025582" y="5858758"/>
                <a:ext cx="849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470A9796-8F76-C4FE-2ADE-1B7B4C6F2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582" y="5858758"/>
                <a:ext cx="849976" cy="369332"/>
              </a:xfrm>
              <a:prstGeom prst="rect">
                <a:avLst/>
              </a:prstGeom>
              <a:blipFill>
                <a:blip r:embed="rId11"/>
                <a:stretch>
                  <a:fillRect l="-8633" r="-1295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D1711580-7C45-1B05-08E0-1E14C434F9F3}"/>
                  </a:ext>
                </a:extLst>
              </p:cNvPr>
              <p:cNvSpPr txBox="1"/>
              <p:nvPr/>
            </p:nvSpPr>
            <p:spPr>
              <a:xfrm>
                <a:off x="8429662" y="1755906"/>
                <a:ext cx="32419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D1711580-7C45-1B05-08E0-1E14C434F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62" y="1755906"/>
                <a:ext cx="3241995" cy="369332"/>
              </a:xfrm>
              <a:prstGeom prst="rect">
                <a:avLst/>
              </a:prstGeom>
              <a:blipFill>
                <a:blip r:embed="rId12"/>
                <a:stretch>
                  <a:fillRect l="-940" r="-188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2B978CA-CA88-4137-13B9-F96E883D5123}"/>
                  </a:ext>
                </a:extLst>
              </p:cNvPr>
              <p:cNvSpPr txBox="1"/>
              <p:nvPr/>
            </p:nvSpPr>
            <p:spPr>
              <a:xfrm>
                <a:off x="8429662" y="4548095"/>
                <a:ext cx="32419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2B978CA-CA88-4137-13B9-F96E883D5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62" y="4548095"/>
                <a:ext cx="3241995" cy="369332"/>
              </a:xfrm>
              <a:prstGeom prst="rect">
                <a:avLst/>
              </a:prstGeom>
              <a:blipFill>
                <a:blip r:embed="rId13"/>
                <a:stretch>
                  <a:fillRect l="-940" r="-188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F5720CD-F27D-407D-2063-58CA57926EB8}"/>
                  </a:ext>
                </a:extLst>
              </p:cNvPr>
              <p:cNvSpPr txBox="1"/>
              <p:nvPr/>
            </p:nvSpPr>
            <p:spPr>
              <a:xfrm>
                <a:off x="4661232" y="4345639"/>
                <a:ext cx="776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F5720CD-F27D-407D-2063-58CA57926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232" y="4345639"/>
                <a:ext cx="776879" cy="369332"/>
              </a:xfrm>
              <a:prstGeom prst="rect">
                <a:avLst/>
              </a:prstGeom>
              <a:blipFill>
                <a:blip r:embed="rId14"/>
                <a:stretch>
                  <a:fillRect l="-5512" r="-94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F37A40F4-D7B5-BFD5-3B79-EA0B44F3246F}"/>
                  </a:ext>
                </a:extLst>
              </p:cNvPr>
              <p:cNvSpPr txBox="1"/>
              <p:nvPr/>
            </p:nvSpPr>
            <p:spPr>
              <a:xfrm>
                <a:off x="1926266" y="4781861"/>
                <a:ext cx="9238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F37A40F4-D7B5-BFD5-3B79-EA0B44F32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66" y="4781861"/>
                <a:ext cx="923843" cy="369332"/>
              </a:xfrm>
              <a:prstGeom prst="rect">
                <a:avLst/>
              </a:prstGeom>
              <a:blipFill>
                <a:blip r:embed="rId15"/>
                <a:stretch>
                  <a:fillRect l="-7895" r="-10526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B6E7AE4D-B299-62FF-DE8A-74982C024760}"/>
                  </a:ext>
                </a:extLst>
              </p:cNvPr>
              <p:cNvSpPr txBox="1"/>
              <p:nvPr/>
            </p:nvSpPr>
            <p:spPr>
              <a:xfrm>
                <a:off x="1921009" y="1592290"/>
                <a:ext cx="9291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B6E7AE4D-B299-62FF-DE8A-74982C024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09" y="1592290"/>
                <a:ext cx="929100" cy="369332"/>
              </a:xfrm>
              <a:prstGeom prst="rect">
                <a:avLst/>
              </a:prstGeom>
              <a:blipFill>
                <a:blip r:embed="rId16"/>
                <a:stretch>
                  <a:fillRect l="-11111" r="-588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52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26586-362D-4AD7-A52E-06C4F053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Counting the number of </a:t>
            </a:r>
            <a:r>
              <a:rPr lang="en-US" altLang="zh-TW" dirty="0" err="1"/>
              <a:t>parenthesization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CFDFEE-F9E7-401E-9A34-86E50F7DA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11579"/>
                <a:ext cx="10515600" cy="17653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的解為</a:t>
                </a:r>
                <a:r>
                  <a:rPr lang="en-US" altLang="zh-TW" dirty="0"/>
                  <a:t>Catalan numbers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，或是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CFDFEE-F9E7-401E-9A34-86E50F7DA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11579"/>
                <a:ext cx="10515600" cy="17653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FD9D22FC-99AA-458A-9E63-9E764D8A4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334" y="1897115"/>
            <a:ext cx="5905332" cy="17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03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CFC94-3328-4CFF-AD49-0306141D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Apply dynamic programming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359E49C-3039-441D-B524-FD3556E01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Step 1: </a:t>
                </a:r>
                <a:r>
                  <a:rPr lang="zh-TW" altLang="en-US" dirty="0"/>
                  <a:t>最佳解的結構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將所有相乘的矩陣以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來表示，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/>
                  <a:t>，將題目改寫成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b="0" dirty="0"/>
                  <a:t>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/>
                  <a:t>，再將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改寫成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，花費的時間為計算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的時間加上計算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的時間加上兩項相乘的時間</a:t>
                </a: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/>
                  <a:t>a.</a:t>
                </a:r>
                <a:r>
                  <a:rPr lang="zh-TW" altLang="en-US" dirty="0"/>
                  <a:t>最佳子結構</a:t>
                </a:r>
                <a:r>
                  <a:rPr lang="en-US" altLang="zh-TW" dirty="0"/>
                  <a:t>(optimal-substructure property)</a:t>
                </a:r>
              </a:p>
              <a:p>
                <a:pPr marL="914400" lvl="2" indent="0">
                  <a:buNone/>
                </a:pPr>
                <a:r>
                  <a:rPr lang="zh-TW" altLang="en-US" dirty="0"/>
                  <a:t>大問題的最佳解由子問題的最佳解組成</a:t>
                </a: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/>
                  <a:t>b.</a:t>
                </a:r>
                <a:r>
                  <a:rPr lang="zh-TW" altLang="en-US" dirty="0"/>
                  <a:t>重疊子問題</a:t>
                </a:r>
                <a:r>
                  <a:rPr lang="en-US" altLang="zh-TW" dirty="0"/>
                  <a:t>(overlapping subproblems)</a:t>
                </a:r>
              </a:p>
              <a:p>
                <a:pPr marL="914400" lvl="2" indent="0">
                  <a:buNone/>
                </a:pPr>
                <a:r>
                  <a:rPr lang="zh-TW" altLang="en-US" dirty="0"/>
                  <a:t>子問題有重複解決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359E49C-3039-441D-B524-FD3556E01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27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51A1A2-A217-430F-9171-FB2212901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3773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Step 2:</a:t>
                </a:r>
                <a:r>
                  <a:rPr lang="zh-TW" altLang="en-US" dirty="0"/>
                  <a:t> 遞迴解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為</m:t>
                    </m:r>
                  </m:oMath>
                </a14:m>
                <a:r>
                  <a:rPr lang="zh-TW" altLang="en-US" dirty="0"/>
                  <a:t>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最佳解所花費的時間</a:t>
                </a:r>
                <a:r>
                  <a:rPr lang="zh-TW" altLang="en-US"/>
                  <a:t>，為局部最佳解</a:t>
                </a:r>
                <a:endParaRPr lang="en-US" altLang="zh-TW"/>
              </a:p>
              <a:p>
                <a:pPr marL="0" indent="0">
                  <a:buNone/>
                </a:pPr>
                <a:r>
                  <a:rPr lang="zh-TW" altLang="en-US" dirty="0"/>
                  <a:t>當只有一個矩陣時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，所需時間為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，也就是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計算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/>
                  <a:t>，運用</a:t>
                </a:r>
                <a:r>
                  <a:rPr lang="en-US" altLang="zh-TW" dirty="0"/>
                  <a:t>step 1</a:t>
                </a:r>
                <a:r>
                  <a:rPr lang="zh-TW" altLang="en-US" dirty="0"/>
                  <a:t>得出的結果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表示矩陣的維度，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/>
                  <a:t>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TW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所需時間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51A1A2-A217-430F-9171-FB2212901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3773"/>
                <a:ext cx="10515600" cy="4351338"/>
              </a:xfrm>
              <a:blipFill>
                <a:blip r:embed="rId2"/>
                <a:stretch>
                  <a:fillRect l="-1217" t="-350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CD0574B9-371F-1F59-E0A1-64EA2CE24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36" y="4601199"/>
            <a:ext cx="5624760" cy="5293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30560C-6C4F-744E-8726-7B86C8782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150" y="5020043"/>
            <a:ext cx="92637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76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C2AC73E-3555-44E4-904E-5A9EC219E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64091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/>
                  <a:t>Step 3:</a:t>
                </a:r>
                <a:r>
                  <a:rPr lang="zh-TW" altLang="en-US" dirty="0"/>
                  <a:t> 計算最佳解花費的時間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使用</a:t>
                </a:r>
                <a:r>
                  <a:rPr lang="en-US" altLang="zh-TW" dirty="0"/>
                  <a:t>bottom-up</a:t>
                </a:r>
                <a:r>
                  <a:rPr lang="zh-TW" altLang="en-US" dirty="0"/>
                  <a:t>，在選擇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時</m:t>
                    </m:r>
                  </m:oMath>
                </a14:m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所需時間為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dirty="0"/>
                  <a:t>，選擇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時</m:t>
                    </m:r>
                  </m:oMath>
                </a14:m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所需時間為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共需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C2AC73E-3555-44E4-904E-5A9EC219E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64091"/>
                <a:ext cx="10515600" cy="4351338"/>
              </a:xfrm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1FB4F967-D4A4-DC5D-D972-B6FB7BA78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150" y="1389874"/>
            <a:ext cx="92637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9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A5ADC06-5871-A216-125D-B2F999B7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15" y="868933"/>
            <a:ext cx="7022969" cy="51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3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80072-CD34-8802-A35A-9F2D6047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Programming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169C68-D649-2395-BDC4-619A6A9F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72369"/>
          </a:xfrm>
        </p:spPr>
        <p:txBody>
          <a:bodyPr/>
          <a:lstStyle/>
          <a:p>
            <a:r>
              <a:rPr lang="zh-TW" altLang="en-US" dirty="0"/>
              <a:t>類似</a:t>
            </a:r>
            <a:r>
              <a:rPr lang="en-US" altLang="zh-TW" dirty="0"/>
              <a:t>divide and conquer</a:t>
            </a:r>
            <a:r>
              <a:rPr lang="zh-TW" altLang="en-US" dirty="0"/>
              <a:t>，不同的是動態規劃會把算完的子問題結果記錄下來，當處理到相同的子問題時就可以直接呼叫，不用重新算過一次，但會儲存許多子問題的結果，用空間換取時間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3200" dirty="0"/>
              <a:t>Example : Fibonacci sequence</a:t>
            </a:r>
          </a:p>
          <a:p>
            <a:pPr marL="0" indent="0">
              <a:buNone/>
            </a:pPr>
            <a:r>
              <a:rPr lang="en-US" altLang="zh-TW" dirty="0"/>
              <a:t>Fibonacci (n)</a:t>
            </a:r>
          </a:p>
          <a:p>
            <a:pPr marL="0" indent="0">
              <a:buNone/>
            </a:pPr>
            <a:r>
              <a:rPr lang="en-US" altLang="zh-TW" dirty="0"/>
              <a:t>   if n &lt; 2</a:t>
            </a:r>
          </a:p>
          <a:p>
            <a:pPr marL="0" indent="0">
              <a:buNone/>
            </a:pPr>
            <a:r>
              <a:rPr lang="en-US" altLang="zh-TW" dirty="0"/>
              <a:t>      return 1</a:t>
            </a:r>
          </a:p>
          <a:p>
            <a:pPr marL="0" indent="0">
              <a:buNone/>
            </a:pPr>
            <a:r>
              <a:rPr lang="en-US" altLang="zh-TW" dirty="0"/>
              <a:t>   return Fibonacci (n-1) + Fibonacci (n-2)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915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F89B186-9878-1E90-C60B-DC46B5ED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63" y="-254524"/>
            <a:ext cx="9956334" cy="39555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FBA524-7E55-0B6D-E20A-D114378B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06" y="3855565"/>
            <a:ext cx="9008185" cy="905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2ECCB43-FE0E-E496-24DE-824C741E970B}"/>
                  </a:ext>
                </a:extLst>
              </p:cNvPr>
              <p:cNvSpPr txBox="1"/>
              <p:nvPr/>
            </p:nvSpPr>
            <p:spPr>
              <a:xfrm>
                <a:off x="3726370" y="5571240"/>
                <a:ext cx="4739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))((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2ECCB43-FE0E-E496-24DE-824C741E9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70" y="5571240"/>
                <a:ext cx="473925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橢圓 1">
            <a:extLst>
              <a:ext uri="{FF2B5EF4-FFF2-40B4-BE49-F238E27FC236}">
                <a16:creationId xmlns:a16="http://schemas.microsoft.com/office/drawing/2014/main" id="{830748AE-4A8F-B2DD-0273-41E852EC8B3B}"/>
              </a:ext>
            </a:extLst>
          </p:cNvPr>
          <p:cNvSpPr/>
          <p:nvPr/>
        </p:nvSpPr>
        <p:spPr>
          <a:xfrm>
            <a:off x="7230358" y="1809946"/>
            <a:ext cx="461913" cy="452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797AE4A-BF8A-7359-2A18-DF4FB8CA421E}"/>
              </a:ext>
            </a:extLst>
          </p:cNvPr>
          <p:cNvSpPr/>
          <p:nvPr/>
        </p:nvSpPr>
        <p:spPr>
          <a:xfrm>
            <a:off x="8409067" y="604886"/>
            <a:ext cx="461913" cy="452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F3953DE-80E0-111C-4FA5-B6531BEED04A}"/>
              </a:ext>
            </a:extLst>
          </p:cNvPr>
          <p:cNvSpPr/>
          <p:nvPr/>
        </p:nvSpPr>
        <p:spPr>
          <a:xfrm>
            <a:off x="9616911" y="1809945"/>
            <a:ext cx="461913" cy="452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496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8805BA-3908-42D7-B724-49F84679D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0334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/>
                  <a:t>Step 4:</a:t>
                </a:r>
                <a:r>
                  <a:rPr lang="zh-TW" altLang="en-US" dirty="0"/>
                  <a:t> 建立尋找最佳解的方式</a:t>
                </a:r>
                <a:endParaRPr lang="en-US" altLang="zh-TW"/>
              </a:p>
              <a:p>
                <a:pPr marL="0" indent="0">
                  <a:buNone/>
                </a:pPr>
                <a:r>
                  <a:rPr lang="zh-TW" altLang="en-US"/>
                  <a:t>每個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儲存一個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TW" altLang="en-US"/>
                  <a:t>，用來表示括號的位置</a:t>
                </a:r>
                <a:endParaRPr lang="en-US" altLang="zh-TW"/>
              </a:p>
              <a:p>
                <a:pPr marL="0" indent="0">
                  <a:buNone/>
                </a:pPr>
                <a:endParaRPr lang="zh-TW" altLang="en-US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8805BA-3908-42D7-B724-49F84679D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0334"/>
                <a:ext cx="10515600" cy="4351338"/>
              </a:xfrm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>
            <a:extLst>
              <a:ext uri="{FF2B5EF4-FFF2-40B4-BE49-F238E27FC236}">
                <a16:creationId xmlns:a16="http://schemas.microsoft.com/office/drawing/2014/main" id="{720F5B36-ECF1-1E61-480A-3974FB62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283" y="3091993"/>
            <a:ext cx="6289434" cy="26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35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1D95EDB-B876-59F2-0146-71FFA5C1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73" y="52575"/>
            <a:ext cx="5824484" cy="42463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B1ED1C-C0FE-35A6-B374-D0B48198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373" y="4580465"/>
            <a:ext cx="5373279" cy="2224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497F548-D991-C956-4096-8DFD09FECAFF}"/>
                  </a:ext>
                </a:extLst>
              </p:cNvPr>
              <p:cNvSpPr txBox="1"/>
              <p:nvPr/>
            </p:nvSpPr>
            <p:spPr>
              <a:xfrm>
                <a:off x="9035598" y="1960316"/>
                <a:ext cx="2193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497F548-D991-C956-4096-8DFD09FEC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598" y="1960316"/>
                <a:ext cx="21933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A2593A-1719-9D69-1365-87CF8B6C90DD}"/>
                  </a:ext>
                </a:extLst>
              </p:cNvPr>
              <p:cNvSpPr txBox="1"/>
              <p:nvPr/>
            </p:nvSpPr>
            <p:spPr>
              <a:xfrm>
                <a:off x="9119178" y="5477501"/>
                <a:ext cx="20261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A2593A-1719-9D69-1365-87CF8B6C9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78" y="5477501"/>
                <a:ext cx="202619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587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06A90-CB48-D1E4-3438-C68B479E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Overlapping</a:t>
            </a:r>
            <a:r>
              <a:rPr lang="zh-TW" altLang="en-US"/>
              <a:t> </a:t>
            </a:r>
            <a:r>
              <a:rPr lang="en-US" altLang="zh-TW"/>
              <a:t>subproblems 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AFB2DB7-A80E-6E1F-37B8-D33B1587A2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一個遞迴演算法的子問題可以由更小的子問題解決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Matrix-chain multiplication</a:t>
                </a:r>
                <a:r>
                  <a:rPr lang="zh-TW" altLang="en-US" dirty="0"/>
                  <a:t>，在計算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[1,4]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時</m:t>
                    </m:r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[3,4]</m:t>
                    </m:r>
                  </m:oMath>
                </a14:m>
                <a:r>
                  <a:rPr lang="zh-TW" altLang="en-US" dirty="0"/>
                  <a:t>總共被呼叫</a:t>
                </a:r>
                <a:r>
                  <a:rPr lang="en-US" altLang="zh-TW" dirty="0"/>
                  <a:t>4</a:t>
                </a:r>
                <a:r>
                  <a:rPr lang="zh-TW" altLang="en-US" dirty="0"/>
                  <a:t>次，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[2,4]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[1,4]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[3,5]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[3,6]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AFB2DB7-A80E-6E1F-37B8-D33B1587A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29CC54C5-FF8E-3E35-A606-7FF6D6B76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48" y="3429000"/>
            <a:ext cx="8370904" cy="331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21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C13C1BE-4BBB-3DE3-E99D-1323BE0F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5" y="30727"/>
            <a:ext cx="5993318" cy="33982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A8F80B1-7C31-03A8-BCFB-9474DB8CB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93" y="4018498"/>
            <a:ext cx="5967860" cy="122554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A4E42D5-3421-9B19-3A00-184D715D2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93" y="5244041"/>
            <a:ext cx="2578969" cy="90583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403BFE2-C880-C671-2336-BA4A6E7D9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787" y="3317232"/>
            <a:ext cx="3148553" cy="2832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66856E6-2497-4B97-6C72-2D59092B6796}"/>
                  </a:ext>
                </a:extLst>
              </p:cNvPr>
              <p:cNvSpPr txBox="1"/>
              <p:nvPr/>
            </p:nvSpPr>
            <p:spPr>
              <a:xfrm>
                <a:off x="7818417" y="2071817"/>
                <a:ext cx="20552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66856E6-2497-4B97-6C72-2D59092B6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417" y="2071817"/>
                <a:ext cx="2055292" cy="461665"/>
              </a:xfrm>
              <a:prstGeom prst="rect">
                <a:avLst/>
              </a:prstGeom>
              <a:blipFill>
                <a:blip r:embed="rId6"/>
                <a:stretch>
                  <a:fillRect r="-118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8C0BB1D-A9C3-85FE-062C-C29FD489C1EE}"/>
                  </a:ext>
                </a:extLst>
              </p:cNvPr>
              <p:cNvSpPr txBox="1"/>
              <p:nvPr/>
            </p:nvSpPr>
            <p:spPr>
              <a:xfrm>
                <a:off x="7271787" y="2640844"/>
                <a:ext cx="31485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TW" sz="2400"/>
                  <a:t>for</a:t>
                </a:r>
                <a14:m>
                  <m:oMath xmlns:m="http://schemas.openxmlformats.org/officeDocument/2006/math"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zh-TW" altLang="en-US" sz="240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8C0BB1D-A9C3-85FE-062C-C29FD489C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787" y="2640844"/>
                <a:ext cx="3148553" cy="461665"/>
              </a:xfrm>
              <a:prstGeom prst="rect">
                <a:avLst/>
              </a:prstGeom>
              <a:blipFill>
                <a:blip r:embed="rId7"/>
                <a:stretch>
                  <a:fillRect l="-58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953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C687CF3-095A-7DB7-4667-1FCA2387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72" y="343911"/>
            <a:ext cx="6977255" cy="597295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2F62347-A14E-408A-BB14-27F12D443501}"/>
              </a:ext>
            </a:extLst>
          </p:cNvPr>
          <p:cNvSpPr txBox="1"/>
          <p:nvPr/>
        </p:nvSpPr>
        <p:spPr>
          <a:xfrm>
            <a:off x="4845422" y="6221701"/>
            <a:ext cx="2501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Top down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021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3517AA0-5AE6-6316-A357-B0C3C976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altLang="zh-TW" sz="3600">
                <a:solidFill>
                  <a:schemeClr val="tx2"/>
                </a:solidFill>
              </a:rPr>
              <a:t>15.3 Elements of dynamic programming</a:t>
            </a:r>
            <a:endParaRPr lang="zh-TW" altLang="en-US" sz="3600">
              <a:solidFill>
                <a:schemeClr val="tx2"/>
              </a:solidFill>
            </a:endParaRP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0AAD9467-9FC7-A4C1-3AC3-11BC6AD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solidFill>
                  <a:schemeClr val="tx2"/>
                </a:solidFill>
                <a:ea typeface="+mn-lt"/>
                <a:cs typeface="+mn-lt"/>
              </a:rPr>
              <a:t>Optimal substructure</a:t>
            </a:r>
          </a:p>
          <a:p>
            <a:r>
              <a:rPr lang="en-US" altLang="zh-TW">
                <a:solidFill>
                  <a:schemeClr val="tx2"/>
                </a:solidFill>
                <a:ea typeface="+mn-lt"/>
                <a:cs typeface="+mn-lt"/>
              </a:rPr>
              <a:t>Overlapping</a:t>
            </a:r>
            <a:r>
              <a:rPr lang="zh-TW" altLang="en-US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TW">
                <a:solidFill>
                  <a:schemeClr val="tx2"/>
                </a:solidFill>
                <a:ea typeface="+mn-lt"/>
                <a:cs typeface="+mn-lt"/>
              </a:rPr>
              <a:t>subproblems</a:t>
            </a:r>
            <a:endParaRPr lang="zh-TW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4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圖片 4" descr="一張含有 天空, 船, 差異, 白天 的圖片&#10;&#10;自動產生的描述">
            <a:extLst>
              <a:ext uri="{FF2B5EF4-FFF2-40B4-BE49-F238E27FC236}">
                <a16:creationId xmlns:a16="http://schemas.microsoft.com/office/drawing/2014/main" id="{E58B50E5-B8B7-E779-2023-FFF7B13D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615" y="2957716"/>
            <a:ext cx="4734897" cy="20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93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04874-ABDC-6AAD-F377-4FE74BD2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15.4 Longest common subsequence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AB98C9-524A-596C-F57C-1663C3435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共同子序列</a:t>
                </a:r>
                <a:r>
                  <a:rPr lang="en-US" altLang="zh-TW" dirty="0"/>
                  <a:t>(common subsequence)</a:t>
                </a:r>
              </a:p>
              <a:p>
                <a:pPr lvl="1"/>
                <a:r>
                  <a:rPr lang="en-US" altLang="zh-TW" dirty="0"/>
                  <a:t>Ex.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=&lt;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、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/>
                  <a:t>的共同子序列有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r>
                  <a:rPr lang="zh-TW" altLang="en-US" dirty="0"/>
                  <a:t>最長共同子序列</a:t>
                </a:r>
                <a:r>
                  <a:rPr lang="en-US" altLang="zh-TW" dirty="0"/>
                  <a:t>(Longest common subsequence)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TW" altLang="en-US" dirty="0"/>
                  <a:t>、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TW" altLang="en-US" dirty="0"/>
                  <a:t>的最長共同子序列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為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AB98C9-524A-596C-F57C-1663C3435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344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399A5-2DF6-471B-A0F4-60C8D383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Step1:Characterizing a LCS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9528AE-6883-4B95-91AB-415C355C3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解法</a:t>
                </a:r>
                <a:r>
                  <a:rPr lang="en-US" altLang="zh-TW" dirty="0"/>
                  <a:t>1:</a:t>
                </a:r>
                <a:r>
                  <a:rPr lang="zh-TW" altLang="en-US" dirty="0"/>
                  <a:t>暴力法</a:t>
                </a:r>
                <a:r>
                  <a:rPr lang="en-US" altLang="zh-TW" dirty="0"/>
                  <a:t>(Brute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Force)</a:t>
                </a:r>
              </a:p>
              <a:p>
                <a:pPr lvl="1"/>
                <a:r>
                  <a:rPr lang="zh-TW" altLang="en-US" dirty="0"/>
                  <a:t>花費指數時間</a:t>
                </a:r>
                <a:endParaRPr lang="en-US" altLang="zh-TW" dirty="0"/>
              </a:p>
              <a:p>
                <a:r>
                  <a:rPr lang="zh-TW" altLang="en-US" dirty="0"/>
                  <a:t>解法</a:t>
                </a:r>
                <a:r>
                  <a:rPr lang="en-US" altLang="zh-TW" dirty="0"/>
                  <a:t>2:</a:t>
                </a:r>
                <a:r>
                  <a:rPr lang="zh-TW" altLang="en-US" dirty="0"/>
                  <a:t>用動態規劃解決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適合用</a:t>
                </a:r>
                <a:r>
                  <a:rPr lang="en-US" altLang="zh-TW" dirty="0"/>
                  <a:t>Dynamic Programming</a:t>
                </a:r>
                <a:r>
                  <a:rPr lang="zh-TW" altLang="en-US" dirty="0"/>
                  <a:t>解決的問題有以下特性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en-US" altLang="zh-TW" dirty="0"/>
                  <a:t>1.</a:t>
                </a:r>
                <a:r>
                  <a:rPr lang="zh-TW" altLang="en-US" dirty="0"/>
                  <a:t>最佳子結構</a:t>
                </a:r>
                <a:r>
                  <a:rPr lang="en-US" altLang="zh-TW" dirty="0"/>
                  <a:t>(optimal-substructure property)</a:t>
                </a:r>
              </a:p>
              <a:p>
                <a:pPr lvl="2"/>
                <a:r>
                  <a:rPr lang="zh-TW" altLang="en-US" dirty="0"/>
                  <a:t>大問題的最佳解由子問題的最佳解組成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2.</a:t>
                </a:r>
                <a:r>
                  <a:rPr lang="zh-TW" altLang="en-US" dirty="0"/>
                  <a:t>重疊子問題</a:t>
                </a:r>
                <a:r>
                  <a:rPr lang="en-US" altLang="zh-TW" dirty="0"/>
                  <a:t>(overlapping subproblems)</a:t>
                </a:r>
              </a:p>
              <a:p>
                <a:pPr lvl="2"/>
                <a:r>
                  <a:rPr lang="zh-TW" altLang="en-US" dirty="0"/>
                  <a:t>子問題有重複解決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LCS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Problem</a:t>
                </a:r>
                <a:r>
                  <a:rPr lang="zh-TW" altLang="en-US" dirty="0"/>
                  <a:t>具有以上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個特性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9528AE-6883-4B95-91AB-415C355C3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041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0AD862-F429-4DFF-A484-7146FA8D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Step1:Characterizing a LCS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9D63F38-0E62-4099-B146-6D13929F1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63332"/>
                <a:ext cx="10515600" cy="303543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1: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當</m:t>
                    </m:r>
                  </m:oMath>
                </a14:m>
                <a:r>
                  <a:rPr lang="en-US" altLang="zh-TW" b="0" dirty="0"/>
                  <a:t>X</a:t>
                </a:r>
                <a:r>
                  <a:rPr lang="zh-TW" altLang="en-US" b="0" dirty="0"/>
                  <a:t>最後一個元素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最後一個元素相同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zh-TW" altLang="en-US" dirty="0"/>
                  <a:t>則</a:t>
                </a:r>
                <a:r>
                  <a:rPr lang="en-US" altLang="zh-TW" dirty="0"/>
                  <a:t>LCS</a:t>
                </a:r>
                <a:r>
                  <a:rPr lang="zh-TW" altLang="en-US" dirty="0"/>
                  <a:t>的最後一個元素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2: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當</m:t>
                    </m:r>
                  </m:oMath>
                </a14:m>
                <a:r>
                  <a:rPr lang="en-US" altLang="zh-TW" b="0" dirty="0"/>
                  <a:t>X</a:t>
                </a:r>
                <a:r>
                  <a:rPr lang="zh-TW" altLang="en-US" b="0" dirty="0"/>
                  <a:t>最後一個元素與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最後一個元素不同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2−1: </m:t>
                    </m:r>
                  </m:oMath>
                </a14:m>
                <a:r>
                  <a:rPr lang="en-US" altLang="zh-TW" dirty="0"/>
                  <a:t>LCS</a:t>
                </a:r>
                <a:r>
                  <a:rPr lang="zh-TW" altLang="en-US" dirty="0"/>
                  <a:t>的最後一個元素與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最後一個元素不同</a:t>
                </a:r>
                <a:endParaRPr lang="en-US" altLang="zh-TW" dirty="0"/>
              </a:p>
              <a:p>
                <a:pPr lvl="2"/>
                <a:r>
                  <a:rPr lang="zh-TW" altLang="en-US" dirty="0"/>
                  <a:t>則所求即為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TW" altLang="en-US" dirty="0"/>
                  <a:t>與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LCS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2−2: </m:t>
                    </m:r>
                  </m:oMath>
                </a14:m>
                <a:r>
                  <a:rPr lang="en-US" altLang="zh-TW" dirty="0"/>
                  <a:t>LCS</a:t>
                </a:r>
                <a:r>
                  <a:rPr lang="zh-TW" altLang="en-US" dirty="0"/>
                  <a:t>的最後一個元素與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最後一個元素不同</a:t>
                </a:r>
                <a:endParaRPr lang="en-US" altLang="zh-TW" dirty="0"/>
              </a:p>
              <a:p>
                <a:pPr lvl="2"/>
                <a:r>
                  <a:rPr lang="zh-TW" altLang="en-US" dirty="0"/>
                  <a:t>則所求即為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zh-TW" altLang="en-US" dirty="0"/>
                      <m:t>與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/>
                  <a:t>LCS</a:t>
                </a:r>
              </a:p>
              <a:p>
                <a:pPr lvl="2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b="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9D63F38-0E62-4099-B146-6D13929F1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63332"/>
                <a:ext cx="10515600" cy="3035431"/>
              </a:xfrm>
              <a:blipFill>
                <a:blip r:embed="rId2"/>
                <a:stretch>
                  <a:fillRect t="-3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B85CE91D-1AE1-425D-82D1-F0B31F7B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7445"/>
            <a:ext cx="7688331" cy="21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9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1BA6BF-6789-CC3D-039E-5C60D9C4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303"/>
            <a:ext cx="10515600" cy="55076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4400" dirty="0"/>
              <a:t>動態規劃的步驟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制定好尋找最佳解的方式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a.</a:t>
            </a:r>
            <a:r>
              <a:rPr lang="zh-TW" altLang="en-US" dirty="0"/>
              <a:t>最佳子結構</a:t>
            </a:r>
            <a:r>
              <a:rPr lang="en-US" altLang="zh-TW" dirty="0"/>
              <a:t>(optimal-substructure property)</a:t>
            </a:r>
          </a:p>
          <a:p>
            <a:pPr marL="914400" lvl="2" indent="0">
              <a:buNone/>
            </a:pPr>
            <a:r>
              <a:rPr lang="zh-TW" altLang="en-US" dirty="0"/>
              <a:t>大問題的最佳解由子問題的最佳解組成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b.</a:t>
            </a:r>
            <a:r>
              <a:rPr lang="zh-TW" altLang="en-US" dirty="0"/>
              <a:t>重疊子問題</a:t>
            </a:r>
            <a:r>
              <a:rPr lang="en-US" altLang="zh-TW" dirty="0"/>
              <a:t>(overlapping subproblems)</a:t>
            </a:r>
          </a:p>
          <a:p>
            <a:pPr marL="914400" lvl="2" indent="0">
              <a:buNone/>
            </a:pPr>
            <a:r>
              <a:rPr lang="zh-TW" altLang="en-US" dirty="0"/>
              <a:t>子問題有重複解決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用遞迴的方式定義最佳解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用子問題表示最佳解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計算最佳解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bottom up/ top down</a:t>
            </a:r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根據結果，建立尋找最佳解的方式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614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C599A-6836-46BB-8CAA-8CEC02A6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Step2:A recursive solution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F8A6571-C9AE-465D-94A1-3322D5456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定義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TW" altLang="en-US" i="1" dirty="0">
                        <a:latin typeface="Cambria Math" panose="02040503050406030204" pitchFamily="18" charset="0"/>
                      </a:rPr>
                      <m:t>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與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en-US" altLang="zh-TW" dirty="0"/>
                  <a:t>LCS</a:t>
                </a:r>
                <a:r>
                  <a:rPr lang="zh-TW" altLang="en-US" dirty="0"/>
                  <a:t>長度</a:t>
                </a:r>
                <a:endParaRPr lang="en-US" altLang="zh-TW" dirty="0"/>
              </a:p>
              <a:p>
                <a:r>
                  <a:rPr lang="zh-TW" altLang="en-US" dirty="0"/>
                  <a:t>由定理得到</a:t>
                </a:r>
                <a:r>
                  <a:rPr lang="en-US" altLang="zh-TW" dirty="0"/>
                  <a:t>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當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時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以</m:t>
                    </m:r>
                  </m:oMath>
                </a14:m>
                <a:r>
                  <a:rPr lang="zh-TW" altLang="en-US" dirty="0"/>
                  <a:t>找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TW" altLang="en-US" i="1" dirty="0">
                        <a:latin typeface="Cambria Math" panose="02040503050406030204" pitchFamily="18" charset="0"/>
                      </a:rPr>
                      <m:t>為</m:t>
                    </m:r>
                  </m:oMath>
                </a14:m>
                <a:r>
                  <a:rPr lang="zh-TW" altLang="en-US" dirty="0"/>
                  <a:t>目標</a:t>
                </a:r>
                <a:endParaRPr lang="en-US" altLang="zh-TW" dirty="0"/>
              </a:p>
              <a:p>
                <a:r>
                  <a:rPr lang="zh-TW" altLang="en-US" dirty="0"/>
                  <a:t>否則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找出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TW" altLang="en-US" dirty="0"/>
                  <a:t>與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TW" altLang="en-US" dirty="0"/>
                  <a:t>之中較大者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F8A6571-C9AE-465D-94A1-3322D5456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602C5B70-1A2C-414D-AAB0-698467E5E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0726"/>
            <a:ext cx="6980819" cy="12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44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1D498-BD96-4B39-9C97-DFEF4F64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Step3:Computing the length of an LCS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D5E18A-34C3-43DD-B1DD-3CD0B4B35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7470" y="1825625"/>
                <a:ext cx="6076330" cy="4351338"/>
              </a:xfrm>
            </p:spPr>
            <p:txBody>
              <a:bodyPr/>
              <a:lstStyle/>
              <a:p>
                <a:r>
                  <a:rPr lang="zh-TW" altLang="en-US" dirty="0"/>
                  <a:t>利用</a:t>
                </a:r>
                <a:r>
                  <a:rPr lang="en-US" altLang="zh-TW" dirty="0"/>
                  <a:t>Bottom-up</a:t>
                </a:r>
                <a:r>
                  <a:rPr lang="zh-TW" altLang="en-US" dirty="0"/>
                  <a:t>解決</a:t>
                </a:r>
                <a:endParaRPr lang="en-US" altLang="zh-TW" dirty="0"/>
              </a:p>
              <a:p>
                <a:r>
                  <a:rPr lang="en-US" altLang="zh-TW" dirty="0"/>
                  <a:t>b[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代表</a:t>
                </a:r>
                <a:r>
                  <a:rPr lang="en-US" altLang="zh-TW" dirty="0"/>
                  <a:t>c[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由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個中的哪一個決定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最後</a:t>
                </a:r>
                <a:r>
                  <a:rPr lang="en-US" altLang="zh-TW" dirty="0"/>
                  <a:t>return c</a:t>
                </a:r>
                <a:r>
                  <a:rPr lang="zh-TW" altLang="en-US" dirty="0"/>
                  <a:t>表與</a:t>
                </a:r>
                <a:r>
                  <a:rPr lang="en-US" altLang="zh-TW" dirty="0"/>
                  <a:t>b</a:t>
                </a:r>
                <a:r>
                  <a:rPr lang="zh-TW" altLang="en-US" dirty="0"/>
                  <a:t>表</a:t>
                </a:r>
                <a:endParaRPr lang="en-US" altLang="zh-TW" dirty="0"/>
              </a:p>
              <a:p>
                <a:r>
                  <a:rPr lang="zh-TW" altLang="en-US" dirty="0"/>
                  <a:t>其中</a:t>
                </a:r>
                <a:r>
                  <a:rPr lang="en-US" altLang="zh-TW" dirty="0"/>
                  <a:t>c[</a:t>
                </a:r>
                <a:r>
                  <a:rPr lang="en-US" altLang="zh-TW" dirty="0" err="1"/>
                  <a:t>m,n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即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LSC</a:t>
                </a:r>
                <a:r>
                  <a:rPr lang="zh-TW" altLang="en-US" dirty="0"/>
                  <a:t>長度</a:t>
                </a:r>
                <a:endParaRPr lang="en-US" altLang="zh-TW" dirty="0"/>
              </a:p>
              <a:p>
                <a:r>
                  <a:rPr lang="zh-TW" altLang="en-US" dirty="0"/>
                  <a:t>花費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時間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D5E18A-34C3-43DD-B1DD-3CD0B4B35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7470" y="1825625"/>
                <a:ext cx="6076330" cy="4351338"/>
              </a:xfrm>
              <a:blipFill>
                <a:blip r:embed="rId2"/>
                <a:stretch>
                  <a:fillRect l="-1805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5477437F-CDC8-4947-A128-A21CE48D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439270" cy="4448796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6EE5963-1A6C-4430-A6DF-D1ABDF7CD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30785"/>
              </p:ext>
            </p:extLst>
          </p:nvPr>
        </p:nvGraphicFramePr>
        <p:xfrm>
          <a:off x="5708453" y="2935707"/>
          <a:ext cx="1955540" cy="1051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7770">
                  <a:extLst>
                    <a:ext uri="{9D8B030D-6E8A-4147-A177-3AD203B41FA5}">
                      <a16:colId xmlns:a16="http://schemas.microsoft.com/office/drawing/2014/main" val="3018772950"/>
                    </a:ext>
                  </a:extLst>
                </a:gridCol>
                <a:gridCol w="977770">
                  <a:extLst>
                    <a:ext uri="{9D8B030D-6E8A-4147-A177-3AD203B41FA5}">
                      <a16:colId xmlns:a16="http://schemas.microsoft.com/office/drawing/2014/main" val="3690193355"/>
                    </a:ext>
                  </a:extLst>
                </a:gridCol>
              </a:tblGrid>
              <a:tr h="525916"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c[i-1,j-1]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c[i-1,j]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32063"/>
                  </a:ext>
                </a:extLst>
              </a:tr>
              <a:tr h="525916">
                <a:tc>
                  <a:txBody>
                    <a:bodyPr/>
                    <a:lstStyle/>
                    <a:p>
                      <a:r>
                        <a:rPr lang="en-US" altLang="zh-TW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c[i-1,j]</a:t>
                      </a:r>
                      <a:endParaRPr lang="zh-TW" alt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c[i,j]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9206"/>
                  </a:ext>
                </a:extLst>
              </a:tr>
            </a:tbl>
          </a:graphicData>
        </a:graphic>
      </p:graphicFrame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DEA0BC8-CDC7-40D7-85E6-AE8ADFF962EF}"/>
              </a:ext>
            </a:extLst>
          </p:cNvPr>
          <p:cNvSpPr/>
          <p:nvPr/>
        </p:nvSpPr>
        <p:spPr>
          <a:xfrm rot="16200000">
            <a:off x="7271165" y="3301737"/>
            <a:ext cx="380305" cy="254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093725BA-CA57-40EC-B002-D7EC3E9EB202}"/>
              </a:ext>
            </a:extLst>
          </p:cNvPr>
          <p:cNvSpPr/>
          <p:nvPr/>
        </p:nvSpPr>
        <p:spPr>
          <a:xfrm rot="10800000">
            <a:off x="6408612" y="3746769"/>
            <a:ext cx="380305" cy="254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73B2E55-5DD6-4E32-9329-3683E927F1B9}"/>
              </a:ext>
            </a:extLst>
          </p:cNvPr>
          <p:cNvSpPr/>
          <p:nvPr/>
        </p:nvSpPr>
        <p:spPr>
          <a:xfrm rot="13295540">
            <a:off x="6496069" y="3345012"/>
            <a:ext cx="380305" cy="254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671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6A779-F295-4B08-A178-921045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Step4:Constructing an LCS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A77BF8D-28D0-4F07-B317-702AC6945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33879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/>
                  <a:t>可以利用</a:t>
                </a:r>
                <a:r>
                  <a:rPr lang="en-US" altLang="zh-TW" dirty="0"/>
                  <a:t>b</a:t>
                </a:r>
                <a:r>
                  <a:rPr lang="zh-TW" altLang="en-US" dirty="0"/>
                  <a:t>表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建出一個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LSC</a:t>
                </a:r>
              </a:p>
              <a:p>
                <a:r>
                  <a:rPr lang="zh-TW" altLang="en-US" dirty="0"/>
                  <a:t>從</a:t>
                </a:r>
                <a:r>
                  <a:rPr lang="en-US" altLang="zh-TW" dirty="0"/>
                  <a:t>b[</a:t>
                </a:r>
                <a:r>
                  <a:rPr lang="en-US" altLang="zh-TW" dirty="0" err="1"/>
                  <a:t>m,n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開始沿著表中的箭頭走</a:t>
                </a:r>
                <a:endParaRPr lang="en-US" altLang="zh-TW" dirty="0"/>
              </a:p>
              <a:p>
                <a:r>
                  <a:rPr lang="zh-TW" altLang="en-US" dirty="0"/>
                  <a:t>當在</a:t>
                </a:r>
                <a:r>
                  <a:rPr lang="en-US" altLang="zh-TW" dirty="0"/>
                  <a:t>b[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遇到</a:t>
                </a:r>
                <a:r>
                  <a:rPr lang="en-US" altLang="zh-TW" dirty="0"/>
                  <a:t>”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↖</m:t>
                    </m:r>
                  </m:oMath>
                </a14:m>
                <a:r>
                  <a:rPr lang="en-US" altLang="zh-TW" dirty="0"/>
                  <a:t>”</a:t>
                </a:r>
                <a:r>
                  <a:rPr lang="zh-TW" altLang="en-US" dirty="0"/>
                  <a:t>時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是</a:t>
                </a:r>
                <a:r>
                  <a:rPr lang="en-US" altLang="zh-TW" dirty="0"/>
                  <a:t>LCS</a:t>
                </a:r>
                <a:r>
                  <a:rPr lang="zh-TW" altLang="en-US" dirty="0"/>
                  <a:t>中的一個元素</a:t>
                </a:r>
                <a:endParaRPr lang="en-US" altLang="zh-TW" dirty="0"/>
              </a:p>
              <a:p>
                <a:r>
                  <a:rPr lang="zh-TW" altLang="en-US" dirty="0"/>
                  <a:t>照此法可以反向的找到</a:t>
                </a:r>
                <a:r>
                  <a:rPr lang="en-US" altLang="zh-TW" dirty="0"/>
                  <a:t>LCS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LSC: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A77BF8D-28D0-4F07-B317-702AC6945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33879" cy="4351338"/>
              </a:xfrm>
              <a:blipFill>
                <a:blip r:embed="rId2"/>
                <a:stretch>
                  <a:fillRect l="-1477" t="-3361" r="-82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6E0E83FF-3245-404C-930E-E0A20650B1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91" b="36774"/>
          <a:stretch/>
        </p:blipFill>
        <p:spPr>
          <a:xfrm>
            <a:off x="8272079" y="1690688"/>
            <a:ext cx="3919921" cy="41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8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C5E4A-7ED3-41A9-AF22-4038DB2C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Step4:Constructing an LCS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BDDA24E-AF47-46AE-9BCA-5DA9F877B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2240" y="1825625"/>
                <a:ext cx="6731559" cy="4351338"/>
              </a:xfrm>
            </p:spPr>
            <p:txBody>
              <a:bodyPr/>
              <a:lstStyle/>
              <a:p>
                <a:r>
                  <a:rPr lang="zh-TW" altLang="en-US" dirty="0"/>
                  <a:t>會順向印出</a:t>
                </a:r>
                <a:r>
                  <a:rPr lang="en-US" altLang="zh-TW" dirty="0"/>
                  <a:t>LCS</a:t>
                </a:r>
              </a:p>
              <a:p>
                <a:r>
                  <a:rPr lang="en-US" altLang="zh-TW" dirty="0"/>
                  <a:t>Line 4</a:t>
                </a:r>
                <a:r>
                  <a:rPr lang="zh-TW" altLang="en-US" dirty="0"/>
                  <a:t>一直遞迴呼叫到底層</a:t>
                </a:r>
                <a:endParaRPr lang="en-US" altLang="zh-TW" dirty="0"/>
              </a:p>
              <a:p>
                <a:r>
                  <a:rPr lang="zh-TW" altLang="en-US" dirty="0"/>
                  <a:t>回傳空值後印出最後一個呼叫的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(</a:t>
                </a:r>
                <a:r>
                  <a:rPr lang="zh-TW" altLang="en-US" dirty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zh-TW" altLang="en-US" dirty="0"/>
                  <a:t>直到印出第一個呼叫的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(</a:t>
                </a:r>
                <a:r>
                  <a:rPr lang="zh-TW" altLang="en-US" dirty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zh-TW" altLang="en-US" dirty="0"/>
                  <a:t>花費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BDDA24E-AF47-46AE-9BCA-5DA9F877B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2240" y="1825625"/>
                <a:ext cx="6731559" cy="4351338"/>
              </a:xfrm>
              <a:blipFill>
                <a:blip r:embed="rId2"/>
                <a:stretch>
                  <a:fillRect l="-1630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6889C4B9-8926-4665-B90A-943B8B49C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784040" cy="25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04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6DFAE-E478-4DDB-9200-8834B4DA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Improving the code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F5598B0-5D82-40FC-9E02-6A0C6620D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Dynamic Programming</a:t>
                </a:r>
                <a:r>
                  <a:rPr lang="zh-TW" altLang="en-US" dirty="0"/>
                  <a:t>利用空間換時間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是否可以再使用更少空間</a:t>
                </a:r>
                <a:r>
                  <a:rPr lang="en-US" altLang="zh-TW" dirty="0"/>
                  <a:t>?</a:t>
                </a:r>
              </a:p>
              <a:p>
                <a:pPr lvl="1"/>
                <a:r>
                  <a:rPr lang="zh-TW" altLang="en-US" dirty="0"/>
                  <a:t>可省下</a:t>
                </a:r>
                <a:r>
                  <a:rPr lang="en-US" altLang="zh-TW" dirty="0"/>
                  <a:t>b</a:t>
                </a:r>
                <a:r>
                  <a:rPr lang="zh-TW" altLang="en-US" dirty="0"/>
                  <a:t>表的空間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zh-TW" altLang="en-US" dirty="0"/>
                  <a:t>因為</a:t>
                </a:r>
                <a:r>
                  <a:rPr lang="en-US" altLang="zh-TW" dirty="0"/>
                  <a:t>c[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是由</a:t>
                </a:r>
                <a:r>
                  <a:rPr lang="en-US" altLang="zh-TW" dirty="0"/>
                  <a:t>c[i-1,j-1] c[i-1,j] ,c[I,j-1]</a:t>
                </a:r>
                <a:r>
                  <a:rPr lang="zh-TW" altLang="en-US" dirty="0"/>
                  <a:t>決定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可於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TW" altLang="en-US" dirty="0"/>
                  <a:t>時間判斷</a:t>
                </a:r>
                <a:r>
                  <a:rPr lang="en-US" altLang="zh-TW" dirty="0"/>
                  <a:t>c[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的來源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所以可以在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時間</m:t>
                    </m:r>
                  </m:oMath>
                </a14:m>
                <a:r>
                  <a:rPr lang="zh-TW" altLang="en-US" dirty="0"/>
                  <a:t>用類似</a:t>
                </a:r>
                <a:r>
                  <a:rPr lang="en-US" altLang="zh-TW" dirty="0"/>
                  <a:t>PRINT-LCS</a:t>
                </a:r>
                <a:r>
                  <a:rPr lang="zh-TW" altLang="en-US" dirty="0"/>
                  <a:t>建出</a:t>
                </a:r>
                <a:r>
                  <a:rPr lang="en-US" altLang="zh-TW" dirty="0"/>
                  <a:t>LCS</a:t>
                </a:r>
              </a:p>
              <a:p>
                <a:pPr lvl="1"/>
                <a:r>
                  <a:rPr lang="zh-TW" altLang="en-US" dirty="0"/>
                  <a:t>但此法沒有漸進的減少使用空間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因為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表需要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的空間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zh-TW" altLang="en-US" dirty="0"/>
                  <a:t>但如果不需要列出</a:t>
                </a:r>
                <a:r>
                  <a:rPr lang="en-US" altLang="zh-TW" dirty="0"/>
                  <a:t>LCS,</a:t>
                </a:r>
                <a:r>
                  <a:rPr lang="zh-TW" altLang="en-US" dirty="0"/>
                  <a:t>只需知道長度值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則可以省下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表的空間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只需要知道</a:t>
                </a:r>
                <a:r>
                  <a:rPr lang="en-US" altLang="zh-TW" dirty="0"/>
                  <a:t>c[i-1,j-1] c[i-1,j] ,c[I,j-1]</a:t>
                </a:r>
                <a:r>
                  <a:rPr lang="zh-TW" altLang="en-US" dirty="0"/>
                  <a:t>即可推出</a:t>
                </a:r>
                <a:r>
                  <a:rPr lang="en-US" altLang="zh-TW" dirty="0"/>
                  <a:t>c[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]</a:t>
                </a:r>
              </a:p>
              <a:p>
                <a:pPr lvl="1"/>
                <a:r>
                  <a:rPr lang="en-US" altLang="zh-TW" dirty="0"/>
                  <a:t>LCS</a:t>
                </a:r>
                <a:r>
                  <a:rPr lang="zh-TW" altLang="en-US" dirty="0"/>
                  <a:t>長度即</a:t>
                </a:r>
                <a:r>
                  <a:rPr lang="en-US" altLang="zh-TW" dirty="0"/>
                  <a:t>c[</a:t>
                </a:r>
                <a:r>
                  <a:rPr lang="en-US" altLang="zh-TW" dirty="0" err="1"/>
                  <a:t>m,n</a:t>
                </a:r>
                <a:r>
                  <a:rPr lang="en-US" altLang="zh-TW" dirty="0"/>
                  <a:t>]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F5598B0-5D82-40FC-9E02-6A0C6620D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936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72C77-FC7E-3F65-20D6-30227574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15.5 Optimal binary search trees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E0A59-E4E8-C54A-D999-78626F43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二元搜尋樹</a:t>
            </a:r>
            <a:r>
              <a:rPr lang="en-US" altLang="zh-TW" dirty="0"/>
              <a:t>(binary search trees):</a:t>
            </a:r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每個節點包含一個</a:t>
            </a:r>
            <a:r>
              <a:rPr lang="en-US" altLang="zh-TW" dirty="0"/>
              <a:t>key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對於節點</a:t>
            </a:r>
            <a:r>
              <a:rPr lang="en-US" altLang="zh-TW" dirty="0"/>
              <a:t>N,</a:t>
            </a:r>
            <a:r>
              <a:rPr lang="zh-TW" altLang="en-US" dirty="0"/>
              <a:t>左子樹中的任一節點的</a:t>
            </a:r>
            <a:r>
              <a:rPr lang="en-US" altLang="zh-TW" dirty="0"/>
              <a:t>key</a:t>
            </a:r>
            <a:r>
              <a:rPr lang="zh-TW" altLang="en-US" dirty="0"/>
              <a:t>都大於等於</a:t>
            </a:r>
            <a:r>
              <a:rPr lang="en-US" altLang="zh-TW" dirty="0"/>
              <a:t>N</a:t>
            </a:r>
            <a:r>
              <a:rPr lang="zh-TW" altLang="en-US" dirty="0"/>
              <a:t>的</a:t>
            </a:r>
            <a:r>
              <a:rPr lang="en-US" altLang="zh-TW" dirty="0"/>
              <a:t>key</a:t>
            </a:r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對於節點</a:t>
            </a:r>
            <a:r>
              <a:rPr lang="en-US" altLang="zh-TW" dirty="0"/>
              <a:t>N,</a:t>
            </a:r>
            <a:r>
              <a:rPr lang="zh-TW" altLang="en-US" dirty="0"/>
              <a:t>右子樹中的任一節點的</a:t>
            </a:r>
            <a:r>
              <a:rPr lang="en-US" altLang="zh-TW" dirty="0"/>
              <a:t>key</a:t>
            </a:r>
            <a:r>
              <a:rPr lang="zh-TW" altLang="en-US" dirty="0"/>
              <a:t>都小於等於</a:t>
            </a:r>
            <a:r>
              <a:rPr lang="en-US" altLang="zh-TW" dirty="0"/>
              <a:t>N</a:t>
            </a:r>
            <a:r>
              <a:rPr lang="zh-TW" altLang="en-US" dirty="0"/>
              <a:t>的</a:t>
            </a:r>
            <a:r>
              <a:rPr lang="en-US" altLang="zh-TW" dirty="0"/>
              <a:t>key</a:t>
            </a:r>
          </a:p>
          <a:p>
            <a:r>
              <a:rPr lang="zh-TW" altLang="en-US" dirty="0"/>
              <a:t>最佳二元搜尋樹</a:t>
            </a:r>
            <a:r>
              <a:rPr lang="en-US" altLang="zh-TW" dirty="0"/>
              <a:t>(Optimal binary search trees):</a:t>
            </a:r>
          </a:p>
          <a:p>
            <a:pPr lvl="1"/>
            <a:r>
              <a:rPr lang="zh-TW" altLang="en-US" dirty="0"/>
              <a:t>對於給定節點的所有</a:t>
            </a:r>
            <a:r>
              <a:rPr lang="en-US" altLang="zh-TW" dirty="0"/>
              <a:t>BST</a:t>
            </a:r>
            <a:r>
              <a:rPr lang="zh-TW" altLang="en-US" dirty="0"/>
              <a:t>中</a:t>
            </a:r>
            <a:r>
              <a:rPr lang="en-US" altLang="zh-TW" dirty="0"/>
              <a:t>,</a:t>
            </a:r>
            <a:r>
              <a:rPr lang="zh-TW" altLang="en-US" dirty="0"/>
              <a:t>成本花費最少的即為</a:t>
            </a:r>
            <a:r>
              <a:rPr lang="en-US" altLang="zh-TW" dirty="0"/>
              <a:t>Optimal</a:t>
            </a:r>
            <a:r>
              <a:rPr lang="zh-TW" altLang="en-US" dirty="0"/>
              <a:t> </a:t>
            </a:r>
            <a:r>
              <a:rPr lang="en-US" altLang="zh-TW" dirty="0"/>
              <a:t>BST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321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AE33D-7775-4A73-9B4D-23484B45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Optimal binary search trees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3DE939-77A2-4F29-84EE-CB6D30E1F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3138"/>
              </a:xfrm>
            </p:spPr>
            <p:txBody>
              <a:bodyPr/>
              <a:lstStyle/>
              <a:p>
                <a:r>
                  <a:rPr lang="zh-TW" altLang="en-US" dirty="0"/>
                  <a:t>給定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個不同且遞增的</a:t>
                </a:r>
                <a:r>
                  <a:rPr lang="en-US" altLang="zh-TW" dirty="0"/>
                  <a:t>key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要建出</m:t>
                    </m:r>
                  </m:oMath>
                </a14:m>
                <a:r>
                  <a:rPr lang="en-US" altLang="zh-TW" dirty="0"/>
                  <a:t>K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BST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為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欲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搜尋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的機率</a:t>
                </a:r>
                <a:endParaRPr lang="en-US" altLang="zh-TW" dirty="0"/>
              </a:p>
              <a:p>
                <a:r>
                  <a:rPr lang="zh-TW" altLang="en-US" dirty="0"/>
                  <a:t>因為想搜尋的</a:t>
                </a:r>
                <a:r>
                  <a:rPr lang="en-US" altLang="zh-TW" dirty="0"/>
                  <a:t>key</a:t>
                </a:r>
                <a:r>
                  <a:rPr lang="zh-TW" altLang="en-US" dirty="0"/>
                  <a:t>不一定在</a:t>
                </a:r>
                <a:r>
                  <a:rPr lang="en-US" altLang="zh-TW" dirty="0"/>
                  <a:t>K</a:t>
                </a:r>
                <a:r>
                  <a:rPr lang="zh-TW" altLang="en-US" dirty="0"/>
                  <a:t>中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所以需要</a:t>
                </a:r>
                <a:r>
                  <a:rPr lang="en-US" altLang="zh-TW" dirty="0"/>
                  <a:t>n+1</a:t>
                </a:r>
                <a:r>
                  <a:rPr lang="zh-TW" altLang="en-US" dirty="0"/>
                  <a:t>個假鍵</a:t>
                </a:r>
                <a:r>
                  <a:rPr lang="en-US" altLang="zh-TW" dirty="0"/>
                  <a:t>(dummy keys)</a:t>
                </a:r>
              </a:p>
              <a:p>
                <a:pPr lvl="1"/>
                <a:r>
                  <a:rPr lang="zh-TW" altLang="en-US" dirty="0"/>
                  <a:t>假鍵</a:t>
                </a:r>
                <a:r>
                  <a:rPr lang="en-US" altLang="zh-TW" dirty="0"/>
                  <a:t>(dummy keys)</a:t>
                </a:r>
                <a:r>
                  <a:rPr lang="zh-TW" altLang="en-US" dirty="0"/>
                  <a:t>為</a:t>
                </a:r>
                <a:r>
                  <a:rPr lang="en-US" altLang="zh-TW" dirty="0"/>
                  <a:t>K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BST</a:t>
                </a:r>
                <a:r>
                  <a:rPr lang="zh-TW" altLang="en-US" dirty="0"/>
                  <a:t>的葉節點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令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TW" altLang="en-US" dirty="0"/>
                  <a:t>為假鍵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/>
                  <a:t>代表所有小於等於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/>
                  <a:t>key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代表所有大於等於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/>
                  <a:t>key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代表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與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之間的所有</a:t>
                </a:r>
                <a:r>
                  <a:rPr lang="en-US" altLang="zh-TW" dirty="0"/>
                  <a:t>key ,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為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欲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搜尋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的機率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3DE939-77A2-4F29-84EE-CB6D30E1F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3138"/>
              </a:xfrm>
              <a:blipFill>
                <a:blip r:embed="rId2"/>
                <a:stretch>
                  <a:fillRect l="-1043" t="-2299" r="-464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441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ACFCA-E9EC-4823-97F8-BD810795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56973C-9692-4940-AECF-2304DADF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8430B4-B867-46CE-937E-DD4382CC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54" y="540378"/>
            <a:ext cx="8098692" cy="57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40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4A85F-5C97-4E9A-8AA2-F8AC159D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Optimal binary search trees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6911B3-4CED-4FA9-87C1-6B32B175D9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因有樹中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所有節點的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機率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所以</m:t>
                    </m:r>
                  </m:oMath>
                </a14:m>
                <a:r>
                  <a:rPr lang="zh-TW" altLang="en-US" dirty="0"/>
                  <a:t>可以求出樹的預期搜尋次數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節點數</a:t>
                </a:r>
                <a:r>
                  <a:rPr lang="en-US" altLang="zh-TW" dirty="0"/>
                  <a:t>)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檢查的節點數量即層數</a:t>
                </a:r>
                <a:r>
                  <a:rPr lang="en-US" altLang="zh-TW" dirty="0"/>
                  <a:t>+1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6911B3-4CED-4FA9-87C1-6B32B175D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D5168B9F-2F85-4934-80C3-31BB32ECA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8134"/>
            <a:ext cx="7785257" cy="15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32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34EA5-1C5C-495C-86E4-02543DE1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28" y="365125"/>
            <a:ext cx="7503672" cy="1325563"/>
          </a:xfrm>
        </p:spPr>
        <p:txBody>
          <a:bodyPr/>
          <a:lstStyle/>
          <a:p>
            <a:r>
              <a:rPr lang="en-US" altLang="zh-TW" dirty="0"/>
              <a:t>Optimal binary search trees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82BB8E-736A-4978-BB8C-692A4D824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0128" y="1857080"/>
                <a:ext cx="7503671" cy="4355184"/>
              </a:xfrm>
            </p:spPr>
            <p:txBody>
              <a:bodyPr/>
              <a:lstStyle/>
              <a:p>
                <a:r>
                  <a:rPr lang="zh-TW" altLang="en-US" dirty="0"/>
                  <a:t>由左下表得知</a:t>
                </a:r>
                <a:r>
                  <a:rPr lang="en-US" altLang="zh-TW" dirty="0"/>
                  <a:t>,E[search cost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dirty="0"/>
                  <a:t>]=2.80</a:t>
                </a:r>
              </a:p>
              <a:p>
                <a:r>
                  <a:rPr lang="zh-TW" altLang="en-US" dirty="0"/>
                  <a:t>同理</a:t>
                </a:r>
                <a:r>
                  <a:rPr lang="en-US" altLang="zh-TW" dirty="0"/>
                  <a:t>, ,E[search cost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dirty="0"/>
                  <a:t>]=2.75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82BB8E-736A-4978-BB8C-692A4D824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0128" y="1857080"/>
                <a:ext cx="7503671" cy="4355184"/>
              </a:xfrm>
              <a:blipFill>
                <a:blip r:embed="rId2"/>
                <a:stretch>
                  <a:fillRect l="-146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26152E49-DAC4-4CE9-8A00-B4FC401ED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3" y="3671627"/>
            <a:ext cx="3121285" cy="27554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FCC70F-8D70-4AF6-8991-01E342BFDC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319" r="56130" b="40835"/>
          <a:stretch/>
        </p:blipFill>
        <p:spPr>
          <a:xfrm>
            <a:off x="951701" y="820985"/>
            <a:ext cx="2898427" cy="28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695AD-A40C-42E5-B64F-0F645BD4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5864"/>
            <a:ext cx="10515600" cy="5451099"/>
          </a:xfrm>
        </p:spPr>
        <p:txBody>
          <a:bodyPr/>
          <a:lstStyle/>
          <a:p>
            <a:r>
              <a:rPr lang="en-US" altLang="zh-TW" dirty="0"/>
              <a:t>Top down : </a:t>
            </a:r>
            <a:r>
              <a:rPr lang="zh-TW" altLang="en-US" dirty="0"/>
              <a:t>先呼叫函數，由上層開始解問題，當遇到未紀錄的子問替就將結果記錄下來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Bottom up : </a:t>
            </a:r>
            <a:r>
              <a:rPr lang="zh-TW" altLang="en-US" dirty="0"/>
              <a:t>開始時先從最小的問題開始計算結果，再去呼叫函數，此時函數內所有需要的子問題都已經被計算完成了</a:t>
            </a:r>
            <a:endParaRPr lang="en-US" altLang="zh-TW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ED83263-B7FA-129A-948D-A0F1DA278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73922"/>
              </p:ext>
            </p:extLst>
          </p:nvPr>
        </p:nvGraphicFramePr>
        <p:xfrm>
          <a:off x="2031999" y="2457394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687380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63974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509963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088792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676282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9160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F(5)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F(6)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0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3615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8B61407-06D9-0381-A2D7-BD560C3DA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55561"/>
              </p:ext>
            </p:extLst>
          </p:nvPr>
        </p:nvGraphicFramePr>
        <p:xfrm>
          <a:off x="2031999" y="50858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687380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63974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509963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088792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676282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9160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F(5)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F(6)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0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36150"/>
                  </a:ext>
                </a:extLst>
              </a:tr>
            </a:tbl>
          </a:graphicData>
        </a:graphic>
      </p:graphicFrame>
      <p:sp>
        <p:nvSpPr>
          <p:cNvPr id="16" name="箭號: 弧形上彎 15">
            <a:extLst>
              <a:ext uri="{FF2B5EF4-FFF2-40B4-BE49-F238E27FC236}">
                <a16:creationId xmlns:a16="http://schemas.microsoft.com/office/drawing/2014/main" id="{0A23948F-38ED-5EDD-5353-355F775C9AE0}"/>
              </a:ext>
            </a:extLst>
          </p:cNvPr>
          <p:cNvSpPr/>
          <p:nvPr/>
        </p:nvSpPr>
        <p:spPr>
          <a:xfrm>
            <a:off x="3110845" y="5827528"/>
            <a:ext cx="659877" cy="3494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箭號: 弧形上彎 16">
            <a:extLst>
              <a:ext uri="{FF2B5EF4-FFF2-40B4-BE49-F238E27FC236}">
                <a16:creationId xmlns:a16="http://schemas.microsoft.com/office/drawing/2014/main" id="{78ACA115-0E7E-C3EF-A797-102B3587C9FD}"/>
              </a:ext>
            </a:extLst>
          </p:cNvPr>
          <p:cNvSpPr/>
          <p:nvPr/>
        </p:nvSpPr>
        <p:spPr>
          <a:xfrm>
            <a:off x="5766061" y="5827528"/>
            <a:ext cx="659877" cy="3494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弧形上彎 17">
            <a:extLst>
              <a:ext uri="{FF2B5EF4-FFF2-40B4-BE49-F238E27FC236}">
                <a16:creationId xmlns:a16="http://schemas.microsoft.com/office/drawing/2014/main" id="{F230ABBE-00F9-89A5-0C5A-1392B887FA31}"/>
              </a:ext>
            </a:extLst>
          </p:cNvPr>
          <p:cNvSpPr/>
          <p:nvPr/>
        </p:nvSpPr>
        <p:spPr>
          <a:xfrm>
            <a:off x="7112260" y="5818486"/>
            <a:ext cx="659877" cy="3494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箭號: 弧形上彎 18">
            <a:extLst>
              <a:ext uri="{FF2B5EF4-FFF2-40B4-BE49-F238E27FC236}">
                <a16:creationId xmlns:a16="http://schemas.microsoft.com/office/drawing/2014/main" id="{638FB7B9-2029-0699-543A-89781C14A9C0}"/>
              </a:ext>
            </a:extLst>
          </p:cNvPr>
          <p:cNvSpPr/>
          <p:nvPr/>
        </p:nvSpPr>
        <p:spPr>
          <a:xfrm>
            <a:off x="4457044" y="5818486"/>
            <a:ext cx="659877" cy="3494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箭號: 弧形上彎 19">
            <a:extLst>
              <a:ext uri="{FF2B5EF4-FFF2-40B4-BE49-F238E27FC236}">
                <a16:creationId xmlns:a16="http://schemas.microsoft.com/office/drawing/2014/main" id="{9AD2D859-9A17-4A90-5476-05A31D7D028E}"/>
              </a:ext>
            </a:extLst>
          </p:cNvPr>
          <p:cNvSpPr/>
          <p:nvPr/>
        </p:nvSpPr>
        <p:spPr>
          <a:xfrm>
            <a:off x="8458459" y="5827528"/>
            <a:ext cx="659877" cy="3494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箭號: 弧形上彎 23">
            <a:extLst>
              <a:ext uri="{FF2B5EF4-FFF2-40B4-BE49-F238E27FC236}">
                <a16:creationId xmlns:a16="http://schemas.microsoft.com/office/drawing/2014/main" id="{2A19CCC4-5D2A-624B-0327-354FB0DD4603}"/>
              </a:ext>
            </a:extLst>
          </p:cNvPr>
          <p:cNvSpPr/>
          <p:nvPr/>
        </p:nvSpPr>
        <p:spPr>
          <a:xfrm rot="10800000">
            <a:off x="4119514" y="1951349"/>
            <a:ext cx="5410985" cy="50604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箭號: 弧形上彎 25">
            <a:extLst>
              <a:ext uri="{FF2B5EF4-FFF2-40B4-BE49-F238E27FC236}">
                <a16:creationId xmlns:a16="http://schemas.microsoft.com/office/drawing/2014/main" id="{8E506DF0-8B69-7B16-D8EB-4F785C66E058}"/>
              </a:ext>
            </a:extLst>
          </p:cNvPr>
          <p:cNvSpPr/>
          <p:nvPr/>
        </p:nvSpPr>
        <p:spPr>
          <a:xfrm rot="10800000">
            <a:off x="5250730" y="2107958"/>
            <a:ext cx="3867606" cy="3403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8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FD8A2-A627-449F-BF0B-BB8A4493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320" y="365125"/>
            <a:ext cx="7724480" cy="1325563"/>
          </a:xfrm>
        </p:spPr>
        <p:txBody>
          <a:bodyPr/>
          <a:lstStyle/>
          <a:p>
            <a:r>
              <a:rPr lang="en-US" altLang="zh-TW" dirty="0"/>
              <a:t>Optimal binary search trees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B7DD4B7-B91E-41B5-99F5-86E9298C4D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29319" y="1825625"/>
                <a:ext cx="7724480" cy="4351338"/>
              </a:xfrm>
            </p:spPr>
            <p:txBody>
              <a:bodyPr/>
              <a:lstStyle/>
              <a:p>
                <a:r>
                  <a:rPr lang="en-US" altLang="zh-TW" dirty="0"/>
                  <a:t>Optimal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BST</a:t>
                </a:r>
                <a:r>
                  <a:rPr lang="zh-TW" altLang="en-US" dirty="0"/>
                  <a:t> 不一定是高度較小的樹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E[search cost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dirty="0"/>
                  <a:t>]=2.80,E[search cost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dirty="0"/>
                  <a:t>]=2.75</a:t>
                </a:r>
              </a:p>
              <a:p>
                <a:r>
                  <a:rPr lang="en-US" altLang="zh-TW" dirty="0"/>
                  <a:t>Optimal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BST</a:t>
                </a:r>
                <a:r>
                  <a:rPr lang="zh-TW" altLang="en-US" dirty="0"/>
                  <a:t> 的</a:t>
                </a:r>
                <a:r>
                  <a:rPr lang="en-US" altLang="zh-TW" dirty="0"/>
                  <a:t>root</a:t>
                </a:r>
                <a:r>
                  <a:rPr lang="zh-TW" altLang="en-US" dirty="0"/>
                  <a:t>不一定是機率較大的</a:t>
                </a:r>
                <a:r>
                  <a:rPr lang="en-US" altLang="zh-TW" dirty="0"/>
                  <a:t>key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為</m:t>
                    </m:r>
                  </m:oMath>
                </a14:m>
                <a:r>
                  <a:rPr lang="en-US" altLang="zh-TW" dirty="0"/>
                  <a:t>root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BST</a:t>
                </a:r>
                <a:r>
                  <a:rPr lang="zh-TW" altLang="en-US" dirty="0"/>
                  <a:t>的最小成本為</a:t>
                </a:r>
                <a:r>
                  <a:rPr lang="en-US" altLang="zh-TW" dirty="0"/>
                  <a:t>2.85&gt;2.75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B7DD4B7-B91E-41B5-99F5-86E9298C4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9319" y="1825625"/>
                <a:ext cx="7724480" cy="4351338"/>
              </a:xfrm>
              <a:blipFill>
                <a:blip r:embed="rId2"/>
                <a:stretch>
                  <a:fillRect l="-1421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720059EE-E4CE-491E-9AEE-E9213660F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259" b="40658"/>
          <a:stretch/>
        </p:blipFill>
        <p:spPr>
          <a:xfrm>
            <a:off x="838201" y="365126"/>
            <a:ext cx="2791119" cy="25278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1DD080-19EB-4E28-A4ED-228F7D380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42" r="6518" b="40658"/>
          <a:stretch/>
        </p:blipFill>
        <p:spPr>
          <a:xfrm>
            <a:off x="838201" y="3041269"/>
            <a:ext cx="2791119" cy="252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38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9C066-DB80-40B2-8246-318F8585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Step1:The structure of an optimal BST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AC7ADA-DACC-4373-9A59-9C21163C55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解法</a:t>
                </a:r>
                <a:r>
                  <a:rPr lang="en-US" altLang="zh-TW" dirty="0"/>
                  <a:t>1:</a:t>
                </a:r>
                <a:r>
                  <a:rPr lang="zh-TW" altLang="en-US" dirty="0"/>
                  <a:t>暴力法</a:t>
                </a:r>
                <a:r>
                  <a:rPr lang="en-US" altLang="zh-TW" dirty="0"/>
                  <a:t>(Brute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Force)</a:t>
                </a:r>
              </a:p>
              <a:p>
                <a:pPr lvl="1"/>
                <a:r>
                  <a:rPr lang="zh-TW" altLang="en-US" dirty="0"/>
                  <a:t>列出所有</a:t>
                </a:r>
                <a:r>
                  <a:rPr lang="en-US" altLang="zh-TW" dirty="0"/>
                  <a:t>BST,</a:t>
                </a:r>
                <a:r>
                  <a:rPr lang="zh-TW" altLang="en-US" dirty="0"/>
                  <a:t>找出</a:t>
                </a:r>
                <a:r>
                  <a:rPr lang="en-US" altLang="zh-TW" dirty="0"/>
                  <a:t>optimal BST</a:t>
                </a:r>
              </a:p>
              <a:p>
                <a:pPr lvl="1"/>
                <a:r>
                  <a:rPr lang="en-US" altLang="zh-TW" dirty="0"/>
                  <a:t>n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key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BST</a:t>
                </a:r>
                <a:r>
                  <a:rPr lang="zh-TW" altLang="en-US" dirty="0"/>
                  <a:t>總數等於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卡特蘭數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brk m:alnAt="7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7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)!</m:t>
                        </m:r>
                      </m:num>
                      <m:den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zh-TW" altLang="en-US" dirty="0"/>
                  <a:t>解法</a:t>
                </a:r>
                <a:r>
                  <a:rPr lang="en-US" altLang="zh-TW" dirty="0"/>
                  <a:t>2:</a:t>
                </a:r>
                <a:r>
                  <a:rPr lang="zh-TW" altLang="en-US" dirty="0"/>
                  <a:t>用動態規劃解決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適合用</a:t>
                </a:r>
                <a:r>
                  <a:rPr lang="en-US" altLang="zh-TW" dirty="0"/>
                  <a:t>Dynamic Programming</a:t>
                </a:r>
                <a:r>
                  <a:rPr lang="zh-TW" altLang="en-US" dirty="0"/>
                  <a:t>解決的問題有以下特性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en-US" altLang="zh-TW" dirty="0"/>
                  <a:t>1.</a:t>
                </a:r>
                <a:r>
                  <a:rPr lang="zh-TW" altLang="en-US" dirty="0"/>
                  <a:t>最佳子結構</a:t>
                </a:r>
                <a:r>
                  <a:rPr lang="en-US" altLang="zh-TW" dirty="0"/>
                  <a:t>(optimal-substructure property)</a:t>
                </a:r>
              </a:p>
              <a:p>
                <a:pPr lvl="2"/>
                <a:r>
                  <a:rPr lang="zh-TW" altLang="en-US" dirty="0"/>
                  <a:t>大問題的最佳解由子問題的最佳解組成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2.</a:t>
                </a:r>
                <a:r>
                  <a:rPr lang="zh-TW" altLang="en-US" dirty="0"/>
                  <a:t>重疊子問題</a:t>
                </a:r>
                <a:r>
                  <a:rPr lang="en-US" altLang="zh-TW" dirty="0"/>
                  <a:t>(overlapping subproblems)</a:t>
                </a:r>
              </a:p>
              <a:p>
                <a:pPr lvl="2"/>
                <a:r>
                  <a:rPr lang="zh-TW" altLang="en-US" dirty="0"/>
                  <a:t>子問題有重複解決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LCS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Problem</a:t>
                </a:r>
                <a:r>
                  <a:rPr lang="zh-TW" altLang="en-US" dirty="0"/>
                  <a:t>具有以上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個特性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AC7ADA-DACC-4373-9A59-9C21163C55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687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C780F-CF52-46EC-BC05-D2A7C9BA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Step1:The structure of an optimal BST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E735F7-ADCC-4DBC-9411-75B6D13F9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14078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optimal BST</a:t>
                </a:r>
                <a:r>
                  <a:rPr lang="zh-TW" altLang="en-US" dirty="0"/>
                  <a:t>有最佳子結構</a:t>
                </a:r>
                <a:r>
                  <a:rPr lang="en-US" altLang="zh-TW" dirty="0"/>
                  <a:t>?</a:t>
                </a:r>
              </a:p>
              <a:p>
                <a:r>
                  <a:rPr lang="en-US" altLang="zh-TW" dirty="0"/>
                  <a:t>&lt;pf&gt;</a:t>
                </a:r>
              </a:p>
              <a:p>
                <a:r>
                  <a:rPr lang="en-US" altLang="zh-TW" dirty="0"/>
                  <a:t>“optimal BST</a:t>
                </a:r>
                <a:r>
                  <a:rPr lang="zh-TW" altLang="en-US" dirty="0"/>
                  <a:t>的子樹必為最佳狀況</a:t>
                </a:r>
                <a:r>
                  <a:rPr lang="en-US" altLang="zh-TW" dirty="0"/>
                  <a:t>”</a:t>
                </a:r>
              </a:p>
              <a:p>
                <a:r>
                  <a:rPr lang="zh-TW" altLang="en-US" dirty="0"/>
                  <a:t>假設</a:t>
                </a:r>
                <a:r>
                  <a:rPr lang="en-US" altLang="zh-TW" dirty="0"/>
                  <a:t>optimal BST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 有子樹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包含</m:t>
                    </m:r>
                  </m:oMath>
                </a14:m>
                <a:r>
                  <a:rPr lang="en-US" altLang="zh-TW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&gt;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&gt;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為</m:t>
                    </m:r>
                  </m:oMath>
                </a14:m>
                <a:r>
                  <a:rPr lang="en-US" altLang="zh-TW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&gt;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&gt; </a:t>
                </a:r>
                <a:r>
                  <a:rPr lang="zh-TW" altLang="en-US" dirty="0"/>
                  <a:t>的最佳狀況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i.e.</a:t>
                </a:r>
                <a:r>
                  <a:rPr lang="zh-TW" altLang="en-US" dirty="0"/>
                  <a:t>預期成本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則可以將</a:t>
                </a:r>
                <a:r>
                  <a:rPr lang="en-US" altLang="zh-TW" dirty="0"/>
                  <a:t>optimal BST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 中</a:t>
                </a:r>
                <a:r>
                  <a:rPr lang="en-US" altLang="zh-TW" dirty="0"/>
                  <a:t>,&lt;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&gt;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&gt;</a:t>
                </a:r>
                <a:r>
                  <a:rPr lang="zh-TW" altLang="en-US" dirty="0"/>
                  <a:t>的子樹改為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zh-TW" dirty="0"/>
                  <a:t>,</a:t>
                </a:r>
                <a:r>
                  <a:rPr lang="zh-TW" altLang="en-US" dirty="0"/>
                  <a:t>得到較少成本的</a:t>
                </a:r>
                <a:r>
                  <a:rPr lang="en-US" altLang="zh-TW" dirty="0"/>
                  <a:t>BST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矛盾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不存在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E735F7-ADCC-4DBC-9411-75B6D13F9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140783"/>
              </a:xfrm>
              <a:blipFill>
                <a:blip r:embed="rId2"/>
                <a:stretch>
                  <a:fillRect l="-1043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723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B99B1-9A4C-4EB5-B3F7-5C3A5755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Step2:A recursive solution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225DF6-5EBB-43B9-970E-E076B20CD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定義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為子樹</a:t>
                </a:r>
                <a:r>
                  <a:rPr lang="en-US" altLang="zh-TW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&gt;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optimal BST</a:t>
                </a:r>
                <a:r>
                  <a:rPr lang="zh-TW" altLang="en-US" dirty="0"/>
                  <a:t>的預期成本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期望值</a:t>
                </a:r>
                <a:r>
                  <a:rPr lang="en-US" altLang="zh-TW" dirty="0"/>
                  <a:t>)</a:t>
                </a:r>
              </a:p>
              <a:p>
                <a:r>
                  <a:rPr lang="zh-TW" altLang="en-US" dirty="0"/>
                  <a:t>目標是求出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[1,n]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[i,i-1]=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定義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為子樹</a:t>
                </a:r>
                <a:r>
                  <a:rPr lang="en-US" altLang="zh-TW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&gt;</a:t>
                </a:r>
                <a:r>
                  <a:rPr lang="zh-TW" altLang="en-US" dirty="0"/>
                  <a:t>的被搜尋機率總和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/>
                  <a:t>=</a:t>
                </a:r>
                <a:r>
                  <a:rPr lang="zh-TW" altLang="en-US" dirty="0"/>
                  <a:t>左子樹的機率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根的機率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右子樹的機率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225DF6-5EBB-43B9-970E-E076B20CD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736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59B14-D638-40D0-A3F0-4D739D30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Step2:A recursive solution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7235926-D6BA-40F4-ADBF-D952556E5E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]=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+(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[i,r-1]+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[i,r-1])+(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[r+1,j]+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[r+1,j]) </a:t>
                </a:r>
              </a:p>
              <a:p>
                <a:r>
                  <a:rPr lang="en-US" altLang="zh-TW" dirty="0"/>
                  <a:t>=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[i,r-1]+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[r+1,j]+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]</a:t>
                </a:r>
              </a:p>
              <a:p>
                <a:pPr lvl="1"/>
                <a:r>
                  <a:rPr lang="zh-TW" altLang="en-US" dirty="0"/>
                  <a:t>根的成本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左子樹的成本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右子樹的成本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zh-TW" altLang="en-US" dirty="0"/>
                  <a:t>為什麼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]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裡</m:t>
                    </m:r>
                  </m:oMath>
                </a14:m>
                <a:r>
                  <a:rPr lang="zh-TW" altLang="en-US" dirty="0"/>
                  <a:t>要加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[i,r-1]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[r+1,j]?</a:t>
                </a:r>
              </a:p>
              <a:p>
                <a:pPr lvl="1"/>
                <a:r>
                  <a:rPr lang="zh-TW" altLang="en-US" dirty="0"/>
                  <a:t>因為葉節點的成本即假鍵的成本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每往上計算一層都會重複計算一次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Ex.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[i,i-1]=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i,i</a:t>
                </a:r>
                <a:r>
                  <a:rPr lang="en-US" altLang="zh-TW" dirty="0"/>
                  <a:t>]=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+(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[i,i-1]+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[i,i-1])+(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[i+1,i]+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[i+1,i]) </a:t>
                </a:r>
              </a:p>
              <a:p>
                <a:pPr marL="2743200" lvl="6" indent="0">
                  <a:buNone/>
                </a:pPr>
                <a:r>
                  <a:rPr lang="en-US" altLang="zh-TW" dirty="0"/>
                  <a:t>      </a:t>
                </a:r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+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+2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7235926-D6BA-40F4-ADBF-D952556E5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BDE4F7F0-5A28-476E-8FE4-37817956A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898" b="48227"/>
          <a:stretch/>
        </p:blipFill>
        <p:spPr>
          <a:xfrm>
            <a:off x="1403809" y="4535965"/>
            <a:ext cx="2187804" cy="7994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8C3D11-CE18-4F28-831B-E1CAFEECC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65" t="48227"/>
          <a:stretch/>
        </p:blipFill>
        <p:spPr>
          <a:xfrm>
            <a:off x="3591613" y="4535965"/>
            <a:ext cx="5569172" cy="799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1FD28D60-27BC-428A-828F-779F3FA884F7}"/>
                  </a:ext>
                </a:extLst>
              </p:cNvPr>
              <p:cNvSpPr/>
              <p:nvPr/>
            </p:nvSpPr>
            <p:spPr>
              <a:xfrm>
                <a:off x="10279143" y="4535965"/>
                <a:ext cx="720000" cy="720000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1FD28D60-27BC-428A-828F-779F3FA88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143" y="4535965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4A318344-D92B-4788-912C-9F9E77C26CAD}"/>
                  </a:ext>
                </a:extLst>
              </p:cNvPr>
              <p:cNvSpPr/>
              <p:nvPr/>
            </p:nvSpPr>
            <p:spPr>
              <a:xfrm>
                <a:off x="9559143" y="5500875"/>
                <a:ext cx="720000" cy="720000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4A318344-D92B-4788-912C-9F9E77C26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143" y="5500875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0980431C-4931-4434-91A6-B59A13BCFC69}"/>
                  </a:ext>
                </a:extLst>
              </p:cNvPr>
              <p:cNvSpPr/>
              <p:nvPr/>
            </p:nvSpPr>
            <p:spPr>
              <a:xfrm>
                <a:off x="10999143" y="5500875"/>
                <a:ext cx="720000" cy="720000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0980431C-4931-4434-91A6-B59A13BCF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143" y="5500875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 l="-661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00D2348-99C1-4345-897B-0A1D5EE15B24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10893701" y="5150523"/>
            <a:ext cx="465442" cy="3503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D3C3F60-0FA7-4F68-BA86-A927279F2A2D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9919143" y="5150523"/>
            <a:ext cx="465442" cy="3503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40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A4AF2-E6DC-4F53-8B85-5051B9BD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Step2:A recursive solution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EC87DA-F5F7-4AFE-A011-953413660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23951"/>
                <a:ext cx="10515600" cy="3453012"/>
              </a:xfrm>
            </p:spPr>
            <p:txBody>
              <a:bodyPr/>
              <a:lstStyle/>
              <a:p>
                <a:r>
                  <a:rPr lang="zh-TW" altLang="en-US" dirty="0"/>
                  <a:t>利用</a:t>
                </a:r>
                <a:r>
                  <a:rPr lang="en-US" altLang="zh-TW" dirty="0"/>
                  <a:t>Bottom-up,</a:t>
                </a:r>
                <a:r>
                  <a:rPr lang="zh-TW" altLang="en-US" dirty="0"/>
                  <a:t>由底層往上建</a:t>
                </a:r>
                <a:endParaRPr lang="en-US" altLang="zh-TW" dirty="0"/>
              </a:p>
              <a:p>
                <a:r>
                  <a:rPr lang="zh-TW" altLang="en-US" dirty="0"/>
                  <a:t>挑選出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altLang="en-US" dirty="0"/>
                  <a:t>使子樹成為</a:t>
                </a:r>
                <a:r>
                  <a:rPr lang="en-US" altLang="zh-TW" dirty="0"/>
                  <a:t>optimal BST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EC87DA-F5F7-4AFE-A011-953413660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23951"/>
                <a:ext cx="10515600" cy="3453012"/>
              </a:xfrm>
              <a:blipFill>
                <a:blip r:embed="rId2"/>
                <a:stretch>
                  <a:fillRect l="-1043" t="-3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C817DBA5-89CC-4434-BBD4-E1A639CF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344950" cy="103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34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C3872-D38E-40C6-9DE1-E7CE524B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Step3: Computing the expected search of an optimal BST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3C49FB-74C0-4D29-A1EE-8BE2BA6AD9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626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利用</a:t>
                </a:r>
                <a:r>
                  <a:rPr lang="en-US" altLang="zh-TW" dirty="0"/>
                  <a:t>DP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table</a:t>
                </a:r>
                <a:r>
                  <a:rPr lang="zh-TW" altLang="en-US" dirty="0"/>
                  <a:t>來節省時間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table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[1…n+1,0…n],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與之前定義相同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[1,0]=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[n+1,n]=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table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[1…n+1,0…n],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與之前定義相同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]=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[i,j-1]+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Table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𝑟𝑜𝑜𝑡</m:t>
                    </m:r>
                  </m:oMath>
                </a14:m>
                <a:r>
                  <a:rPr lang="en-US" altLang="zh-TW" dirty="0"/>
                  <a:t>[1…n,1…n]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𝑟𝑜𝑜𝑡</m:t>
                    </m:r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紀錄</a:t>
                </a:r>
                <a:r>
                  <a:rPr lang="en-US" altLang="zh-TW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&gt;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optimal BST </a:t>
                </a:r>
                <a:r>
                  <a:rPr lang="zh-TW" altLang="en-US" dirty="0"/>
                  <a:t>的根的</a:t>
                </a:r>
                <a:r>
                  <a:rPr lang="en-US" altLang="zh-TW" dirty="0"/>
                  <a:t>index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3C49FB-74C0-4D29-A1EE-8BE2BA6AD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6260"/>
              </a:xfrm>
              <a:blipFill>
                <a:blip r:embed="rId2"/>
                <a:stretch>
                  <a:fillRect l="-1043" t="-2244" b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E727D3D8-030E-4FC6-BCB6-3EE78D79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85" y="2767045"/>
            <a:ext cx="5986806" cy="6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48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031315-95A6-4CFE-A525-C89503A71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7184" y="622170"/>
                <a:ext cx="5816615" cy="5554794"/>
              </a:xfrm>
            </p:spPr>
            <p:txBody>
              <a:bodyPr/>
              <a:lstStyle/>
              <a:p>
                <a:r>
                  <a:rPr lang="en-US" altLang="zh-TW" dirty="0"/>
                  <a:t>Inputs : p=[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...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],q=[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...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],n</a:t>
                </a:r>
              </a:p>
              <a:p>
                <a:r>
                  <a:rPr lang="en-US" altLang="zh-TW" dirty="0"/>
                  <a:t>Outputs 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table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table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𝑟𝑜𝑜𝑡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2-4</a:t>
                </a:r>
                <a:r>
                  <a:rPr lang="zh-TW" altLang="en-US" dirty="0"/>
                  <a:t>行將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table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zh-TW" altLang="en-US" dirty="0"/>
                  <a:t>與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table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dirty="0"/>
                  <a:t>初始化</a:t>
                </a:r>
                <a:endParaRPr lang="en-US" altLang="zh-TW" dirty="0"/>
              </a:p>
              <a:p>
                <a:r>
                  <a:rPr lang="zh-TW" altLang="en-US" dirty="0"/>
                  <a:t>第</a:t>
                </a:r>
                <a:r>
                  <a:rPr lang="en-US" altLang="zh-TW" dirty="0"/>
                  <a:t>9</a:t>
                </a:r>
                <a:r>
                  <a:rPr lang="zh-TW" altLang="en-US" dirty="0"/>
                  <a:t>行使用公式</a:t>
                </a:r>
                <a:endParaRPr lang="en-US" altLang="zh-TW" dirty="0"/>
              </a:p>
              <a:p>
                <a:r>
                  <a:rPr lang="en-US" altLang="zh-TW" dirty="0"/>
                  <a:t>11-13</a:t>
                </a:r>
                <a:r>
                  <a:rPr lang="zh-TW" altLang="en-US" dirty="0"/>
                  <a:t>行使用公式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10-14</a:t>
                </a:r>
                <a:r>
                  <a:rPr lang="zh-TW" altLang="en-US" dirty="0"/>
                  <a:t>行嘗試每個</a:t>
                </a:r>
                <a:r>
                  <a:rPr lang="en-US" altLang="zh-TW" dirty="0"/>
                  <a:t>index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dirty="0"/>
                  <a:t>,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/>
                  <a:t>選出子樹</a:t>
                </a:r>
                <a:r>
                  <a:rPr lang="en-US" altLang="zh-TW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&gt;</a:t>
                </a:r>
                <a:r>
                  <a:rPr lang="zh-TW" altLang="en-US" dirty="0"/>
                  <a:t>的最佳根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031315-95A6-4CFE-A525-C89503A71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7184" y="622170"/>
                <a:ext cx="5816615" cy="5554794"/>
              </a:xfrm>
              <a:blipFill>
                <a:blip r:embed="rId2"/>
                <a:stretch>
                  <a:fillRect l="-1887" t="-1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AAAB74BA-AD91-460A-AFAB-4CF8525D8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369244"/>
            <a:ext cx="4698983" cy="411951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651181B-4783-4E44-BC02-02BF61D73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428" y="2129819"/>
            <a:ext cx="3356224" cy="49083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36B5D43-00E7-4E65-8858-55E9ED366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3056252"/>
            <a:ext cx="5816616" cy="7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61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2D36D-384F-4CB9-A7D2-9F2E5B11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707A3D-4B20-4212-8FB4-A9F4C1357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78C08E-4C15-445A-8F9D-7BC8152A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51" y="480352"/>
            <a:ext cx="7825498" cy="58972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E4D122E-5964-4DC0-A9F0-330DB4A80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" t="73048" r="48563" b="12593"/>
          <a:stretch/>
        </p:blipFill>
        <p:spPr>
          <a:xfrm>
            <a:off x="630809" y="3327662"/>
            <a:ext cx="4110087" cy="8295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9221E66-72D0-4CC1-9232-FDBBCB978217}"/>
              </a:ext>
            </a:extLst>
          </p:cNvPr>
          <p:cNvSpPr/>
          <p:nvPr/>
        </p:nvSpPr>
        <p:spPr>
          <a:xfrm>
            <a:off x="2356701" y="2479249"/>
            <a:ext cx="7494309" cy="245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605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4F1AF-21D9-42CB-B1F0-1591B034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OPTIMAL-BST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3799380-6A69-411F-9A10-B12E6983C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7183" y="1838225"/>
                <a:ext cx="5816617" cy="465464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5-14</a:t>
                </a:r>
                <a:r>
                  <a:rPr lang="zh-TW" altLang="en-US" dirty="0"/>
                  <a:t>行含有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層</a:t>
                </a:r>
                <a:r>
                  <a:rPr lang="en-US" altLang="zh-TW" dirty="0"/>
                  <a:t>for loop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zh-TW" altLang="en-US" dirty="0"/>
                  <a:t>花費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3799380-6A69-411F-9A10-B12E6983C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7183" y="1838225"/>
                <a:ext cx="5816617" cy="4654649"/>
              </a:xfrm>
              <a:blipFill>
                <a:blip r:embed="rId2"/>
                <a:stretch>
                  <a:fillRect l="-1885" t="-2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671577A4-55CE-4E2C-ABF5-200B9F474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698983" cy="411951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30B55C0-80BD-449B-98CE-0C8A9C2BDF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47" b="2757"/>
          <a:stretch/>
        </p:blipFill>
        <p:spPr>
          <a:xfrm>
            <a:off x="5537183" y="2304475"/>
            <a:ext cx="5456821" cy="312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0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EF276-E31C-5EC9-0164-562C9CDD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15.1</a:t>
            </a:r>
            <a:r>
              <a:rPr lang="zh-TW" altLang="en-US" dirty="0"/>
              <a:t> </a:t>
            </a:r>
            <a:r>
              <a:rPr lang="en-US" altLang="zh-TW" dirty="0"/>
              <a:t>Rod cutting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D82D1C-858A-587F-6D48-5BCDA1CE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10" y="1898078"/>
            <a:ext cx="6325483" cy="8954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3313F24-C460-7D2F-3C73-4D796DEF02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73" b="3033"/>
          <a:stretch/>
        </p:blipFill>
        <p:spPr>
          <a:xfrm>
            <a:off x="523460" y="3476298"/>
            <a:ext cx="11145071" cy="30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5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8896BB6-526C-044C-CACF-08DFC938E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4911"/>
                <a:ext cx="10515600" cy="4942051"/>
              </a:xfrm>
            </p:spPr>
            <p:txBody>
              <a:bodyPr/>
              <a:lstStyle/>
              <a:p>
                <a:r>
                  <a:rPr lang="zh-TW" altLang="en-US" dirty="0"/>
                  <a:t>繩子總長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是正整數，總共有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dirty="0"/>
                  <a:t>種切法</a:t>
                </a:r>
                <a:endParaRPr lang="en-US" altLang="zh-TW" dirty="0"/>
              </a:p>
              <a:p>
                <a:r>
                  <a:rPr lang="zh-TW" altLang="en-US" dirty="0"/>
                  <a:t>總共切成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/>
                  <a:t>段，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r>
                  <a:rPr lang="zh-TW" altLang="en-US" dirty="0"/>
                  <a:t>每段的長度為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zh-TW" altLang="en-US" dirty="0"/>
                  <a:t>總價格為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TW" b="0" i="1">
                  <a:latin typeface="Cambria Math" panose="02040503050406030204" pitchFamily="18" charset="0"/>
                </a:endParaRPr>
              </a:p>
              <a:p>
                <a:r>
                  <a:rPr lang="en-US" altLang="zh-TW" b="0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種切法</a:t>
                </a:r>
                <a:endParaRPr lang="en-US" altLang="zh-TW" b="0" i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/>
                  <a:t>	1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/>
                  <a:t> </a:t>
                </a:r>
                <a:r>
                  <a:rPr lang="zh-TW" altLang="en-US"/>
                  <a:t>切</a:t>
                </a:r>
                <a:r>
                  <a:rPr lang="en-US" altLang="zh-TW"/>
                  <a:t>2</a:t>
                </a:r>
                <a:r>
                  <a:rPr lang="zh-TW" altLang="en-US"/>
                  <a:t>段，各自遞迴</a:t>
                </a:r>
                <a:endParaRPr lang="en-US" altLang="zh-TW"/>
              </a:p>
              <a:p>
                <a:pPr marL="0" indent="0">
                  <a:buNone/>
                </a:pPr>
                <a:endParaRPr lang="en-US" altLang="zh-TW"/>
              </a:p>
              <a:p>
                <a:pPr marL="0" indent="0">
                  <a:buNone/>
                </a:pPr>
                <a:endParaRPr lang="en-US" altLang="zh-TW"/>
              </a:p>
              <a:p>
                <a:pPr marL="0" indent="0">
                  <a:buNone/>
                </a:pPr>
                <a:r>
                  <a:rPr lang="en-US" altLang="zh-TW" b="0"/>
                  <a:t>	2.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/>
                  <a:t> 切在最左邊的點，右邊遞迴</a:t>
                </a:r>
                <a:endParaRPr lang="en-US" altLang="zh-TW"/>
              </a:p>
              <a:p>
                <a:endParaRPr lang="en-US" altLang="zh-TW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8896BB6-526C-044C-CACF-08DFC938E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4911"/>
                <a:ext cx="10515600" cy="4942051"/>
              </a:xfrm>
              <a:blipFill>
                <a:blip r:embed="rId2"/>
                <a:stretch>
                  <a:fillRect l="-1043" t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4F0CDD76-E1BB-E850-1588-3101EACB9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258" y="77807"/>
            <a:ext cx="6325483" cy="8954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B84CE24-256A-3B01-9547-4387009357AC}"/>
              </a:ext>
            </a:extLst>
          </p:cNvPr>
          <p:cNvSpPr/>
          <p:nvPr/>
        </p:nvSpPr>
        <p:spPr>
          <a:xfrm>
            <a:off x="2762054" y="4767641"/>
            <a:ext cx="5684363" cy="18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1DD2B3D-CF5A-38E7-2DB4-BBC20AF3201A}"/>
              </a:ext>
            </a:extLst>
          </p:cNvPr>
          <p:cNvCxnSpPr/>
          <p:nvPr/>
        </p:nvCxnSpPr>
        <p:spPr>
          <a:xfrm flipV="1">
            <a:off x="4506012" y="4536684"/>
            <a:ext cx="546755" cy="6504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94DDA61-E2D7-3C59-DBFF-3A7F739595CB}"/>
                  </a:ext>
                </a:extLst>
              </p:cNvPr>
              <p:cNvSpPr txBox="1"/>
              <p:nvPr/>
            </p:nvSpPr>
            <p:spPr>
              <a:xfrm>
                <a:off x="3640459" y="4646464"/>
                <a:ext cx="382925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94DDA61-E2D7-3C59-DBFF-3A7F73959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459" y="4646464"/>
                <a:ext cx="382925" cy="465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E803B17-A6A2-BAD8-A9AD-57899BB3D386}"/>
                  </a:ext>
                </a:extLst>
              </p:cNvPr>
              <p:cNvSpPr txBox="1"/>
              <p:nvPr/>
            </p:nvSpPr>
            <p:spPr>
              <a:xfrm>
                <a:off x="6634180" y="4646464"/>
                <a:ext cx="382925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E803B17-A6A2-BAD8-A9AD-57899BB3D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80" y="4646464"/>
                <a:ext cx="382925" cy="465577"/>
              </a:xfrm>
              <a:prstGeom prst="rect">
                <a:avLst/>
              </a:prstGeom>
              <a:blipFill>
                <a:blip r:embed="rId5"/>
                <a:stretch>
                  <a:fillRect r="-58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F55872A0-38D0-1578-3ED7-018BB88FE832}"/>
              </a:ext>
            </a:extLst>
          </p:cNvPr>
          <p:cNvSpPr/>
          <p:nvPr/>
        </p:nvSpPr>
        <p:spPr>
          <a:xfrm>
            <a:off x="2762054" y="6088393"/>
            <a:ext cx="5684363" cy="18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F222FE4-AA52-49A5-B5CE-E73B4549EE34}"/>
              </a:ext>
            </a:extLst>
          </p:cNvPr>
          <p:cNvCxnSpPr/>
          <p:nvPr/>
        </p:nvCxnSpPr>
        <p:spPr>
          <a:xfrm flipV="1">
            <a:off x="4506012" y="5857436"/>
            <a:ext cx="546755" cy="6504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822D7EB-81B4-9801-E0EC-F0AF5294D8A7}"/>
                  </a:ext>
                </a:extLst>
              </p:cNvPr>
              <p:cNvSpPr txBox="1"/>
              <p:nvPr/>
            </p:nvSpPr>
            <p:spPr>
              <a:xfrm>
                <a:off x="3640459" y="5967216"/>
                <a:ext cx="3829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80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822D7EB-81B4-9801-E0EC-F0AF5294D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459" y="5967216"/>
                <a:ext cx="38292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DDC0A38-71D8-DAE3-85A1-05C346BE2B6A}"/>
                  </a:ext>
                </a:extLst>
              </p:cNvPr>
              <p:cNvSpPr txBox="1"/>
              <p:nvPr/>
            </p:nvSpPr>
            <p:spPr>
              <a:xfrm>
                <a:off x="6634180" y="5967216"/>
                <a:ext cx="3829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80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DDC0A38-71D8-DAE3-85A1-05C346BE2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80" y="5967216"/>
                <a:ext cx="382925" cy="430887"/>
              </a:xfrm>
              <a:prstGeom prst="rect">
                <a:avLst/>
              </a:prstGeom>
              <a:blipFill>
                <a:blip r:embed="rId7"/>
                <a:stretch>
                  <a:fillRect r="-507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59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4A40B38-5E36-090E-05E4-2FFA3EB1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7" y="1183525"/>
            <a:ext cx="5287113" cy="23148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0A59E2E-F028-1138-A70E-B190AD09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69" y="702445"/>
            <a:ext cx="5153744" cy="3277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9D31B12-E95A-E656-9D5A-B29858646982}"/>
                  </a:ext>
                </a:extLst>
              </p:cNvPr>
              <p:cNvSpPr txBox="1"/>
              <p:nvPr/>
            </p:nvSpPr>
            <p:spPr>
              <a:xfrm>
                <a:off x="969138" y="4517026"/>
                <a:ext cx="5776197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eqAr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type m:val="noBar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TW" sz="2800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TW" sz="2800" dirty="0"/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zh-TW" sz="2800" dirty="0"/>
                                <m:t> 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zh-TW" sz="2800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TW" sz="2800" dirty="0"/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≥2</m:t>
                              </m:r>
                              <m:r>
                                <m:rPr>
                                  <m:nor/>
                                </m:rPr>
                                <a:rPr lang="en-US" altLang="zh-TW" sz="2800" dirty="0"/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80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9D31B12-E95A-E656-9D5A-B2985864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8" y="4517026"/>
                <a:ext cx="5776197" cy="1375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946ADB7-FAF9-BDC4-F67D-2CD5F88E8B4D}"/>
                  </a:ext>
                </a:extLst>
              </p:cNvPr>
              <p:cNvSpPr txBox="1"/>
              <p:nvPr/>
            </p:nvSpPr>
            <p:spPr>
              <a:xfrm>
                <a:off x="7729979" y="4943231"/>
                <a:ext cx="288610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946ADB7-FAF9-BDC4-F67D-2CD5F88E8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979" y="4943231"/>
                <a:ext cx="288610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0AE147B8-5827-107B-B212-A757E3C800B6}"/>
              </a:ext>
            </a:extLst>
          </p:cNvPr>
          <p:cNvSpPr/>
          <p:nvPr/>
        </p:nvSpPr>
        <p:spPr>
          <a:xfrm>
            <a:off x="7051249" y="4988648"/>
            <a:ext cx="678730" cy="432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28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53A54D-9051-4C20-6BFB-8EAA213D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87" y="501967"/>
            <a:ext cx="5115639" cy="17052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840EF8C-8D93-4899-690A-8064791EB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87" y="2381415"/>
            <a:ext cx="7897327" cy="320084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FC76A2E-C0D3-EC73-F6EC-55D4C34E51D0}"/>
              </a:ext>
            </a:extLst>
          </p:cNvPr>
          <p:cNvSpPr/>
          <p:nvPr/>
        </p:nvSpPr>
        <p:spPr>
          <a:xfrm>
            <a:off x="1605583" y="1036347"/>
            <a:ext cx="235670" cy="471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1849A2-8D4D-EB62-09AF-3BFCF9E5AAA8}"/>
              </a:ext>
            </a:extLst>
          </p:cNvPr>
          <p:cNvSpPr/>
          <p:nvPr/>
        </p:nvSpPr>
        <p:spPr>
          <a:xfrm>
            <a:off x="1605583" y="1981455"/>
            <a:ext cx="235670" cy="471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2872AB-391D-D7A9-0091-07940BC3491B}"/>
              </a:ext>
            </a:extLst>
          </p:cNvPr>
          <p:cNvSpPr/>
          <p:nvPr/>
        </p:nvSpPr>
        <p:spPr>
          <a:xfrm rot="5400000">
            <a:off x="1163665" y="1478264"/>
            <a:ext cx="968675" cy="84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C5B1D2-DDDB-6098-4DB4-6A00C42CBBF2}"/>
              </a:ext>
            </a:extLst>
          </p:cNvPr>
          <p:cNvSpPr/>
          <p:nvPr/>
        </p:nvSpPr>
        <p:spPr>
          <a:xfrm>
            <a:off x="1605583" y="2961676"/>
            <a:ext cx="235670" cy="471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227EC-95A7-ACB7-A357-7A266C6D889D}"/>
              </a:ext>
            </a:extLst>
          </p:cNvPr>
          <p:cNvSpPr/>
          <p:nvPr/>
        </p:nvSpPr>
        <p:spPr>
          <a:xfrm>
            <a:off x="1605583" y="4180161"/>
            <a:ext cx="235670" cy="471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68E5E0-C741-081E-0611-16FE4DA7701A}"/>
              </a:ext>
            </a:extLst>
          </p:cNvPr>
          <p:cNvSpPr/>
          <p:nvPr/>
        </p:nvSpPr>
        <p:spPr>
          <a:xfrm rot="5400000">
            <a:off x="1038759" y="3528499"/>
            <a:ext cx="1218485" cy="84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041B591-D43E-7DED-5DB7-3197597B4552}"/>
              </a:ext>
            </a:extLst>
          </p:cNvPr>
          <p:cNvSpPr/>
          <p:nvPr/>
        </p:nvSpPr>
        <p:spPr>
          <a:xfrm>
            <a:off x="1605581" y="4453538"/>
            <a:ext cx="235670" cy="471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0692BF7-C6CF-7C40-B131-2126581A2B29}"/>
              </a:ext>
            </a:extLst>
          </p:cNvPr>
          <p:cNvSpPr/>
          <p:nvPr/>
        </p:nvSpPr>
        <p:spPr>
          <a:xfrm>
            <a:off x="1605581" y="4809279"/>
            <a:ext cx="235670" cy="471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3BB922-B4A4-2379-FD80-D38A16074132}"/>
              </a:ext>
            </a:extLst>
          </p:cNvPr>
          <p:cNvSpPr/>
          <p:nvPr/>
        </p:nvSpPr>
        <p:spPr>
          <a:xfrm rot="5400000">
            <a:off x="1446562" y="4612556"/>
            <a:ext cx="402875" cy="84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442E8DB-84E4-8B7E-4C1D-59E55C661D66}"/>
                  </a:ext>
                </a:extLst>
              </p:cNvPr>
              <p:cNvSpPr txBox="1"/>
              <p:nvPr/>
            </p:nvSpPr>
            <p:spPr>
              <a:xfrm>
                <a:off x="1015233" y="1382184"/>
                <a:ext cx="5241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442E8DB-84E4-8B7E-4C1D-59E55C66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33" y="1382184"/>
                <a:ext cx="524182" cy="276999"/>
              </a:xfrm>
              <a:prstGeom prst="rect">
                <a:avLst/>
              </a:prstGeom>
              <a:blipFill>
                <a:blip r:embed="rId4"/>
                <a:stretch>
                  <a:fillRect l="-11628" t="-4444" r="-1744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DB0BD35-BA85-01D2-998C-07B218E42F85}"/>
                  </a:ext>
                </a:extLst>
              </p:cNvPr>
              <p:cNvSpPr txBox="1"/>
              <p:nvPr/>
            </p:nvSpPr>
            <p:spPr>
              <a:xfrm>
                <a:off x="1015233" y="3432419"/>
                <a:ext cx="5241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DB0BD35-BA85-01D2-998C-07B218E4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33" y="3432419"/>
                <a:ext cx="524182" cy="276999"/>
              </a:xfrm>
              <a:prstGeom prst="rect">
                <a:avLst/>
              </a:prstGeom>
              <a:blipFill>
                <a:blip r:embed="rId5"/>
                <a:stretch>
                  <a:fillRect l="-10465" t="-2174" r="-1627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6EBD956-9796-4889-AB48-917A255E87A8}"/>
                  </a:ext>
                </a:extLst>
              </p:cNvPr>
              <p:cNvSpPr txBox="1"/>
              <p:nvPr/>
            </p:nvSpPr>
            <p:spPr>
              <a:xfrm>
                <a:off x="1011745" y="4516476"/>
                <a:ext cx="5241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6EBD956-9796-4889-AB48-917A255E8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45" y="4516476"/>
                <a:ext cx="524182" cy="276999"/>
              </a:xfrm>
              <a:prstGeom prst="rect">
                <a:avLst/>
              </a:prstGeom>
              <a:blipFill>
                <a:blip r:embed="rId6"/>
                <a:stretch>
                  <a:fillRect l="-16279" t="-4444" r="-3255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821AF6A-1B3B-2A23-2AAD-31D879C09973}"/>
                  </a:ext>
                </a:extLst>
              </p:cNvPr>
              <p:cNvSpPr txBox="1"/>
              <p:nvPr/>
            </p:nvSpPr>
            <p:spPr>
              <a:xfrm>
                <a:off x="3266612" y="5963595"/>
                <a:ext cx="56587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821AF6A-1B3B-2A23-2AAD-31D879C09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612" y="5963595"/>
                <a:ext cx="565877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758FC864-A113-4B87-BFED-DACEDC09FF1B}"/>
              </a:ext>
            </a:extLst>
          </p:cNvPr>
          <p:cNvSpPr txBox="1"/>
          <p:nvPr/>
        </p:nvSpPr>
        <p:spPr>
          <a:xfrm>
            <a:off x="2689412" y="5902040"/>
            <a:ext cx="2501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Top down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204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1F9DF61-57AC-EF41-ECAA-54ABED82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277" y="1485456"/>
            <a:ext cx="6049443" cy="3887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D873C14-BE69-1745-54FB-5F3999BD91EF}"/>
                  </a:ext>
                </a:extLst>
              </p:cNvPr>
              <p:cNvSpPr txBox="1"/>
              <p:nvPr/>
            </p:nvSpPr>
            <p:spPr>
              <a:xfrm>
                <a:off x="3266610" y="5793912"/>
                <a:ext cx="56587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D873C14-BE69-1745-54FB-5F3999BD9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610" y="5793912"/>
                <a:ext cx="565877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E832866A-AEC2-0982-D17C-7C6A99C33376}"/>
              </a:ext>
            </a:extLst>
          </p:cNvPr>
          <p:cNvSpPr/>
          <p:nvPr/>
        </p:nvSpPr>
        <p:spPr>
          <a:xfrm>
            <a:off x="2765080" y="3034829"/>
            <a:ext cx="235670" cy="471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017F9D-6901-4C42-3C52-CE4151860B61}"/>
              </a:ext>
            </a:extLst>
          </p:cNvPr>
          <p:cNvSpPr/>
          <p:nvPr/>
        </p:nvSpPr>
        <p:spPr>
          <a:xfrm>
            <a:off x="2765080" y="4762361"/>
            <a:ext cx="235670" cy="471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5F0D66-A1C2-0DC3-8EB2-E0D9B0C39B4C}"/>
              </a:ext>
            </a:extLst>
          </p:cNvPr>
          <p:cNvSpPr/>
          <p:nvPr/>
        </p:nvSpPr>
        <p:spPr>
          <a:xfrm rot="5400000">
            <a:off x="1924172" y="3875735"/>
            <a:ext cx="172753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65E9FD7-6A12-5F0A-1DA4-DF794D75FF79}"/>
                  </a:ext>
                </a:extLst>
              </p:cNvPr>
              <p:cNvSpPr txBox="1"/>
              <p:nvPr/>
            </p:nvSpPr>
            <p:spPr>
              <a:xfrm>
                <a:off x="1943542" y="3713928"/>
                <a:ext cx="5241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65E9FD7-6A12-5F0A-1DA4-DF794D75F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542" y="3713928"/>
                <a:ext cx="524182" cy="369332"/>
              </a:xfrm>
              <a:prstGeom prst="rect">
                <a:avLst/>
              </a:prstGeom>
              <a:blipFill>
                <a:blip r:embed="rId4"/>
                <a:stretch>
                  <a:fillRect l="-20930" r="-7558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13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1A2857877720B498BA34BB8C79D008F" ma:contentTypeVersion="11" ma:contentTypeDescription="建立新的文件。" ma:contentTypeScope="" ma:versionID="21dd138b823a74e55486a7afe379266f">
  <xsd:schema xmlns:xsd="http://www.w3.org/2001/XMLSchema" xmlns:xs="http://www.w3.org/2001/XMLSchema" xmlns:p="http://schemas.microsoft.com/office/2006/metadata/properties" xmlns:ns3="336431bf-04da-4000-bd06-2854796d02f0" targetNamespace="http://schemas.microsoft.com/office/2006/metadata/properties" ma:root="true" ma:fieldsID="585b9ffefb3ec3d848b381b69587f187" ns3:_="">
    <xsd:import namespace="336431bf-04da-4000-bd06-2854796d02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431bf-04da-4000-bd06-2854796d02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95A133-911D-4F49-A79C-08E6EE040C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05F9C-E3B1-4BDE-923E-7B16BB00040A}">
  <ds:schemaRefs>
    <ds:schemaRef ds:uri="http://schemas.microsoft.com/office/2006/documentManagement/types"/>
    <ds:schemaRef ds:uri="336431bf-04da-4000-bd06-2854796d02f0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D138749-D862-4D70-8F79-43CC1F44C9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431bf-04da-4000-bd06-2854796d02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2993</Words>
  <Application>Microsoft Office PowerPoint</Application>
  <PresentationFormat>寬螢幕</PresentationFormat>
  <Paragraphs>341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佈景主題</vt:lpstr>
      <vt:lpstr>Dynamic Programming</vt:lpstr>
      <vt:lpstr>Dynamic Programming</vt:lpstr>
      <vt:lpstr>PowerPoint 簡報</vt:lpstr>
      <vt:lpstr>PowerPoint 簡報</vt:lpstr>
      <vt:lpstr>15.1 Rod cutting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15.2 Matrix-chain multiplication</vt:lpstr>
      <vt:lpstr>PowerPoint 簡報</vt:lpstr>
      <vt:lpstr>PowerPoint 簡報</vt:lpstr>
      <vt:lpstr>Counting the number of parenthesization</vt:lpstr>
      <vt:lpstr>Apply dynamic programming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Overlapping subproblems </vt:lpstr>
      <vt:lpstr>PowerPoint 簡報</vt:lpstr>
      <vt:lpstr>PowerPoint 簡報</vt:lpstr>
      <vt:lpstr>15.3 Elements of dynamic programming</vt:lpstr>
      <vt:lpstr>15.4 Longest common subsequence</vt:lpstr>
      <vt:lpstr>Step1:Characterizing a LCS</vt:lpstr>
      <vt:lpstr>Step1:Characterizing a LCS</vt:lpstr>
      <vt:lpstr>Step2:A recursive solution</vt:lpstr>
      <vt:lpstr>Step3:Computing the length of an LCS</vt:lpstr>
      <vt:lpstr>Step4:Constructing an LCS</vt:lpstr>
      <vt:lpstr>Step4:Constructing an LCS</vt:lpstr>
      <vt:lpstr>Improving the code</vt:lpstr>
      <vt:lpstr>15.5 Optimal binary search trees</vt:lpstr>
      <vt:lpstr>Optimal binary search trees</vt:lpstr>
      <vt:lpstr>PowerPoint 簡報</vt:lpstr>
      <vt:lpstr>Optimal binary search trees</vt:lpstr>
      <vt:lpstr>Optimal binary search trees</vt:lpstr>
      <vt:lpstr>Optimal binary search trees</vt:lpstr>
      <vt:lpstr>Step1:The structure of an optimal BST</vt:lpstr>
      <vt:lpstr>Step1:The structure of an optimal BST</vt:lpstr>
      <vt:lpstr>Step2:A recursive solution</vt:lpstr>
      <vt:lpstr>Step2:A recursive solution</vt:lpstr>
      <vt:lpstr>Step2:A recursive solution</vt:lpstr>
      <vt:lpstr>Step3: Computing the expected search of an optimal BST </vt:lpstr>
      <vt:lpstr>PowerPoint 簡報</vt:lpstr>
      <vt:lpstr>PowerPoint 簡報</vt:lpstr>
      <vt:lpstr>OPTIMAL-BST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林育丞</dc:creator>
  <cp:lastModifiedBy>博彥 高</cp:lastModifiedBy>
  <cp:revision>26</cp:revision>
  <dcterms:created xsi:type="dcterms:W3CDTF">2022-11-21T07:23:24Z</dcterms:created>
  <dcterms:modified xsi:type="dcterms:W3CDTF">2022-12-09T04:40:17Z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0x010100C1A2857877720B498BA34BB8C79D008F</vt:lpwstr>
  </property>
</Properties>
</file>