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sldIdLst>
    <p:sldId id="256" r:id="rId5"/>
    <p:sldId id="258" r:id="rId6"/>
    <p:sldId id="259" r:id="rId7"/>
    <p:sldId id="257" r:id="rId8"/>
    <p:sldId id="261" r:id="rId9"/>
    <p:sldId id="262" r:id="rId10"/>
    <p:sldId id="263" r:id="rId11"/>
    <p:sldId id="264" r:id="rId12"/>
    <p:sldId id="265" r:id="rId13"/>
    <p:sldId id="280" r:id="rId14"/>
    <p:sldId id="281" r:id="rId15"/>
    <p:sldId id="291" r:id="rId16"/>
    <p:sldId id="282" r:id="rId17"/>
    <p:sldId id="283" r:id="rId18"/>
    <p:sldId id="284" r:id="rId19"/>
    <p:sldId id="266" r:id="rId20"/>
    <p:sldId id="286" r:id="rId21"/>
    <p:sldId id="287" r:id="rId22"/>
    <p:sldId id="288" r:id="rId23"/>
    <p:sldId id="289" r:id="rId24"/>
    <p:sldId id="267" r:id="rId25"/>
    <p:sldId id="269" r:id="rId26"/>
    <p:sldId id="271" r:id="rId27"/>
    <p:sldId id="270" r:id="rId28"/>
    <p:sldId id="272" r:id="rId29"/>
    <p:sldId id="273" r:id="rId30"/>
    <p:sldId id="274" r:id="rId31"/>
    <p:sldId id="275" r:id="rId32"/>
    <p:sldId id="268" r:id="rId33"/>
    <p:sldId id="292" r:id="rId34"/>
    <p:sldId id="294" r:id="rId35"/>
    <p:sldId id="295" r:id="rId36"/>
    <p:sldId id="296" r:id="rId37"/>
    <p:sldId id="277" r:id="rId38"/>
    <p:sldId id="278" r:id="rId39"/>
    <p:sldId id="279" r:id="rId40"/>
    <p:sldId id="293" r:id="rId41"/>
    <p:sldId id="290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EDDCFE9-4F24-45ED-99E9-448EE912A6BC}">
          <p14:sldIdLst>
            <p14:sldId id="256"/>
            <p14:sldId id="258"/>
            <p14:sldId id="259"/>
            <p14:sldId id="257"/>
            <p14:sldId id="261"/>
            <p14:sldId id="262"/>
            <p14:sldId id="263"/>
            <p14:sldId id="264"/>
            <p14:sldId id="265"/>
            <p14:sldId id="280"/>
            <p14:sldId id="281"/>
            <p14:sldId id="291"/>
            <p14:sldId id="282"/>
            <p14:sldId id="283"/>
            <p14:sldId id="284"/>
            <p14:sldId id="266"/>
            <p14:sldId id="286"/>
            <p14:sldId id="287"/>
            <p14:sldId id="288"/>
            <p14:sldId id="289"/>
            <p14:sldId id="267"/>
            <p14:sldId id="269"/>
            <p14:sldId id="271"/>
            <p14:sldId id="270"/>
            <p14:sldId id="272"/>
            <p14:sldId id="273"/>
            <p14:sldId id="274"/>
            <p14:sldId id="275"/>
            <p14:sldId id="268"/>
            <p14:sldId id="292"/>
            <p14:sldId id="294"/>
            <p14:sldId id="295"/>
            <p14:sldId id="296"/>
            <p14:sldId id="277"/>
            <p14:sldId id="278"/>
            <p14:sldId id="279"/>
            <p14:sldId id="293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EC6B18-CE50-4F6C-A732-879647D4B2D9}" v="2733" dt="2022-10-20T10:57:21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E2827-C83A-4A89-A566-120E65E24D01}" type="datetimeFigureOut">
              <a:rPr lang="zh-TW" altLang="en-US" smtClean="0"/>
              <a:t>2022/10/29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487B1-F119-4EDE-8DA0-8B2C4FD067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179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487B1-F119-4EDE-8DA0-8B2C4FD067D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69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1C029F-1729-6421-804F-4A0C2078C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BAEAC2-B4DF-4D2C-9281-0BCEFEC40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F2E7DA-3C55-EC15-CC99-99AEE5DC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5E7-427A-4ED0-83F2-005378A88F89}" type="datetimeFigureOut">
              <a:rPr lang="zh-TW" altLang="en-US" smtClean="0"/>
              <a:t>2022/10/29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8C88CD-D212-9DF0-B391-421AC261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EAC4EC-5021-7B12-DDFD-035DE2E3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48507-0509-4721-B7B7-31311AE70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64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5F6959-A1D7-D8F3-66D0-9614F583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5F3CDD-F8E1-66CA-B0EA-B59263801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4EC421-2F0C-9C96-FF38-117D6BB5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5E7-427A-4ED0-83F2-005378A88F89}" type="datetimeFigureOut">
              <a:rPr lang="zh-TW" altLang="en-US" smtClean="0"/>
              <a:t>2022/10/29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F61B17-F411-59A7-1AA1-CE6700B3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E815B6-23BC-F591-F348-3403E6C0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48507-0509-4721-B7B7-31311AE70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06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56E882D-46E2-A4FE-94A9-01A279F41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49F001-B7C6-4F3E-5476-859C81D65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88FA28-AF15-1B58-DB1F-A9681F6B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5E7-427A-4ED0-83F2-005378A88F89}" type="datetimeFigureOut">
              <a:rPr lang="zh-TW" altLang="en-US" smtClean="0"/>
              <a:t>2022/10/29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1FE390-359D-36B9-6398-AA58E012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01309A-C9EE-7D2E-62D0-6575C102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48507-0509-4721-B7B7-31311AE70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95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496D14-934A-47DC-41ED-4D0A569A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92B97B-FF68-BF8B-E65D-6229012AA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7E236F-0D23-4B25-3F05-C1226BBA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5E7-427A-4ED0-83F2-005378A88F89}" type="datetimeFigureOut">
              <a:rPr lang="zh-TW" altLang="en-US" smtClean="0"/>
              <a:t>2022/10/29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14020E-7DD9-9194-40CD-A4B43BE4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F0781B-F2A6-5BFD-5AC5-0CD26AB0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48507-0509-4721-B7B7-31311AE70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57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526BE-C4F6-49DE-041A-F6EE5E75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9A6A0E-0E56-FA8E-118C-F51731355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610303-4F0F-2F44-D077-01B3D8DF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5E7-427A-4ED0-83F2-005378A88F89}" type="datetimeFigureOut">
              <a:rPr lang="zh-TW" altLang="en-US" smtClean="0"/>
              <a:t>2022/10/29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674207-A38A-D09A-082B-9781084F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9DFB86-B01D-FE39-D4B6-94F43F98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48507-0509-4721-B7B7-31311AE70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28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AA25F4-FAFB-9C40-851D-33DBF99A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53E73C-AB0B-30F4-D404-A2D7F63C1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41D4D50-3458-789B-827D-97D38AF7E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7FA229-F9C7-4D7B-4D67-E709A6D5D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5E7-427A-4ED0-83F2-005378A88F89}" type="datetimeFigureOut">
              <a:rPr lang="zh-TW" altLang="en-US" smtClean="0"/>
              <a:t>2022/10/29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E75AA7-3813-74C0-C26E-3F780B81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81491D-5CB1-9B9E-1FED-AF1C4CDA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48507-0509-4721-B7B7-31311AE70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77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D1EE8D-A0FC-19AC-F1BC-D3EA3EC1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1B18AC-9955-1A42-A6DA-5C2915646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A50148-9BAE-FCE2-3FE6-6E0FA1563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B9ABBD1-3650-6665-7516-DE4D4E0B9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C3D7226-72A0-CFD3-26AB-8AD901FA9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77A2967-7D5F-9819-7C53-095B3A366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5E7-427A-4ED0-83F2-005378A88F89}" type="datetimeFigureOut">
              <a:rPr lang="zh-TW" altLang="en-US" smtClean="0"/>
              <a:t>2022/10/29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2FD10BF-9AFA-5128-D944-75B740A9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1BE084C-31BA-BDD7-2461-1BF91291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48507-0509-4721-B7B7-31311AE70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26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B8EEE-351B-835B-9E74-ABBCEE46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CDF95F8-5C4D-6B7C-B19C-3358616F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5E7-427A-4ED0-83F2-005378A88F89}" type="datetimeFigureOut">
              <a:rPr lang="zh-TW" altLang="en-US" smtClean="0"/>
              <a:t>2022/10/29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17A8C51-68CE-AB8D-EC0A-9FB9E94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1CEF33-7985-B60B-BBDA-B4986B7A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48507-0509-4721-B7B7-31311AE70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39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AC89999-1034-50BB-DE6B-ED8463C5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5E7-427A-4ED0-83F2-005378A88F89}" type="datetimeFigureOut">
              <a:rPr lang="zh-TW" altLang="en-US" smtClean="0"/>
              <a:t>2022/10/29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26B92EB-9B06-0EE9-A24F-F79A8399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65C90E-2736-AE0C-99BA-0D7252DF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48507-0509-4721-B7B7-31311AE70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63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A6E6F-AF04-C2BD-1916-EB44E8D5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5B5611-6878-22D3-4DE1-7BE7E3B1E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C342DE-A322-2E22-214D-3FADDCA14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6EFE0B-9A2C-E5D3-B28C-26649210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5E7-427A-4ED0-83F2-005378A88F89}" type="datetimeFigureOut">
              <a:rPr lang="zh-TW" altLang="en-US" smtClean="0"/>
              <a:t>2022/10/29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F26BDC-4D6D-0E75-0BCF-E18374A7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1AD568-AD8F-10D1-3CD0-7BE1EE12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48507-0509-4721-B7B7-31311AE70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92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DB40-027B-67BC-DE54-5CC1A919B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A63EC91-555F-1877-BC88-20F5BFFE1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ACC2DF1-8246-6318-1875-D3F8E532D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C883C2-DCAF-D2BD-60C8-0186CF1F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5E7-427A-4ED0-83F2-005378A88F89}" type="datetimeFigureOut">
              <a:rPr lang="zh-TW" altLang="en-US" smtClean="0"/>
              <a:t>2022/10/29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7AF437-FBC6-BFE1-8734-996C5762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772EC6-87D9-298D-1A73-291E1CA4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48507-0509-4721-B7B7-31311AE70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8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F050A80-FBEC-E525-13C3-1EE552F80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463DD3-0FF3-416C-310F-2DA792FC8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84BD9E-C6CF-9B36-0C0A-7296CBB71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865E7-427A-4ED0-83F2-005378A88F89}" type="datetimeFigureOut">
              <a:rPr lang="zh-TW" altLang="en-US" smtClean="0"/>
              <a:t>2022/10/29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828511-B569-8167-5CFD-53A7168FF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5ACDBD-112A-1D3D-4AB9-B7E267F4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48507-0509-4721-B7B7-31311AE70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92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30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D6424-7E4C-9049-2D22-FC89ED11F2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Divide and Conquer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B90EDF-160D-5861-9166-D40880163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</a:rPr>
              <a:t>分解征服法(分治法)</a:t>
            </a:r>
          </a:p>
        </p:txBody>
      </p:sp>
    </p:spTree>
    <p:extLst>
      <p:ext uri="{BB962C8B-B14F-4D97-AF65-F5344CB8AC3E}">
        <p14:creationId xmlns:p14="http://schemas.microsoft.com/office/powerpoint/2010/main" val="1036030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7A4F25-5F6B-8BBE-A4AF-69A9BA2F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Divide and conquer for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4240A5-3BAA-329F-09BD-F17B03E420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2565"/>
              </a:xfrm>
            </p:spPr>
            <p:txBody>
              <a:bodyPr/>
              <a:lstStyle/>
              <a:p>
                <a:r>
                  <a:rPr lang="zh-TW" altLang="en-US" dirty="0"/>
                  <a:t>處理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TW" altLang="en-US" dirty="0"/>
                  <a:t>矩陣乘法，假設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/>
                  <a:t>為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的次方倍，且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TW" altLang="en-US" dirty="0"/>
                  <a:t>，並將原矩陣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分割成</a:t>
                </a:r>
                <a:r>
                  <a:rPr lang="en-US" altLang="zh-TW" dirty="0"/>
                  <a:t>4</a:t>
                </a:r>
                <a:r>
                  <a:rPr lang="zh-TW" altLang="en-US" dirty="0"/>
                  <a:t>個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TW" altLang="en-US" dirty="0"/>
                  <a:t>的矩陣 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/>
              </a:p>
              <a:p>
                <a:pP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4240A5-3BAA-329F-09BD-F17B03E420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2565"/>
              </a:xfrm>
              <a:blipFill>
                <a:blip r:embed="rId2"/>
                <a:stretch>
                  <a:fillRect l="-1043" t="-22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4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A20F5026-7FC0-9068-FE2A-F22D08E3EE80}"/>
              </a:ext>
            </a:extLst>
          </p:cNvPr>
          <p:cNvCxnSpPr/>
          <p:nvPr/>
        </p:nvCxnSpPr>
        <p:spPr>
          <a:xfrm>
            <a:off x="1406324" y="2858946"/>
            <a:ext cx="94912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圓角化單一角落 1">
            <a:extLst>
              <a:ext uri="{FF2B5EF4-FFF2-40B4-BE49-F238E27FC236}">
                <a16:creationId xmlns:a16="http://schemas.microsoft.com/office/drawing/2014/main" id="{6A10A7C4-37B8-1960-6621-14A9E5D43F64}"/>
              </a:ext>
            </a:extLst>
          </p:cNvPr>
          <p:cNvSpPr/>
          <p:nvPr/>
        </p:nvSpPr>
        <p:spPr>
          <a:xfrm>
            <a:off x="1406324" y="3189101"/>
            <a:ext cx="949124" cy="2031077"/>
          </a:xfrm>
          <a:prstGeom prst="round1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BA7BE6A-3FE8-9849-DF83-3317C2FD7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886" y="775780"/>
            <a:ext cx="8430228" cy="53064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F1866EFA-9443-0014-57B5-D0FE7201F49F}"/>
                  </a:ext>
                </a:extLst>
              </p:cNvPr>
              <p:cNvSpPr txBox="1"/>
              <p:nvPr/>
            </p:nvSpPr>
            <p:spPr>
              <a:xfrm>
                <a:off x="433264" y="2674280"/>
                <a:ext cx="7357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F1866EFA-9443-0014-57B5-D0FE7201F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4" y="2674280"/>
                <a:ext cx="735779" cy="369332"/>
              </a:xfrm>
              <a:prstGeom prst="rect">
                <a:avLst/>
              </a:prstGeom>
              <a:blipFill>
                <a:blip r:embed="rId3"/>
                <a:stretch>
                  <a:fillRect l="-8264" r="-14876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E2E14761-D7DA-1EBC-A2BE-2155F02E0B91}"/>
                  </a:ext>
                </a:extLst>
              </p:cNvPr>
              <p:cNvSpPr txBox="1"/>
              <p:nvPr/>
            </p:nvSpPr>
            <p:spPr>
              <a:xfrm>
                <a:off x="183195" y="3629722"/>
                <a:ext cx="12359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E2E14761-D7DA-1EBC-A2BE-2155F02E0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95" y="3629722"/>
                <a:ext cx="1235916" cy="369332"/>
              </a:xfrm>
              <a:prstGeom prst="rect">
                <a:avLst/>
              </a:prstGeom>
              <a:blipFill>
                <a:blip r:embed="rId4"/>
                <a:stretch>
                  <a:fillRect l="-4926" r="-8867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61BAC01A-540D-175A-686C-F7C50B2AD829}"/>
              </a:ext>
            </a:extLst>
          </p:cNvPr>
          <p:cNvSpPr txBox="1"/>
          <p:nvPr/>
        </p:nvSpPr>
        <p:spPr>
          <a:xfrm>
            <a:off x="724209" y="4070343"/>
            <a:ext cx="15388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b="1" dirty="0"/>
              <a:t>+</a:t>
            </a:r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3E03DC5-5051-2457-49C9-EDD29CCACAB0}"/>
                  </a:ext>
                </a:extLst>
              </p:cNvPr>
              <p:cNvSpPr txBox="1"/>
              <p:nvPr/>
            </p:nvSpPr>
            <p:spPr>
              <a:xfrm>
                <a:off x="354748" y="4580995"/>
                <a:ext cx="892809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3E03DC5-5051-2457-49C9-EDD29CCAC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48" y="4580995"/>
                <a:ext cx="892809" cy="377667"/>
              </a:xfrm>
              <a:prstGeom prst="rect">
                <a:avLst/>
              </a:prstGeom>
              <a:blipFill>
                <a:blip r:embed="rId5"/>
                <a:stretch>
                  <a:fillRect l="-7483" r="-11565" b="-354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893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DFBF694-FA01-F210-12BC-AE1219D9F133}"/>
                  </a:ext>
                </a:extLst>
              </p:cNvPr>
              <p:cNvSpPr txBox="1"/>
              <p:nvPr/>
            </p:nvSpPr>
            <p:spPr>
              <a:xfrm>
                <a:off x="1070360" y="1315184"/>
                <a:ext cx="8166238" cy="4227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2800" dirty="0"/>
                  <a:t>假設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sz="2800" dirty="0"/>
                  <a:t>為陣列中有</a:t>
                </a:r>
                <a:r>
                  <a:rPr lang="en-US" altLang="zh-TW" sz="2800" dirty="0"/>
                  <a:t>n</a:t>
                </a:r>
                <a:r>
                  <a:rPr lang="zh-TW" altLang="en-US" sz="2800" dirty="0"/>
                  <a:t>個元素時</a:t>
                </a:r>
                <a:endParaRPr lang="en-US" altLang="zh-TW" sz="2800" dirty="0"/>
              </a:p>
              <a:p>
                <a:r>
                  <a:rPr lang="zh-TW" altLang="en-US" sz="2800" dirty="0"/>
                  <a:t>的時間複雜度</a:t>
                </a:r>
                <a:endParaRPr lang="en-US" altLang="zh-TW" sz="2800" dirty="0"/>
              </a:p>
              <a:p>
                <a:pPr marL="0" indent="0">
                  <a:buNone/>
                </a:pPr>
                <a:r>
                  <a:rPr lang="zh-TW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TW" sz="2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sz="2800" dirty="0">
                  <a:ea typeface="Cambria Math" panose="02040503050406030204" pitchFamily="18" charset="0"/>
                </a:endParaRPr>
              </a:p>
              <a:p>
                <a:r>
                  <a:rPr lang="en-US" altLang="zh-TW" sz="2800" b="0" dirty="0">
                    <a:ea typeface="Cambria Math" panose="020405030504060302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sz="2800" b="0" dirty="0">
                  <a:ea typeface="Cambria Math" panose="02040503050406030204" pitchFamily="18" charset="0"/>
                </a:endParaRPr>
              </a:p>
              <a:p>
                <a:r>
                  <a:rPr lang="en-US" altLang="zh-TW" sz="2800" dirty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  <m:r>
                              <m:rPr>
                                <m:sty m:val="p"/>
                              </m:r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/2)+</m:t>
                            </m:r>
                            <m:r>
                              <m:rPr>
                                <m:sty m:val="p"/>
                              </m:rPr>
                              <a:rPr lang="el-GR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  <m:t>&amp;,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b="0" dirty="0">
                    <a:ea typeface="Cambria Math" panose="02040503050406030204" pitchFamily="18" charset="0"/>
                  </a:rPr>
                  <a:t>   </a:t>
                </a:r>
              </a:p>
              <a:p>
                <a:r>
                  <a:rPr lang="en-US" altLang="zh-TW" sz="2800" b="0" dirty="0"/>
                  <a:t>  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altLang="zh-TW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DFBF694-FA01-F210-12BC-AE1219D9F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360" y="1315184"/>
                <a:ext cx="8166238" cy="4227632"/>
              </a:xfrm>
              <a:prstGeom prst="rect">
                <a:avLst/>
              </a:prstGeom>
              <a:blipFill>
                <a:blip r:embed="rId2"/>
                <a:stretch>
                  <a:fillRect l="-1568" t="-17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771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52A65-5EE8-28AE-6396-6793BBAF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Strassen’s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9C5E478-619C-F9CE-2D9B-B329DEE5E2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3738"/>
                <a:ext cx="10515600" cy="4351338"/>
              </a:xfrm>
            </p:spPr>
            <p:txBody>
              <a:bodyPr/>
              <a:lstStyle/>
              <a:p>
                <a:r>
                  <a:rPr lang="zh-TW" altLang="en-US" dirty="0"/>
                  <a:t>相較前面的作法省時，但比較不直觀</a:t>
                </a:r>
                <a:endParaRPr lang="en-US" altLang="zh-TW" dirty="0"/>
              </a:p>
              <a:p>
                <a:r>
                  <a:rPr lang="zh-TW" altLang="en-US" dirty="0"/>
                  <a:t>將矩陣進行分割，在計算時用了比前面方法少一次乘法的步驟，但多了</a:t>
                </a:r>
                <a:r>
                  <a:rPr lang="en-US" altLang="zh-TW" dirty="0"/>
                  <a:t>14</a:t>
                </a:r>
                <a:r>
                  <a:rPr lang="zh-TW" altLang="en-US" dirty="0"/>
                  <a:t>次加法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1.</a:t>
                </a:r>
                <a:r>
                  <a:rPr lang="zh-TW" altLang="en-US" dirty="0"/>
                  <a:t>先將矩陣</a:t>
                </a:r>
                <a:r>
                  <a:rPr lang="en-US" altLang="zh-TW" dirty="0"/>
                  <a:t>A,B</a:t>
                </a:r>
                <a:r>
                  <a:rPr lang="zh-TW" altLang="en-US" dirty="0"/>
                  <a:t>分割成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/2×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的子矩陣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2.</a:t>
                </a:r>
                <a:r>
                  <a:rPr lang="zh-TW" altLang="en-US" dirty="0"/>
                  <a:t>建立</a:t>
                </a:r>
                <a:r>
                  <a:rPr lang="en-US" altLang="zh-TW" dirty="0"/>
                  <a:t>10</a:t>
                </a:r>
                <a:r>
                  <a:rPr lang="zh-TW" altLang="en-US" dirty="0"/>
                  <a:t>個矩陣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TW" altLang="en-US" dirty="0"/>
                  <a:t>這些矩陣都是來儲存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個子矩陣相加  的結果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3.</a:t>
                </a:r>
                <a:r>
                  <a:rPr lang="zh-TW" altLang="en-US" dirty="0"/>
                  <a:t>運用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相乘或與</m:t>
                    </m:r>
                  </m:oMath>
                </a14:m>
                <a:r>
                  <a:rPr lang="zh-TW" altLang="en-US" dirty="0"/>
                  <a:t>子矩陣相乘，生成</a:t>
                </a:r>
                <a:r>
                  <a:rPr lang="en-US" altLang="zh-TW" dirty="0"/>
                  <a:t>7</a:t>
                </a:r>
                <a:r>
                  <a:rPr lang="zh-TW" altLang="en-US" dirty="0"/>
                  <a:t>個矩陣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4.</a:t>
                </a:r>
                <a:r>
                  <a:rPr lang="zh-TW" altLang="en-US" dirty="0"/>
                  <a:t>運用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TW" altLang="en-US" dirty="0"/>
                  <a:t>使用加法運算生成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9C5E478-619C-F9CE-2D9B-B329DEE5E2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3738"/>
                <a:ext cx="10515600" cy="4351338"/>
              </a:xfrm>
              <a:blipFill>
                <a:blip r:embed="rId2"/>
                <a:stretch>
                  <a:fillRect l="-1217" t="-26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6F4863C-B815-A4FE-CBD6-4A18DC8CB4A9}"/>
              </a:ext>
            </a:extLst>
          </p:cNvPr>
          <p:cNvCxnSpPr>
            <a:cxnSpLocks/>
          </p:cNvCxnSpPr>
          <p:nvPr/>
        </p:nvCxnSpPr>
        <p:spPr>
          <a:xfrm>
            <a:off x="628633" y="3429000"/>
            <a:ext cx="17844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AD168C65-8AA2-EB78-44B3-90443159651A}"/>
              </a:ext>
            </a:extLst>
          </p:cNvPr>
          <p:cNvCxnSpPr>
            <a:cxnSpLocks/>
          </p:cNvCxnSpPr>
          <p:nvPr/>
        </p:nvCxnSpPr>
        <p:spPr>
          <a:xfrm>
            <a:off x="628633" y="3989407"/>
            <a:ext cx="17844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4BBBD932-38A1-27E7-1A0A-34B350750494}"/>
              </a:ext>
            </a:extLst>
          </p:cNvPr>
          <p:cNvCxnSpPr>
            <a:cxnSpLocks/>
          </p:cNvCxnSpPr>
          <p:nvPr/>
        </p:nvCxnSpPr>
        <p:spPr>
          <a:xfrm>
            <a:off x="628632" y="5420360"/>
            <a:ext cx="17844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578D21A-53F6-9565-F872-9FBF386846AF}"/>
              </a:ext>
            </a:extLst>
          </p:cNvPr>
          <p:cNvCxnSpPr>
            <a:cxnSpLocks/>
          </p:cNvCxnSpPr>
          <p:nvPr/>
        </p:nvCxnSpPr>
        <p:spPr>
          <a:xfrm>
            <a:off x="659757" y="3429000"/>
            <a:ext cx="0" cy="19913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73D3EBF-8BEB-83A0-E9EF-60E1927754B2}"/>
                  </a:ext>
                </a:extLst>
              </p:cNvPr>
              <p:cNvSpPr txBox="1"/>
              <p:nvPr/>
            </p:nvSpPr>
            <p:spPr>
              <a:xfrm>
                <a:off x="213352" y="5598576"/>
                <a:ext cx="892809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73D3EBF-8BEB-83A0-E9EF-60E192775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52" y="5598576"/>
                <a:ext cx="892809" cy="377667"/>
              </a:xfrm>
              <a:prstGeom prst="rect">
                <a:avLst/>
              </a:prstGeom>
              <a:blipFill>
                <a:blip r:embed="rId3"/>
                <a:stretch>
                  <a:fillRect l="-8219" r="-11644" b="-354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8AB7A601-961D-03EB-8B10-98AB75B7794A}"/>
                  </a:ext>
                </a:extLst>
              </p:cNvPr>
              <p:cNvSpPr txBox="1"/>
              <p:nvPr/>
            </p:nvSpPr>
            <p:spPr>
              <a:xfrm>
                <a:off x="11053868" y="4664528"/>
                <a:ext cx="11381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b="1" dirty="0"/>
                  <a:t>7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8AB7A601-961D-03EB-8B10-98AB75B77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3868" y="4664528"/>
                <a:ext cx="1138132" cy="369332"/>
              </a:xfrm>
              <a:prstGeom prst="rect">
                <a:avLst/>
              </a:prstGeom>
              <a:blipFill>
                <a:blip r:embed="rId4"/>
                <a:stretch>
                  <a:fillRect l="-16043" t="-24590" r="-12299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048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302DCA5-C25D-5A53-A263-7273079E3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13" y="899759"/>
            <a:ext cx="3048425" cy="505848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5480140-71D7-6C8C-26F3-9058F1F1B6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80"/>
          <a:stretch/>
        </p:blipFill>
        <p:spPr>
          <a:xfrm>
            <a:off x="3667682" y="899759"/>
            <a:ext cx="8524318" cy="31307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09F3626-492A-AB3F-0C90-068F3CA3A3D3}"/>
                  </a:ext>
                </a:extLst>
              </p:cNvPr>
              <p:cNvSpPr txBox="1"/>
              <p:nvPr/>
            </p:nvSpPr>
            <p:spPr>
              <a:xfrm>
                <a:off x="3667682" y="4265469"/>
                <a:ext cx="6904785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6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TW" sz="2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6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2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6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TW" sz="2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6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zh-TW" sz="26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09F3626-492A-AB3F-0C90-068F3CA3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682" y="4265469"/>
                <a:ext cx="6904785" cy="16927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793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B3764-3FC0-B6BD-C877-C36DE638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時間複雜度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5E07FA73-3B9C-DEA5-1CAA-178A746644B1}"/>
                  </a:ext>
                </a:extLst>
              </p:cNvPr>
              <p:cNvSpPr txBox="1"/>
              <p:nvPr/>
            </p:nvSpPr>
            <p:spPr>
              <a:xfrm>
                <a:off x="838200" y="2267778"/>
                <a:ext cx="6374091" cy="25605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2400" dirty="0"/>
                  <a:t>假設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sz="2400" dirty="0"/>
                  <a:t>為陣列中有</a:t>
                </a:r>
                <a:r>
                  <a:rPr lang="en-US" altLang="zh-TW" sz="2400" dirty="0"/>
                  <a:t>n</a:t>
                </a:r>
                <a:r>
                  <a:rPr lang="zh-TW" altLang="en-US" sz="2400" dirty="0"/>
                  <a:t>個元素時的時間複雜度</a:t>
                </a:r>
                <a:endParaRPr lang="en-US" altLang="zh-TW" sz="2400" dirty="0"/>
              </a:p>
              <a:p>
                <a:pPr marL="0" indent="0">
                  <a:buNone/>
                </a:pP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TW" sz="2400" b="0" dirty="0">
                  <a:ea typeface="Cambria Math" panose="02040503050406030204" pitchFamily="18" charset="0"/>
                </a:endParaRPr>
              </a:p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/2)+</m:t>
                            </m:r>
                            <m:r>
                              <m:rPr>
                                <m:sty m:val="p"/>
                              </m:rPr>
                              <a:rPr lang="el-GR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  <m:t>&amp;,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400" b="0" dirty="0">
                    <a:ea typeface="Cambria Math" panose="02040503050406030204" pitchFamily="18" charset="0"/>
                  </a:rPr>
                  <a:t>   </a:t>
                </a:r>
              </a:p>
              <a:p>
                <a:r>
                  <a:rPr lang="en-US" altLang="zh-TW" sz="2400" b="0" dirty="0"/>
                  <a:t>  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altLang="zh-TW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5E07FA73-3B9C-DEA5-1CAA-178A74664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7778"/>
                <a:ext cx="6374091" cy="2560509"/>
              </a:xfrm>
              <a:prstGeom prst="rect">
                <a:avLst/>
              </a:prstGeom>
              <a:blipFill>
                <a:blip r:embed="rId2"/>
                <a:stretch>
                  <a:fillRect l="-1531" t="-2143" b="-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21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945C01-C10A-DAC0-8078-B32A44A8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800" dirty="0">
                <a:ea typeface="新細明體"/>
                <a:cs typeface="Calibri Light"/>
              </a:rPr>
              <a:t>4-3 </a:t>
            </a:r>
            <a:r>
              <a:rPr lang="en-US" altLang="zh-TW" sz="3800" dirty="0">
                <a:ea typeface="新細明體"/>
                <a:cs typeface="Calibri Light"/>
              </a:rPr>
              <a:t>The substitution method for </a:t>
            </a:r>
            <a:r>
              <a:rPr lang="en-US" altLang="zh-TW" sz="3800">
                <a:ea typeface="新細明體"/>
                <a:cs typeface="Calibri Light"/>
              </a:rPr>
              <a:t>solving recurrences</a:t>
            </a:r>
            <a:endParaRPr lang="zh-TW" altLang="en-US" sz="3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276579-886C-5BD6-EC66-11153C432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取代法步驟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1.</a:t>
            </a:r>
            <a:r>
              <a:rPr lang="zh-TW" altLang="en-US" dirty="0"/>
              <a:t>猜測其解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2.</a:t>
            </a:r>
            <a:r>
              <a:rPr lang="zh-TW" altLang="en-US" dirty="0"/>
              <a:t>運用數學歸納法驗證猜測是否正確</a:t>
            </a:r>
          </a:p>
        </p:txBody>
      </p:sp>
    </p:spTree>
    <p:extLst>
      <p:ext uri="{BB962C8B-B14F-4D97-AF65-F5344CB8AC3E}">
        <p14:creationId xmlns:p14="http://schemas.microsoft.com/office/powerpoint/2010/main" val="1352738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E6086CA-8336-DBFA-626A-ACFE05F581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0668"/>
                <a:ext cx="10515600" cy="68580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m:rPr>
                                  <m:nor/>
                                </m:rPr>
                                <a:rPr lang="en-US" altLang="zh-TW" dirty="0"/>
                                <m:t> 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猜測答案為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存在正常數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err="1"/>
                  <a:t>s.t.</a:t>
                </a:r>
                <a:r>
                  <a:rPr lang="en-US" altLang="zh-TW" dirty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𝑙𝑔𝑛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運用數學歸納法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&gt;1,</m:t>
                    </m:r>
                  </m:oMath>
                </a14:m>
                <a:r>
                  <a:rPr lang="en-US" altLang="zh-TW" dirty="0"/>
                  <a:t>	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			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𝑙𝑔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/2)+</m:t>
                    </m:r>
                  </m:oMath>
                </a14:m>
                <a:r>
                  <a:rPr lang="en-US" altLang="zh-TW" dirty="0"/>
                  <a:t>n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			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𝑐𝑛𝑙𝑔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/2)+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			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𝑙𝑔𝑛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			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𝑙𝑔𝑛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dirty="0"/>
              </a:p>
              <a:p>
                <a:pPr marL="0" indent="0">
                  <a:buNone/>
                </a:pPr>
                <a:r>
                  <a:rPr lang="en-US" altLang="zh-TW" dirty="0"/>
                  <a:t>			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𝑙𝑔𝑛</m:t>
                    </m:r>
                  </m:oMath>
                </a14:m>
                <a:endParaRPr lang="en-US" altLang="zh-TW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𝑙𝑔𝑛</m:t>
                    </m:r>
                  </m:oMath>
                </a14:m>
                <a:r>
                  <a:rPr lang="en-US" altLang="zh-TW" b="0" dirty="0"/>
                  <a:t> </a:t>
                </a:r>
                <a:r>
                  <a:rPr lang="zh-TW" altLang="en-US" b="0" dirty="0"/>
                  <a:t>得證</a:t>
                </a:r>
                <a:endParaRPr lang="en-US" altLang="zh-TW" b="0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E6086CA-8336-DBFA-626A-ACFE05F581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0668"/>
                <a:ext cx="10515600" cy="6858001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73ED6873-23B2-3E04-FC30-1615591D5B14}"/>
              </a:ext>
            </a:extLst>
          </p:cNvPr>
          <p:cNvSpPr txBox="1"/>
          <p:nvPr/>
        </p:nvSpPr>
        <p:spPr>
          <a:xfrm>
            <a:off x="1224959" y="3699669"/>
            <a:ext cx="304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By inductive hypothesis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EEDB2DC1-0618-9153-4947-77471041D10C}"/>
                  </a:ext>
                </a:extLst>
              </p:cNvPr>
              <p:cNvSpPr txBox="1"/>
              <p:nvPr/>
            </p:nvSpPr>
            <p:spPr>
              <a:xfrm>
                <a:off x="7586134" y="4842932"/>
                <a:ext cx="2009308" cy="521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TW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EEDB2DC1-0618-9153-4947-77471041D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134" y="4842932"/>
                <a:ext cx="2009308" cy="5215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781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5139F7E6-3E13-A5EC-583B-B8C553AE8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0668"/>
                <a:ext cx="10515600" cy="68580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m:rPr>
                                  <m:nor/>
                                </m:rPr>
                                <a:rPr lang="en-US" altLang="zh-TW" dirty="0"/>
                                <m:t> 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猜測答案為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存在正常數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err="1"/>
                  <a:t>s.t.</a:t>
                </a:r>
                <a:r>
                  <a:rPr lang="en-US" altLang="zh-TW" dirty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運用數學歸納法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&gt;1,</m:t>
                    </m:r>
                  </m:oMath>
                </a14:m>
                <a:r>
                  <a:rPr lang="en-US" altLang="zh-TW" dirty="0"/>
                  <a:t>	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			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/2+1</m:t>
                    </m:r>
                  </m:oMath>
                </a14:m>
                <a:r>
                  <a:rPr lang="en-US" altLang="zh-TW" dirty="0"/>
                  <a:t>	</a:t>
                </a:r>
              </a:p>
              <a:p>
                <a:pPr marL="0" indent="0">
                  <a:buNone/>
                </a:pPr>
                <a:r>
                  <a:rPr lang="en-US" altLang="zh-TW" b="0" dirty="0"/>
                  <a:t>			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無法找到常數</a:t>
                </a:r>
                <a:r>
                  <a:rPr lang="en-US" altLang="zh-TW" dirty="0"/>
                  <a:t>c</a:t>
                </a:r>
                <a:r>
                  <a:rPr lang="zh-TW" altLang="en-US" dirty="0"/>
                  <a:t>使得式子成立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可能是猜測範圍太小，可能要選擇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或者是更嚴謹的假設</a:t>
                </a:r>
              </a:p>
            </p:txBody>
          </p:sp>
        </mc:Choice>
        <mc:Fallback xmlns="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5139F7E6-3E13-A5EC-583B-B8C553AE8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0668"/>
                <a:ext cx="10515600" cy="6858001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503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875619DD-0934-234B-98F1-C5A84E0F3B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0668"/>
                <a:ext cx="10515600" cy="68580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m:rPr>
                                  <m:nor/>
                                </m:rPr>
                                <a:rPr lang="en-US" altLang="zh-TW" dirty="0"/>
                                <m:t> 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猜測答案為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存在正常數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err="1"/>
                  <a:t>s.t.</a:t>
                </a:r>
                <a:r>
                  <a:rPr lang="en-US" altLang="zh-TW" dirty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運用數學歸納法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&gt;1,</m:t>
                    </m:r>
                  </m:oMath>
                </a14:m>
                <a:r>
                  <a:rPr lang="en-US" altLang="zh-TW" dirty="0"/>
                  <a:t>	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			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/2−2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dirty="0"/>
                  <a:t>	</a:t>
                </a:r>
              </a:p>
              <a:p>
                <a:pPr marL="0" indent="0">
                  <a:buNone/>
                </a:pPr>
                <a:r>
                  <a:rPr lang="en-US" altLang="zh-TW" b="0" dirty="0"/>
                  <a:t>			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			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true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when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875619DD-0934-234B-98F1-C5A84E0F3B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0668"/>
                <a:ext cx="10515600" cy="6858001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FE51FD7-C2BF-61D1-CC72-C017B1E51841}"/>
                  </a:ext>
                </a:extLst>
              </p:cNvPr>
              <p:cNvSpPr txBox="1"/>
              <p:nvPr/>
            </p:nvSpPr>
            <p:spPr>
              <a:xfrm>
                <a:off x="7539000" y="4022800"/>
                <a:ext cx="200930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−1≥0</m:t>
                      </m:r>
                    </m:oMath>
                  </m:oMathPara>
                </a14:m>
                <a:endParaRPr lang="en-US" altLang="zh-TW" sz="2800" b="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altLang="zh-TW" sz="2800" b="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zh-TW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FE51FD7-C2BF-61D1-CC72-C017B1E51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000" y="4022800"/>
                <a:ext cx="2009308" cy="954107"/>
              </a:xfrm>
              <a:prstGeom prst="rect">
                <a:avLst/>
              </a:prstGeom>
              <a:blipFill>
                <a:blip r:embed="rId3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92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CE28B1A7-7E73-108F-E37F-F7B6742D0B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19090"/>
                <a:ext cx="10515600" cy="6138909"/>
              </a:xfrm>
            </p:spPr>
            <p:txBody>
              <a:bodyPr/>
              <a:lstStyle/>
              <a:p>
                <a:r>
                  <a:rPr lang="zh-TW" altLang="en-US"/>
                  <a:t>分治法分成三個步驟</a:t>
                </a:r>
                <a:endParaRPr lang="en-US" altLang="zh-TW"/>
              </a:p>
              <a:p>
                <a:pPr marL="457200" lvl="1" indent="0">
                  <a:buNone/>
                </a:pPr>
                <a:r>
                  <a:rPr lang="en-US" altLang="zh-TW"/>
                  <a:t>1.Divide : </a:t>
                </a:r>
                <a:r>
                  <a:rPr lang="zh-TW" altLang="en-US"/>
                  <a:t>將原式分解成數個相同大小的子問題</a:t>
                </a:r>
                <a:endParaRPr lang="en-US" altLang="zh-TW"/>
              </a:p>
              <a:p>
                <a:pPr marL="457200" lvl="1" indent="0">
                  <a:buNone/>
                </a:pPr>
                <a:r>
                  <a:rPr lang="en-US" altLang="zh-TW"/>
                  <a:t>2.Conquer</a:t>
                </a:r>
                <a:r>
                  <a:rPr lang="zh-TW" altLang="en-US"/>
                  <a:t> </a:t>
                </a:r>
                <a:r>
                  <a:rPr lang="en-US" altLang="zh-TW"/>
                  <a:t>:</a:t>
                </a:r>
                <a:r>
                  <a:rPr lang="zh-TW" altLang="en-US"/>
                  <a:t> 以遞迴的方式處理子問題，若子問題夠小的話可以直接計算</a:t>
                </a:r>
                <a:endParaRPr lang="en-US" altLang="zh-TW"/>
              </a:p>
              <a:p>
                <a:pPr marL="457200" lvl="1" indent="0">
                  <a:buNone/>
                </a:pPr>
                <a:r>
                  <a:rPr lang="en-US" altLang="zh-TW"/>
                  <a:t>3.Combine</a:t>
                </a:r>
                <a:r>
                  <a:rPr lang="zh-TW" altLang="en-US"/>
                  <a:t> </a:t>
                </a:r>
                <a:r>
                  <a:rPr lang="en-US" altLang="zh-TW"/>
                  <a:t>:</a:t>
                </a:r>
                <a:r>
                  <a:rPr lang="zh-TW" altLang="en-US"/>
                  <a:t> 將處理完的子問題組合</a:t>
                </a:r>
                <a:endParaRPr lang="en-US" altLang="zh-TW"/>
              </a:p>
              <a:p>
                <a:endParaRPr lang="en-US" altLang="zh-TW"/>
              </a:p>
              <a:p>
                <a:r>
                  <a:rPr lang="zh-TW" altLang="en-US"/>
                  <a:t>遞迴式例子</a:t>
                </a:r>
                <a:endParaRPr lang="en-US" altLang="zh-TW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/2)+</m:t>
                            </m:r>
                            <m:r>
                              <m:rPr>
                                <m:sty m:val="p"/>
                              </m:r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&amp;,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altLang="zh-TW"/>
              </a:p>
              <a:p>
                <a:pPr marL="457200" lvl="1" indent="0">
                  <a:buNone/>
                </a:pPr>
                <a:r>
                  <a:rPr lang="en-US" altLang="zh-TW"/>
                  <a:t>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altLang="zh-TW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lg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/>
              </a:p>
              <a:p>
                <a:pPr marL="457200" lvl="1" indent="0">
                  <a:buNone/>
                </a:pPr>
                <a:endParaRPr lang="en-US" altLang="zh-TW"/>
              </a:p>
              <a:p>
                <a:pPr marL="457200" lvl="1" indent="0">
                  <a:buNone/>
                </a:pPr>
                <a:r>
                  <a:rPr lang="en-US" altLang="zh-TW"/>
                  <a:t>  Divide subproblems into unequal sizes, such as 2/3-to-1/3 split</a:t>
                </a:r>
              </a:p>
              <a:p>
                <a:pPr marL="457200" lvl="1" indent="0">
                  <a:buNone/>
                </a:pPr>
                <a:r>
                  <a:rPr lang="en-US" altLang="zh-TW"/>
                  <a:t>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l-GR" altLang="zh-TW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/>
              </a:p>
              <a:p>
                <a:endParaRPr lang="en-US" altLang="zh-TW"/>
              </a:p>
              <a:p>
                <a:pPr marL="457200" lvl="1" indent="0">
                  <a:buNone/>
                </a:pPr>
                <a:endParaRPr lang="en-US" altLang="zh-TW"/>
              </a:p>
            </p:txBody>
          </p:sp>
        </mc:Choice>
        <mc:Fallback xmlns="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CE28B1A7-7E73-108F-E37F-F7B6742D0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19090"/>
                <a:ext cx="10515600" cy="6138909"/>
              </a:xfrm>
              <a:blipFill>
                <a:blip r:embed="rId2"/>
                <a:stretch>
                  <a:fillRect l="-1043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448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DA68D-FB5C-194E-B0EA-C210B20F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800" dirty="0"/>
              <a:t>Changing variable</a:t>
            </a:r>
            <a:endParaRPr lang="zh-TW" alt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C3E0519-DACF-C2CA-E711-EF17CE818A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46864"/>
                <a:ext cx="10515600" cy="5092881"/>
              </a:xfrm>
            </p:spPr>
            <p:txBody>
              <a:bodyPr/>
              <a:lstStyle/>
              <a:p>
                <a:r>
                  <a:rPr lang="zh-TW" altLang="en-US" dirty="0"/>
                  <a:t>將複雜的變數替換成熟悉的變數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𝑙𝑔𝑛</m:t>
                      </m:r>
                    </m:oMath>
                  </m:oMathPara>
                </a14:m>
                <a:endParaRPr lang="en-US" altLang="zh-TW" b="0" dirty="0"/>
              </a:p>
              <a:p>
                <a:pPr marL="0" indent="0">
                  <a:buNone/>
                </a:pPr>
                <a:r>
                  <a:rPr lang="zh-TW" altLang="en-US" dirty="0"/>
                  <a:t>設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TW" dirty="0"/>
                  <a:t>, </a:t>
                </a:r>
                <a:r>
                  <a:rPr lang="zh-TW" altLang="en-US" dirty="0"/>
                  <a:t>得到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TW" b="0" dirty="0"/>
              </a:p>
              <a:p>
                <a:pPr marL="0" indent="0">
                  <a:buNone/>
                </a:pPr>
                <a:r>
                  <a:rPr lang="zh-TW" altLang="en-US" dirty="0"/>
                  <a:t>設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TW" altLang="en-US" dirty="0"/>
                  <a:t>得到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而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TW" altLang="en-US" dirty="0"/>
                  <a:t>解為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TW" b="0" dirty="0"/>
                  <a:t>, </a:t>
                </a:r>
                <a:r>
                  <a:rPr lang="zh-TW" altLang="en-US" b="0" dirty="0"/>
                  <a:t>代回去</a:t>
                </a:r>
                <a:endParaRPr lang="en-US" altLang="zh-TW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d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func>
                            <m:func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func>
                        </m:e>
                      </m:d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b="0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C3E0519-DACF-C2CA-E711-EF17CE818A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46864"/>
                <a:ext cx="10515600" cy="5092881"/>
              </a:xfrm>
              <a:blipFill>
                <a:blip r:embed="rId2"/>
                <a:stretch>
                  <a:fillRect l="-1217" t="-22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008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62D417-B234-A9A8-077C-5D8B22D0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800" dirty="0">
                <a:ea typeface="新細明體"/>
                <a:cs typeface="Calibri Light"/>
              </a:rPr>
              <a:t>4-4 The recursion-tree method for solving recurrence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7A061C-44EB-CB84-E382-751D21119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>
                <a:ea typeface="新細明體"/>
                <a:cs typeface="Calibri"/>
              </a:rPr>
              <a:t>目的</a:t>
            </a:r>
            <a:r>
              <a:rPr lang="en-US" altLang="zh-TW" dirty="0">
                <a:ea typeface="新細明體"/>
                <a:cs typeface="Calibri"/>
              </a:rPr>
              <a:t>:</a:t>
            </a:r>
            <a:r>
              <a:rPr lang="zh-TW" altLang="en-US" dirty="0">
                <a:ea typeface="新細明體"/>
                <a:cs typeface="Calibri"/>
              </a:rPr>
              <a:t>利用recursion-tree分析出可能的時間複雜度，再使用substitution method驗證</a:t>
            </a:r>
            <a:endParaRPr lang="en-US" altLang="zh-TW" dirty="0">
              <a:ea typeface="新細明體"/>
              <a:cs typeface="Calibri"/>
            </a:endParaRPr>
          </a:p>
          <a:p>
            <a:r>
              <a:rPr lang="zh-TW" altLang="en-US" dirty="0">
                <a:ea typeface="新細明體"/>
                <a:cs typeface="Calibri"/>
              </a:rPr>
              <a:t>在substitution method中，我們用歸納法證明猜測的上界是否正確</a:t>
            </a:r>
            <a:endParaRPr lang="en-US" altLang="zh-TW" dirty="0">
              <a:ea typeface="新細明體"/>
              <a:cs typeface="Calibri"/>
            </a:endParaRPr>
          </a:p>
          <a:p>
            <a:r>
              <a:rPr lang="zh-TW" dirty="0">
                <a:ea typeface="新細明體"/>
                <a:cs typeface="Calibri"/>
              </a:rPr>
              <a:t>recursion-tree</a:t>
            </a:r>
            <a:r>
              <a:rPr lang="zh-TW" altLang="en-US" dirty="0">
                <a:ea typeface="新細明體"/>
                <a:cs typeface="Calibri"/>
              </a:rPr>
              <a:t>中</a:t>
            </a:r>
            <a:r>
              <a:rPr lang="en-US" altLang="zh-TW" dirty="0" err="1">
                <a:ea typeface="新細明體"/>
                <a:cs typeface="Calibri"/>
              </a:rPr>
              <a:t>每個</a:t>
            </a:r>
            <a:r>
              <a:rPr lang="zh-TW" dirty="0">
                <a:ea typeface="新細明體"/>
                <a:cs typeface="Calibri"/>
              </a:rPr>
              <a:t>節點定義為</a:t>
            </a:r>
            <a:r>
              <a:rPr lang="zh-TW" altLang="en-US" dirty="0">
                <a:ea typeface="新細明體"/>
                <a:cs typeface="Calibri"/>
              </a:rPr>
              <a:t>每個子問題的成本</a:t>
            </a:r>
          </a:p>
        </p:txBody>
      </p:sp>
    </p:spTree>
    <p:extLst>
      <p:ext uri="{BB962C8B-B14F-4D97-AF65-F5344CB8AC3E}">
        <p14:creationId xmlns:p14="http://schemas.microsoft.com/office/powerpoint/2010/main" val="242147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04AE6CA-B768-0FD0-7265-D7AE3E8E587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3800" dirty="0">
                    <a:ea typeface="新細明體"/>
                    <a:cs typeface="Calibri Light"/>
                  </a:rPr>
                  <a:t>Example:</a:t>
                </a:r>
                <a14:m>
                  <m:oMath xmlns:m="http://schemas.openxmlformats.org/officeDocument/2006/math"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sz="3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sz="3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</m:d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=3</m:t>
                    </m:r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sz="3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sz="380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⌊</m:t>
                        </m:r>
                        <m:f>
                          <m:fPr>
                            <m:ctrlPr>
                              <a:rPr lang="en-US" altLang="zh-TW" sz="3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</m:ctrlPr>
                          </m:fPr>
                          <m:num>
                            <m:r>
                              <a:rPr lang="en-US" altLang="zh-TW" sz="3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3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4</m:t>
                            </m:r>
                          </m:den>
                        </m:f>
                        <m:r>
                          <a:rPr lang="en-US" altLang="zh-TW" sz="380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⌋</m:t>
                        </m:r>
                      </m:e>
                    </m:d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TW" sz="3800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Θ</m:t>
                    </m:r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(</m:t>
                    </m:r>
                    <m:sSup>
                      <m:sSupPr>
                        <m:ctrlPr>
                          <a:rPr lang="en-US" altLang="zh-TW" sz="3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sSupPr>
                      <m:e>
                        <m:r>
                          <a:rPr lang="en-US" altLang="zh-TW" sz="3800" i="1" dirty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  <m:sup>
                        <m:r>
                          <a:rPr lang="en-US" altLang="zh-TW" sz="3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2</m:t>
                        </m:r>
                      </m:sup>
                    </m:sSup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)</m:t>
                    </m:r>
                  </m:oMath>
                </a14:m>
                <a:endParaRPr lang="zh-TW" altLang="en-US" sz="3800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04AE6CA-B768-0FD0-7265-D7AE3E8E58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D5B9BEB-F72E-4D7A-A97E-2A99340DC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1232" y="1825625"/>
            <a:ext cx="7262567" cy="4351338"/>
          </a:xfrm>
        </p:spPr>
        <p:txBody>
          <a:bodyPr/>
          <a:lstStyle/>
          <a:p>
            <a:r>
              <a:rPr lang="en-US" altLang="zh-TW" dirty="0"/>
              <a:t>Step 1:</a:t>
            </a:r>
            <a:r>
              <a:rPr lang="zh-TW" altLang="en-US" dirty="0">
                <a:ea typeface="新細明體"/>
                <a:cs typeface="Calibri"/>
              </a:rPr>
              <a:t> 利用recursion-tree得出時間複雜度</a:t>
            </a:r>
            <a:endParaRPr lang="en-US" altLang="zh-TW" dirty="0"/>
          </a:p>
          <a:p>
            <a:r>
              <a:rPr lang="zh-TW" altLang="en-US" dirty="0"/>
              <a:t>假設</a:t>
            </a:r>
            <a:r>
              <a:rPr lang="en-US" altLang="zh-TW" dirty="0"/>
              <a:t>n</a:t>
            </a:r>
            <a:r>
              <a:rPr lang="zh-TW" altLang="en-US" dirty="0"/>
              <a:t>是</a:t>
            </a:r>
            <a:r>
              <a:rPr lang="en-US" altLang="zh-TW" dirty="0"/>
              <a:t>4</a:t>
            </a:r>
            <a:r>
              <a:rPr lang="zh-TW" altLang="en-US" dirty="0"/>
              <a:t>的次方</a:t>
            </a:r>
            <a:r>
              <a:rPr lang="en-US" altLang="zh-TW" dirty="0"/>
              <a:t>(</a:t>
            </a:r>
            <a:r>
              <a:rPr lang="zh-TW" altLang="en-US" dirty="0"/>
              <a:t>所有子問題大小都是整數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可以將</a:t>
            </a:r>
            <a:r>
              <a:rPr lang="en-US" altLang="zh-TW" dirty="0"/>
              <a:t>(a)</a:t>
            </a:r>
            <a:r>
              <a:rPr lang="zh-TW" altLang="en-US" dirty="0"/>
              <a:t>延伸為</a:t>
            </a:r>
            <a:r>
              <a:rPr lang="en-US" altLang="zh-TW" dirty="0"/>
              <a:t>(b)</a:t>
            </a:r>
          </a:p>
          <a:p>
            <a:endParaRPr lang="zh-TW" altLang="en-US" dirty="0"/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9D827A6B-4ED4-4B10-94EF-52FC3BC076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59" b="16086"/>
          <a:stretch/>
        </p:blipFill>
        <p:spPr>
          <a:xfrm>
            <a:off x="838200" y="1825625"/>
            <a:ext cx="3300168" cy="365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08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46EAB50-EA1C-41F1-B1F6-7DD46CC10E6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3800" dirty="0">
                    <a:ea typeface="新細明體"/>
                    <a:cs typeface="Calibri Light"/>
                  </a:rPr>
                  <a:t>Example:</a:t>
                </a:r>
                <a14:m>
                  <m:oMath xmlns:m="http://schemas.openxmlformats.org/officeDocument/2006/math"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sz="3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sz="3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</m:d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=3</m:t>
                    </m:r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sz="3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sz="380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⌊</m:t>
                        </m:r>
                        <m:f>
                          <m:fPr>
                            <m:ctrlPr>
                              <a:rPr lang="en-US" altLang="zh-TW" sz="3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</m:ctrlPr>
                          </m:fPr>
                          <m:num>
                            <m:r>
                              <a:rPr lang="en-US" altLang="zh-TW" sz="3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3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4</m:t>
                            </m:r>
                          </m:den>
                        </m:f>
                        <m:r>
                          <a:rPr lang="en-US" altLang="zh-TW" sz="380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⌋</m:t>
                        </m:r>
                      </m:e>
                    </m:d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TW" sz="3800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Θ</m:t>
                    </m:r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(</m:t>
                    </m:r>
                    <m:sSup>
                      <m:sSupPr>
                        <m:ctrlPr>
                          <a:rPr lang="en-US" altLang="zh-TW" sz="3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sSupPr>
                      <m:e>
                        <m:r>
                          <a:rPr lang="en-US" altLang="zh-TW" sz="3800" i="1" dirty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  <m:sup>
                        <m:r>
                          <a:rPr lang="en-US" altLang="zh-TW" sz="3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2</m:t>
                        </m:r>
                      </m:sup>
                    </m:sSup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)</m:t>
                    </m:r>
                  </m:oMath>
                </a14:m>
                <a:endParaRPr lang="zh-TW" altLang="en-US" sz="3800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46EAB50-EA1C-41F1-B1F6-7DD46CC10E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32C951-9611-4BF6-9E01-7703ADB7F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B591DEE7-1AE9-4558-AE2D-A4B4B8282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95542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89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653AAA-58AA-4336-A3E7-7C813AC09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FBFD2B0-14D4-4699-8EE0-B9FAFBB85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538"/>
            <a:ext cx="10515600" cy="652692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31E0D9DD-8EED-4857-A3D0-D6D9AC08A57B}"/>
                  </a:ext>
                </a:extLst>
              </p:cNvPr>
              <p:cNvSpPr txBox="1"/>
              <p:nvPr/>
            </p:nvSpPr>
            <p:spPr>
              <a:xfrm>
                <a:off x="518474" y="4637988"/>
                <a:ext cx="4110087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葉節點數量為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31E0D9DD-8EED-4857-A3D0-D6D9AC08A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74" y="4637988"/>
                <a:ext cx="4110087" cy="392993"/>
              </a:xfrm>
              <a:prstGeom prst="rect">
                <a:avLst/>
              </a:prstGeom>
              <a:blipFill>
                <a:blip r:embed="rId3"/>
                <a:stretch>
                  <a:fillRect l="-1187" t="-6250" b="-218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874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6345252-EEF3-450C-98CE-EA4831FB4F6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3800" dirty="0">
                    <a:ea typeface="新細明體"/>
                    <a:cs typeface="Calibri Light"/>
                  </a:rPr>
                  <a:t>Example:</a:t>
                </a:r>
                <a14:m>
                  <m:oMath xmlns:m="http://schemas.openxmlformats.org/officeDocument/2006/math"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sz="3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sz="3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</m:d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=3</m:t>
                    </m:r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sz="3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sz="380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⌊</m:t>
                        </m:r>
                        <m:f>
                          <m:fPr>
                            <m:ctrlPr>
                              <a:rPr lang="en-US" altLang="zh-TW" sz="3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</m:ctrlPr>
                          </m:fPr>
                          <m:num>
                            <m:r>
                              <a:rPr lang="en-US" altLang="zh-TW" sz="3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3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4</m:t>
                            </m:r>
                          </m:den>
                        </m:f>
                        <m:r>
                          <a:rPr lang="en-US" altLang="zh-TW" sz="380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⌋</m:t>
                        </m:r>
                      </m:e>
                    </m:d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TW" sz="3800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Θ</m:t>
                    </m:r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(</m:t>
                    </m:r>
                    <m:sSup>
                      <m:sSupPr>
                        <m:ctrlPr>
                          <a:rPr lang="en-US" altLang="zh-TW" sz="3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sSupPr>
                      <m:e>
                        <m:r>
                          <a:rPr lang="en-US" altLang="zh-TW" sz="3800" i="1" dirty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  <m:sup>
                        <m:r>
                          <a:rPr lang="en-US" altLang="zh-TW" sz="3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2</m:t>
                        </m:r>
                      </m:sup>
                    </m:sSup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)</m:t>
                    </m:r>
                  </m:oMath>
                </a14:m>
                <a:endParaRPr lang="zh-TW" altLang="en-US" sz="3800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6345252-EEF3-450C-98CE-EA4831FB4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EB843585-58C2-4B64-A45F-4187143F4B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27"/>
          <a:stretch/>
        </p:blipFill>
        <p:spPr>
          <a:xfrm>
            <a:off x="838200" y="3661992"/>
            <a:ext cx="3607107" cy="20550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8">
                <a:extLst>
                  <a:ext uri="{FF2B5EF4-FFF2-40B4-BE49-F238E27FC236}">
                    <a16:creationId xmlns:a16="http://schemas.microsoft.com/office/drawing/2014/main" id="{7A78CE92-9F2A-4B81-88D6-0FC1A5ED0A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3004" y="1825625"/>
                <a:ext cx="4080795" cy="4351338"/>
              </a:xfrm>
            </p:spPr>
            <p:txBody>
              <a:bodyPr/>
              <a:lstStyle/>
              <a:p>
                <a:r>
                  <a:rPr lang="zh-TW" altLang="en-US" dirty="0">
                    <a:ea typeface="新細明體"/>
                    <a:cs typeface="Calibri"/>
                  </a:rPr>
                  <a:t>利用recursion-tree得出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</m:d>
                    <m:r>
                      <m:rPr>
                        <m:nor/>
                      </m:rPr>
                      <a:rPr lang="zh-TW" altLang="en-US" dirty="0"/>
                      <m:t>∈</m:t>
                    </m:r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2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內容版面配置區 8">
                <a:extLst>
                  <a:ext uri="{FF2B5EF4-FFF2-40B4-BE49-F238E27FC236}">
                    <a16:creationId xmlns:a16="http://schemas.microsoft.com/office/drawing/2014/main" id="{7A78CE92-9F2A-4B81-88D6-0FC1A5ED0A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3004" y="1825625"/>
                <a:ext cx="4080795" cy="4351338"/>
              </a:xfrm>
              <a:blipFill>
                <a:blip r:embed="rId4"/>
                <a:stretch>
                  <a:fillRect l="-2691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內容版面配置區 4">
            <a:extLst>
              <a:ext uri="{FF2B5EF4-FFF2-40B4-BE49-F238E27FC236}">
                <a16:creationId xmlns:a16="http://schemas.microsoft.com/office/drawing/2014/main" id="{BDC969A4-7B34-482B-976C-2B4D42A965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434804" cy="197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56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33E80E6-F48F-44EE-92DB-70F0C6BDBDF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3800" dirty="0">
                    <a:ea typeface="新細明體"/>
                    <a:cs typeface="Calibri Light"/>
                  </a:rPr>
                  <a:t>Example:</a:t>
                </a:r>
                <a14:m>
                  <m:oMath xmlns:m="http://schemas.openxmlformats.org/officeDocument/2006/math"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sz="3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sz="3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</m:d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=3</m:t>
                    </m:r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sz="3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sz="380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⌊</m:t>
                        </m:r>
                        <m:f>
                          <m:fPr>
                            <m:ctrlPr>
                              <a:rPr lang="en-US" altLang="zh-TW" sz="3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</m:ctrlPr>
                          </m:fPr>
                          <m:num>
                            <m:r>
                              <a:rPr lang="en-US" altLang="zh-TW" sz="3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3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4</m:t>
                            </m:r>
                          </m:den>
                        </m:f>
                        <m:r>
                          <a:rPr lang="en-US" altLang="zh-TW" sz="380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⌋</m:t>
                        </m:r>
                      </m:e>
                    </m:d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TW" sz="3800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Θ</m:t>
                    </m:r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(</m:t>
                    </m:r>
                    <m:sSup>
                      <m:sSupPr>
                        <m:ctrlPr>
                          <a:rPr lang="en-US" altLang="zh-TW" sz="3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sSupPr>
                      <m:e>
                        <m:r>
                          <a:rPr lang="en-US" altLang="zh-TW" sz="3800" i="1" dirty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  <m:sup>
                        <m:r>
                          <a:rPr lang="en-US" altLang="zh-TW" sz="3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2</m:t>
                        </m:r>
                      </m:sup>
                    </m:sSup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)</m:t>
                    </m:r>
                  </m:oMath>
                </a14:m>
                <a:endParaRPr lang="zh-TW" altLang="en-US" sz="3800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33E80E6-F48F-44EE-92DB-70F0C6BDBD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BE3ED37-F389-4C1F-80C5-27298FC3CE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因為根節點的成本為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2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，</m:t>
                    </m:r>
                  </m:oMath>
                </a14:m>
                <a:r>
                  <a:rPr lang="zh-TW" altLang="en-US" dirty="0"/>
                  <a:t>所以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</m:d>
                    <m:r>
                      <m:rPr>
                        <m:nor/>
                      </m:rPr>
                      <a:rPr lang="zh-TW" altLang="en-US" dirty="0"/>
                      <m:t>∈</m:t>
                    </m:r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Step 2:</a:t>
                </a:r>
                <a:r>
                  <a:rPr lang="zh-TW" altLang="en-US" dirty="0">
                    <a:ea typeface="新細明體"/>
                    <a:cs typeface="Calibri"/>
                  </a:rPr>
                  <a:t> 利用substitution method驗證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</m:d>
                    <m:r>
                      <m:rPr>
                        <m:nor/>
                      </m:rPr>
                      <a:rPr lang="zh-TW" altLang="en-US" dirty="0"/>
                      <m:t>∈</m:t>
                    </m:r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</m:ctrlPr>
                          </m:sSup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  <a:ea typeface="新細明體"/>
                  <a:cs typeface="Calibri Light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</m:d>
                    <m:r>
                      <m:rPr>
                        <m:nor/>
                      </m:rPr>
                      <a:rPr lang="zh-TW" altLang="en-US" dirty="0"/>
                      <m:t>∈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</m:ctrlPr>
                          </m:sSup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𝑑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2</m:t>
                        </m:r>
                      </m:sup>
                    </m:sSup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BE3ED37-F389-4C1F-80C5-27298FC3CE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24C70DFD-4B62-4EA9-87D6-D955E82A91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" t="2013" r="62647" b="54287"/>
          <a:stretch/>
        </p:blipFill>
        <p:spPr>
          <a:xfrm>
            <a:off x="838200" y="3429000"/>
            <a:ext cx="3032421" cy="20762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FC66EA9-6624-4706-8492-642B4449EBC0}"/>
                  </a:ext>
                </a:extLst>
              </p:cNvPr>
              <p:cNvSpPr txBox="1"/>
              <p:nvPr/>
            </p:nvSpPr>
            <p:spPr>
              <a:xfrm>
                <a:off x="2620652" y="4920792"/>
                <a:ext cx="1348033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13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FC66EA9-6624-4706-8492-642B4449E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652" y="4920792"/>
                <a:ext cx="1348033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405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F280354E-79C7-4203-86FD-13ED81E028B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3800" dirty="0">
                    <a:ea typeface="新細明體"/>
                    <a:cs typeface="Calibri Light"/>
                  </a:rPr>
                  <a:t>Example:</a:t>
                </a:r>
                <a14:m>
                  <m:oMath xmlns:m="http://schemas.openxmlformats.org/officeDocument/2006/math"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sz="3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sz="3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</m:d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=</m:t>
                    </m:r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sz="3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3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</m:ctrlPr>
                          </m:fPr>
                          <m:num>
                            <m:r>
                              <a:rPr lang="en-US" altLang="zh-TW" sz="3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3800" b="0" i="1" smtClean="0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+</m:t>
                    </m:r>
                    <m:r>
                      <a:rPr lang="en-US" altLang="zh-TW" sz="3800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sz="3800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3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</m:ctrlPr>
                          </m:fPr>
                          <m:num>
                            <m:r>
                              <a:rPr lang="en-US" altLang="zh-TW" sz="3800" b="0" i="1" smtClean="0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2</m:t>
                            </m:r>
                            <m:r>
                              <a:rPr lang="en-US" altLang="zh-TW" sz="3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3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TW" sz="3800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+</m:t>
                    </m:r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𝑂</m:t>
                    </m:r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(</m:t>
                    </m:r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𝑛</m:t>
                    </m:r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)</m:t>
                    </m:r>
                  </m:oMath>
                </a14:m>
                <a:endParaRPr lang="zh-TW" altLang="en-US" sz="3800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F280354E-79C7-4203-86FD-13ED81E028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052C3D1A-63F1-4CE0-BC5E-A6F86D53F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6435" y="1825625"/>
                <a:ext cx="5326241" cy="4351338"/>
              </a:xfrm>
            </p:spPr>
            <p:txBody>
              <a:bodyPr/>
              <a:lstStyle/>
              <a:p>
                <a:r>
                  <a:rPr lang="zh-TW" altLang="en-US" dirty="0"/>
                  <a:t>最長路徑</a:t>
                </a:r>
                <a:r>
                  <a:rPr lang="en-US" altLang="zh-TW" dirty="0"/>
                  <a:t>: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→ </m:t>
                      </m:r>
                      <m:sSup>
                        <m:sSup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TW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 →… →1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zh-TW" altLang="en-US" dirty="0"/>
                  <a:t>最高層數</a:t>
                </a:r>
                <a:r>
                  <a:rPr lang="en-US" altLang="zh-TW" dirty="0"/>
                  <a:t>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fNam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altLang="zh-TW" dirty="0"/>
              </a:p>
              <a:p>
                <a:r>
                  <a:rPr lang="zh-TW" altLang="en-US" dirty="0"/>
                  <a:t>葉節點數量少於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</m:fNam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sup>
                    </m:sSup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052C3D1A-63F1-4CE0-BC5E-A6F86D53F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6435" y="1825625"/>
                <a:ext cx="5326241" cy="4351338"/>
              </a:xfrm>
              <a:blipFill>
                <a:blip r:embed="rId3"/>
                <a:stretch>
                  <a:fillRect l="-2062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F00CD821-A94A-4583-B955-BBB135AA1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53" y="1690688"/>
            <a:ext cx="5766847" cy="352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72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FF21197-1CB3-43EF-B3F5-4A3E531D4AC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3800" dirty="0">
                    <a:ea typeface="新細明體"/>
                    <a:cs typeface="Calibri Light"/>
                  </a:rPr>
                  <a:t>Example:</a:t>
                </a:r>
                <a14:m>
                  <m:oMath xmlns:m="http://schemas.openxmlformats.org/officeDocument/2006/math"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sz="3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sz="3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</m:d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=</m:t>
                    </m:r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sz="3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3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</m:ctrlPr>
                          </m:fPr>
                          <m:num>
                            <m:r>
                              <a:rPr lang="en-US" altLang="zh-TW" sz="3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3800" b="0" i="1" smtClean="0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+</m:t>
                    </m:r>
                    <m:r>
                      <a:rPr lang="en-US" altLang="zh-TW" sz="3800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sz="3800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3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</m:ctrlPr>
                          </m:fPr>
                          <m:num>
                            <m:r>
                              <a:rPr lang="en-US" altLang="zh-TW" sz="3800" b="0" i="1" smtClean="0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2</m:t>
                            </m:r>
                            <m:r>
                              <a:rPr lang="en-US" altLang="zh-TW" sz="3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3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TW" sz="3800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+</m:t>
                    </m:r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𝑂</m:t>
                    </m:r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(</m:t>
                    </m:r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𝑛</m:t>
                    </m:r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)</m:t>
                    </m:r>
                  </m:oMath>
                </a14:m>
                <a:endParaRPr lang="zh-TW" altLang="en-US" sz="3800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FF21197-1CB3-43EF-B3F5-4A3E531D4A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DB67300-1D33-4020-BA0F-82A8812C0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41151"/>
            <a:ext cx="10515600" cy="1635812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110F3FBD-2C5D-4A0B-A7D0-BB25B558E6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62286"/>
          <a:stretch/>
        </p:blipFill>
        <p:spPr>
          <a:xfrm>
            <a:off x="838200" y="1690688"/>
            <a:ext cx="7978457" cy="1212768"/>
          </a:xfrm>
          <a:prstGeom prst="rect">
            <a:avLst/>
          </a:prstGeom>
        </p:spPr>
      </p:pic>
      <p:pic>
        <p:nvPicPr>
          <p:cNvPr id="11" name="內容版面配置區 4">
            <a:extLst>
              <a:ext uri="{FF2B5EF4-FFF2-40B4-BE49-F238E27FC236}">
                <a16:creationId xmlns:a16="http://schemas.microsoft.com/office/drawing/2014/main" id="{723DDCE0-37A9-47A7-B7C7-FC2EA28F28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31" t="40465" r="16692" b="50155"/>
          <a:stretch/>
        </p:blipFill>
        <p:spPr>
          <a:xfrm>
            <a:off x="5175316" y="2601798"/>
            <a:ext cx="4713402" cy="301658"/>
          </a:xfrm>
          <a:prstGeom prst="rect">
            <a:avLst/>
          </a:prstGeom>
        </p:spPr>
      </p:pic>
      <p:pic>
        <p:nvPicPr>
          <p:cNvPr id="12" name="內容版面配置區 4">
            <a:extLst>
              <a:ext uri="{FF2B5EF4-FFF2-40B4-BE49-F238E27FC236}">
                <a16:creationId xmlns:a16="http://schemas.microsoft.com/office/drawing/2014/main" id="{6939A476-51F4-4B9F-ACBF-BB477BCE68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710" b="142"/>
          <a:stretch/>
        </p:blipFill>
        <p:spPr>
          <a:xfrm>
            <a:off x="838199" y="2903456"/>
            <a:ext cx="7978457" cy="154835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A8F00F6-C969-411C-B2BB-B9FC4FC8A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118" y="4160895"/>
            <a:ext cx="2138472" cy="31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32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69EAB-A9AF-AE29-5782-D341A716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800" dirty="0">
                <a:ea typeface="新細明體"/>
                <a:cs typeface="Calibri Light"/>
              </a:rPr>
              <a:t>4-5 </a:t>
            </a:r>
            <a:r>
              <a:rPr lang="en-US" altLang="zh-TW" sz="3800" dirty="0">
                <a:ea typeface="新細明體"/>
                <a:cs typeface="Calibri Light"/>
              </a:rPr>
              <a:t>The master method for solving recurrences</a:t>
            </a:r>
            <a:endParaRPr lang="zh-TW" alt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7C69697-F9C9-813A-2D86-C3903A6C88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Master Theorem </a:t>
                </a:r>
                <a:r>
                  <a:rPr lang="zh-TW" altLang="en-US" dirty="0"/>
                  <a:t>在解決</a:t>
                </a:r>
                <a:r>
                  <a:rPr lang="en-US" altLang="zh-TW" dirty="0"/>
                  <a:t>:</a:t>
                </a:r>
              </a:p>
              <a:p>
                <a:pPr marL="457200" lvl="1" indent="0">
                  <a:buNone/>
                </a:pPr>
                <a:r>
                  <a:rPr lang="zh-TW" altLang="en-US" sz="2800" dirty="0"/>
                  <a:t>將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</m:d>
                    <m:r>
                      <a:rPr lang="zh-TW" altLang="en-US" sz="2800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切成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𝑎</m:t>
                    </m:r>
                  </m:oMath>
                </a14:m>
                <a:r>
                  <a:rPr lang="zh-TW" altLang="en-US" sz="2800" dirty="0"/>
                  <a:t>個大小為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𝑏</m:t>
                        </m:r>
                      </m:den>
                    </m:f>
                  </m:oMath>
                </a14:m>
                <a:r>
                  <a:rPr lang="zh-TW" altLang="en-US" sz="2800" dirty="0"/>
                  <a:t>的子問題，每個子問題花費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</m:ctrlPr>
                          </m:fPr>
                          <m:num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endParaRPr lang="en-US" altLang="zh-TW" sz="2800" dirty="0"/>
              </a:p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𝑎𝑇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</m:ctrlPr>
                          </m:fPr>
                          <m:num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+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𝑓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</m:d>
                    <m:r>
                      <a:rPr lang="en-US" altLang="zh-TW" sz="2800" b="0" i="0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,</m:t>
                    </m:r>
                  </m:oMath>
                </a14:m>
                <a:r>
                  <a:rPr lang="en-US" altLang="zh-TW" dirty="0">
                    <a:ea typeface="新細明體"/>
                    <a:cs typeface="Calibri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𝑎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1,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&gt;1,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𝑖𝑠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𝑓𝑢𝑛𝑐𝑡𝑖𝑜𝑛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𝑛</m:t>
                    </m:r>
                  </m:oMath>
                </a14:m>
                <a:endParaRPr lang="en-US" altLang="zh-TW" dirty="0"/>
              </a:p>
              <a:p>
                <a:endParaRPr lang="en-US" altLang="zh-TW" sz="28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7C69697-F9C9-813A-2D86-C3903A6C88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68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762C223-D481-87C7-0CA5-1A20E79050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⌈"/>
                                <m:endChr m:val="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d>
                              <m:dPr>
                                <m:begChr m:val=""/>
                                <m:endChr m:val="⌉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)+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⌊"/>
                                <m:endChr m:val="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d>
                              <m:dPr>
                                <m:begChr m:val=""/>
                                <m:endChr m:val="⌋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)+</m:t>
                            </m:r>
                            <m:r>
                              <m:rPr>
                                <m:sty m:val="p"/>
                              </m:r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&amp;,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altLang="zh-TW">
                  <a:ea typeface="Cambria Math" panose="02040503050406030204" pitchFamily="18" charset="0"/>
                </a:endParaRPr>
              </a:p>
              <a:p>
                <a:endParaRPr lang="en-US" altLang="zh-TW"/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b="0"/>
              </a:p>
              <a:p>
                <a:pPr marL="0" indent="0">
                  <a:buNone/>
                </a:pPr>
                <a:r>
                  <a:rPr lang="en-US" altLang="zh-TW"/>
                  <a:t>	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≧1,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altLang="zh-TW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/>
                  <a:t>	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TW"/>
                  <a:t> : divides to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TW" altLang="en-US"/>
                  <a:t> </a:t>
                </a:r>
                <a:r>
                  <a:rPr lang="en-US" altLang="zh-TW"/>
                  <a:t>subproblems</a:t>
                </a:r>
              </a:p>
              <a:p>
                <a:pPr marL="0" indent="0">
                  <a:buNone/>
                </a:pPr>
                <a:r>
                  <a:rPr lang="en-US" altLang="zh-TW"/>
                  <a:t>	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/>
                  <a:t> </a:t>
                </a:r>
                <a:r>
                  <a:rPr lang="en-US" altLang="zh-TW"/>
                  <a:t>: size of subproblem</a:t>
                </a:r>
                <a:endParaRPr lang="zh-TW" altLang="en-US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762C223-D481-87C7-0CA5-1A20E79050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690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9BBED-1411-42E0-A650-D03B8692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dirty="0">
                <a:ea typeface="新細明體"/>
                <a:cs typeface="Calibri Light"/>
              </a:rPr>
              <a:t>Master Theorem</a:t>
            </a:r>
            <a:endParaRPr lang="zh-TW" altLang="en-US" sz="3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13F7832-A0DC-426F-8E86-2A18B9238D00}"/>
              </a:ext>
            </a:extLst>
          </p:cNvPr>
          <p:cNvSpPr txBox="1"/>
          <p:nvPr/>
        </p:nvSpPr>
        <p:spPr>
          <a:xfrm>
            <a:off x="7174105" y="2813326"/>
            <a:ext cx="3378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因為等號右邊有</a:t>
            </a:r>
            <a:r>
              <a:rPr lang="en-US" altLang="zh-TW" sz="2000" dirty="0"/>
              <a:t>2</a:t>
            </a:r>
            <a:r>
              <a:rPr lang="zh-TW" altLang="en-US" sz="2000" dirty="0"/>
              <a:t>部分，所以較大的部分決定了上界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8">
                <a:extLst>
                  <a:ext uri="{FF2B5EF4-FFF2-40B4-BE49-F238E27FC236}">
                    <a16:creationId xmlns:a16="http://schemas.microsoft.com/office/drawing/2014/main" id="{B347C4A1-DF83-4441-BA70-78DF9FF484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643850"/>
                <a:ext cx="10515600" cy="17569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TW" altLang="en-US" dirty="0">
                    <a:latin typeface="Cambria Math" panose="02040503050406030204" pitchFamily="18" charset="0"/>
                  </a:rPr>
                  <a:t>、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Cambria Math" panose="02040503050406030204" pitchFamily="18" charset="0"/>
                  </a:rPr>
                  <a:t>、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???</a:t>
                </a:r>
              </a:p>
              <a:p>
                <a:pPr lvl="1"/>
                <a:r>
                  <a:rPr lang="zh-TW" altLang="en-US" dirty="0">
                    <a:latin typeface="Cambria Math" panose="02040503050406030204" pitchFamily="18" charset="0"/>
                  </a:rPr>
                  <a:t>在</a:t>
                </a:r>
                <a:r>
                  <a:rPr lang="zh-TW" altLang="en-US" dirty="0">
                    <a:ea typeface="新細明體"/>
                    <a:cs typeface="Calibri Light"/>
                  </a:rPr>
                  <a:t>recursion-tree中，每切一次，跑出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𝑎</m:t>
                    </m:r>
                  </m:oMath>
                </a14:m>
                <a:r>
                  <a:rPr lang="zh-TW" altLang="en-US" dirty="0">
                    <a:ea typeface="新細明體"/>
                    <a:cs typeface="Calibri Light"/>
                  </a:rPr>
                  <a:t>個子問題，最大層數為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altLang="zh-TW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最後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一層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節點數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(1)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數量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):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9" name="內容版面配置區 8">
                <a:extLst>
                  <a:ext uri="{FF2B5EF4-FFF2-40B4-BE49-F238E27FC236}">
                    <a16:creationId xmlns:a16="http://schemas.microsoft.com/office/drawing/2014/main" id="{B347C4A1-DF83-4441-BA70-78DF9FF484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643850"/>
                <a:ext cx="10515600" cy="1756950"/>
              </a:xfrm>
              <a:blipFill>
                <a:blip r:embed="rId2"/>
                <a:stretch>
                  <a:fillRect t="-5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內容版面配置區 3">
            <a:extLst>
              <a:ext uri="{FF2B5EF4-FFF2-40B4-BE49-F238E27FC236}">
                <a16:creationId xmlns:a16="http://schemas.microsoft.com/office/drawing/2014/main" id="{926BCBA4-EDEC-4336-B25C-A072DE63D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420746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42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F9C766-5134-4DA7-92F8-FBE80611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6DD37C4-FB58-40F0-BC95-544B88E133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00139"/>
                <a:ext cx="10515600" cy="455786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𝑎𝑇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</m:ctrlPr>
                          </m:fPr>
                          <m:num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+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𝑓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</m:func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</m:d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差距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</a:rPr>
                      <m:t>倍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，所以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Θ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6DD37C4-FB58-40F0-BC95-544B88E133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00139"/>
                <a:ext cx="10515600" cy="455786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3520084-86B1-4AD9-BB7C-11B0148461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863" r="8211" b="28660"/>
          <a:stretch/>
        </p:blipFill>
        <p:spPr>
          <a:xfrm>
            <a:off x="838200" y="1690688"/>
            <a:ext cx="9748102" cy="609451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CADBECA5-DAB0-4575-885F-3D07752BF21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800" dirty="0">
                <a:ea typeface="新細明體"/>
                <a:cs typeface="Calibri Light"/>
              </a:rPr>
              <a:t>Master Theorem−case 1</a:t>
            </a:r>
            <a:endParaRPr lang="zh-TW" altLang="en-US" sz="3800" dirty="0"/>
          </a:p>
        </p:txBody>
      </p:sp>
    </p:spTree>
    <p:extLst>
      <p:ext uri="{BB962C8B-B14F-4D97-AF65-F5344CB8AC3E}">
        <p14:creationId xmlns:p14="http://schemas.microsoft.com/office/powerpoint/2010/main" val="3540894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21FC49-19E2-497B-B4BE-377A9E58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dirty="0">
                <a:ea typeface="新細明體"/>
                <a:cs typeface="Calibri Light"/>
              </a:rPr>
              <a:t>Master Theorem − </a:t>
            </a:r>
            <a:r>
              <a:rPr lang="en-US" altLang="zh-TW" sz="3800" dirty="0"/>
              <a:t>case 2</a:t>
            </a:r>
            <a:endParaRPr lang="zh-TW" alt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2E32F1E-4FD4-493C-982F-826A501475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15298"/>
                <a:ext cx="10515600" cy="464270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𝑎𝑇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</m:ctrlPr>
                          </m:fPr>
                          <m:num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+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𝑓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b="1" i="1" dirty="0">
                    <a:latin typeface="+mj-lt"/>
                  </a:rPr>
                  <a:t>constant</a:t>
                </a:r>
                <a:endParaRPr lang="en-US" altLang="zh-TW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與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同樣大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差距常數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TW" altLang="en-US" dirty="0"/>
                  <a:t>且切割次數為對數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	</a:t>
                </a:r>
                <a:r>
                  <a:rPr lang="zh-TW" altLang="en-US" dirty="0"/>
                  <a:t>所以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Θ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𝑙𝑔𝑛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Θ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𝑙𝑔𝑛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2E32F1E-4FD4-493C-982F-826A501475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15298"/>
                <a:ext cx="10515600" cy="464270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83A086F-1477-4CE2-ADA4-E3D72389C3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927" r="35768" b="18712"/>
          <a:stretch/>
        </p:blipFill>
        <p:spPr>
          <a:xfrm>
            <a:off x="838200" y="1762812"/>
            <a:ext cx="6750377" cy="45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38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383B5-06A3-41E2-AE37-635BA1E0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dirty="0">
                <a:ea typeface="新細明體"/>
                <a:cs typeface="Calibri Light"/>
              </a:rPr>
              <a:t>Master Theorem − </a:t>
            </a:r>
            <a:r>
              <a:rPr lang="en-US" altLang="zh-TW" sz="3800" dirty="0"/>
              <a:t>case 3</a:t>
            </a:r>
            <a:endParaRPr lang="zh-TW" alt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BAA4C47-7270-4F8B-9607-75AABC5710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26384"/>
                <a:ext cx="10515600" cy="411008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𝑎𝑇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</m:ctrlPr>
                          </m:fPr>
                          <m:num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+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𝑓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</m:func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較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大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差距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</a:rPr>
                      <m:t>倍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TW" altLang="en-US" dirty="0"/>
                  <a:t>，所以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Θ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r>
                  <a:rPr lang="zh-TW" altLang="en-US" dirty="0"/>
                  <a:t>需要判斷是否滿足</a:t>
                </a:r>
                <a:r>
                  <a:rPr lang="en-US" altLang="zh-TW" dirty="0"/>
                  <a:t>”</a:t>
                </a:r>
                <a:r>
                  <a:rPr lang="zh-TW" altLang="en-US" dirty="0"/>
                  <a:t>正規條件</a:t>
                </a:r>
                <a:r>
                  <a:rPr lang="en-US" altLang="zh-TW" dirty="0"/>
                  <a:t>(regularity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condition)”</a:t>
                </a:r>
              </a:p>
              <a:p>
                <a:r>
                  <a:rPr lang="zh-TW" altLang="en-US" dirty="0"/>
                  <a:t>進一步驗證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葉節點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與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dirty="0"/>
                  <a:t>大小關係</a:t>
                </a:r>
              </a:p>
              <a:p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BAA4C47-7270-4F8B-9607-75AABC5710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26384"/>
                <a:ext cx="10515600" cy="4110086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6C36041D-F42D-42F0-B30B-546ADB5D5D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191"/>
          <a:stretch/>
        </p:blipFill>
        <p:spPr>
          <a:xfrm>
            <a:off x="838199" y="1690688"/>
            <a:ext cx="10202129" cy="83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98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536F406F-1B5C-48EB-A3DD-EE902CC0FE4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3800" dirty="0">
                    <a:ea typeface="新細明體"/>
                    <a:cs typeface="Calibri Light"/>
                  </a:rPr>
                  <a:t>Example:</a:t>
                </a:r>
                <a14:m>
                  <m:oMath xmlns:m="http://schemas.openxmlformats.org/officeDocument/2006/math"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sz="3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sz="3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</m:d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=</m:t>
                    </m:r>
                    <m:r>
                      <a:rPr lang="en-US" altLang="zh-TW" sz="3800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9</m:t>
                    </m:r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sz="3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3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</m:ctrlPr>
                          </m:fPr>
                          <m:num>
                            <m:r>
                              <a:rPr lang="en-US" altLang="zh-TW" sz="3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3800" b="0" i="1" smtClean="0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TW" sz="3800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+</m:t>
                    </m:r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𝑛</m:t>
                    </m:r>
                  </m:oMath>
                </a14:m>
                <a:endParaRPr lang="zh-TW" altLang="en-US" sz="3800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536F406F-1B5C-48EB-A3DD-EE902CC0FE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83D660C-4177-48CA-8EE8-6B5783B1A8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=9,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func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altLang="zh-TW" dirty="0">
                    <a:ea typeface="新細明體"/>
                    <a:cs typeface="Calibri Ligh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Θ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fun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dirty="0">
                    <a:ea typeface="新細明體"/>
                    <a:cs typeface="Calibri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=</m:t>
                    </m:r>
                  </m:oMath>
                </a14:m>
                <a:r>
                  <a:rPr lang="el-GR" altLang="zh-TW" dirty="0">
                    <a:ea typeface="新細明體"/>
                    <a:cs typeface="Calibri Ligh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Θ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)</m:t>
                    </m:r>
                  </m:oMath>
                </a14:m>
                <a:r>
                  <a:rPr lang="en-US" altLang="zh-TW" dirty="0"/>
                  <a:t> by case 1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83D660C-4177-48CA-8EE8-6B5783B1A8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AD2FAEDD-289C-475B-93EF-98A3482907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618" r="8599" b="29262"/>
          <a:stretch/>
        </p:blipFill>
        <p:spPr>
          <a:xfrm>
            <a:off x="838200" y="3210596"/>
            <a:ext cx="7806180" cy="43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96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40A537E-416E-459A-8C58-E1F0F6ACB81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3800" dirty="0">
                    <a:ea typeface="新細明體"/>
                    <a:cs typeface="Calibri Light"/>
                  </a:rPr>
                  <a:t>Example:</a:t>
                </a:r>
                <a14:m>
                  <m:oMath xmlns:m="http://schemas.openxmlformats.org/officeDocument/2006/math"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sz="3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sz="3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</m:d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=</m:t>
                    </m:r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sz="3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3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</m:ctrlPr>
                          </m:fPr>
                          <m:num>
                            <m:r>
                              <a:rPr lang="en-US" altLang="zh-TW" sz="3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2</m:t>
                            </m:r>
                            <m:r>
                              <a:rPr lang="en-US" altLang="zh-TW" sz="3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3800" b="0" i="1" smtClean="0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TW" sz="3800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+1</m:t>
                    </m:r>
                  </m:oMath>
                </a14:m>
                <a:endParaRPr lang="zh-TW" altLang="en-US" sz="3800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40A537E-416E-459A-8C58-E1F0F6ACB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1A708E8-386C-477F-9285-2AEC4719A9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2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3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新細明體"/>
                                        <a:cs typeface="Calibri Light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新細明體"/>
                                        <a:cs typeface="Calibri Light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新細明體"/>
                                        <a:cs typeface="Calibri Light"/>
                                      </a:rPr>
                                      <m:t>3</m:t>
                                    </m:r>
                                  </m:den>
                                </m:f>
                              </m:sub>
                            </m:sSub>
                          </m:fNam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func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altLang="zh-TW" dirty="0">
                    <a:ea typeface="新細明體"/>
                    <a:cs typeface="Calibri Ligh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0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=1=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f>
                                      <m:f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新細明體"/>
                                            <a:cs typeface="Calibri Light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新細明體"/>
                                            <a:cs typeface="Calibri Light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新細明體"/>
                                            <a:cs typeface="Calibri Light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sub>
                                </m:sSub>
                              </m:fNam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Θ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(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dirty="0">
                    <a:ea typeface="新細明體"/>
                    <a:cs typeface="Calibri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=</m:t>
                    </m:r>
                  </m:oMath>
                </a14:m>
                <a:r>
                  <a:rPr lang="el-GR" altLang="zh-TW" dirty="0">
                    <a:ea typeface="新細明體"/>
                    <a:cs typeface="Calibri Ligh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Θ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𝑙𝑔𝑛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)</m:t>
                    </m:r>
                  </m:oMath>
                </a14:m>
                <a:r>
                  <a:rPr lang="en-US" altLang="zh-TW" dirty="0"/>
                  <a:t> by case 2</a:t>
                </a: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1A708E8-386C-477F-9285-2AEC4719A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F00F867B-44FD-4560-9A90-DED37B25F8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513" r="35576" b="19582"/>
          <a:stretch/>
        </p:blipFill>
        <p:spPr>
          <a:xfrm>
            <a:off x="838200" y="3242109"/>
            <a:ext cx="5879526" cy="37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96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1CFC6A3-1C88-4A4D-BC09-D731496DBFF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3800" dirty="0">
                    <a:ea typeface="新細明體"/>
                    <a:cs typeface="Calibri Light"/>
                  </a:rPr>
                  <a:t>Example:</a:t>
                </a:r>
                <a14:m>
                  <m:oMath xmlns:m="http://schemas.openxmlformats.org/officeDocument/2006/math"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sz="3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sz="3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</m:d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=</m:t>
                    </m:r>
                    <m:r>
                      <a:rPr lang="en-US" altLang="zh-TW" sz="3800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3</m:t>
                    </m:r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sz="3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3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</m:ctrlPr>
                          </m:fPr>
                          <m:num>
                            <m:r>
                              <a:rPr lang="en-US" altLang="zh-TW" sz="3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3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TW" sz="3800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+</m:t>
                    </m:r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𝑛𝑙𝑔𝑛</m:t>
                    </m:r>
                  </m:oMath>
                </a14:m>
                <a:endParaRPr lang="zh-TW" altLang="en-US" sz="3800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1CFC6A3-1C88-4A4D-BC09-D731496DBF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E12871E-A60F-4223-BB62-5CC4A41BD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=4,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𝑛𝑙𝑔𝑛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(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0.793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𝑙𝑔𝑛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0.793+</m:t>
                        </m:r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，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</m:t>
                    </m:r>
                  </m:oMath>
                </a14:m>
                <a:endParaRPr lang="en-US" altLang="zh-TW" dirty="0"/>
              </a:p>
              <a:p>
                <a:r>
                  <a:rPr lang="zh-TW" altLang="en-US" dirty="0"/>
                  <a:t>對於足夠大的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，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b="0" dirty="0"/>
                  <a:t>	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≤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𝑛𝑙𝑔𝑛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𝑐𝑓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dirty="0"/>
                  <a:t>當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dirty="0">
                    <a:ea typeface="新細明體"/>
                    <a:cs typeface="Calibri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=</m:t>
                    </m:r>
                  </m:oMath>
                </a14:m>
                <a:r>
                  <a:rPr lang="el-GR" altLang="zh-TW" dirty="0">
                    <a:ea typeface="新細明體"/>
                    <a:cs typeface="Calibri Ligh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Θ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𝑛𝑙𝑔𝑛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)</m:t>
                    </m:r>
                  </m:oMath>
                </a14:m>
                <a:r>
                  <a:rPr lang="en-US" altLang="zh-TW" dirty="0"/>
                  <a:t>  by case 3</a:t>
                </a: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E12871E-A60F-4223-BB62-5CC4A41BD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7EFC6D54-C08F-4996-9A2F-2D657B5F06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191"/>
          <a:stretch/>
        </p:blipFill>
        <p:spPr>
          <a:xfrm>
            <a:off x="838200" y="3020312"/>
            <a:ext cx="8211532" cy="6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356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600F288-3D9D-42E6-A046-285C2DB6A3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3800" dirty="0">
                    <a:ea typeface="新細明體"/>
                    <a:cs typeface="Calibri Light"/>
                  </a:rPr>
                  <a:t>Example:</a:t>
                </a:r>
                <a14:m>
                  <m:oMath xmlns:m="http://schemas.openxmlformats.org/officeDocument/2006/math"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sz="3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sz="3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</m:d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=</m:t>
                    </m:r>
                    <m:r>
                      <a:rPr lang="en-US" altLang="zh-TW" sz="3800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2</m:t>
                    </m:r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sz="3800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3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</m:ctrlPr>
                          </m:fPr>
                          <m:num>
                            <m:r>
                              <a:rPr lang="en-US" altLang="zh-TW" sz="3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3800" i="1">
                                <a:latin typeface="Cambria Math" panose="02040503050406030204" pitchFamily="18" charset="0"/>
                                <a:ea typeface="新細明體"/>
                                <a:cs typeface="Calibri Light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sz="3800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+</m:t>
                    </m:r>
                    <m:r>
                      <a:rPr lang="en-US" altLang="zh-TW" sz="3800" b="0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𝑛𝑙𝑔𝑛</m:t>
                    </m:r>
                  </m:oMath>
                </a14:m>
                <a:endParaRPr lang="zh-TW" altLang="en-US" sz="3800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600F288-3D9D-42E6-A046-285C2DB6A3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7E2E809-2C42-4978-BA6B-27E242E7A3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𝑛𝑙𝑔𝑛</m:t>
                    </m:r>
                  </m:oMath>
                </a14:m>
                <a:endParaRPr lang="en-US" altLang="zh-TW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altLang="zh-TW" dirty="0">
                    <a:ea typeface="新細明體"/>
                    <a:cs typeface="Calibri Ligh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Θ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1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𝑙𝑔𝑛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𝑙𝑔𝑛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𝑙𝑔𝑛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altLang="zh-TW" dirty="0"/>
                  <a:t>=?</a:t>
                </a:r>
              </a:p>
              <a:p>
                <a:r>
                  <a:rPr lang="zh-TW" altLang="en-US" dirty="0"/>
                  <a:t>因為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𝑙𝑔𝑛</m:t>
                    </m:r>
                  </m:oMath>
                </a14:m>
                <a:r>
                  <a:rPr lang="zh-TW" altLang="en-US" dirty="0"/>
                  <a:t>與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/>
                  <a:t>沒有差距</a:t>
                </a:r>
                <a:r>
                  <a:rPr lang="en-US" altLang="zh-TW" dirty="0"/>
                  <a:t>”</a:t>
                </a:r>
                <a:r>
                  <a:rPr lang="en-US" altLang="zh-TW" b="1" dirty="0"/>
                  <a:t> </a:t>
                </a:r>
                <a:r>
                  <a:rPr lang="en-US" altLang="zh-TW" b="1" dirty="0" err="1"/>
                  <a:t>polynomially</a:t>
                </a:r>
                <a:r>
                  <a:rPr lang="en-US" altLang="zh-TW" dirty="0"/>
                  <a:t>”</a:t>
                </a:r>
                <a:r>
                  <a:rPr lang="zh-TW" altLang="en-US" dirty="0"/>
                  <a:t>，主定理不適用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𝑙𝑔𝑛</m:t>
                    </m:r>
                    <m:r>
                      <a:rPr lang="zh-TW" altLang="en-US" b="0" i="1">
                        <a:latin typeface="Cambria Math" panose="02040503050406030204" pitchFamily="18" charset="0"/>
                      </a:rPr>
                      <m:t>無法表示為</m:t>
                    </m:r>
                    <m:sSup>
                      <m:sSup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r>
                  <a:rPr lang="zh-TW" altLang="en-US" dirty="0"/>
                  <a:t>利用</a:t>
                </a:r>
                <a:r>
                  <a:rPr lang="en-US" altLang="zh-TW" dirty="0"/>
                  <a:t>Extension of Master Theorem</a:t>
                </a:r>
                <a:r>
                  <a:rPr lang="zh-TW" altLang="en-US" dirty="0"/>
                  <a:t>解決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=</m:t>
                    </m:r>
                  </m:oMath>
                </a14:m>
                <a:r>
                  <a:rPr lang="el-GR" altLang="zh-TW" dirty="0">
                    <a:ea typeface="新細明體"/>
                    <a:cs typeface="Calibri Ligh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Θ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新細明體"/>
                        <a:cs typeface="Calibri Light"/>
                      </a:rPr>
                      <m:t>Θ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/>
                            <a:cs typeface="Calibri Light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:endParaRPr lang="zh-TW" altLang="en-US" dirty="0"/>
              </a:p>
              <a:p>
                <a:endParaRPr lang="en-US" altLang="zh-TW" dirty="0"/>
              </a:p>
              <a:p>
                <a:pPr marL="457200" lvl="1" indent="0">
                  <a:buNone/>
                </a:pP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7E2E809-2C42-4978-BA6B-27E242E7A3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665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573C1D8-3B19-D9DE-BB35-F9707E48D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3394"/>
            <a:ext cx="9144000" cy="89319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Thank you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13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B96A00-795A-B488-156A-87D14BC1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>
                <a:ea typeface="新細明體"/>
              </a:rPr>
              <a:t>4-1 The maximum-subarray problem</a:t>
            </a:r>
            <a:endParaRPr lang="zh-TW" altLang="en-US" sz="3800">
              <a:ea typeface="新細明體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1111328-6F9F-1B58-C729-F832B7A5B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41" y="1267326"/>
            <a:ext cx="9173517" cy="259695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F0EBA9D-08EA-E861-CF43-993AE3C26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121" y="3886909"/>
            <a:ext cx="9955756" cy="1194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標題 1">
                <a:extLst>
                  <a:ext uri="{FF2B5EF4-FFF2-40B4-BE49-F238E27FC236}">
                    <a16:creationId xmlns:a16="http://schemas.microsoft.com/office/drawing/2014/main" id="{B64A1BA2-FB85-9696-FD78-DC7DBEC834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5081080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⇒ </m:t>
                    </m:r>
                    <m:r>
                      <m:rPr>
                        <m:sty m:val="p"/>
                      </m:rPr>
                      <a:rPr lang="el-GR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400"/>
              </a:p>
            </p:txBody>
          </p:sp>
        </mc:Choice>
        <mc:Fallback xmlns="">
          <p:sp>
            <p:nvSpPr>
              <p:cNvPr id="15" name="標題 1">
                <a:extLst>
                  <a:ext uri="{FF2B5EF4-FFF2-40B4-BE49-F238E27FC236}">
                    <a16:creationId xmlns:a16="http://schemas.microsoft.com/office/drawing/2014/main" id="{B64A1BA2-FB85-9696-FD78-DC7DBEC83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81080"/>
                <a:ext cx="10515600" cy="1325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01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B7836-D6EE-A294-ACDE-850097D8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>
                <a:ea typeface="新細明體"/>
              </a:rPr>
              <a:t>A solution using divide-and-conquer</a:t>
            </a:r>
            <a:endParaRPr lang="zh-TW" altLang="en-US" sz="3800">
              <a:ea typeface="新細明體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3B94A40-CCAD-887B-7538-5A05FD3897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/>
                  <a:t>在陣列</a:t>
                </a:r>
                <a:r>
                  <a:rPr lang="en-US" altLang="zh-TW"/>
                  <a:t>maximum-subarray A[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𝑙𝑜𝑤</m:t>
                    </m:r>
                  </m:oMath>
                </a14:m>
                <a:r>
                  <a:rPr lang="en-US" altLang="zh-TW" i="1"/>
                  <a:t>..</a:t>
                </a:r>
                <a:r>
                  <a:rPr lang="en-US" altLang="zh-TW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h𝑖𝑔h</m:t>
                    </m:r>
                  </m:oMath>
                </a14:m>
                <a:r>
                  <a:rPr lang="en-US" altLang="zh-TW"/>
                  <a:t>]</a:t>
                </a:r>
                <a:r>
                  <a:rPr lang="zh-TW" altLang="en-US"/>
                  <a:t>中找尋最大子陣列</a:t>
                </a:r>
                <a:r>
                  <a:rPr lang="en-US" altLang="zh-TW"/>
                  <a:t>A[</a:t>
                </a:r>
                <a:r>
                  <a:rPr lang="en-US" altLang="zh-TW" i="1" err="1"/>
                  <a:t>i</a:t>
                </a:r>
                <a:r>
                  <a:rPr lang="en-US" altLang="zh-TW" i="1"/>
                  <a:t>..j</a:t>
                </a:r>
                <a:r>
                  <a:rPr lang="en-US" altLang="zh-TW"/>
                  <a:t>]</a:t>
                </a:r>
              </a:p>
              <a:p>
                <a:r>
                  <a:rPr lang="zh-TW" altLang="en-US"/>
                  <a:t>先找尋原陣列中的中間點</a:t>
                </a:r>
                <a:r>
                  <a:rPr lang="en-US" altLang="zh-TW"/>
                  <a:t>mid</a:t>
                </a:r>
                <a:r>
                  <a:rPr lang="zh-TW" altLang="en-US"/>
                  <a:t>，將陣列分成</a:t>
                </a:r>
                <a:r>
                  <a:rPr lang="en-US" altLang="zh-TW"/>
                  <a:t>2</a:t>
                </a:r>
                <a:r>
                  <a:rPr lang="zh-TW" altLang="en-US"/>
                  <a:t>個子陣列</a:t>
                </a:r>
                <a:r>
                  <a:rPr lang="en-US" altLang="zh-TW"/>
                  <a:t>A[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𝑙𝑜𝑤</m:t>
                    </m:r>
                  </m:oMath>
                </a14:m>
                <a:r>
                  <a:rPr lang="en-US" altLang="zh-TW" i="1"/>
                  <a:t>..</a:t>
                </a:r>
                <a:r>
                  <a:rPr lang="en-US" altLang="zh-TW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TW"/>
                  <a:t>]</a:t>
                </a:r>
              </a:p>
              <a:p>
                <a:pPr marL="0" indent="0">
                  <a:buNone/>
                </a:pPr>
                <a:r>
                  <a:rPr lang="en-US" altLang="zh-TW"/>
                  <a:t>  </a:t>
                </a:r>
                <a:r>
                  <a:rPr lang="zh-TW" altLang="en-US"/>
                  <a:t> 和</a:t>
                </a:r>
                <a:r>
                  <a:rPr lang="en-US" altLang="zh-TW"/>
                  <a:t>A[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/>
                  <a:t>..</a:t>
                </a:r>
                <a:r>
                  <a:rPr lang="en-US" altLang="zh-TW" b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h𝑖𝑔h</m:t>
                    </m:r>
                  </m:oMath>
                </a14:m>
                <a:r>
                  <a:rPr lang="en-US" altLang="zh-TW"/>
                  <a:t>]</a:t>
                </a:r>
                <a:r>
                  <a:rPr lang="zh-TW" altLang="en-US"/>
                  <a:t>，找尋目標陣列</a:t>
                </a:r>
                <a:r>
                  <a:rPr lang="en-US" altLang="zh-TW"/>
                  <a:t>A[</a:t>
                </a:r>
                <a:r>
                  <a:rPr lang="en-US" altLang="zh-TW" i="1" err="1"/>
                  <a:t>i</a:t>
                </a:r>
                <a:r>
                  <a:rPr lang="en-US" altLang="zh-TW" i="1"/>
                  <a:t>..j</a:t>
                </a:r>
                <a:r>
                  <a:rPr lang="en-US" altLang="zh-TW"/>
                  <a:t>]</a:t>
                </a:r>
                <a:r>
                  <a:rPr lang="zh-TW" altLang="en-US"/>
                  <a:t>，會有以下三種情況</a:t>
                </a:r>
                <a:endParaRPr lang="en-US" altLang="zh-TW"/>
              </a:p>
              <a:p>
                <a:pPr marL="0" indent="0">
                  <a:buNone/>
                </a:pPr>
                <a:r>
                  <a:rPr lang="en-US" altLang="zh-TW"/>
                  <a:t>	1.</a:t>
                </a:r>
                <a:r>
                  <a:rPr lang="zh-TW" altLang="en-US"/>
                  <a:t>包含在</a:t>
                </a:r>
                <a:r>
                  <a:rPr lang="en-US" altLang="zh-TW"/>
                  <a:t>A[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𝑙𝑜𝑤</m:t>
                    </m:r>
                  </m:oMath>
                </a14:m>
                <a:r>
                  <a:rPr lang="en-US" altLang="zh-TW" i="1"/>
                  <a:t>..</a:t>
                </a:r>
                <a:r>
                  <a:rPr lang="en-US" altLang="zh-TW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TW"/>
                  <a:t>]</a:t>
                </a:r>
                <a:r>
                  <a:rPr lang="zh-TW" altLang="en-US"/>
                  <a:t>中，其中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≦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𝑚𝑖𝑑</m:t>
                    </m:r>
                  </m:oMath>
                </a14:m>
                <a:endParaRPr lang="en-US" altLang="zh-TW"/>
              </a:p>
              <a:p>
                <a:pPr marL="0" indent="0">
                  <a:buNone/>
                </a:pPr>
                <a:r>
                  <a:rPr lang="en-US" altLang="zh-TW"/>
                  <a:t>	2.</a:t>
                </a:r>
                <a:r>
                  <a:rPr lang="zh-TW" altLang="en-US"/>
                  <a:t>包含在</a:t>
                </a:r>
                <a:r>
                  <a:rPr lang="en-US" altLang="zh-TW"/>
                  <a:t>A[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i="1"/>
                  <a:t>..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h𝑖𝑔h</m:t>
                    </m:r>
                  </m:oMath>
                </a14:m>
                <a:r>
                  <a:rPr lang="en-US" altLang="zh-TW"/>
                  <a:t>]</a:t>
                </a:r>
                <a:r>
                  <a:rPr lang="zh-TW" altLang="en-US"/>
                  <a:t>中，其中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𝑚𝑖𝑑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≦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≦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h𝑖𝑔h</m:t>
                    </m:r>
                  </m:oMath>
                </a14:m>
                <a:endParaRPr lang="en-US" altLang="zh-TW"/>
              </a:p>
              <a:p>
                <a:pPr marL="0" indent="0">
                  <a:buNone/>
                </a:pPr>
                <a:r>
                  <a:rPr lang="en-US" altLang="zh-TW"/>
                  <a:t>	3.</a:t>
                </a:r>
                <a:r>
                  <a:rPr lang="zh-TW" altLang="en-US"/>
                  <a:t>橫跨中點，其中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≦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≦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𝑚𝑖𝑑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≦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h𝑖𝑔h</m:t>
                    </m:r>
                  </m:oMath>
                </a14:m>
                <a:endParaRPr lang="en-US" altLang="zh-TW"/>
              </a:p>
              <a:p>
                <a:pPr marL="0" indent="0">
                  <a:buNone/>
                </a:pPr>
                <a:endParaRPr lang="en-US" altLang="zh-TW"/>
              </a:p>
              <a:p>
                <a:endParaRPr lang="en-US" altLang="zh-TW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3B94A40-CCAD-887B-7538-5A05FD3897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74B3157B-1B97-37DE-0C03-D7C6992BE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248" y="4864963"/>
            <a:ext cx="9701504" cy="171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6A3CDA8-59D8-4C0B-00F1-1C7B4F60F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11" y="633261"/>
            <a:ext cx="6515178" cy="559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2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32537F1-0366-EF5B-0F20-6CF79FFA9634}"/>
              </a:ext>
            </a:extLst>
          </p:cNvPr>
          <p:cNvCxnSpPr/>
          <p:nvPr/>
        </p:nvCxnSpPr>
        <p:spPr>
          <a:xfrm>
            <a:off x="1203767" y="2453832"/>
            <a:ext cx="94912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085C4B2-66AC-091F-FCB4-C76D7D9BA0F4}"/>
              </a:ext>
            </a:extLst>
          </p:cNvPr>
          <p:cNvCxnSpPr/>
          <p:nvPr/>
        </p:nvCxnSpPr>
        <p:spPr>
          <a:xfrm>
            <a:off x="1203767" y="3150242"/>
            <a:ext cx="94912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5FD0394-F0FD-7439-AAD5-0858B92572C1}"/>
              </a:ext>
            </a:extLst>
          </p:cNvPr>
          <p:cNvCxnSpPr/>
          <p:nvPr/>
        </p:nvCxnSpPr>
        <p:spPr>
          <a:xfrm>
            <a:off x="1203767" y="3867872"/>
            <a:ext cx="94912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化單一角落 2">
            <a:extLst>
              <a:ext uri="{FF2B5EF4-FFF2-40B4-BE49-F238E27FC236}">
                <a16:creationId xmlns:a16="http://schemas.microsoft.com/office/drawing/2014/main" id="{4C5E9A35-1CBB-47C6-C317-33E5B9469AB1}"/>
              </a:ext>
            </a:extLst>
          </p:cNvPr>
          <p:cNvSpPr/>
          <p:nvPr/>
        </p:nvSpPr>
        <p:spPr>
          <a:xfrm>
            <a:off x="1203767" y="4516057"/>
            <a:ext cx="949124" cy="1363882"/>
          </a:xfrm>
          <a:prstGeom prst="round1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單一角落 1">
            <a:extLst>
              <a:ext uri="{FF2B5EF4-FFF2-40B4-BE49-F238E27FC236}">
                <a16:creationId xmlns:a16="http://schemas.microsoft.com/office/drawing/2014/main" id="{D4AC609C-7CDB-B9D2-B369-CC24878E784E}"/>
              </a:ext>
            </a:extLst>
          </p:cNvPr>
          <p:cNvSpPr/>
          <p:nvPr/>
        </p:nvSpPr>
        <p:spPr>
          <a:xfrm>
            <a:off x="1203767" y="1423687"/>
            <a:ext cx="949124" cy="694480"/>
          </a:xfrm>
          <a:prstGeom prst="round1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739EA1-500F-3421-FD94-DA0850455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77" y="805725"/>
            <a:ext cx="9175246" cy="5246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A70B4DA-5281-A22F-A291-992FE779C7C1}"/>
                  </a:ext>
                </a:extLst>
              </p:cNvPr>
              <p:cNvSpPr txBox="1"/>
              <p:nvPr/>
            </p:nvSpPr>
            <p:spPr>
              <a:xfrm>
                <a:off x="315683" y="1586261"/>
                <a:ext cx="7357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A70B4DA-5281-A22F-A291-992FE779C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83" y="1586261"/>
                <a:ext cx="735779" cy="369332"/>
              </a:xfrm>
              <a:prstGeom prst="rect">
                <a:avLst/>
              </a:prstGeom>
              <a:blipFill>
                <a:blip r:embed="rId3"/>
                <a:stretch>
                  <a:fillRect l="-9167" r="-15000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CE4C8AF5-D69C-4774-3730-63C2DE8DFFFB}"/>
                  </a:ext>
                </a:extLst>
              </p:cNvPr>
              <p:cNvSpPr txBox="1"/>
              <p:nvPr/>
            </p:nvSpPr>
            <p:spPr>
              <a:xfrm>
                <a:off x="138788" y="2269166"/>
                <a:ext cx="10515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CE4C8AF5-D69C-4774-3730-63C2DE8DF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88" y="2269166"/>
                <a:ext cx="1051570" cy="369332"/>
              </a:xfrm>
              <a:prstGeom prst="rect">
                <a:avLst/>
              </a:prstGeom>
              <a:blipFill>
                <a:blip r:embed="rId4"/>
                <a:stretch>
                  <a:fillRect l="-6977" r="-10465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2823C18-71CE-8E0B-2CA8-ED321BE15C32}"/>
                  </a:ext>
                </a:extLst>
              </p:cNvPr>
              <p:cNvSpPr txBox="1"/>
              <p:nvPr/>
            </p:nvSpPr>
            <p:spPr>
              <a:xfrm>
                <a:off x="138788" y="2965576"/>
                <a:ext cx="10515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2823C18-71CE-8E0B-2CA8-ED321BE15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88" y="2965576"/>
                <a:ext cx="1051570" cy="369332"/>
              </a:xfrm>
              <a:prstGeom prst="rect">
                <a:avLst/>
              </a:prstGeom>
              <a:blipFill>
                <a:blip r:embed="rId5"/>
                <a:stretch>
                  <a:fillRect l="-6977" r="-10465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6E754E4-E678-BED9-44CA-5D978CFB4134}"/>
                  </a:ext>
                </a:extLst>
              </p:cNvPr>
              <p:cNvSpPr txBox="1"/>
              <p:nvPr/>
            </p:nvSpPr>
            <p:spPr>
              <a:xfrm>
                <a:off x="289470" y="3683206"/>
                <a:ext cx="7502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6E754E4-E678-BED9-44CA-5D978CFB4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70" y="3683206"/>
                <a:ext cx="750205" cy="369332"/>
              </a:xfrm>
              <a:prstGeom prst="rect">
                <a:avLst/>
              </a:prstGeom>
              <a:blipFill>
                <a:blip r:embed="rId6"/>
                <a:stretch>
                  <a:fillRect l="-8065" r="-13710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879EBF88-662A-06CE-3FE8-E770FE970AE8}"/>
                  </a:ext>
                </a:extLst>
              </p:cNvPr>
              <p:cNvSpPr txBox="1"/>
              <p:nvPr/>
            </p:nvSpPr>
            <p:spPr>
              <a:xfrm>
                <a:off x="296682" y="5013332"/>
                <a:ext cx="7357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879EBF88-662A-06CE-3FE8-E770FE970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82" y="5013332"/>
                <a:ext cx="735779" cy="369332"/>
              </a:xfrm>
              <a:prstGeom prst="rect">
                <a:avLst/>
              </a:prstGeom>
              <a:blipFill>
                <a:blip r:embed="rId7"/>
                <a:stretch>
                  <a:fillRect l="-9167" r="-15000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15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438834-B42E-E039-1854-1592D0D4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>
                <a:ea typeface="新細明體"/>
              </a:rPr>
              <a:t>Analyzing the divide-and-conquer algorithm</a:t>
            </a:r>
            <a:endParaRPr lang="zh-TW" altLang="en-US" sz="3800">
              <a:ea typeface="新細明體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4F5CA06-AB57-6E9F-0C14-06003F066E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515600" cy="6612523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/>
                  <a:t>假設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dirty="0"/>
                  <a:t>為陣列中有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個元素時的時間複雜度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TW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b="0" dirty="0">
                    <a:ea typeface="Cambria Math" panose="020405030504060302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/2)+</m:t>
                            </m:r>
                            <m:r>
                              <m:rPr>
                                <m:sty m:val="p"/>
                              </m:r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&amp;,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altLang="zh-TW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b="0" dirty="0">
                    <a:ea typeface="Cambria Math" panose="02040503050406030204" pitchFamily="18" charset="0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altLang="zh-TW" b="0" dirty="0"/>
                  <a:t>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lg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/>
                  <a:t>  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4F5CA06-AB57-6E9F-0C14-06003F066E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515600" cy="6612523"/>
              </a:xfrm>
              <a:blipFill>
                <a:blip r:embed="rId2"/>
                <a:stretch>
                  <a:fillRect l="-1043" t="-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848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A4F1E-AC46-F94C-1758-C82C0AD5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>
                <a:ea typeface="新細明體"/>
              </a:rPr>
              <a:t>4-2 Strassen’s algorithm for matrix multiplication</a:t>
            </a:r>
            <a:endParaRPr lang="zh-TW" altLang="en-US" sz="3800">
              <a:ea typeface="新細明體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30DA538-7584-C213-1BD9-FFA881DA53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, both A and B are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matrix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TW" dirty="0"/>
                  <a:t>,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/>
                  <a:t> for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by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running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30DA538-7584-C213-1BD9-FFA881DA53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7FAAE75D-CF46-D4F8-751B-00375D2DC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81252"/>
            <a:ext cx="4848802" cy="341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1A2857877720B498BA34BB8C79D008F" ma:contentTypeVersion="11" ma:contentTypeDescription="建立新的文件。" ma:contentTypeScope="" ma:versionID="21dd138b823a74e55486a7afe379266f">
  <xsd:schema xmlns:xsd="http://www.w3.org/2001/XMLSchema" xmlns:xs="http://www.w3.org/2001/XMLSchema" xmlns:p="http://schemas.microsoft.com/office/2006/metadata/properties" xmlns:ns3="336431bf-04da-4000-bd06-2854796d02f0" targetNamespace="http://schemas.microsoft.com/office/2006/metadata/properties" ma:root="true" ma:fieldsID="585b9ffefb3ec3d848b381b69587f187" ns3:_="">
    <xsd:import namespace="336431bf-04da-4000-bd06-2854796d02f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6431bf-04da-4000-bd06-2854796d02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AB926A-FF99-4C2E-869F-70D1EEFB1626}">
  <ds:schemaRefs>
    <ds:schemaRef ds:uri="336431bf-04da-4000-bd06-2854796d02f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8F45383-7CFE-46FD-AAEA-19A90830DD09}">
  <ds:schemaRefs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336431bf-04da-4000-bd06-2854796d02f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6C7E6AC-E8F3-4B57-AB29-8DBA9359D3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2174</Words>
  <Application>Microsoft Office PowerPoint</Application>
  <PresentationFormat>寬螢幕</PresentationFormat>
  <Paragraphs>221</Paragraphs>
  <Slides>38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Symbol</vt:lpstr>
      <vt:lpstr>Office 佈景主題</vt:lpstr>
      <vt:lpstr>Divide and Conquer</vt:lpstr>
      <vt:lpstr>PowerPoint 簡報</vt:lpstr>
      <vt:lpstr>PowerPoint 簡報</vt:lpstr>
      <vt:lpstr>4-1 The maximum-subarray problem</vt:lpstr>
      <vt:lpstr>A solution using divide-and-conquer</vt:lpstr>
      <vt:lpstr>PowerPoint 簡報</vt:lpstr>
      <vt:lpstr>PowerPoint 簡報</vt:lpstr>
      <vt:lpstr>Analyzing the divide-and-conquer algorithm</vt:lpstr>
      <vt:lpstr>4-2 Strassen’s algorithm for matrix multiplication</vt:lpstr>
      <vt:lpstr>Divide and conquer for matrix</vt:lpstr>
      <vt:lpstr>PowerPoint 簡報</vt:lpstr>
      <vt:lpstr>PowerPoint 簡報</vt:lpstr>
      <vt:lpstr>Strassen’s method</vt:lpstr>
      <vt:lpstr>PowerPoint 簡報</vt:lpstr>
      <vt:lpstr>時間複雜度</vt:lpstr>
      <vt:lpstr>4-3 The substitution method for solving recurrences</vt:lpstr>
      <vt:lpstr>PowerPoint 簡報</vt:lpstr>
      <vt:lpstr>PowerPoint 簡報</vt:lpstr>
      <vt:lpstr>PowerPoint 簡報</vt:lpstr>
      <vt:lpstr>Changing variable</vt:lpstr>
      <vt:lpstr>4-4 The recursion-tree method for solving recurrence</vt:lpstr>
      <vt:lpstr>Example:T(n)=3T(⌊n/4⌋)+Θ(n^2)</vt:lpstr>
      <vt:lpstr>Example:T(n)=3T(⌊n/4⌋)+Θ(n^2)</vt:lpstr>
      <vt:lpstr>PowerPoint 簡報</vt:lpstr>
      <vt:lpstr>Example:T(n)=3T(⌊n/4⌋)+Θ(n^2)</vt:lpstr>
      <vt:lpstr>Example:T(n)=3T(⌊n/4⌋)+Θ(n^2)</vt:lpstr>
      <vt:lpstr>Example:T(n)=T(n/3)+T(2n/3)+O(n)</vt:lpstr>
      <vt:lpstr>Example:T(n)=T(n/3)+T(2n/3)+O(n)</vt:lpstr>
      <vt:lpstr>4-5 The master method for solving recurrences</vt:lpstr>
      <vt:lpstr>Master Theorem</vt:lpstr>
      <vt:lpstr> </vt:lpstr>
      <vt:lpstr>Master Theorem − case 2</vt:lpstr>
      <vt:lpstr>Master Theorem − case 3</vt:lpstr>
      <vt:lpstr>Example:T(n)=9T(n/3)+n</vt:lpstr>
      <vt:lpstr>Example:T(n)=T(2n/3)+1</vt:lpstr>
      <vt:lpstr>Example:T(n)=3T(n/4)+nlgn</vt:lpstr>
      <vt:lpstr>Example:T(n)=2T(n/2)+nlgn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</dc:title>
  <dc:creator>林育丞</dc:creator>
  <cp:lastModifiedBy>10911107@O365st.cycu.edu.tw</cp:lastModifiedBy>
  <cp:revision>18</cp:revision>
  <dcterms:created xsi:type="dcterms:W3CDTF">2022-10-15T07:58:28Z</dcterms:created>
  <dcterms:modified xsi:type="dcterms:W3CDTF">2022-10-29T08:32:06Z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0x010100C1A2857877720B498BA34BB8C79D008F</vt:lpwstr>
  </property>
</Properties>
</file>