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B4DE13-D89D-4FD3-BECC-1F72BC6442A8}">
  <a:tblStyle styleId="{31B4DE13-D89D-4FD3-BECC-1F72BC6442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f5453125c_1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f5453125c_1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f1e15c81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f1e15c81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f1e15c81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f1e15c81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f1e15c81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5f1e15c81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98947c0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98947c0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98947c0d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98947c0d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f1e15c81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f1e15c81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5f1e15c81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5f1e15c81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f1e15c81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5f1e15c81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5f5453125c_1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5f5453125c_1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98947c0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98947c0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e1a236756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e1a236756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e1a236756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e1a236756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c16e3f9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c16e3f9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98947c0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98947c0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98947c0d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98947c0d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98947c0d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98947c0d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f1e15c81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f1e15c81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4800"/>
              <a:t>Quicksort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快速排序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640" y="0"/>
            <a:ext cx="72507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55">
                <a:solidFill>
                  <a:schemeClr val="dk2"/>
                </a:solidFill>
              </a:rPr>
              <a:t>⬤ </a:t>
            </a:r>
            <a:r>
              <a:rPr lang="zh-TW"/>
              <a:t>Balanced partitioning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⬤average–case (平均情況):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■同理於 99-to-1 spilt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■T(n) = T(99n/100)+T(n/100)+cn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■T(n) ∈ O(n lg 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⬤結論:當切割數為常數倍時，T(n)∈ O(n lg n)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 rotWithShape="1">
          <a:blip r:embed="rId3">
            <a:alphaModFix/>
          </a:blip>
          <a:srcRect b="14375" l="0" r="0" t="2291"/>
          <a:stretch/>
        </p:blipFill>
        <p:spPr>
          <a:xfrm>
            <a:off x="4954650" y="0"/>
            <a:ext cx="41893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55">
                <a:solidFill>
                  <a:schemeClr val="dk2"/>
                </a:solidFill>
              </a:rPr>
              <a:t>⬤ </a:t>
            </a:r>
            <a:r>
              <a:rPr lang="zh-TW"/>
              <a:t>Intuition for the average case</a:t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⬤可能會發生</a:t>
            </a:r>
            <a:r>
              <a:rPr lang="zh-TW">
                <a:solidFill>
                  <a:schemeClr val="dk1"/>
                </a:solidFill>
              </a:rPr>
              <a:t>Best–case與Worst–case混和的情況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■圖a: 0、(n-1)2 -1、(n-1)2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𝚯(n)+𝚯(n-1)=𝚯(n)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■圖b:(n-1)2、(n-1)2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𝚯(n)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⬤結論:花費時間仍然是O(n lg n),但有一個較大的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常數被 O-notation隱藏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025" y="1152475"/>
            <a:ext cx="3323275" cy="1786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9025" y="2939172"/>
            <a:ext cx="3323275" cy="15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7.3 A randomized version of </a:t>
            </a:r>
            <a:r>
              <a:rPr lang="zh-TW"/>
              <a:t>quicksort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311700" y="1152475"/>
            <a:ext cx="8520600" cy="14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⬤ 從子數列A[p]中隨機選擇一個元素，而不是都以A[r]作為基準點，子數列中r-p+1個元素都有可能會是基準點。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4572000" y="2286725"/>
            <a:ext cx="410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■Randomized-Quicksort (A, p, 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1 if p&lt;r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2	q=Randomized-Partition (A, p, r)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3	</a:t>
            </a:r>
            <a:r>
              <a:rPr lang="zh-TW" sz="1600">
                <a:solidFill>
                  <a:schemeClr val="dk1"/>
                </a:solidFill>
              </a:rPr>
              <a:t>Randomized-</a:t>
            </a:r>
            <a:r>
              <a:rPr lang="zh-TW" sz="1600">
                <a:solidFill>
                  <a:schemeClr val="dk1"/>
                </a:solidFill>
              </a:rPr>
              <a:t>Quicksort (A, p, q-1)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4	</a:t>
            </a:r>
            <a:r>
              <a:rPr lang="zh-TW" sz="1600">
                <a:solidFill>
                  <a:schemeClr val="dk1"/>
                </a:solidFill>
              </a:rPr>
              <a:t>Randomized-</a:t>
            </a:r>
            <a:r>
              <a:rPr lang="zh-TW" sz="1600">
                <a:solidFill>
                  <a:schemeClr val="dk1"/>
                </a:solidFill>
              </a:rPr>
              <a:t>Quicksort (A, q+1, r)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373850" y="2286725"/>
            <a:ext cx="410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■Randomized-Partition (A, p, 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1 i = Random(p, r)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2 exchange A[r] with A[i]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3 return Partition </a:t>
            </a:r>
            <a:r>
              <a:rPr lang="zh-TW" sz="1600">
                <a:solidFill>
                  <a:schemeClr val="dk1"/>
                </a:solidFill>
              </a:rPr>
              <a:t>(A, p, r)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7.4 Analysis of </a:t>
            </a:r>
            <a:r>
              <a:rPr lang="zh-TW"/>
              <a:t>quicksort</a:t>
            </a:r>
            <a:endParaRPr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⬤Worst–case analysis: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■如何驗證𝚯(n^2)就是Worst–case?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我們猜測對於某個常數c,T(n)&lt;cn^2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200" y="2085225"/>
            <a:ext cx="4410076" cy="377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188" y="2971813"/>
            <a:ext cx="44100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8200" y="3800488"/>
            <a:ext cx="32385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6700" y="4206950"/>
            <a:ext cx="3946191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698"/>
              <a:buFont typeface="Arial"/>
              <a:buNone/>
            </a:pPr>
            <a:r>
              <a:rPr lang="zh-TW" sz="2355">
                <a:solidFill>
                  <a:schemeClr val="dk2"/>
                </a:solidFill>
              </a:rPr>
              <a:t>⬤</a:t>
            </a:r>
            <a:r>
              <a:rPr lang="zh-TW" sz="2355"/>
              <a:t>Running time and comparisons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5992800" y="1017725"/>
            <a:ext cx="283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■Partition (A, p, 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403"/>
              <a:buFont typeface="Arial"/>
              <a:buNone/>
            </a:pPr>
            <a:r>
              <a:rPr lang="zh-TW" sz="1608">
                <a:solidFill>
                  <a:schemeClr val="dk1"/>
                </a:solidFill>
              </a:rPr>
              <a:t>1 x = A[r]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403"/>
              <a:buFont typeface="Arial"/>
              <a:buNone/>
            </a:pPr>
            <a:r>
              <a:rPr lang="zh-TW" sz="1608">
                <a:solidFill>
                  <a:schemeClr val="dk1"/>
                </a:solidFill>
              </a:rPr>
              <a:t>2 i = p-1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403"/>
              <a:buFont typeface="Arial"/>
              <a:buNone/>
            </a:pPr>
            <a:r>
              <a:rPr lang="zh-TW" sz="1608">
                <a:solidFill>
                  <a:schemeClr val="dk1"/>
                </a:solidFill>
              </a:rPr>
              <a:t>3 for j=p to r-1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403"/>
              <a:buFont typeface="Arial"/>
              <a:buNone/>
            </a:pPr>
            <a:r>
              <a:rPr lang="zh-TW" sz="1608">
                <a:solidFill>
                  <a:srgbClr val="FF0000"/>
                </a:solidFill>
              </a:rPr>
              <a:t>4	if A[j]&lt;=x</a:t>
            </a:r>
            <a:endParaRPr sz="1608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403"/>
              <a:buFont typeface="Arial"/>
              <a:buNone/>
            </a:pPr>
            <a:r>
              <a:rPr lang="zh-TW" sz="1608">
                <a:solidFill>
                  <a:schemeClr val="dk1"/>
                </a:solidFill>
              </a:rPr>
              <a:t>5		i = i+1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403"/>
              <a:buFont typeface="Arial"/>
              <a:buNone/>
            </a:pPr>
            <a:r>
              <a:rPr lang="zh-TW" sz="1608">
                <a:solidFill>
                  <a:schemeClr val="dk1"/>
                </a:solidFill>
              </a:rPr>
              <a:t>6		exchange A[i] with A[j]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403"/>
              <a:buFont typeface="Arial"/>
              <a:buNone/>
            </a:pPr>
            <a:r>
              <a:rPr lang="zh-TW" sz="1608">
                <a:solidFill>
                  <a:schemeClr val="dk1"/>
                </a:solidFill>
              </a:rPr>
              <a:t>7 exchange A[i+1] with A[r]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403"/>
              <a:buFont typeface="Arial"/>
              <a:buNone/>
            </a:pPr>
            <a:r>
              <a:rPr lang="zh-TW" sz="1608">
                <a:solidFill>
                  <a:schemeClr val="dk1"/>
                </a:solidFill>
              </a:rPr>
              <a:t>8 return i+1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52475"/>
            <a:ext cx="5681100" cy="889507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 txBox="1"/>
          <p:nvPr/>
        </p:nvSpPr>
        <p:spPr>
          <a:xfrm>
            <a:off x="2271700" y="1714475"/>
            <a:ext cx="34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( 令X為比較次數，則運行時間是O(n+X) )</a:t>
            </a:r>
            <a:endParaRPr sz="1300"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311700" y="2114675"/>
            <a:ext cx="5421000" cy="24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■ 整個quicksort的過程中，最多呼叫n次Partition，每呼叫一次需要  O(1)的時間，加上每進入一次for迴圈，都會在第4行做一次比較，因此總花費時間為n*O(1)+X*O(1)=O(n+X)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698"/>
              <a:buFont typeface="Arial"/>
              <a:buNone/>
            </a:pPr>
            <a:r>
              <a:rPr lang="zh-TW" sz="2355">
                <a:solidFill>
                  <a:schemeClr val="dk2"/>
                </a:solidFill>
              </a:rPr>
              <a:t>⬤</a:t>
            </a:r>
            <a:r>
              <a:rPr lang="zh-TW" sz="2355"/>
              <a:t>Running time and comparisons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假設輸入的數組(陣列)A={ z1,z2,z3…,zn },其中zi是第i最小的元素,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定義一個集合 Zij={ zi,zi+1,zi+2…,zj },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定義隨機變數 Xij= I { zi is compared to zj },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則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取期望值,得到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25" y="2124100"/>
            <a:ext cx="1415291" cy="6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 rotWithShape="1">
          <a:blip r:embed="rId4">
            <a:alphaModFix/>
          </a:blip>
          <a:srcRect b="0" l="1555" r="0" t="0"/>
          <a:stretch/>
        </p:blipFill>
        <p:spPr>
          <a:xfrm>
            <a:off x="1928825" y="2715950"/>
            <a:ext cx="67700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9"/>
          <p:cNvPicPr preferRelativeResize="0"/>
          <p:nvPr/>
        </p:nvPicPr>
        <p:blipFill rotWithShape="1">
          <a:blip r:embed="rId3">
            <a:alphaModFix/>
          </a:blip>
          <a:srcRect b="30104" l="0" r="0" t="0"/>
          <a:stretch/>
        </p:blipFill>
        <p:spPr>
          <a:xfrm>
            <a:off x="757025" y="450750"/>
            <a:ext cx="5848350" cy="139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 rotWithShape="1">
          <a:blip r:embed="rId4">
            <a:alphaModFix/>
          </a:blip>
          <a:srcRect b="76603" l="0" r="0" t="0"/>
          <a:stretch/>
        </p:blipFill>
        <p:spPr>
          <a:xfrm>
            <a:off x="757038" y="1848835"/>
            <a:ext cx="2562225" cy="7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 rotWithShape="1">
          <a:blip r:embed="rId4">
            <a:alphaModFix/>
          </a:blip>
          <a:srcRect b="0" l="0" r="0" t="68779"/>
          <a:stretch/>
        </p:blipFill>
        <p:spPr>
          <a:xfrm>
            <a:off x="757013" y="2555275"/>
            <a:ext cx="2562300" cy="9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 rotWithShape="1">
          <a:blip r:embed="rId3">
            <a:alphaModFix/>
          </a:blip>
          <a:srcRect b="5357" l="35305" r="43806" t="69240"/>
          <a:stretch/>
        </p:blipFill>
        <p:spPr>
          <a:xfrm>
            <a:off x="5158750" y="1324275"/>
            <a:ext cx="1221574" cy="5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 rotWithShape="1">
          <a:blip r:embed="rId4">
            <a:alphaModFix/>
          </a:blip>
          <a:srcRect b="53075" l="21348" r="15639" t="23528"/>
          <a:stretch/>
        </p:blipFill>
        <p:spPr>
          <a:xfrm>
            <a:off x="3319300" y="1848825"/>
            <a:ext cx="1614500" cy="7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 rotWithShape="1">
          <a:blip r:embed="rId4">
            <a:alphaModFix/>
          </a:blip>
          <a:srcRect b="30167" l="21347" r="13407" t="46436"/>
          <a:stretch/>
        </p:blipFill>
        <p:spPr>
          <a:xfrm>
            <a:off x="4933725" y="1848825"/>
            <a:ext cx="1671625" cy="7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9325" y="2571728"/>
            <a:ext cx="4618425" cy="22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thank you all!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7.1 Description of quicksort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43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⬤快速排列法最初的思路是在分解時，按照元素的大小分成一大一小的子序列，而因為相對次序已經正確，所以合併時不需花費時間。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⬤作法: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■選擇基準點A[p]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■以基準點為界，將序列分為</a:t>
            </a:r>
            <a:r>
              <a:rPr lang="zh-TW">
                <a:solidFill>
                  <a:schemeClr val="dk1"/>
                </a:solidFill>
              </a:rPr>
              <a:t>A[p…q-1](左序列，元素皆小於等於A[q])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						  A[q+1…r](右序列，元素皆大於A[q])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■把子序列以遞迴形式進行快速排列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■將已排好的子序列合併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698"/>
              <a:buFont typeface="Arial"/>
              <a:buNone/>
            </a:pPr>
            <a:r>
              <a:rPr lang="zh-TW" sz="2355">
                <a:solidFill>
                  <a:schemeClr val="dk2"/>
                </a:solidFill>
              </a:rPr>
              <a:t>⬤ </a:t>
            </a:r>
            <a:r>
              <a:rPr lang="zh-TW"/>
              <a:t>Partition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732550" y="757875"/>
            <a:ext cx="3678900" cy="3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■Partition (A, p, 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1 x = A[r]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2 i = p-1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3 for j=p to r-1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4	if A[j]&lt;=x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5		i = i+1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6		exchange A[i] with A[j]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7 exchange A[i+1] with A[r]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8">
                <a:solidFill>
                  <a:schemeClr val="dk1"/>
                </a:solidFill>
              </a:rPr>
              <a:t>8 return i+1</a:t>
            </a:r>
            <a:endParaRPr sz="1608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01700" y="1291275"/>
            <a:ext cx="335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■Quicksort (</a:t>
            </a:r>
            <a:r>
              <a:rPr lang="zh-TW">
                <a:solidFill>
                  <a:schemeClr val="dk1"/>
                </a:solidFill>
              </a:rPr>
              <a:t>A, p, r</a:t>
            </a:r>
            <a:r>
              <a:rPr lang="zh-TW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1 if p&lt;r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2	q=partition (</a:t>
            </a:r>
            <a:r>
              <a:rPr lang="zh-TW" sz="1600">
                <a:solidFill>
                  <a:schemeClr val="dk1"/>
                </a:solidFill>
              </a:rPr>
              <a:t>A, p, r</a:t>
            </a:r>
            <a:r>
              <a:rPr lang="zh-TW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3	Quicksort (A, p, q-1)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4	Q</a:t>
            </a:r>
            <a:r>
              <a:rPr lang="zh-TW" sz="1600">
                <a:solidFill>
                  <a:schemeClr val="dk1"/>
                </a:solidFill>
              </a:rPr>
              <a:t>uicksort (A, q+1, r)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812500" y="757875"/>
            <a:ext cx="3678900" cy="3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將A[r]設定為基準點(值)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i為左陣列的末端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從陣列的第一個值開始檢查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檢查到比基準值小時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將檢查的值放到左陣列裡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原本位置的值放到右陣列裡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將基準值放到左陣列和右陣列中間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8">
                <a:solidFill>
                  <a:schemeClr val="dk1"/>
                </a:solidFill>
              </a:rPr>
              <a:t>回到基準值的位置</a:t>
            </a:r>
            <a:endParaRPr sz="1608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Partition</a:t>
            </a:r>
            <a:r>
              <a:rPr lang="zh-TW"/>
              <a:t>過程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49775" y="572700"/>
            <a:ext cx="378900" cy="42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714375" y="959025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714375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{31B4DE13-D89D-4FD3-BECC-1F72BC6442A8}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Google Shape;78;p16"/>
          <p:cNvGraphicFramePr/>
          <p:nvPr/>
        </p:nvGraphicFramePr>
        <p:xfrm>
          <a:off x="714375" y="157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{31B4DE13-D89D-4FD3-BECC-1F72BC6442A8}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Google Shape;79;p16"/>
          <p:cNvGraphicFramePr/>
          <p:nvPr/>
        </p:nvGraphicFramePr>
        <p:xfrm>
          <a:off x="714375" y="25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{31B4DE13-D89D-4FD3-BECC-1F72BC6442A8}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Google Shape;80;p16"/>
          <p:cNvGraphicFramePr/>
          <p:nvPr/>
        </p:nvGraphicFramePr>
        <p:xfrm>
          <a:off x="714375" y="343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{31B4DE13-D89D-4FD3-BECC-1F72BC6442A8}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Google Shape;81;p16"/>
          <p:cNvGraphicFramePr/>
          <p:nvPr/>
        </p:nvGraphicFramePr>
        <p:xfrm>
          <a:off x="714375" y="437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{31B4DE13-D89D-4FD3-BECC-1F72BC6442A8}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82" name="Google Shape;82;p16"/>
          <p:cNvSpPr txBox="1"/>
          <p:nvPr/>
        </p:nvSpPr>
        <p:spPr>
          <a:xfrm>
            <a:off x="3881525" y="959025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881525" y="1969025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881525" y="2902475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881525" y="3835925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881525" y="4769375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61975" y="959025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714363" y="959025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p,j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714363" y="1969025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p,i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1166763" y="1969025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1619263" y="2902475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714363" y="2902475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p,i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714363" y="3835925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p,i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2071663" y="3835925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714363" y="4769375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2524163" y="4769375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1166813" y="4769375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</a:t>
            </a:r>
            <a:endParaRPr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5068550" y="729475"/>
            <a:ext cx="3678900" cy="3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■Partition (A, p, 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1 x = A[r]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2 i = p-1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3 for j=p to r-1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4	if A[j]&lt;=x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5		i = i+1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6		exchange A[i] with A[j]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7 exchange A[i+1] with A[r]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8">
                <a:solidFill>
                  <a:schemeClr val="dk1"/>
                </a:solidFill>
              </a:rPr>
              <a:t>8 return i+1</a:t>
            </a:r>
            <a:endParaRPr sz="1608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489350" y="462000"/>
            <a:ext cx="378900" cy="42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4" name="Google Shape;104;p17"/>
          <p:cNvGraphicFramePr/>
          <p:nvPr/>
        </p:nvGraphicFramePr>
        <p:xfrm>
          <a:off x="868250" y="4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{31B4DE13-D89D-4FD3-BECC-1F72BC6442A8}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Google Shape;105;p17"/>
          <p:cNvGraphicFramePr/>
          <p:nvPr/>
        </p:nvGraphicFramePr>
        <p:xfrm>
          <a:off x="868250" y="14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{31B4DE13-D89D-4FD3-BECC-1F72BC6442A8}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Google Shape;106;p17"/>
          <p:cNvGraphicFramePr/>
          <p:nvPr/>
        </p:nvGraphicFramePr>
        <p:xfrm>
          <a:off x="86825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{31B4DE13-D89D-4FD3-BECC-1F72BC6442A8}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Google Shape;107;p17"/>
          <p:cNvGraphicFramePr/>
          <p:nvPr/>
        </p:nvGraphicFramePr>
        <p:xfrm>
          <a:off x="868250" y="332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{31B4DE13-D89D-4FD3-BECC-1F72BC6442A8}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108" name="Google Shape;108;p17"/>
          <p:cNvSpPr txBox="1"/>
          <p:nvPr/>
        </p:nvSpPr>
        <p:spPr>
          <a:xfrm>
            <a:off x="4035400" y="3725225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4035400" y="1858325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4035400" y="2769850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4035400" y="848325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868238" y="848325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868238" y="3725225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868238" y="2769850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868238" y="1848250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3130488" y="848325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3582888" y="1848250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1773163" y="848325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1773163" y="3735300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1773163" y="2791775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1773163" y="1848250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4961400" y="596850"/>
            <a:ext cx="3678900" cy="3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■Partition (A, p, 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1 x = A[r]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2 i = p-1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3 for j=p to r-1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4	if A[j]&lt;=x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5		i = i+1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6		exchange A[i] with A[j]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7 exchange A[i+1] with A[r]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8">
                <a:solidFill>
                  <a:schemeClr val="dk1"/>
                </a:solidFill>
              </a:rPr>
              <a:t>8 return i+1</a:t>
            </a:r>
            <a:endParaRPr sz="1608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7.2 Performance of </a:t>
            </a:r>
            <a:r>
              <a:rPr lang="zh-TW"/>
              <a:t>quicksort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11700" y="1152475"/>
            <a:ext cx="8520600" cy="3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⬤Worst–case partitioning: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■The worst-case 發生在partition輸入n個數字時，切割成n-1個數字的排列與0個數字排列的子問題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■發生在當輸入數組的partition點是最大值或最小值時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846525" y="3011000"/>
            <a:ext cx="3204000" cy="332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846525" y="3652938"/>
            <a:ext cx="3204000" cy="332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18"/>
          <p:cNvCxnSpPr/>
          <p:nvPr/>
        </p:nvCxnSpPr>
        <p:spPr>
          <a:xfrm>
            <a:off x="1146600" y="3011000"/>
            <a:ext cx="0" cy="33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8"/>
          <p:cNvCxnSpPr/>
          <p:nvPr/>
        </p:nvCxnSpPr>
        <p:spPr>
          <a:xfrm>
            <a:off x="1438250" y="3011000"/>
            <a:ext cx="0" cy="33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/>
          <p:nvPr/>
        </p:nvCxnSpPr>
        <p:spPr>
          <a:xfrm>
            <a:off x="1751400" y="3011000"/>
            <a:ext cx="0" cy="33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8"/>
          <p:cNvCxnSpPr/>
          <p:nvPr/>
        </p:nvCxnSpPr>
        <p:spPr>
          <a:xfrm>
            <a:off x="2064550" y="3011000"/>
            <a:ext cx="0" cy="33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8"/>
          <p:cNvCxnSpPr/>
          <p:nvPr/>
        </p:nvCxnSpPr>
        <p:spPr>
          <a:xfrm>
            <a:off x="3770700" y="3011000"/>
            <a:ext cx="0" cy="33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3451625" y="3011000"/>
            <a:ext cx="0" cy="33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8"/>
          <p:cNvCxnSpPr/>
          <p:nvPr/>
        </p:nvCxnSpPr>
        <p:spPr>
          <a:xfrm>
            <a:off x="3132550" y="3011000"/>
            <a:ext cx="0" cy="33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8"/>
          <p:cNvSpPr txBox="1"/>
          <p:nvPr/>
        </p:nvSpPr>
        <p:spPr>
          <a:xfrm>
            <a:off x="2294250" y="2863900"/>
            <a:ext cx="93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……</a:t>
            </a:r>
            <a:endParaRPr sz="1900">
              <a:solidFill>
                <a:schemeClr val="dk1"/>
              </a:solidFill>
            </a:endParaRPr>
          </a:p>
        </p:txBody>
      </p:sp>
      <p:cxnSp>
        <p:nvCxnSpPr>
          <p:cNvPr id="139" name="Google Shape;139;p18"/>
          <p:cNvCxnSpPr/>
          <p:nvPr/>
        </p:nvCxnSpPr>
        <p:spPr>
          <a:xfrm>
            <a:off x="1135850" y="3639700"/>
            <a:ext cx="0" cy="33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8"/>
          <p:cNvCxnSpPr/>
          <p:nvPr/>
        </p:nvCxnSpPr>
        <p:spPr>
          <a:xfrm>
            <a:off x="1438250" y="3652950"/>
            <a:ext cx="0" cy="33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8"/>
          <p:cNvCxnSpPr/>
          <p:nvPr/>
        </p:nvCxnSpPr>
        <p:spPr>
          <a:xfrm>
            <a:off x="1751400" y="3652950"/>
            <a:ext cx="0" cy="33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8"/>
          <p:cNvCxnSpPr/>
          <p:nvPr/>
        </p:nvCxnSpPr>
        <p:spPr>
          <a:xfrm>
            <a:off x="2064550" y="3639700"/>
            <a:ext cx="0" cy="33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8"/>
          <p:cNvCxnSpPr/>
          <p:nvPr/>
        </p:nvCxnSpPr>
        <p:spPr>
          <a:xfrm>
            <a:off x="3132550" y="3652950"/>
            <a:ext cx="0" cy="33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8"/>
          <p:cNvCxnSpPr/>
          <p:nvPr/>
        </p:nvCxnSpPr>
        <p:spPr>
          <a:xfrm>
            <a:off x="3451625" y="3639700"/>
            <a:ext cx="0" cy="33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8"/>
          <p:cNvCxnSpPr/>
          <p:nvPr/>
        </p:nvCxnSpPr>
        <p:spPr>
          <a:xfrm>
            <a:off x="3770700" y="3639700"/>
            <a:ext cx="0" cy="33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8"/>
          <p:cNvSpPr txBox="1"/>
          <p:nvPr/>
        </p:nvSpPr>
        <p:spPr>
          <a:xfrm>
            <a:off x="2291275" y="3494800"/>
            <a:ext cx="93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……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1135850" y="3011000"/>
            <a:ext cx="2914800" cy="33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846525" y="3652950"/>
            <a:ext cx="2914800" cy="33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 rot="-5400000">
            <a:off x="3877533" y="4015288"/>
            <a:ext cx="235500" cy="275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4132975" y="4035250"/>
            <a:ext cx="17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partition的</a:t>
            </a:r>
            <a:r>
              <a:rPr lang="zh-TW"/>
              <a:t>回傳位置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1135850" y="3252750"/>
            <a:ext cx="17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partition的回傳位置</a:t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 rot="-5400000">
            <a:off x="946553" y="3337310"/>
            <a:ext cx="185700" cy="192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193625" y="2110975"/>
            <a:ext cx="2746500" cy="28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■Partition (A, p, 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1 x = A[r]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2 i = p-1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3 for j=p to r-1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4	</a:t>
            </a:r>
            <a:r>
              <a:rPr lang="zh-TW" sz="1608">
                <a:solidFill>
                  <a:srgbClr val="FF0000"/>
                </a:solidFill>
              </a:rPr>
              <a:t>if A[j]&lt;=x</a:t>
            </a:r>
            <a:endParaRPr sz="1608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5		i = i+1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6		exchange A[i] with A[j]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7 exchange A[i+1] with A[r]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8403"/>
              <a:buFont typeface="Arial"/>
              <a:buNone/>
            </a:pPr>
            <a:r>
              <a:rPr lang="zh-TW" sz="1608">
                <a:solidFill>
                  <a:schemeClr val="dk1"/>
                </a:solidFill>
              </a:rPr>
              <a:t>8 return i+1</a:t>
            </a:r>
            <a:endParaRPr sz="1608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55">
                <a:solidFill>
                  <a:schemeClr val="dk2"/>
                </a:solidFill>
              </a:rPr>
              <a:t>⬤</a:t>
            </a:r>
            <a:r>
              <a:rPr lang="zh-TW" sz="2355">
                <a:solidFill>
                  <a:schemeClr val="dk2"/>
                </a:solidFill>
              </a:rPr>
              <a:t> </a:t>
            </a:r>
            <a:r>
              <a:rPr lang="zh-TW"/>
              <a:t>Worst–case partitioning</a:t>
            </a:r>
            <a:endParaRPr/>
          </a:p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■ 將T(n)定義為partition輸入n個數字時所需的執行時間，且T(0)=𝚯(1)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■T(n) = </a:t>
            </a:r>
            <a:r>
              <a:rPr lang="zh-TW">
                <a:solidFill>
                  <a:schemeClr val="dk1"/>
                </a:solidFill>
              </a:rPr>
              <a:t>𝚯(n)+T(n-1)+T(0) = T(n-1)+𝚯(n)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   =( T(n-2)+T(0)+𝚯(n) )+𝚯(n) = T(n-2)+2𝚯(n)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   =T(n-n)+n𝚯(n) ∈𝚯(n^2)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5636425" y="1693075"/>
            <a:ext cx="3303900" cy="3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■Partition (A, p, 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1 x = A[r]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2 i = p-1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3 for j=p to r-1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4	</a:t>
            </a:r>
            <a:r>
              <a:rPr lang="zh-TW" sz="1608">
                <a:solidFill>
                  <a:srgbClr val="FF0000"/>
                </a:solidFill>
              </a:rPr>
              <a:t>if A[j]&lt;=x</a:t>
            </a:r>
            <a:endParaRPr sz="1608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5		i = i+1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6		exchange A[i] with A[j]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8">
                <a:solidFill>
                  <a:schemeClr val="dk1"/>
                </a:solidFill>
              </a:rPr>
              <a:t>7 exchange A[i+1] with A[r]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8403"/>
              <a:buFont typeface="Arial"/>
              <a:buNone/>
            </a:pPr>
            <a:r>
              <a:rPr lang="zh-TW" sz="1608">
                <a:solidFill>
                  <a:schemeClr val="dk1"/>
                </a:solidFill>
              </a:rPr>
              <a:t>8 return i+1</a:t>
            </a:r>
            <a:endParaRPr sz="1608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698"/>
              <a:buFont typeface="Arial"/>
              <a:buNone/>
            </a:pPr>
            <a:r>
              <a:rPr lang="zh-TW" sz="2355">
                <a:solidFill>
                  <a:schemeClr val="dk2"/>
                </a:solidFill>
              </a:rPr>
              <a:t>⬤ </a:t>
            </a:r>
            <a:r>
              <a:rPr lang="zh-TW"/>
              <a:t>Best–case partitioning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311700" y="1152475"/>
            <a:ext cx="8520600" cy="3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⬤Best–case partitioning: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■The best-case 發生在partition將n個數字的排列時，切割成的子問題的規模不大於⌊n/2⌋時(切成⌊n/2⌋與⌈n/2⌉-1)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■T(n) = 2T(n/2)+𝚯(n)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63" y="3289700"/>
            <a:ext cx="366712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275" y="3007600"/>
            <a:ext cx="3203950" cy="2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 txBox="1"/>
          <p:nvPr/>
        </p:nvSpPr>
        <p:spPr>
          <a:xfrm>
            <a:off x="4104100" y="3289700"/>
            <a:ext cx="462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T(n) = 2T(n/2)+𝚯(n) ∈ 𝚯(n lg 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55">
                <a:solidFill>
                  <a:schemeClr val="dk2"/>
                </a:solidFill>
              </a:rPr>
              <a:t>⬤ </a:t>
            </a:r>
            <a:r>
              <a:rPr lang="zh-TW"/>
              <a:t>Balanced partitioning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⬤average–case (平均情況):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■平均情況相較之下會較靠進Best–case (Why?)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 For example:9-to-1 spilt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	■T(n) = T(9n/10)+T(n/10)+cn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