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385DE-56D1-46CA-B2D1-3808CB55D35F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4A31-80EB-434C-B152-D9C81F775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67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34A31-80EB-434C-B152-D9C81F775B9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8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34A31-80EB-434C-B152-D9C81F775B9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3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477AF-7C45-42F4-8427-7458570D387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8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6A3C2-0DB5-48FB-A793-E63449B7C0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170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DF154-76FF-4196-A132-841155870B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511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CB11B-2841-43FD-AE7B-7564A5E13BB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518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34EC9-8016-4636-BA48-A53051A00C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545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F782-8437-405D-BB3D-BD3A40A954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185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78BC7-3F4C-415F-B834-862477BF54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279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0F4B9-C8C5-47D7-AD4E-B2337654EA2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4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49794-9032-427E-A7FF-57643DD2798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49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42D6-F0A7-4495-8A7A-521F338EF9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31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09AD-B3DB-4975-B457-D410B4EA71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438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7FEE9-829D-4581-9F83-660D79E559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806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088309A-1B0B-44E5-8FDC-087AE9496CC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4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100" smtClean="0"/>
              <a:t>資 料 結 構	</a:t>
            </a:r>
            <a:r>
              <a:rPr lang="zh-TW" altLang="en-US" sz="2800" smtClean="0"/>
              <a:t>第三章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3924300" y="3933825"/>
            <a:ext cx="46005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rPr>
              <a:t>陳興夏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環狀佇列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400" b="1" dirty="0" smtClean="0">
                <a:solidFill>
                  <a:srgbClr val="CC0000"/>
                </a:solidFill>
                <a:effectLst/>
              </a:rPr>
              <a:t>容量：</a:t>
            </a:r>
            <a:r>
              <a:rPr lang="en-US" altLang="zh-TW" sz="1400" b="1" dirty="0" smtClean="0">
                <a:solidFill>
                  <a:srgbClr val="CC0000"/>
                </a:solidFill>
                <a:effectLst/>
              </a:rPr>
              <a:t>MAX-QUEUE-SIZE-1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/* add an item to the queue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TW" sz="1400" b="1" dirty="0" err="1" smtClean="0">
                <a:latin typeface="Consolas" pitchFamily="49" charset="0"/>
                <a:cs typeface="Consolas" pitchFamily="49" charset="0"/>
              </a:rPr>
              <a:t>addq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front, </a:t>
            </a:r>
            <a:r>
              <a:rPr lang="en-US" altLang="zh-TW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rear, element item)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*rear = (*rear + 1) % MAX_QUEUE_SIZE;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if  (</a:t>
            </a:r>
            <a:r>
              <a:rPr lang="en-US" altLang="zh-TW" sz="1400" b="1" dirty="0" smtClean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front == *rear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400" b="1" dirty="0" err="1" smtClean="0">
                <a:latin typeface="Consolas" pitchFamily="49" charset="0"/>
                <a:cs typeface="Consolas" pitchFamily="49" charset="0"/>
              </a:rPr>
              <a:t>queue_full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(rear); /* reset rear and print error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queue[</a:t>
            </a:r>
            <a:r>
              <a:rPr lang="en-US" altLang="zh-TW" sz="1400" b="1" dirty="0" smtClean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rear] = item;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b="1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/* remove front element from the queue and put it in item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element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b="1" dirty="0" err="1" smtClean="0">
                <a:latin typeface="Consolas" pitchFamily="49" charset="0"/>
                <a:cs typeface="Consolas" pitchFamily="49" charset="0"/>
              </a:rPr>
              <a:t>deleteq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TW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front, </a:t>
            </a:r>
            <a:r>
              <a:rPr lang="en-US" altLang="zh-TW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rear)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element item;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b="1" dirty="0" err="1" smtClean="0">
                <a:latin typeface="Consolas" pitchFamily="49" charset="0"/>
                <a:cs typeface="Consolas" pitchFamily="49" charset="0"/>
              </a:rPr>
              <a:t>item.key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=-1;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if (*front == rear)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    /* </a:t>
            </a:r>
            <a:r>
              <a:rPr lang="en-US" altLang="zh-TW" sz="1400" b="1" dirty="0" err="1" smtClean="0">
                <a:latin typeface="Consolas" pitchFamily="49" charset="0"/>
                <a:cs typeface="Consolas" pitchFamily="49" charset="0"/>
              </a:rPr>
              <a:t>queue_empty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returns an error key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    return item;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*front = (*front + 1) % MAX_QUEUE_SIZE;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    return queue[</a:t>
            </a:r>
            <a:r>
              <a:rPr lang="en-US" altLang="zh-TW" sz="1400" b="1" dirty="0" smtClean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front];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000" dirty="0" smtClean="0"/>
          </a:p>
        </p:txBody>
      </p:sp>
      <p:sp>
        <p:nvSpPr>
          <p:cNvPr id="12292" name="文字方塊 3"/>
          <p:cNvSpPr txBox="1">
            <a:spLocks noChangeArrowheads="1"/>
          </p:cNvSpPr>
          <p:nvPr/>
        </p:nvSpPr>
        <p:spPr bwMode="auto">
          <a:xfrm>
            <a:off x="6588125" y="5805488"/>
            <a:ext cx="118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cqueue.c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運算式計算 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2800" dirty="0" smtClean="0"/>
              <a:t>簡介：</a:t>
            </a:r>
          </a:p>
          <a:p>
            <a:pPr eaLnBrk="1" hangingPunct="1">
              <a:defRPr/>
            </a:pPr>
            <a:r>
              <a:rPr lang="en-US" altLang="zh-TW" sz="2800" dirty="0" smtClean="0"/>
              <a:t>Ex</a:t>
            </a:r>
          </a:p>
          <a:p>
            <a:pPr eaLnBrk="1" hangingPunct="1">
              <a:defRPr/>
            </a:pPr>
            <a:r>
              <a:rPr lang="en-US" altLang="zh-TW" sz="2800" dirty="0" smtClean="0"/>
              <a:t>x = a / b –c +d * e – a *c</a:t>
            </a:r>
          </a:p>
          <a:p>
            <a:pPr eaLnBrk="1" hangingPunct="1">
              <a:defRPr/>
            </a:pPr>
            <a:r>
              <a:rPr lang="en-US" altLang="zh-TW" sz="2800" dirty="0" smtClean="0"/>
              <a:t>x =((( a / b ) – c ) + ( d * e ) – ( a * c ))</a:t>
            </a:r>
          </a:p>
          <a:p>
            <a:pPr eaLnBrk="1" hangingPunct="1">
              <a:defRPr/>
            </a:pPr>
            <a:r>
              <a:rPr lang="zh-TW" altLang="en-US" sz="2800" dirty="0" smtClean="0"/>
              <a:t>問題：</a:t>
            </a:r>
          </a:p>
          <a:p>
            <a:pPr eaLnBrk="1" hangingPunct="1">
              <a:defRPr/>
            </a:pPr>
            <a:r>
              <a:rPr lang="zh-TW" altLang="en-US" sz="2800" dirty="0" smtClean="0"/>
              <a:t>１．如何處理有無弧號及其他運算元之先後序。</a:t>
            </a:r>
          </a:p>
          <a:p>
            <a:pPr eaLnBrk="1" hangingPunct="1">
              <a:defRPr/>
            </a:pPr>
            <a:r>
              <a:rPr lang="zh-TW" altLang="en-US" sz="2800" dirty="0" smtClean="0"/>
              <a:t>２．如何判斷運算式是否正確。</a:t>
            </a:r>
          </a:p>
          <a:p>
            <a:pPr eaLnBrk="1" hangingPunct="1">
              <a:defRPr/>
            </a:pPr>
            <a:r>
              <a:rPr lang="zh-TW" altLang="en-U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解決方法</a:t>
            </a:r>
            <a:r>
              <a:rPr lang="zh-TW" altLang="en-US" sz="2800" dirty="0" smtClean="0"/>
              <a:t>：弧號優先順序表。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0000"/>
                </a:solidFill>
                <a:effectLst/>
              </a:rPr>
              <a:t>後序</a:t>
            </a:r>
            <a:r>
              <a:rPr lang="en-US" altLang="zh-TW" b="1" dirty="0" smtClean="0">
                <a:solidFill>
                  <a:srgbClr val="FF0000"/>
                </a:solidFill>
                <a:effectLst/>
              </a:rPr>
              <a:t>(postfix)</a:t>
            </a:r>
            <a:r>
              <a:rPr lang="zh-TW" altLang="en-US" b="1" dirty="0" smtClean="0">
                <a:solidFill>
                  <a:srgbClr val="FF0000"/>
                </a:solidFill>
                <a:effectLst/>
              </a:rPr>
              <a:t>運算式 </a:t>
            </a:r>
          </a:p>
        </p:txBody>
      </p:sp>
      <p:graphicFrame>
        <p:nvGraphicFramePr>
          <p:cNvPr id="374833" name="Group 4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050" cy="3557588"/>
        </p:xfrm>
        <a:graphic>
          <a:graphicData uri="http://schemas.openxmlformats.org/drawingml/2006/table">
            <a:tbl>
              <a:tblPr/>
              <a:tblGrid>
                <a:gridCol w="271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中序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後序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+ b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b +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2+3*4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234*+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a*b+5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ab*5+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(1+2)*7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12+7*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59" name="Line 55"/>
          <p:cNvSpPr>
            <a:spLocks noChangeShapeType="1"/>
          </p:cNvSpPr>
          <p:nvPr/>
        </p:nvSpPr>
        <p:spPr bwMode="auto">
          <a:xfrm>
            <a:off x="2484438" y="2636838"/>
            <a:ext cx="267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0" name="Line 56"/>
          <p:cNvSpPr>
            <a:spLocks noChangeShapeType="1"/>
          </p:cNvSpPr>
          <p:nvPr/>
        </p:nvSpPr>
        <p:spPr bwMode="auto">
          <a:xfrm>
            <a:off x="2627313" y="4724400"/>
            <a:ext cx="267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1" name="Line 57"/>
          <p:cNvSpPr>
            <a:spLocks noChangeShapeType="1"/>
          </p:cNvSpPr>
          <p:nvPr/>
        </p:nvSpPr>
        <p:spPr bwMode="auto">
          <a:xfrm>
            <a:off x="2627313" y="4005263"/>
            <a:ext cx="267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2" name="Line 58"/>
          <p:cNvSpPr>
            <a:spLocks noChangeShapeType="1"/>
          </p:cNvSpPr>
          <p:nvPr/>
        </p:nvSpPr>
        <p:spPr bwMode="auto">
          <a:xfrm>
            <a:off x="2555875" y="3284538"/>
            <a:ext cx="267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3" name="Text Box 59"/>
          <p:cNvSpPr txBox="1">
            <a:spLocks noChangeArrowheads="1"/>
          </p:cNvSpPr>
          <p:nvPr/>
        </p:nvSpPr>
        <p:spPr bwMode="auto">
          <a:xfrm>
            <a:off x="735013" y="5468938"/>
            <a:ext cx="4070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>
                <a:solidFill>
                  <a:srgbClr val="FF0000"/>
                </a:solidFill>
              </a:rPr>
              <a:t>優點：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>
                <a:solidFill>
                  <a:srgbClr val="FF0000"/>
                </a:solidFill>
              </a:rPr>
              <a:t>１．不用考慮括號。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>
                <a:solidFill>
                  <a:srgbClr val="FF0000"/>
                </a:solidFill>
              </a:rPr>
              <a:t>２．利用在堆疊上時，計算非常便利</a:t>
            </a:r>
            <a:r>
              <a:rPr lang="zh-TW" altLang="en-US" sz="1800" dirty="0">
                <a:solidFill>
                  <a:schemeClr val="folHlink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0000"/>
                </a:solidFill>
                <a:effectLst/>
              </a:rPr>
              <a:t>中序</a:t>
            </a:r>
            <a:r>
              <a:rPr lang="en-US" altLang="zh-TW" b="1" dirty="0" smtClean="0">
                <a:solidFill>
                  <a:srgbClr val="FF0000"/>
                </a:solidFill>
                <a:effectLst/>
              </a:rPr>
              <a:t>(infix)</a:t>
            </a:r>
            <a:r>
              <a:rPr lang="zh-TW" altLang="en-US" b="1" dirty="0" smtClean="0">
                <a:solidFill>
                  <a:srgbClr val="FF0000"/>
                </a:solidFill>
                <a:effectLst/>
              </a:rPr>
              <a:t>轉成後序 </a:t>
            </a:r>
            <a:r>
              <a:rPr lang="en-US" altLang="zh-TW" b="1" dirty="0" smtClean="0">
                <a:solidFill>
                  <a:srgbClr val="FF0000"/>
                </a:solidFill>
                <a:effectLst/>
              </a:rPr>
              <a:t>(postfix)</a:t>
            </a:r>
            <a:endParaRPr lang="zh-TW" altLang="en-US" b="1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 b="1" dirty="0" smtClean="0">
                <a:solidFill>
                  <a:srgbClr val="CC0000"/>
                </a:solidFill>
                <a:effectLst/>
              </a:rPr>
              <a:t>手算法</a:t>
            </a:r>
            <a:r>
              <a:rPr lang="en-US" altLang="zh-TW" sz="2400" b="1" dirty="0" smtClean="0">
                <a:solidFill>
                  <a:srgbClr val="CC0000"/>
                </a:solidFill>
                <a:effectLst/>
              </a:rPr>
              <a:t>: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(1)</a:t>
            </a:r>
            <a:r>
              <a:rPr lang="zh-TW" altLang="en-US" sz="2400" dirty="0" smtClean="0"/>
              <a:t>將運算式完全加上</a:t>
            </a:r>
            <a:r>
              <a:rPr lang="zh-TW" altLang="en-US" sz="2400" b="1" dirty="0" smtClean="0">
                <a:solidFill>
                  <a:srgbClr val="CC0000"/>
                </a:solidFill>
                <a:effectLst/>
              </a:rPr>
              <a:t>括號</a:t>
            </a:r>
            <a:r>
              <a:rPr lang="zh-TW" altLang="en-US" sz="2400" dirty="0" smtClean="0"/>
              <a:t>。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(2)</a:t>
            </a:r>
            <a:r>
              <a:rPr lang="zh-TW" altLang="en-US" sz="2400" dirty="0" smtClean="0"/>
              <a:t>移動所有運算符號至相對右括號之前。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(3)</a:t>
            </a:r>
            <a:r>
              <a:rPr lang="zh-TW" altLang="en-US" sz="2400" dirty="0" smtClean="0"/>
              <a:t>刪除所有括號。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kumimoji="0" lang="en-US" altLang="zh-TW" sz="2400" dirty="0" smtClean="0"/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 smtClean="0"/>
              <a:t>Ex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 smtClean="0"/>
              <a:t>(a)  a / b – c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zh-TW" altLang="en-US" sz="2400" dirty="0" smtClean="0"/>
              <a:t>　</a:t>
            </a:r>
            <a:r>
              <a:rPr kumimoji="0" lang="en-US" altLang="zh-TW" sz="2400" dirty="0" smtClean="0"/>
              <a:t>→( ( a / b ) – c ) → ( ( a b / ) c - )→ a b / c-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 smtClean="0"/>
              <a:t>(b)  a / b – c + d * e – a * c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 smtClean="0"/>
              <a:t>→((((a / b ) – c ) + ( d * e )) – ( a * c ))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 smtClean="0"/>
              <a:t>→a b / c – d e * + a c *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實際應用堆疊運算</a:t>
            </a:r>
            <a:r>
              <a:rPr lang="en-US" altLang="zh-TW" smtClean="0">
                <a:solidFill>
                  <a:srgbClr val="CC0000"/>
                </a:solidFill>
                <a:effectLst/>
              </a:rPr>
              <a:t>:</a:t>
            </a:r>
            <a:r>
              <a:rPr lang="zh-TW" altLang="en-US" smtClean="0">
                <a:solidFill>
                  <a:srgbClr val="CC0000"/>
                </a:solidFill>
                <a:effectLst/>
              </a:rPr>
              <a:t>電腦法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Ex  6 2 /3 –42 *+  </a:t>
            </a:r>
            <a:r>
              <a:rPr lang="en-US" altLang="zh-TW" b="1" dirty="0" smtClean="0">
                <a:solidFill>
                  <a:srgbClr val="CC0000"/>
                </a:solidFill>
                <a:effectLst/>
              </a:rPr>
              <a:t>↔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smtClean="0"/>
              <a:t> 6 / 2 – 3 + 4 * 2</a:t>
            </a:r>
          </a:p>
          <a:p>
            <a:pPr marL="812800" indent="-812800" eaLnBrk="1" hangingPunct="1">
              <a:buFont typeface="Wingdings" panose="05000000000000000000" pitchFamily="2" charset="2"/>
              <a:buNone/>
              <a:defRPr/>
            </a:pPr>
            <a:r>
              <a:rPr lang="zh-TW" altLang="en-US" b="1" dirty="0" smtClean="0">
                <a:solidFill>
                  <a:srgbClr val="FFFF00"/>
                </a:solidFill>
              </a:rPr>
              <a:t>原則：</a:t>
            </a:r>
          </a:p>
          <a:p>
            <a:pPr marL="812800" indent="-812800" eaLnBrk="1" hangingPunct="1">
              <a:buFont typeface="Wingdings" panose="05000000000000000000" pitchFamily="2" charset="2"/>
              <a:buNone/>
              <a:defRPr/>
            </a:pPr>
            <a:r>
              <a:rPr lang="en-US" altLang="zh-TW" b="1" dirty="0" smtClean="0">
                <a:solidFill>
                  <a:srgbClr val="FFFF00"/>
                </a:solidFill>
              </a:rPr>
              <a:t>(</a:t>
            </a:r>
            <a:r>
              <a:rPr lang="zh-TW" altLang="en-US" b="1" dirty="0" smtClean="0">
                <a:solidFill>
                  <a:srgbClr val="FFFF00"/>
                </a:solidFill>
              </a:rPr>
              <a:t>一</a:t>
            </a:r>
            <a:r>
              <a:rPr lang="en-US" altLang="zh-TW" b="1" dirty="0" smtClean="0">
                <a:solidFill>
                  <a:srgbClr val="FFFF00"/>
                </a:solidFill>
              </a:rPr>
              <a:t>)</a:t>
            </a:r>
            <a:r>
              <a:rPr lang="zh-TW" altLang="en-US" b="1" dirty="0" smtClean="0">
                <a:solidFill>
                  <a:srgbClr val="FFFF00"/>
                </a:solidFill>
              </a:rPr>
              <a:t>從頭讀取，若為字元則放入</a:t>
            </a:r>
            <a:r>
              <a:rPr lang="en-US" altLang="zh-TW" b="1" dirty="0" smtClean="0">
                <a:solidFill>
                  <a:srgbClr val="FFFF00"/>
                </a:solidFill>
              </a:rPr>
              <a:t>stack</a:t>
            </a:r>
            <a:r>
              <a:rPr lang="zh-TW" altLang="en-US" b="1" dirty="0" smtClean="0">
                <a:solidFill>
                  <a:srgbClr val="FFFF00"/>
                </a:solidFill>
              </a:rPr>
              <a:t>中，若為運算符號則從</a:t>
            </a:r>
            <a:r>
              <a:rPr lang="en-US" altLang="zh-TW" b="1" dirty="0" smtClean="0">
                <a:solidFill>
                  <a:srgbClr val="FFFF00"/>
                </a:solidFill>
              </a:rPr>
              <a:t>stack</a:t>
            </a:r>
            <a:r>
              <a:rPr lang="zh-TW" altLang="en-US" b="1" dirty="0" smtClean="0">
                <a:solidFill>
                  <a:srgbClr val="FFFF00"/>
                </a:solidFill>
              </a:rPr>
              <a:t>中，取二字元作運算，再放入</a:t>
            </a:r>
            <a:r>
              <a:rPr lang="en-US" altLang="zh-TW" b="1" dirty="0" smtClean="0">
                <a:solidFill>
                  <a:srgbClr val="FFFF00"/>
                </a:solidFill>
              </a:rPr>
              <a:t>stack</a:t>
            </a:r>
            <a:r>
              <a:rPr lang="zh-TW" altLang="en-US" b="1" dirty="0" smtClean="0">
                <a:solidFill>
                  <a:srgbClr val="FFFF00"/>
                </a:solidFill>
              </a:rPr>
              <a:t>中。</a:t>
            </a:r>
          </a:p>
          <a:p>
            <a:pPr marL="812800" indent="-812800" eaLnBrk="1" hangingPunct="1">
              <a:buFont typeface="Wingdings" panose="05000000000000000000" pitchFamily="2" charset="2"/>
              <a:buNone/>
              <a:defRPr/>
            </a:pPr>
            <a:r>
              <a:rPr lang="en-US" altLang="zh-TW" b="1" dirty="0" smtClean="0">
                <a:solidFill>
                  <a:srgbClr val="FFFF00"/>
                </a:solidFill>
              </a:rPr>
              <a:t>(</a:t>
            </a:r>
            <a:r>
              <a:rPr lang="zh-TW" altLang="en-US" b="1" dirty="0" smtClean="0">
                <a:solidFill>
                  <a:srgbClr val="FFFF00"/>
                </a:solidFill>
              </a:rPr>
              <a:t>二</a:t>
            </a:r>
            <a:r>
              <a:rPr lang="en-US" altLang="zh-TW" b="1" dirty="0" smtClean="0">
                <a:solidFill>
                  <a:srgbClr val="FFFF00"/>
                </a:solidFill>
              </a:rPr>
              <a:t>)</a:t>
            </a:r>
            <a:r>
              <a:rPr lang="zh-TW" altLang="en-US" b="1" dirty="0" smtClean="0">
                <a:solidFill>
                  <a:srgbClr val="FFFF00"/>
                </a:solidFill>
              </a:rPr>
              <a:t>若讀到最後，則將</a:t>
            </a:r>
            <a:r>
              <a:rPr lang="en-US" altLang="zh-TW" b="1" dirty="0" smtClean="0">
                <a:solidFill>
                  <a:srgbClr val="FFFF00"/>
                </a:solidFill>
              </a:rPr>
              <a:t>stack</a:t>
            </a:r>
            <a:r>
              <a:rPr lang="zh-TW" altLang="en-US" b="1" dirty="0" smtClean="0">
                <a:solidFill>
                  <a:srgbClr val="FFFF00"/>
                </a:solidFill>
              </a:rPr>
              <a:t>中之字元取出即為答案。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實際應用堆疊運算</a:t>
            </a:r>
            <a:r>
              <a:rPr lang="en-US" altLang="zh-TW" smtClean="0"/>
              <a:t>(</a:t>
            </a:r>
            <a:r>
              <a:rPr lang="zh-TW" altLang="en-US" smtClean="0">
                <a:solidFill>
                  <a:srgbClr val="CC0000"/>
                </a:solidFill>
                <a:effectLst/>
              </a:rPr>
              <a:t>電腦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grpSp>
        <p:nvGrpSpPr>
          <p:cNvPr id="17411" name="Group 7"/>
          <p:cNvGrpSpPr>
            <a:grpSpLocks/>
          </p:cNvGrpSpPr>
          <p:nvPr/>
        </p:nvGrpSpPr>
        <p:grpSpPr bwMode="auto">
          <a:xfrm>
            <a:off x="468313" y="2133600"/>
            <a:ext cx="790575" cy="1152525"/>
            <a:chOff x="295" y="1207"/>
            <a:chExt cx="498" cy="726"/>
          </a:xfrm>
        </p:grpSpPr>
        <p:sp>
          <p:nvSpPr>
            <p:cNvPr id="17453" name="Line 4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4" name="Line 5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5" name="Line 6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1619250" y="2133600"/>
            <a:ext cx="790575" cy="1152525"/>
            <a:chOff x="295" y="1207"/>
            <a:chExt cx="498" cy="726"/>
          </a:xfrm>
        </p:grpSpPr>
        <p:sp>
          <p:nvSpPr>
            <p:cNvPr id="17450" name="Line 9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1" name="Line 10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2" name="Line 11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3" name="Group 12"/>
          <p:cNvGrpSpPr>
            <a:grpSpLocks/>
          </p:cNvGrpSpPr>
          <p:nvPr/>
        </p:nvGrpSpPr>
        <p:grpSpPr bwMode="auto">
          <a:xfrm>
            <a:off x="2843213" y="2133600"/>
            <a:ext cx="790575" cy="1152525"/>
            <a:chOff x="295" y="1207"/>
            <a:chExt cx="498" cy="726"/>
          </a:xfrm>
        </p:grpSpPr>
        <p:sp>
          <p:nvSpPr>
            <p:cNvPr id="17447" name="Line 13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8" name="Line 14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9" name="Line 15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4" name="Group 16"/>
          <p:cNvGrpSpPr>
            <a:grpSpLocks/>
          </p:cNvGrpSpPr>
          <p:nvPr/>
        </p:nvGrpSpPr>
        <p:grpSpPr bwMode="auto">
          <a:xfrm>
            <a:off x="4356100" y="2133600"/>
            <a:ext cx="790575" cy="1152525"/>
            <a:chOff x="295" y="1207"/>
            <a:chExt cx="498" cy="726"/>
          </a:xfrm>
        </p:grpSpPr>
        <p:sp>
          <p:nvSpPr>
            <p:cNvPr id="17444" name="Line 17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5" name="Line 18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6" name="Line 19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5" name="Group 20"/>
          <p:cNvGrpSpPr>
            <a:grpSpLocks/>
          </p:cNvGrpSpPr>
          <p:nvPr/>
        </p:nvGrpSpPr>
        <p:grpSpPr bwMode="auto">
          <a:xfrm>
            <a:off x="5724525" y="2133600"/>
            <a:ext cx="790575" cy="1152525"/>
            <a:chOff x="295" y="1207"/>
            <a:chExt cx="498" cy="726"/>
          </a:xfrm>
        </p:grpSpPr>
        <p:sp>
          <p:nvSpPr>
            <p:cNvPr id="17441" name="Line 21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2" name="Line 22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3" name="Line 23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6" name="Group 24"/>
          <p:cNvGrpSpPr>
            <a:grpSpLocks/>
          </p:cNvGrpSpPr>
          <p:nvPr/>
        </p:nvGrpSpPr>
        <p:grpSpPr bwMode="auto">
          <a:xfrm>
            <a:off x="6948488" y="2133600"/>
            <a:ext cx="790575" cy="1152525"/>
            <a:chOff x="295" y="1207"/>
            <a:chExt cx="498" cy="726"/>
          </a:xfrm>
        </p:grpSpPr>
        <p:sp>
          <p:nvSpPr>
            <p:cNvPr id="17438" name="Line 25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9" name="Line 26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0" name="Line 27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7" name="Group 28"/>
          <p:cNvGrpSpPr>
            <a:grpSpLocks/>
          </p:cNvGrpSpPr>
          <p:nvPr/>
        </p:nvGrpSpPr>
        <p:grpSpPr bwMode="auto">
          <a:xfrm>
            <a:off x="8101013" y="2133600"/>
            <a:ext cx="790575" cy="1152525"/>
            <a:chOff x="295" y="1207"/>
            <a:chExt cx="498" cy="726"/>
          </a:xfrm>
        </p:grpSpPr>
        <p:sp>
          <p:nvSpPr>
            <p:cNvPr id="17435" name="Line 29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6" name="Line 30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7" name="Line 31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8" name="Group 32"/>
          <p:cNvGrpSpPr>
            <a:grpSpLocks/>
          </p:cNvGrpSpPr>
          <p:nvPr/>
        </p:nvGrpSpPr>
        <p:grpSpPr bwMode="auto">
          <a:xfrm>
            <a:off x="468313" y="4941888"/>
            <a:ext cx="790575" cy="1152525"/>
            <a:chOff x="295" y="1207"/>
            <a:chExt cx="498" cy="726"/>
          </a:xfrm>
        </p:grpSpPr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3" name="Line 34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4" name="Line 35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19" name="Text Box 36"/>
          <p:cNvSpPr txBox="1">
            <a:spLocks noChangeArrowheads="1"/>
          </p:cNvSpPr>
          <p:nvPr/>
        </p:nvSpPr>
        <p:spPr bwMode="auto">
          <a:xfrm>
            <a:off x="1887538" y="280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</a:p>
        </p:txBody>
      </p:sp>
      <p:sp>
        <p:nvSpPr>
          <p:cNvPr id="17420" name="Text Box 37"/>
          <p:cNvSpPr txBox="1">
            <a:spLocks noChangeArrowheads="1"/>
          </p:cNvSpPr>
          <p:nvPr/>
        </p:nvSpPr>
        <p:spPr bwMode="auto">
          <a:xfrm>
            <a:off x="3059113" y="2492375"/>
            <a:ext cx="31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</a:p>
        </p:txBody>
      </p:sp>
      <p:sp>
        <p:nvSpPr>
          <p:cNvPr id="17421" name="Text Box 38"/>
          <p:cNvSpPr txBox="1">
            <a:spLocks noChangeArrowheads="1"/>
          </p:cNvSpPr>
          <p:nvPr/>
        </p:nvSpPr>
        <p:spPr bwMode="auto">
          <a:xfrm>
            <a:off x="4500563" y="27813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6/2</a:t>
            </a:r>
            <a:endParaRPr lang="en-US" altLang="zh-TW" sz="1800"/>
          </a:p>
        </p:txBody>
      </p:sp>
      <p:sp>
        <p:nvSpPr>
          <p:cNvPr id="17422" name="Text Box 39"/>
          <p:cNvSpPr txBox="1">
            <a:spLocks noChangeArrowheads="1"/>
          </p:cNvSpPr>
          <p:nvPr/>
        </p:nvSpPr>
        <p:spPr bwMode="auto">
          <a:xfrm>
            <a:off x="5867400" y="2636838"/>
            <a:ext cx="501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6/2</a:t>
            </a:r>
          </a:p>
        </p:txBody>
      </p:sp>
      <p:sp>
        <p:nvSpPr>
          <p:cNvPr id="17423" name="Text Box 40"/>
          <p:cNvSpPr txBox="1">
            <a:spLocks noChangeArrowheads="1"/>
          </p:cNvSpPr>
          <p:nvPr/>
        </p:nvSpPr>
        <p:spPr bwMode="auto">
          <a:xfrm>
            <a:off x="7019925" y="2636838"/>
            <a:ext cx="70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6/2-3</a:t>
            </a:r>
          </a:p>
        </p:txBody>
      </p:sp>
      <p:sp>
        <p:nvSpPr>
          <p:cNvPr id="17424" name="Text Box 41"/>
          <p:cNvSpPr txBox="1">
            <a:spLocks noChangeArrowheads="1"/>
          </p:cNvSpPr>
          <p:nvPr/>
        </p:nvSpPr>
        <p:spPr bwMode="auto">
          <a:xfrm>
            <a:off x="8172450" y="2276475"/>
            <a:ext cx="704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   2 </a:t>
            </a:r>
            <a:r>
              <a:rPr lang="en-US" altLang="zh-TW" sz="1800"/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6/2-3</a:t>
            </a:r>
          </a:p>
        </p:txBody>
      </p:sp>
      <p:sp>
        <p:nvSpPr>
          <p:cNvPr id="17425" name="Text Box 42"/>
          <p:cNvSpPr txBox="1">
            <a:spLocks noChangeArrowheads="1"/>
          </p:cNvSpPr>
          <p:nvPr/>
        </p:nvSpPr>
        <p:spPr bwMode="auto">
          <a:xfrm>
            <a:off x="539750" y="5084763"/>
            <a:ext cx="704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   </a:t>
            </a:r>
            <a:r>
              <a:rPr lang="en-US" altLang="zh-TW" sz="1800"/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4*2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6/2-3</a:t>
            </a:r>
          </a:p>
        </p:txBody>
      </p:sp>
      <p:sp>
        <p:nvSpPr>
          <p:cNvPr id="17426" name="Line 43"/>
          <p:cNvSpPr>
            <a:spLocks noChangeShapeType="1"/>
          </p:cNvSpPr>
          <p:nvPr/>
        </p:nvSpPr>
        <p:spPr bwMode="auto">
          <a:xfrm>
            <a:off x="1979613" y="494188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7" name="Line 44"/>
          <p:cNvSpPr>
            <a:spLocks noChangeShapeType="1"/>
          </p:cNvSpPr>
          <p:nvPr/>
        </p:nvSpPr>
        <p:spPr bwMode="auto">
          <a:xfrm>
            <a:off x="1979613" y="60213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8" name="Line 45"/>
          <p:cNvSpPr>
            <a:spLocks noChangeShapeType="1"/>
          </p:cNvSpPr>
          <p:nvPr/>
        </p:nvSpPr>
        <p:spPr bwMode="auto">
          <a:xfrm>
            <a:off x="3276600" y="494188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9" name="Text Box 46"/>
          <p:cNvSpPr txBox="1">
            <a:spLocks noChangeArrowheads="1"/>
          </p:cNvSpPr>
          <p:nvPr/>
        </p:nvSpPr>
        <p:spPr bwMode="auto">
          <a:xfrm>
            <a:off x="1979613" y="5516563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6/2-3+4*2 </a:t>
            </a:r>
            <a:endParaRPr lang="zh-TW" altLang="en-US" sz="1800"/>
          </a:p>
        </p:txBody>
      </p:sp>
      <p:sp>
        <p:nvSpPr>
          <p:cNvPr id="17430" name="Text Box 47"/>
          <p:cNvSpPr txBox="1">
            <a:spLocks noChangeArrowheads="1"/>
          </p:cNvSpPr>
          <p:nvPr/>
        </p:nvSpPr>
        <p:spPr bwMode="auto">
          <a:xfrm>
            <a:off x="4624388" y="5176838"/>
            <a:ext cx="186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Ans</a:t>
            </a:r>
            <a:r>
              <a:rPr lang="zh-TW" altLang="en-US" sz="1800"/>
              <a:t>： </a:t>
            </a:r>
            <a:r>
              <a:rPr lang="en-US" altLang="zh-TW" sz="1800"/>
              <a:t>6/2-3+4*2</a:t>
            </a:r>
            <a:endParaRPr lang="zh-TW" altLang="en-US" sz="1800"/>
          </a:p>
        </p:txBody>
      </p:sp>
      <p:sp>
        <p:nvSpPr>
          <p:cNvPr id="17431" name="文字方塊 1"/>
          <p:cNvSpPr txBox="1">
            <a:spLocks noChangeArrowheads="1"/>
          </p:cNvSpPr>
          <p:nvPr/>
        </p:nvSpPr>
        <p:spPr bwMode="auto">
          <a:xfrm>
            <a:off x="3214688" y="1304925"/>
            <a:ext cx="2520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/>
              <a:t>6 2 /3 –42 *+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程式結構 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#define MAX_STACK_SIZE 100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#define MAX_EXPR_SIZE 100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lparen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rparen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, plus, minus, times,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   divide, mod, </a:t>
            </a: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, operand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altLang="zh-TW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precedence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stack[MAX_STACK_SIZE];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expr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[MAX_EXPR_SIZE];</a:t>
            </a:r>
            <a:endParaRPr lang="zh-TW" alt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276600" y="5805488"/>
            <a:ext cx="1008063" cy="863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8437" name="文字方塊 4"/>
          <p:cNvSpPr txBox="1">
            <a:spLocks noChangeArrowheads="1"/>
          </p:cNvSpPr>
          <p:nvPr/>
        </p:nvSpPr>
        <p:spPr bwMode="auto">
          <a:xfrm>
            <a:off x="7861300" y="61293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eval.c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(void)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precedence token;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symbol;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op1, op2;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n = 0; /* counter for the expression string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top =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token = </a:t>
            </a:r>
            <a:r>
              <a:rPr lang="en-US" altLang="zh-TW" sz="1600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symbol, &amp;n);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while (token !=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if (token == operand)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add(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top,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symbol - '0'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); /* stack insert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else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/* remove two operands, perform operation, and return result to the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 * stack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op2 = delete(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top); /* stack delete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op1 = delete(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top);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switch (token)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    case plus: add(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top, op1 + op2);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    case minus: add(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top, op1 - op2);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    case times: add(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top, op1 * op2);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    case divide: add(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top, op1 / op2);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    case mod: add(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top, op1 % op2);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token = </a:t>
            </a:r>
            <a:r>
              <a:rPr lang="en-US" altLang="zh-TW" sz="1600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symbol, &amp;n);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return delete(&amp;top); /* return result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59" name="AutoShape 5"/>
          <p:cNvSpPr>
            <a:spLocks noChangeArrowheads="1"/>
          </p:cNvSpPr>
          <p:nvPr/>
        </p:nvSpPr>
        <p:spPr bwMode="auto">
          <a:xfrm>
            <a:off x="4427538" y="6381750"/>
            <a:ext cx="649287" cy="4762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9460" name="文字方塊 3"/>
          <p:cNvSpPr txBox="1">
            <a:spLocks noChangeArrowheads="1"/>
          </p:cNvSpPr>
          <p:nvPr/>
        </p:nvSpPr>
        <p:spPr bwMode="auto">
          <a:xfrm>
            <a:off x="7861300" y="61293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eval.c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8913"/>
            <a:ext cx="8229600" cy="6669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precedence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(char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symbol,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n)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*symbol =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expr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[(*n)++];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switch (*symbol)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case '(': return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lparen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case ')': return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rparen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case '+': return plus;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case '-': return minus;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case '/': return divide;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case '*': return times;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case '%': return mod;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case '\0': return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/* no error checking, default is operand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default : return operand;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3" name="文字方塊 2"/>
          <p:cNvSpPr txBox="1">
            <a:spLocks noChangeArrowheads="1"/>
          </p:cNvSpPr>
          <p:nvPr/>
        </p:nvSpPr>
        <p:spPr bwMode="auto">
          <a:xfrm>
            <a:off x="7861300" y="61293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eval.c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如何將中序法</a:t>
            </a:r>
            <a:r>
              <a:rPr lang="en-US" altLang="zh-TW" dirty="0" smtClean="0"/>
              <a:t>(infix)</a:t>
            </a:r>
            <a:r>
              <a:rPr lang="zh-TW" altLang="en-US" dirty="0" smtClean="0"/>
              <a:t>改為後序法</a:t>
            </a:r>
            <a:r>
              <a:rPr lang="en-US" altLang="zh-TW" dirty="0" smtClean="0"/>
              <a:t>(postfix)</a:t>
            </a:r>
            <a:r>
              <a:rPr lang="zh-TW" altLang="en-US" dirty="0" smtClean="0"/>
              <a:t> 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50405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Ex   [Simple  expression ] </a:t>
            </a:r>
            <a:r>
              <a:rPr lang="zh-TW" altLang="en-US" dirty="0" smtClean="0"/>
              <a:t>後序表示法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b="1" dirty="0" smtClean="0">
                <a:solidFill>
                  <a:srgbClr val="FFFF00"/>
                </a:solidFill>
              </a:rPr>
              <a:t>原則：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b="1" dirty="0" smtClean="0">
                <a:solidFill>
                  <a:srgbClr val="FFFF00"/>
                </a:solidFill>
              </a:rPr>
              <a:t>（１）讀到字元一律輸出。</a:t>
            </a:r>
          </a:p>
          <a:p>
            <a:pPr eaLnBrk="1" hangingPunct="1">
              <a:buNone/>
              <a:defRPr/>
            </a:pPr>
            <a:r>
              <a:rPr lang="zh-TW" altLang="en-US" b="1" dirty="0" smtClean="0">
                <a:solidFill>
                  <a:srgbClr val="FFFF00"/>
                </a:solidFill>
              </a:rPr>
              <a:t>（２）若讀到運算元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zh-TW" altLang="en-US" b="1" dirty="0" smtClean="0">
                <a:solidFill>
                  <a:srgbClr val="FFFF00"/>
                </a:solidFill>
              </a:rPr>
              <a:t> 且</a:t>
            </a:r>
            <a:r>
              <a:rPr lang="en-US" altLang="zh-TW" b="1" dirty="0" smtClean="0">
                <a:solidFill>
                  <a:srgbClr val="FFFF00"/>
                </a:solidFill>
              </a:rPr>
              <a:t>stack</a:t>
            </a:r>
            <a:r>
              <a:rPr lang="zh-TW" altLang="en-US" b="1" dirty="0" smtClean="0">
                <a:solidFill>
                  <a:srgbClr val="FFFF00"/>
                </a:solidFill>
              </a:rPr>
              <a:t>之</a:t>
            </a:r>
            <a:r>
              <a:rPr lang="en-US" altLang="zh-TW" b="1" dirty="0" smtClean="0">
                <a:solidFill>
                  <a:srgbClr val="FFFF00"/>
                </a:solidFill>
              </a:rPr>
              <a:t>top</a:t>
            </a:r>
            <a:r>
              <a:rPr lang="zh-TW" altLang="en-US" b="1" dirty="0" smtClean="0">
                <a:solidFill>
                  <a:srgbClr val="FFFF00"/>
                </a:solidFill>
              </a:rPr>
              <a:t>元素之優先權低於所讀到之運算元</a:t>
            </a:r>
            <a:r>
              <a:rPr lang="en-US" altLang="zh-TW" b="1" dirty="0" smtClean="0">
                <a:solidFill>
                  <a:srgbClr val="FFFF00"/>
                </a:solidFill>
              </a:rPr>
              <a:t>, </a:t>
            </a:r>
            <a:r>
              <a:rPr lang="zh-TW" altLang="en-US" b="1" dirty="0" smtClean="0">
                <a:solidFill>
                  <a:srgbClr val="FFFF00"/>
                </a:solidFill>
              </a:rPr>
              <a:t>則將運算元放入</a:t>
            </a:r>
            <a:r>
              <a:rPr lang="en-US" altLang="zh-TW" b="1" dirty="0" smtClean="0">
                <a:solidFill>
                  <a:srgbClr val="FFFF00"/>
                </a:solidFill>
              </a:rPr>
              <a:t>stack</a:t>
            </a:r>
            <a:r>
              <a:rPr lang="zh-TW" altLang="en-US" b="1" dirty="0" smtClean="0">
                <a:solidFill>
                  <a:srgbClr val="FFFF00"/>
                </a:solidFill>
              </a:rPr>
              <a:t>中</a:t>
            </a:r>
            <a:r>
              <a:rPr lang="en-US" altLang="zh-TW" b="1" dirty="0" smtClean="0">
                <a:solidFill>
                  <a:srgbClr val="FFFF00"/>
                </a:solidFill>
              </a:rPr>
              <a:t>; </a:t>
            </a:r>
            <a:r>
              <a:rPr lang="zh-TW" altLang="en-US" b="1" dirty="0" smtClean="0">
                <a:solidFill>
                  <a:srgbClr val="FFFF00"/>
                </a:solidFill>
              </a:rPr>
              <a:t>否則</a:t>
            </a:r>
            <a:r>
              <a:rPr lang="en-US" altLang="zh-TW" b="1" dirty="0" smtClean="0">
                <a:solidFill>
                  <a:srgbClr val="FFFF00"/>
                </a:solidFill>
              </a:rPr>
              <a:t>top</a:t>
            </a:r>
            <a:r>
              <a:rPr lang="zh-TW" altLang="en-US" b="1" dirty="0" smtClean="0">
                <a:solidFill>
                  <a:srgbClr val="FFFF00"/>
                </a:solidFill>
              </a:rPr>
              <a:t>元素輸出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zh-TW" altLang="en-US" b="1" dirty="0" smtClean="0">
                <a:solidFill>
                  <a:srgbClr val="FFFF00"/>
                </a:solidFill>
              </a:rPr>
              <a:t>直到</a:t>
            </a:r>
            <a:r>
              <a:rPr lang="en-US" altLang="zh-TW" b="1" dirty="0" smtClean="0">
                <a:solidFill>
                  <a:srgbClr val="FFFF00"/>
                </a:solidFill>
              </a:rPr>
              <a:t>top</a:t>
            </a:r>
            <a:r>
              <a:rPr lang="zh-TW" altLang="en-US" b="1" dirty="0">
                <a:solidFill>
                  <a:srgbClr val="FFFF00"/>
                </a:solidFill>
              </a:rPr>
              <a:t>元素之優先權低於所讀到之</a:t>
            </a:r>
            <a:r>
              <a:rPr lang="zh-TW" altLang="en-US" b="1" dirty="0" smtClean="0">
                <a:solidFill>
                  <a:srgbClr val="FFFF00"/>
                </a:solidFill>
              </a:rPr>
              <a:t>運算元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zh-TW" altLang="en-US" b="1" smtClean="0">
                <a:solidFill>
                  <a:srgbClr val="FFFF00"/>
                </a:solidFill>
              </a:rPr>
              <a:t>再將所讀到的運算元</a:t>
            </a:r>
            <a:r>
              <a:rPr lang="zh-TW" altLang="en-US" b="1" dirty="0">
                <a:solidFill>
                  <a:srgbClr val="FFFF00"/>
                </a:solidFill>
              </a:rPr>
              <a:t>放入</a:t>
            </a:r>
            <a:r>
              <a:rPr lang="en-US" altLang="zh-TW" b="1" dirty="0">
                <a:solidFill>
                  <a:srgbClr val="FFFF00"/>
                </a:solidFill>
              </a:rPr>
              <a:t>stack</a:t>
            </a:r>
            <a:r>
              <a:rPr lang="zh-TW" altLang="en-US" b="1" dirty="0">
                <a:solidFill>
                  <a:srgbClr val="FFFF00"/>
                </a:solidFill>
              </a:rPr>
              <a:t>中</a:t>
            </a:r>
            <a:r>
              <a:rPr lang="zh-TW" altLang="en-US" b="1" dirty="0" smtClean="0">
                <a:solidFill>
                  <a:srgbClr val="FFFF00"/>
                </a:solidFill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b="1" dirty="0" smtClean="0">
                <a:solidFill>
                  <a:srgbClr val="FFFF00"/>
                </a:solidFill>
              </a:rPr>
              <a:t>（３）讀到</a:t>
            </a:r>
            <a:r>
              <a:rPr lang="en-US" altLang="zh-TW" b="1" dirty="0" err="1" smtClean="0">
                <a:solidFill>
                  <a:srgbClr val="FFFF00"/>
                </a:solidFill>
              </a:rPr>
              <a:t>eos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zh-TW" altLang="en-US" b="1" dirty="0" smtClean="0">
                <a:solidFill>
                  <a:srgbClr val="FFFF00"/>
                </a:solidFill>
              </a:rPr>
              <a:t>將</a:t>
            </a:r>
            <a:r>
              <a:rPr lang="en-US" altLang="zh-TW" b="1" dirty="0" smtClean="0">
                <a:solidFill>
                  <a:srgbClr val="FFFF00"/>
                </a:solidFill>
              </a:rPr>
              <a:t>stack</a:t>
            </a:r>
            <a:r>
              <a:rPr lang="zh-TW" altLang="en-US" b="1" dirty="0" smtClean="0">
                <a:solidFill>
                  <a:srgbClr val="FFFF00"/>
                </a:solidFill>
              </a:rPr>
              <a:t>中之運算元輸出。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堆疊（</a:t>
            </a:r>
            <a:r>
              <a:rPr lang="en-US" altLang="zh-TW" smtClean="0"/>
              <a:t>Stack</a:t>
            </a:r>
            <a:r>
              <a:rPr lang="zh-TW" altLang="en-US" smtClean="0"/>
              <a:t>） </a:t>
            </a:r>
          </a:p>
        </p:txBody>
      </p:sp>
      <p:grpSp>
        <p:nvGrpSpPr>
          <p:cNvPr id="4099" name="Group 22"/>
          <p:cNvGrpSpPr>
            <a:grpSpLocks/>
          </p:cNvGrpSpPr>
          <p:nvPr/>
        </p:nvGrpSpPr>
        <p:grpSpPr bwMode="auto">
          <a:xfrm>
            <a:off x="611188" y="1916113"/>
            <a:ext cx="504825" cy="1008062"/>
            <a:chOff x="748" y="1207"/>
            <a:chExt cx="318" cy="635"/>
          </a:xfrm>
        </p:grpSpPr>
        <p:sp>
          <p:nvSpPr>
            <p:cNvPr id="4147" name="Line 4"/>
            <p:cNvSpPr>
              <a:spLocks noChangeShapeType="1"/>
            </p:cNvSpPr>
            <p:nvPr/>
          </p:nvSpPr>
          <p:spPr bwMode="auto">
            <a:xfrm>
              <a:off x="748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8" name="Line 5"/>
            <p:cNvSpPr>
              <a:spLocks noChangeShapeType="1"/>
            </p:cNvSpPr>
            <p:nvPr/>
          </p:nvSpPr>
          <p:spPr bwMode="auto">
            <a:xfrm>
              <a:off x="748" y="18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9" name="Line 6"/>
            <p:cNvSpPr>
              <a:spLocks noChangeShapeType="1"/>
            </p:cNvSpPr>
            <p:nvPr/>
          </p:nvSpPr>
          <p:spPr bwMode="auto">
            <a:xfrm flipV="1">
              <a:off x="1066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0" name="Group 23"/>
          <p:cNvGrpSpPr>
            <a:grpSpLocks/>
          </p:cNvGrpSpPr>
          <p:nvPr/>
        </p:nvGrpSpPr>
        <p:grpSpPr bwMode="auto">
          <a:xfrm>
            <a:off x="1979613" y="1916113"/>
            <a:ext cx="504825" cy="1008062"/>
            <a:chOff x="1701" y="1207"/>
            <a:chExt cx="318" cy="635"/>
          </a:xfrm>
        </p:grpSpPr>
        <p:sp>
          <p:nvSpPr>
            <p:cNvPr id="4144" name="Line 7"/>
            <p:cNvSpPr>
              <a:spLocks noChangeShapeType="1"/>
            </p:cNvSpPr>
            <p:nvPr/>
          </p:nvSpPr>
          <p:spPr bwMode="auto">
            <a:xfrm>
              <a:off x="1701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5" name="Line 8"/>
            <p:cNvSpPr>
              <a:spLocks noChangeShapeType="1"/>
            </p:cNvSpPr>
            <p:nvPr/>
          </p:nvSpPr>
          <p:spPr bwMode="auto">
            <a:xfrm>
              <a:off x="1701" y="18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6" name="Line 9"/>
            <p:cNvSpPr>
              <a:spLocks noChangeShapeType="1"/>
            </p:cNvSpPr>
            <p:nvPr/>
          </p:nvSpPr>
          <p:spPr bwMode="auto">
            <a:xfrm flipV="1">
              <a:off x="2019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1" name="Group 24"/>
          <p:cNvGrpSpPr>
            <a:grpSpLocks/>
          </p:cNvGrpSpPr>
          <p:nvPr/>
        </p:nvGrpSpPr>
        <p:grpSpPr bwMode="auto">
          <a:xfrm>
            <a:off x="3492500" y="1916113"/>
            <a:ext cx="504825" cy="1008062"/>
            <a:chOff x="2608" y="1253"/>
            <a:chExt cx="318" cy="635"/>
          </a:xfrm>
        </p:grpSpPr>
        <p:sp>
          <p:nvSpPr>
            <p:cNvPr id="4141" name="Line 10"/>
            <p:cNvSpPr>
              <a:spLocks noChangeShapeType="1"/>
            </p:cNvSpPr>
            <p:nvPr/>
          </p:nvSpPr>
          <p:spPr bwMode="auto">
            <a:xfrm>
              <a:off x="2608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2" name="Line 11"/>
            <p:cNvSpPr>
              <a:spLocks noChangeShapeType="1"/>
            </p:cNvSpPr>
            <p:nvPr/>
          </p:nvSpPr>
          <p:spPr bwMode="auto">
            <a:xfrm>
              <a:off x="2608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3" name="Line 12"/>
            <p:cNvSpPr>
              <a:spLocks noChangeShapeType="1"/>
            </p:cNvSpPr>
            <p:nvPr/>
          </p:nvSpPr>
          <p:spPr bwMode="auto">
            <a:xfrm flipV="1">
              <a:off x="2926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2" name="Group 25"/>
          <p:cNvGrpSpPr>
            <a:grpSpLocks/>
          </p:cNvGrpSpPr>
          <p:nvPr/>
        </p:nvGrpSpPr>
        <p:grpSpPr bwMode="auto">
          <a:xfrm>
            <a:off x="4932363" y="1916113"/>
            <a:ext cx="504825" cy="1008062"/>
            <a:chOff x="3379" y="1253"/>
            <a:chExt cx="318" cy="635"/>
          </a:xfrm>
        </p:grpSpPr>
        <p:sp>
          <p:nvSpPr>
            <p:cNvPr id="4138" name="Line 13"/>
            <p:cNvSpPr>
              <a:spLocks noChangeShapeType="1"/>
            </p:cNvSpPr>
            <p:nvPr/>
          </p:nvSpPr>
          <p:spPr bwMode="auto">
            <a:xfrm>
              <a:off x="3379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9" name="Line 14"/>
            <p:cNvSpPr>
              <a:spLocks noChangeShapeType="1"/>
            </p:cNvSpPr>
            <p:nvPr/>
          </p:nvSpPr>
          <p:spPr bwMode="auto">
            <a:xfrm>
              <a:off x="3379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0" name="Line 15"/>
            <p:cNvSpPr>
              <a:spLocks noChangeShapeType="1"/>
            </p:cNvSpPr>
            <p:nvPr/>
          </p:nvSpPr>
          <p:spPr bwMode="auto">
            <a:xfrm flipV="1">
              <a:off x="3697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3" name="Group 27"/>
          <p:cNvGrpSpPr>
            <a:grpSpLocks/>
          </p:cNvGrpSpPr>
          <p:nvPr/>
        </p:nvGrpSpPr>
        <p:grpSpPr bwMode="auto">
          <a:xfrm>
            <a:off x="7812088" y="1916113"/>
            <a:ext cx="504825" cy="1008062"/>
            <a:chOff x="5284" y="1253"/>
            <a:chExt cx="318" cy="635"/>
          </a:xfrm>
        </p:grpSpPr>
        <p:sp>
          <p:nvSpPr>
            <p:cNvPr id="4135" name="Line 16"/>
            <p:cNvSpPr>
              <a:spLocks noChangeShapeType="1"/>
            </p:cNvSpPr>
            <p:nvPr/>
          </p:nvSpPr>
          <p:spPr bwMode="auto">
            <a:xfrm>
              <a:off x="5284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6" name="Line 17"/>
            <p:cNvSpPr>
              <a:spLocks noChangeShapeType="1"/>
            </p:cNvSpPr>
            <p:nvPr/>
          </p:nvSpPr>
          <p:spPr bwMode="auto">
            <a:xfrm>
              <a:off x="5284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7" name="Line 18"/>
            <p:cNvSpPr>
              <a:spLocks noChangeShapeType="1"/>
            </p:cNvSpPr>
            <p:nvPr/>
          </p:nvSpPr>
          <p:spPr bwMode="auto">
            <a:xfrm flipV="1">
              <a:off x="5602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4" name="Group 26"/>
          <p:cNvGrpSpPr>
            <a:grpSpLocks/>
          </p:cNvGrpSpPr>
          <p:nvPr/>
        </p:nvGrpSpPr>
        <p:grpSpPr bwMode="auto">
          <a:xfrm>
            <a:off x="6372225" y="1916113"/>
            <a:ext cx="504825" cy="1008062"/>
            <a:chOff x="4377" y="1253"/>
            <a:chExt cx="318" cy="635"/>
          </a:xfrm>
        </p:grpSpPr>
        <p:sp>
          <p:nvSpPr>
            <p:cNvPr id="4132" name="Line 19"/>
            <p:cNvSpPr>
              <a:spLocks noChangeShapeType="1"/>
            </p:cNvSpPr>
            <p:nvPr/>
          </p:nvSpPr>
          <p:spPr bwMode="auto">
            <a:xfrm>
              <a:off x="4377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3" name="Line 20"/>
            <p:cNvSpPr>
              <a:spLocks noChangeShapeType="1"/>
            </p:cNvSpPr>
            <p:nvPr/>
          </p:nvSpPr>
          <p:spPr bwMode="auto">
            <a:xfrm>
              <a:off x="4377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4" name="Line 21"/>
            <p:cNvSpPr>
              <a:spLocks noChangeShapeType="1"/>
            </p:cNvSpPr>
            <p:nvPr/>
          </p:nvSpPr>
          <p:spPr bwMode="auto">
            <a:xfrm flipV="1">
              <a:off x="4695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5" name="Group 39"/>
          <p:cNvGrpSpPr>
            <a:grpSpLocks/>
          </p:cNvGrpSpPr>
          <p:nvPr/>
        </p:nvGrpSpPr>
        <p:grpSpPr bwMode="auto">
          <a:xfrm>
            <a:off x="2555875" y="2565400"/>
            <a:ext cx="788988" cy="366713"/>
            <a:chOff x="1610" y="1616"/>
            <a:chExt cx="497" cy="231"/>
          </a:xfrm>
        </p:grpSpPr>
        <p:sp>
          <p:nvSpPr>
            <p:cNvPr id="4130" name="Text Box 28"/>
            <p:cNvSpPr txBox="1">
              <a:spLocks noChangeArrowheads="1"/>
            </p:cNvSpPr>
            <p:nvPr/>
          </p:nvSpPr>
          <p:spPr bwMode="auto">
            <a:xfrm>
              <a:off x="1791" y="16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top</a:t>
              </a:r>
            </a:p>
          </p:txBody>
        </p: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06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4107" name="Text Box 34"/>
          <p:cNvSpPr txBox="1">
            <a:spLocks noChangeArrowheads="1"/>
          </p:cNvSpPr>
          <p:nvPr/>
        </p:nvSpPr>
        <p:spPr bwMode="auto">
          <a:xfrm>
            <a:off x="3563938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4108" name="Text Box 35"/>
          <p:cNvSpPr txBox="1">
            <a:spLocks noChangeArrowheads="1"/>
          </p:cNvSpPr>
          <p:nvPr/>
        </p:nvSpPr>
        <p:spPr bwMode="auto">
          <a:xfrm>
            <a:off x="3563938" y="22050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4109" name="Text Box 36"/>
          <p:cNvSpPr txBox="1">
            <a:spLocks noChangeArrowheads="1"/>
          </p:cNvSpPr>
          <p:nvPr/>
        </p:nvSpPr>
        <p:spPr bwMode="auto">
          <a:xfrm>
            <a:off x="5003800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4110" name="Text Box 37"/>
          <p:cNvSpPr txBox="1">
            <a:spLocks noChangeArrowheads="1"/>
          </p:cNvSpPr>
          <p:nvPr/>
        </p:nvSpPr>
        <p:spPr bwMode="auto">
          <a:xfrm>
            <a:off x="5003800" y="21336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4111" name="Text Box 38"/>
          <p:cNvSpPr txBox="1">
            <a:spLocks noChangeArrowheads="1"/>
          </p:cNvSpPr>
          <p:nvPr/>
        </p:nvSpPr>
        <p:spPr bwMode="auto">
          <a:xfrm>
            <a:off x="5003800" y="18446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</a:t>
            </a:r>
          </a:p>
        </p:txBody>
      </p:sp>
      <p:grpSp>
        <p:nvGrpSpPr>
          <p:cNvPr id="4112" name="Group 40"/>
          <p:cNvGrpSpPr>
            <a:grpSpLocks/>
          </p:cNvGrpSpPr>
          <p:nvPr/>
        </p:nvGrpSpPr>
        <p:grpSpPr bwMode="auto">
          <a:xfrm>
            <a:off x="3995738" y="2205038"/>
            <a:ext cx="788987" cy="366712"/>
            <a:chOff x="1610" y="1616"/>
            <a:chExt cx="497" cy="231"/>
          </a:xfrm>
        </p:grpSpPr>
        <p:sp>
          <p:nvSpPr>
            <p:cNvPr id="4128" name="Text Box 41"/>
            <p:cNvSpPr txBox="1">
              <a:spLocks noChangeArrowheads="1"/>
            </p:cNvSpPr>
            <p:nvPr/>
          </p:nvSpPr>
          <p:spPr bwMode="auto">
            <a:xfrm>
              <a:off x="1791" y="16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top</a:t>
              </a:r>
            </a:p>
          </p:txBody>
        </p:sp>
        <p:sp>
          <p:nvSpPr>
            <p:cNvPr id="4129" name="Line 42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13" name="Group 43"/>
          <p:cNvGrpSpPr>
            <a:grpSpLocks/>
          </p:cNvGrpSpPr>
          <p:nvPr/>
        </p:nvGrpSpPr>
        <p:grpSpPr bwMode="auto">
          <a:xfrm>
            <a:off x="5508625" y="1844675"/>
            <a:ext cx="788988" cy="366713"/>
            <a:chOff x="1610" y="1616"/>
            <a:chExt cx="497" cy="231"/>
          </a:xfrm>
        </p:grpSpPr>
        <p:sp>
          <p:nvSpPr>
            <p:cNvPr id="4126" name="Text Box 44"/>
            <p:cNvSpPr txBox="1">
              <a:spLocks noChangeArrowheads="1"/>
            </p:cNvSpPr>
            <p:nvPr/>
          </p:nvSpPr>
          <p:spPr bwMode="auto">
            <a:xfrm>
              <a:off x="1791" y="16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top</a:t>
              </a:r>
            </a:p>
          </p:txBody>
        </p:sp>
        <p:sp>
          <p:nvSpPr>
            <p:cNvPr id="4127" name="Line 45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14" name="Text Box 46"/>
          <p:cNvSpPr txBox="1">
            <a:spLocks noChangeArrowheads="1"/>
          </p:cNvSpPr>
          <p:nvPr/>
        </p:nvSpPr>
        <p:spPr bwMode="auto">
          <a:xfrm>
            <a:off x="6443663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4115" name="Text Box 47"/>
          <p:cNvSpPr txBox="1">
            <a:spLocks noChangeArrowheads="1"/>
          </p:cNvSpPr>
          <p:nvPr/>
        </p:nvSpPr>
        <p:spPr bwMode="auto">
          <a:xfrm>
            <a:off x="6443663" y="22050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grpSp>
        <p:nvGrpSpPr>
          <p:cNvPr id="4116" name="Group 48"/>
          <p:cNvGrpSpPr>
            <a:grpSpLocks/>
          </p:cNvGrpSpPr>
          <p:nvPr/>
        </p:nvGrpSpPr>
        <p:grpSpPr bwMode="auto">
          <a:xfrm>
            <a:off x="6877050" y="2205038"/>
            <a:ext cx="788988" cy="366712"/>
            <a:chOff x="1610" y="1616"/>
            <a:chExt cx="497" cy="231"/>
          </a:xfrm>
        </p:grpSpPr>
        <p:sp>
          <p:nvSpPr>
            <p:cNvPr id="4124" name="Text Box 49"/>
            <p:cNvSpPr txBox="1">
              <a:spLocks noChangeArrowheads="1"/>
            </p:cNvSpPr>
            <p:nvPr/>
          </p:nvSpPr>
          <p:spPr bwMode="auto">
            <a:xfrm>
              <a:off x="1791" y="16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top</a:t>
              </a:r>
            </a:p>
          </p:txBody>
        </p:sp>
        <p:sp>
          <p:nvSpPr>
            <p:cNvPr id="4125" name="Line 50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17" name="Text Box 51"/>
          <p:cNvSpPr txBox="1">
            <a:spLocks noChangeArrowheads="1"/>
          </p:cNvSpPr>
          <p:nvPr/>
        </p:nvSpPr>
        <p:spPr bwMode="auto">
          <a:xfrm>
            <a:off x="7885113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4118" name="Text Box 52"/>
          <p:cNvSpPr txBox="1">
            <a:spLocks noChangeArrowheads="1"/>
          </p:cNvSpPr>
          <p:nvPr/>
        </p:nvSpPr>
        <p:spPr bwMode="auto">
          <a:xfrm>
            <a:off x="7885113" y="22050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4119" name="Text Box 53"/>
          <p:cNvSpPr txBox="1">
            <a:spLocks noChangeArrowheads="1"/>
          </p:cNvSpPr>
          <p:nvPr/>
        </p:nvSpPr>
        <p:spPr bwMode="auto">
          <a:xfrm>
            <a:off x="7885113" y="1916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D</a:t>
            </a:r>
          </a:p>
        </p:txBody>
      </p:sp>
      <p:grpSp>
        <p:nvGrpSpPr>
          <p:cNvPr id="4120" name="Group 54"/>
          <p:cNvGrpSpPr>
            <a:grpSpLocks/>
          </p:cNvGrpSpPr>
          <p:nvPr/>
        </p:nvGrpSpPr>
        <p:grpSpPr bwMode="auto">
          <a:xfrm>
            <a:off x="8355013" y="1916113"/>
            <a:ext cx="788987" cy="366712"/>
            <a:chOff x="1610" y="1616"/>
            <a:chExt cx="497" cy="231"/>
          </a:xfrm>
        </p:grpSpPr>
        <p:sp>
          <p:nvSpPr>
            <p:cNvPr id="4122" name="Text Box 55"/>
            <p:cNvSpPr txBox="1">
              <a:spLocks noChangeArrowheads="1"/>
            </p:cNvSpPr>
            <p:nvPr/>
          </p:nvSpPr>
          <p:spPr bwMode="auto">
            <a:xfrm>
              <a:off x="1791" y="16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top</a:t>
              </a:r>
            </a:p>
          </p:txBody>
        </p:sp>
        <p:sp>
          <p:nvSpPr>
            <p:cNvPr id="4123" name="Line 56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21" name="Text Box 57"/>
          <p:cNvSpPr txBox="1">
            <a:spLocks noChangeArrowheads="1"/>
          </p:cNvSpPr>
          <p:nvPr/>
        </p:nvSpPr>
        <p:spPr bwMode="auto">
          <a:xfrm>
            <a:off x="2843213" y="4437063"/>
            <a:ext cx="314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(Last-In  First-Out </a:t>
            </a:r>
            <a:r>
              <a:rPr lang="zh-TW" altLang="en-US" sz="1800"/>
              <a:t>簡寫</a:t>
            </a:r>
            <a:r>
              <a:rPr lang="en-US" altLang="zh-TW" sz="1800"/>
              <a:t>LIFO) </a:t>
            </a:r>
            <a:endParaRPr lang="zh-TW" altLang="en-US" sz="1800"/>
          </a:p>
        </p:txBody>
      </p:sp>
      <p:grpSp>
        <p:nvGrpSpPr>
          <p:cNvPr id="54" name="Group 39"/>
          <p:cNvGrpSpPr>
            <a:grpSpLocks/>
          </p:cNvGrpSpPr>
          <p:nvPr/>
        </p:nvGrpSpPr>
        <p:grpSpPr bwMode="auto">
          <a:xfrm>
            <a:off x="899592" y="2987104"/>
            <a:ext cx="1260477" cy="369888"/>
            <a:chOff x="1610" y="1616"/>
            <a:chExt cx="794" cy="233"/>
          </a:xfrm>
        </p:grpSpPr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1791" y="1616"/>
              <a:ext cx="6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>
                  <a:solidFill>
                    <a:srgbClr val="FF0000"/>
                  </a:solidFill>
                </a:rPr>
                <a:t>t</a:t>
              </a:r>
              <a:r>
                <a:rPr lang="en-US" altLang="zh-TW" sz="1800" dirty="0" smtClean="0">
                  <a:solidFill>
                    <a:srgbClr val="FF0000"/>
                  </a:solidFill>
                </a:rPr>
                <a:t>op</a:t>
              </a:r>
              <a:r>
                <a:rPr lang="zh-TW" alt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TW" sz="1800" dirty="0" smtClean="0">
                  <a:solidFill>
                    <a:srgbClr val="FF0000"/>
                  </a:solidFill>
                </a:rPr>
                <a:t>=</a:t>
              </a:r>
              <a:r>
                <a:rPr lang="zh-TW" alt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TW" sz="1800" dirty="0" smtClean="0">
                  <a:solidFill>
                    <a:srgbClr val="FF0000"/>
                  </a:solidFill>
                </a:rPr>
                <a:t>-1</a:t>
              </a:r>
              <a:endParaRPr lang="en-US" altLang="zh-TW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63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a + b * c</a:t>
            </a:r>
            <a:endParaRPr lang="zh-TW" altLang="en-US" dirty="0" smtClean="0"/>
          </a:p>
        </p:txBody>
      </p:sp>
      <p:graphicFrame>
        <p:nvGraphicFramePr>
          <p:cNvPr id="384086" name="Group 8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6881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符號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              堆疊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  [0]          [1]           [2]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top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輸出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eos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abc*+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85" name="Text Box 87"/>
          <p:cNvSpPr txBox="1">
            <a:spLocks noChangeArrowheads="1"/>
          </p:cNvSpPr>
          <p:nvPr/>
        </p:nvSpPr>
        <p:spPr bwMode="auto">
          <a:xfrm>
            <a:off x="539750" y="6237288"/>
            <a:ext cx="2614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>
                <a:solidFill>
                  <a:srgbClr val="FF0000"/>
                </a:solidFill>
              </a:rPr>
              <a:t>註：* 之優先順序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高於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+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Ex </a:t>
            </a:r>
            <a:r>
              <a:rPr lang="en-US" altLang="en-US" dirty="0" smtClean="0"/>
              <a:t>：</a:t>
            </a:r>
            <a:r>
              <a:rPr lang="en-US" altLang="zh-TW" dirty="0" smtClean="0"/>
              <a:t>a * ( b +c) * d</a:t>
            </a:r>
            <a:endParaRPr lang="zh-TW" altLang="en-US" dirty="0" smtClean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FF00"/>
                </a:solidFill>
              </a:rPr>
              <a:t>括號處理原則：在到達右括號以前，將運算元依優先權推入</a:t>
            </a:r>
            <a:r>
              <a:rPr lang="en-US" altLang="zh-TW" b="1" dirty="0" smtClean="0">
                <a:solidFill>
                  <a:srgbClr val="FFFF00"/>
                </a:solidFill>
              </a:rPr>
              <a:t>stack</a:t>
            </a:r>
            <a:r>
              <a:rPr lang="zh-TW" altLang="en-US" b="1" dirty="0" smtClean="0">
                <a:solidFill>
                  <a:srgbClr val="FFFF00"/>
                </a:solidFill>
              </a:rPr>
              <a:t>，當到達右括號時，將</a:t>
            </a:r>
            <a:r>
              <a:rPr lang="en-US" altLang="zh-TW" b="1" dirty="0" smtClean="0">
                <a:solidFill>
                  <a:srgbClr val="FFFF00"/>
                </a:solidFill>
              </a:rPr>
              <a:t>stack</a:t>
            </a:r>
            <a:r>
              <a:rPr lang="zh-TW" altLang="en-US" b="1" dirty="0" smtClean="0">
                <a:solidFill>
                  <a:srgbClr val="FFFF00"/>
                </a:solidFill>
              </a:rPr>
              <a:t>中之運算元拿出至左括號為止。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208" name="Group 1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05014"/>
              </p:ext>
            </p:extLst>
          </p:nvPr>
        </p:nvGraphicFramePr>
        <p:xfrm>
          <a:off x="395288" y="620713"/>
          <a:ext cx="8748712" cy="6105522"/>
        </p:xfrm>
        <a:graphic>
          <a:graphicData uri="http://schemas.openxmlformats.org/drawingml/2006/table">
            <a:tbl>
              <a:tblPr/>
              <a:tblGrid>
                <a:gridCol w="145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88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符號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stack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top 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輸出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     [0]                [1]                 [2]  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b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 </a:t>
                      </a: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 </a:t>
                      </a:r>
                      <a:endParaRPr kumimoji="1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)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 </a:t>
                      </a: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abc+*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abc+*d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eos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+*d* </a:t>
                      </a: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664" name="文字方塊 1"/>
          <p:cNvSpPr txBox="1">
            <a:spLocks noChangeArrowheads="1"/>
          </p:cNvSpPr>
          <p:nvPr/>
        </p:nvSpPr>
        <p:spPr bwMode="auto">
          <a:xfrm>
            <a:off x="3492500" y="115888"/>
            <a:ext cx="2290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/>
              <a:t>a * ( b +c) * d</a:t>
            </a:r>
            <a:endParaRPr lang="zh-TW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解決括號問題： 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4646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800" b="1" dirty="0" smtClean="0">
                <a:solidFill>
                  <a:srgbClr val="FF0000"/>
                </a:solidFill>
              </a:rPr>
              <a:t>問題：當讀到左括號時，因其優先權最高，故其他元素無法進入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stack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800" dirty="0" smtClean="0"/>
              <a:t>改進方法：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/>
              <a:t>ISP (</a:t>
            </a:r>
            <a:r>
              <a:rPr lang="en-US" altLang="zh-TW" sz="2800" dirty="0" err="1" smtClean="0"/>
              <a:t>in_stack</a:t>
            </a:r>
            <a:r>
              <a:rPr lang="en-US" altLang="zh-TW" sz="2800" dirty="0" smtClean="0"/>
              <a:t> _precedence)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/>
              <a:t>ICP (</a:t>
            </a:r>
            <a:r>
              <a:rPr lang="en-US" altLang="zh-TW" sz="2800" dirty="0" err="1" smtClean="0"/>
              <a:t>in_coming</a:t>
            </a:r>
            <a:r>
              <a:rPr lang="en-US" altLang="zh-TW" sz="2800" dirty="0" smtClean="0"/>
              <a:t> _precedence)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kumimoji="0" lang="en-US" altLang="zh-TW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TW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TW" sz="2400" dirty="0" err="1" smtClean="0">
                <a:latin typeface="Consolas" pitchFamily="49" charset="0"/>
                <a:cs typeface="Consolas" pitchFamily="49" charset="0"/>
              </a:rPr>
              <a:t>isp</a:t>
            </a:r>
            <a:r>
              <a:rPr kumimoji="0" lang="en-US" altLang="zh-TW" sz="2400" dirty="0" smtClean="0">
                <a:latin typeface="Consolas" pitchFamily="49" charset="0"/>
                <a:cs typeface="Consolas" pitchFamily="49" charset="0"/>
              </a:rPr>
              <a:t>[] = { 0, 19, 12, 12, 13, 13, 13, 0 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kumimoji="0" lang="en-US" altLang="zh-TW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TW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TW" sz="2400" dirty="0" err="1" smtClean="0">
                <a:latin typeface="Consolas" pitchFamily="49" charset="0"/>
                <a:cs typeface="Consolas" pitchFamily="49" charset="0"/>
              </a:rPr>
              <a:t>icp</a:t>
            </a:r>
            <a:r>
              <a:rPr kumimoji="0" lang="en-US" altLang="zh-TW" sz="2400" dirty="0" smtClean="0">
                <a:latin typeface="Consolas" pitchFamily="49" charset="0"/>
                <a:cs typeface="Consolas" pitchFamily="49" charset="0"/>
              </a:rPr>
              <a:t>[] = { 20, 19, 12, 12, 13, 13, 13, 0 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/>
              <a:t>(   )   +  -   *  /  %  operand</a:t>
            </a:r>
            <a:endParaRPr lang="zh-TW" altLang="en-US" sz="2800" dirty="0" smtClean="0"/>
          </a:p>
        </p:txBody>
      </p:sp>
      <p:sp>
        <p:nvSpPr>
          <p:cNvPr id="25604" name="文字方塊 3"/>
          <p:cNvSpPr txBox="1">
            <a:spLocks noChangeArrowheads="1"/>
          </p:cNvSpPr>
          <p:nvPr/>
        </p:nvSpPr>
        <p:spPr bwMode="auto">
          <a:xfrm>
            <a:off x="7861300" y="6129338"/>
            <a:ext cx="113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postfix.c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4500563" cy="5299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/* output the postfix of the expression.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* The expression string, the stack, and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* top are global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void postfix(void)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char symbol;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precedence token;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n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top = 0; 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/* place </a:t>
            </a:r>
            <a:r>
              <a:rPr lang="en-US" altLang="zh-TW" sz="1400" dirty="0" err="1" smtClean="0"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on stack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stack[0] = 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for (token = </a:t>
            </a:r>
            <a:r>
              <a:rPr lang="en-US" altLang="zh-TW" sz="1400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symbol,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     token != </a:t>
            </a:r>
            <a:r>
              <a:rPr lang="en-US" altLang="zh-TW" sz="1400" dirty="0" err="1" smtClean="0"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     token = </a:t>
            </a:r>
            <a:r>
              <a:rPr lang="en-US" altLang="zh-TW" sz="1400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symbol, &amp;n))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    if (token ==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14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("%c", symbol);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    else if (token == 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rparen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        /* unstack tokens until left    parenthesis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        while (stack[top] != 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lparen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TW" sz="1400" dirty="0" err="1" smtClean="0">
                <a:latin typeface="Consolas" pitchFamily="49" charset="0"/>
                <a:cs typeface="Consolas" pitchFamily="49" charset="0"/>
              </a:rPr>
              <a:t>print_token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(delete(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top));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        delete(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top); /* discard the left parenthesis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zh-TW" altLang="en-US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4684713" y="1544638"/>
            <a:ext cx="4459287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else {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/*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remove and print symbol whose  </a:t>
            </a:r>
            <a:r>
              <a:rPr lang="en-US" altLang="zh-TW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isp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is greater than or equal to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altLang="zh-TW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current token’s </a:t>
            </a:r>
            <a:r>
              <a:rPr lang="en-US" altLang="zh-TW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icp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while (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isp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[stack[top]] &gt;=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icp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[token])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print_token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(delete(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top));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add(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top, token);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while ((token = delete(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top)) !=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print_token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(token);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("\n");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4500563" y="1341438"/>
            <a:ext cx="720725" cy="144462"/>
          </a:xfrm>
          <a:prstGeom prst="curvedDownArrow">
            <a:avLst>
              <a:gd name="adj1" fmla="val 99781"/>
              <a:gd name="adj2" fmla="val 19956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26630" name="文字方塊 5"/>
          <p:cNvSpPr txBox="1">
            <a:spLocks noChangeArrowheads="1"/>
          </p:cNvSpPr>
          <p:nvPr/>
        </p:nvSpPr>
        <p:spPr bwMode="auto">
          <a:xfrm>
            <a:off x="7861300" y="6129338"/>
            <a:ext cx="113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postfix.c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結構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41148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#define MAX_STACK_SIZE 100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element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key;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other data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} element;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60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element stack[MAX_STACK_SIZE];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top =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600" b="1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/* return the top element from the stack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element delete(</a:t>
            </a:r>
            <a:r>
              <a:rPr lang="en-US" altLang="zh-TW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top)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    if (*top == -1)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        /* returns an error key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zh-TW" sz="1600" b="1" dirty="0" err="1" smtClean="0">
                <a:latin typeface="Consolas" pitchFamily="49" charset="0"/>
                <a:cs typeface="Consolas" pitchFamily="49" charset="0"/>
              </a:rPr>
              <a:t>stack_empty</a:t>
            </a: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    return stack[(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top)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TW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4365625" y="1576388"/>
            <a:ext cx="45720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/* add an item to the global stack */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void add(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top, element item) {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if (*top &gt;= MAX_STACK_SIZE - 1)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stack_full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top)++;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stack[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top].key =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item.key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5" name="文字方塊 2"/>
          <p:cNvSpPr txBox="1">
            <a:spLocks noChangeArrowheads="1"/>
          </p:cNvSpPr>
          <p:nvPr/>
        </p:nvSpPr>
        <p:spPr bwMode="auto">
          <a:xfrm>
            <a:off x="6588125" y="5805488"/>
            <a:ext cx="96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stack.c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佇列（</a:t>
            </a:r>
            <a:r>
              <a:rPr lang="en-US" altLang="zh-TW" smtClean="0"/>
              <a:t>Queue</a:t>
            </a:r>
            <a:r>
              <a:rPr lang="zh-TW" altLang="en-US" smtClean="0"/>
              <a:t>） 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611188" y="1916113"/>
            <a:ext cx="504825" cy="1008062"/>
            <a:chOff x="748" y="1207"/>
            <a:chExt cx="318" cy="635"/>
          </a:xfrm>
        </p:grpSpPr>
        <p:sp>
          <p:nvSpPr>
            <p:cNvPr id="6206" name="Line 4"/>
            <p:cNvSpPr>
              <a:spLocks noChangeShapeType="1"/>
            </p:cNvSpPr>
            <p:nvPr/>
          </p:nvSpPr>
          <p:spPr bwMode="auto">
            <a:xfrm>
              <a:off x="748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7" name="Line 5"/>
            <p:cNvSpPr>
              <a:spLocks noChangeShapeType="1"/>
            </p:cNvSpPr>
            <p:nvPr/>
          </p:nvSpPr>
          <p:spPr bwMode="auto">
            <a:xfrm>
              <a:off x="748" y="18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8" name="Line 6"/>
            <p:cNvSpPr>
              <a:spLocks noChangeShapeType="1"/>
            </p:cNvSpPr>
            <p:nvPr/>
          </p:nvSpPr>
          <p:spPr bwMode="auto">
            <a:xfrm flipV="1">
              <a:off x="1066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48" name="Group 7"/>
          <p:cNvGrpSpPr>
            <a:grpSpLocks/>
          </p:cNvGrpSpPr>
          <p:nvPr/>
        </p:nvGrpSpPr>
        <p:grpSpPr bwMode="auto">
          <a:xfrm>
            <a:off x="2771775" y="1916113"/>
            <a:ext cx="504825" cy="1008062"/>
            <a:chOff x="1701" y="1207"/>
            <a:chExt cx="318" cy="635"/>
          </a:xfrm>
        </p:grpSpPr>
        <p:sp>
          <p:nvSpPr>
            <p:cNvPr id="6203" name="Line 8"/>
            <p:cNvSpPr>
              <a:spLocks noChangeShapeType="1"/>
            </p:cNvSpPr>
            <p:nvPr/>
          </p:nvSpPr>
          <p:spPr bwMode="auto">
            <a:xfrm>
              <a:off x="1701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4" name="Line 9"/>
            <p:cNvSpPr>
              <a:spLocks noChangeShapeType="1"/>
            </p:cNvSpPr>
            <p:nvPr/>
          </p:nvSpPr>
          <p:spPr bwMode="auto">
            <a:xfrm>
              <a:off x="1701" y="18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5" name="Line 10"/>
            <p:cNvSpPr>
              <a:spLocks noChangeShapeType="1"/>
            </p:cNvSpPr>
            <p:nvPr/>
          </p:nvSpPr>
          <p:spPr bwMode="auto">
            <a:xfrm flipV="1">
              <a:off x="2019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5076825" y="1916113"/>
            <a:ext cx="504825" cy="1008062"/>
            <a:chOff x="2608" y="1253"/>
            <a:chExt cx="318" cy="635"/>
          </a:xfrm>
        </p:grpSpPr>
        <p:sp>
          <p:nvSpPr>
            <p:cNvPr id="6200" name="Line 12"/>
            <p:cNvSpPr>
              <a:spLocks noChangeShapeType="1"/>
            </p:cNvSpPr>
            <p:nvPr/>
          </p:nvSpPr>
          <p:spPr bwMode="auto">
            <a:xfrm>
              <a:off x="2608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1" name="Line 13"/>
            <p:cNvSpPr>
              <a:spLocks noChangeShapeType="1"/>
            </p:cNvSpPr>
            <p:nvPr/>
          </p:nvSpPr>
          <p:spPr bwMode="auto">
            <a:xfrm>
              <a:off x="2608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2" name="Line 14"/>
            <p:cNvSpPr>
              <a:spLocks noChangeShapeType="1"/>
            </p:cNvSpPr>
            <p:nvPr/>
          </p:nvSpPr>
          <p:spPr bwMode="auto">
            <a:xfrm flipV="1">
              <a:off x="2926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50" name="Group 15"/>
          <p:cNvGrpSpPr>
            <a:grpSpLocks/>
          </p:cNvGrpSpPr>
          <p:nvPr/>
        </p:nvGrpSpPr>
        <p:grpSpPr bwMode="auto">
          <a:xfrm>
            <a:off x="7237413" y="1989138"/>
            <a:ext cx="504825" cy="1008062"/>
            <a:chOff x="3379" y="1253"/>
            <a:chExt cx="318" cy="635"/>
          </a:xfrm>
        </p:grpSpPr>
        <p:sp>
          <p:nvSpPr>
            <p:cNvPr id="6197" name="Line 16"/>
            <p:cNvSpPr>
              <a:spLocks noChangeShapeType="1"/>
            </p:cNvSpPr>
            <p:nvPr/>
          </p:nvSpPr>
          <p:spPr bwMode="auto">
            <a:xfrm>
              <a:off x="3379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8" name="Line 17"/>
            <p:cNvSpPr>
              <a:spLocks noChangeShapeType="1"/>
            </p:cNvSpPr>
            <p:nvPr/>
          </p:nvSpPr>
          <p:spPr bwMode="auto">
            <a:xfrm>
              <a:off x="3379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9" name="Line 18"/>
            <p:cNvSpPr>
              <a:spLocks noChangeShapeType="1"/>
            </p:cNvSpPr>
            <p:nvPr/>
          </p:nvSpPr>
          <p:spPr bwMode="auto">
            <a:xfrm flipV="1">
              <a:off x="3697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51" name="Group 19"/>
          <p:cNvGrpSpPr>
            <a:grpSpLocks/>
          </p:cNvGrpSpPr>
          <p:nvPr/>
        </p:nvGrpSpPr>
        <p:grpSpPr bwMode="auto">
          <a:xfrm>
            <a:off x="2770188" y="4508500"/>
            <a:ext cx="504825" cy="1008063"/>
            <a:chOff x="5284" y="1253"/>
            <a:chExt cx="318" cy="635"/>
          </a:xfrm>
        </p:grpSpPr>
        <p:sp>
          <p:nvSpPr>
            <p:cNvPr id="6194" name="Line 20"/>
            <p:cNvSpPr>
              <a:spLocks noChangeShapeType="1"/>
            </p:cNvSpPr>
            <p:nvPr/>
          </p:nvSpPr>
          <p:spPr bwMode="auto">
            <a:xfrm>
              <a:off x="5284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5" name="Line 21"/>
            <p:cNvSpPr>
              <a:spLocks noChangeShapeType="1"/>
            </p:cNvSpPr>
            <p:nvPr/>
          </p:nvSpPr>
          <p:spPr bwMode="auto">
            <a:xfrm>
              <a:off x="5284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6" name="Line 22"/>
            <p:cNvSpPr>
              <a:spLocks noChangeShapeType="1"/>
            </p:cNvSpPr>
            <p:nvPr/>
          </p:nvSpPr>
          <p:spPr bwMode="auto">
            <a:xfrm flipV="1">
              <a:off x="5602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52" name="Group 23"/>
          <p:cNvGrpSpPr>
            <a:grpSpLocks/>
          </p:cNvGrpSpPr>
          <p:nvPr/>
        </p:nvGrpSpPr>
        <p:grpSpPr bwMode="auto">
          <a:xfrm>
            <a:off x="468313" y="4508500"/>
            <a:ext cx="504825" cy="1008063"/>
            <a:chOff x="4377" y="1253"/>
            <a:chExt cx="318" cy="635"/>
          </a:xfrm>
        </p:grpSpPr>
        <p:sp>
          <p:nvSpPr>
            <p:cNvPr id="6191" name="Line 24"/>
            <p:cNvSpPr>
              <a:spLocks noChangeShapeType="1"/>
            </p:cNvSpPr>
            <p:nvPr/>
          </p:nvSpPr>
          <p:spPr bwMode="auto">
            <a:xfrm>
              <a:off x="4377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2" name="Line 25"/>
            <p:cNvSpPr>
              <a:spLocks noChangeShapeType="1"/>
            </p:cNvSpPr>
            <p:nvPr/>
          </p:nvSpPr>
          <p:spPr bwMode="auto">
            <a:xfrm>
              <a:off x="4377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3" name="Line 26"/>
            <p:cNvSpPr>
              <a:spLocks noChangeShapeType="1"/>
            </p:cNvSpPr>
            <p:nvPr/>
          </p:nvSpPr>
          <p:spPr bwMode="auto">
            <a:xfrm flipV="1">
              <a:off x="4695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53" name="Group 27"/>
          <p:cNvGrpSpPr>
            <a:grpSpLocks/>
          </p:cNvGrpSpPr>
          <p:nvPr/>
        </p:nvGrpSpPr>
        <p:grpSpPr bwMode="auto">
          <a:xfrm>
            <a:off x="3419475" y="2492375"/>
            <a:ext cx="1392238" cy="641350"/>
            <a:chOff x="1610" y="1616"/>
            <a:chExt cx="877" cy="257"/>
          </a:xfrm>
        </p:grpSpPr>
        <p:sp>
          <p:nvSpPr>
            <p:cNvPr id="6189" name="Text Box 28"/>
            <p:cNvSpPr txBox="1">
              <a:spLocks noChangeArrowheads="1"/>
            </p:cNvSpPr>
            <p:nvPr/>
          </p:nvSpPr>
          <p:spPr bwMode="auto">
            <a:xfrm>
              <a:off x="1791" y="1616"/>
              <a:ext cx="69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rear = 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front = -1</a:t>
              </a:r>
            </a:p>
          </p:txBody>
        </p:sp>
        <p:sp>
          <p:nvSpPr>
            <p:cNvPr id="6190" name="Line 29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54" name="Text Box 30"/>
          <p:cNvSpPr txBox="1">
            <a:spLocks noChangeArrowheads="1"/>
          </p:cNvSpPr>
          <p:nvPr/>
        </p:nvSpPr>
        <p:spPr bwMode="auto">
          <a:xfrm>
            <a:off x="2843213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6155" name="Text Box 31"/>
          <p:cNvSpPr txBox="1">
            <a:spLocks noChangeArrowheads="1"/>
          </p:cNvSpPr>
          <p:nvPr/>
        </p:nvSpPr>
        <p:spPr bwMode="auto">
          <a:xfrm>
            <a:off x="5148263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6156" name="Text Box 32"/>
          <p:cNvSpPr txBox="1">
            <a:spLocks noChangeArrowheads="1"/>
          </p:cNvSpPr>
          <p:nvPr/>
        </p:nvSpPr>
        <p:spPr bwMode="auto">
          <a:xfrm>
            <a:off x="5148263" y="22050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6157" name="Text Box 33"/>
          <p:cNvSpPr txBox="1">
            <a:spLocks noChangeArrowheads="1"/>
          </p:cNvSpPr>
          <p:nvPr/>
        </p:nvSpPr>
        <p:spPr bwMode="auto">
          <a:xfrm>
            <a:off x="7308850" y="2565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6158" name="Text Box 34"/>
          <p:cNvSpPr txBox="1">
            <a:spLocks noChangeArrowheads="1"/>
          </p:cNvSpPr>
          <p:nvPr/>
        </p:nvSpPr>
        <p:spPr bwMode="auto">
          <a:xfrm>
            <a:off x="7308850" y="22066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6159" name="Text Box 35"/>
          <p:cNvSpPr txBox="1">
            <a:spLocks noChangeArrowheads="1"/>
          </p:cNvSpPr>
          <p:nvPr/>
        </p:nvSpPr>
        <p:spPr bwMode="auto">
          <a:xfrm>
            <a:off x="7308850" y="19177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</a:t>
            </a:r>
          </a:p>
        </p:txBody>
      </p:sp>
      <p:grpSp>
        <p:nvGrpSpPr>
          <p:cNvPr id="6160" name="Group 36"/>
          <p:cNvGrpSpPr>
            <a:grpSpLocks/>
          </p:cNvGrpSpPr>
          <p:nvPr/>
        </p:nvGrpSpPr>
        <p:grpSpPr bwMode="auto">
          <a:xfrm>
            <a:off x="5580063" y="2205038"/>
            <a:ext cx="1265237" cy="366712"/>
            <a:chOff x="1610" y="1616"/>
            <a:chExt cx="797" cy="231"/>
          </a:xfrm>
        </p:grpSpPr>
        <p:sp>
          <p:nvSpPr>
            <p:cNvPr id="6187" name="Text Box 37"/>
            <p:cNvSpPr txBox="1">
              <a:spLocks noChangeArrowheads="1"/>
            </p:cNvSpPr>
            <p:nvPr/>
          </p:nvSpPr>
          <p:spPr bwMode="auto">
            <a:xfrm>
              <a:off x="1791" y="1616"/>
              <a:ext cx="6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rear = 1</a:t>
              </a:r>
            </a:p>
          </p:txBody>
        </p:sp>
        <p:sp>
          <p:nvSpPr>
            <p:cNvPr id="6188" name="Line 38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61" name="Group 39"/>
          <p:cNvGrpSpPr>
            <a:grpSpLocks/>
          </p:cNvGrpSpPr>
          <p:nvPr/>
        </p:nvGrpSpPr>
        <p:grpSpPr bwMode="auto">
          <a:xfrm>
            <a:off x="7813675" y="1917700"/>
            <a:ext cx="1265238" cy="366713"/>
            <a:chOff x="1610" y="1616"/>
            <a:chExt cx="797" cy="231"/>
          </a:xfrm>
        </p:grpSpPr>
        <p:sp>
          <p:nvSpPr>
            <p:cNvPr id="6185" name="Text Box 40"/>
            <p:cNvSpPr txBox="1">
              <a:spLocks noChangeArrowheads="1"/>
            </p:cNvSpPr>
            <p:nvPr/>
          </p:nvSpPr>
          <p:spPr bwMode="auto">
            <a:xfrm>
              <a:off x="1791" y="1616"/>
              <a:ext cx="6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rear = 2</a:t>
              </a:r>
            </a:p>
          </p:txBody>
        </p:sp>
        <p:sp>
          <p:nvSpPr>
            <p:cNvPr id="6186" name="Line 41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62" name="Text Box 42"/>
          <p:cNvSpPr txBox="1">
            <a:spLocks noChangeArrowheads="1"/>
          </p:cNvSpPr>
          <p:nvPr/>
        </p:nvSpPr>
        <p:spPr bwMode="auto">
          <a:xfrm>
            <a:off x="539750" y="50847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6163" name="Text Box 43"/>
          <p:cNvSpPr txBox="1">
            <a:spLocks noChangeArrowheads="1"/>
          </p:cNvSpPr>
          <p:nvPr/>
        </p:nvSpPr>
        <p:spPr bwMode="auto">
          <a:xfrm>
            <a:off x="539750" y="47974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</a:t>
            </a:r>
          </a:p>
        </p:txBody>
      </p:sp>
      <p:grpSp>
        <p:nvGrpSpPr>
          <p:cNvPr id="6164" name="Group 44"/>
          <p:cNvGrpSpPr>
            <a:grpSpLocks/>
          </p:cNvGrpSpPr>
          <p:nvPr/>
        </p:nvGrpSpPr>
        <p:grpSpPr bwMode="auto">
          <a:xfrm>
            <a:off x="973138" y="4797425"/>
            <a:ext cx="1273175" cy="369888"/>
            <a:chOff x="1610" y="1616"/>
            <a:chExt cx="802" cy="233"/>
          </a:xfrm>
        </p:grpSpPr>
        <p:sp>
          <p:nvSpPr>
            <p:cNvPr id="6183" name="Text Box 45"/>
            <p:cNvSpPr txBox="1">
              <a:spLocks noChangeArrowheads="1"/>
            </p:cNvSpPr>
            <p:nvPr/>
          </p:nvSpPr>
          <p:spPr bwMode="auto">
            <a:xfrm>
              <a:off x="1791" y="1616"/>
              <a:ext cx="6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rear = 2</a:t>
              </a:r>
            </a:p>
          </p:txBody>
        </p:sp>
        <p:sp>
          <p:nvSpPr>
            <p:cNvPr id="6184" name="Line 46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65" name="Text Box 47"/>
          <p:cNvSpPr txBox="1">
            <a:spLocks noChangeArrowheads="1"/>
          </p:cNvSpPr>
          <p:nvPr/>
        </p:nvSpPr>
        <p:spPr bwMode="auto">
          <a:xfrm>
            <a:off x="2843213" y="50847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6166" name="Text Box 48"/>
          <p:cNvSpPr txBox="1">
            <a:spLocks noChangeArrowheads="1"/>
          </p:cNvSpPr>
          <p:nvPr/>
        </p:nvSpPr>
        <p:spPr bwMode="auto">
          <a:xfrm>
            <a:off x="2843213" y="47974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</a:t>
            </a:r>
          </a:p>
        </p:txBody>
      </p:sp>
      <p:sp>
        <p:nvSpPr>
          <p:cNvPr id="6167" name="Text Box 49"/>
          <p:cNvSpPr txBox="1">
            <a:spLocks noChangeArrowheads="1"/>
          </p:cNvSpPr>
          <p:nvPr/>
        </p:nvSpPr>
        <p:spPr bwMode="auto">
          <a:xfrm>
            <a:off x="2843213" y="45085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D</a:t>
            </a:r>
          </a:p>
        </p:txBody>
      </p:sp>
      <p:grpSp>
        <p:nvGrpSpPr>
          <p:cNvPr id="6168" name="Group 50"/>
          <p:cNvGrpSpPr>
            <a:grpSpLocks/>
          </p:cNvGrpSpPr>
          <p:nvPr/>
        </p:nvGrpSpPr>
        <p:grpSpPr bwMode="auto">
          <a:xfrm>
            <a:off x="3346450" y="4508500"/>
            <a:ext cx="1273175" cy="369888"/>
            <a:chOff x="1610" y="1616"/>
            <a:chExt cx="802" cy="233"/>
          </a:xfrm>
        </p:grpSpPr>
        <p:sp>
          <p:nvSpPr>
            <p:cNvPr id="6181" name="Text Box 51"/>
            <p:cNvSpPr txBox="1">
              <a:spLocks noChangeArrowheads="1"/>
            </p:cNvSpPr>
            <p:nvPr/>
          </p:nvSpPr>
          <p:spPr bwMode="auto">
            <a:xfrm>
              <a:off x="1791" y="1616"/>
              <a:ext cx="6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rear = 3</a:t>
              </a:r>
            </a:p>
          </p:txBody>
        </p:sp>
        <p:sp>
          <p:nvSpPr>
            <p:cNvPr id="6182" name="Line 52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69" name="Group 54"/>
          <p:cNvGrpSpPr>
            <a:grpSpLocks/>
          </p:cNvGrpSpPr>
          <p:nvPr/>
        </p:nvGrpSpPr>
        <p:grpSpPr bwMode="auto">
          <a:xfrm>
            <a:off x="5651500" y="2708275"/>
            <a:ext cx="1392238" cy="366713"/>
            <a:chOff x="1610" y="1616"/>
            <a:chExt cx="877" cy="231"/>
          </a:xfrm>
        </p:grpSpPr>
        <p:sp>
          <p:nvSpPr>
            <p:cNvPr id="6179" name="Text Box 55"/>
            <p:cNvSpPr txBox="1">
              <a:spLocks noChangeArrowheads="1"/>
            </p:cNvSpPr>
            <p:nvPr/>
          </p:nvSpPr>
          <p:spPr bwMode="auto">
            <a:xfrm>
              <a:off x="1791" y="1616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front = -1</a:t>
              </a:r>
            </a:p>
          </p:txBody>
        </p:sp>
        <p:sp>
          <p:nvSpPr>
            <p:cNvPr id="6180" name="Line 56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70" name="Group 57"/>
          <p:cNvGrpSpPr>
            <a:grpSpLocks/>
          </p:cNvGrpSpPr>
          <p:nvPr/>
        </p:nvGrpSpPr>
        <p:grpSpPr bwMode="auto">
          <a:xfrm>
            <a:off x="7878763" y="2708275"/>
            <a:ext cx="1392237" cy="366713"/>
            <a:chOff x="1610" y="1616"/>
            <a:chExt cx="877" cy="231"/>
          </a:xfrm>
        </p:grpSpPr>
        <p:sp>
          <p:nvSpPr>
            <p:cNvPr id="6177" name="Text Box 58"/>
            <p:cNvSpPr txBox="1">
              <a:spLocks noChangeArrowheads="1"/>
            </p:cNvSpPr>
            <p:nvPr/>
          </p:nvSpPr>
          <p:spPr bwMode="auto">
            <a:xfrm>
              <a:off x="1791" y="1616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front = -1</a:t>
              </a:r>
            </a:p>
          </p:txBody>
        </p:sp>
        <p:sp>
          <p:nvSpPr>
            <p:cNvPr id="6178" name="Line 59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71" name="Group 60"/>
          <p:cNvGrpSpPr>
            <a:grpSpLocks/>
          </p:cNvGrpSpPr>
          <p:nvPr/>
        </p:nvGrpSpPr>
        <p:grpSpPr bwMode="auto">
          <a:xfrm>
            <a:off x="1042988" y="5084763"/>
            <a:ext cx="1189037" cy="366712"/>
            <a:chOff x="1610" y="1616"/>
            <a:chExt cx="749" cy="231"/>
          </a:xfrm>
        </p:grpSpPr>
        <p:sp>
          <p:nvSpPr>
            <p:cNvPr id="6175" name="Text Box 61"/>
            <p:cNvSpPr txBox="1">
              <a:spLocks noChangeArrowheads="1"/>
            </p:cNvSpPr>
            <p:nvPr/>
          </p:nvSpPr>
          <p:spPr bwMode="auto">
            <a:xfrm>
              <a:off x="1791" y="1616"/>
              <a:ext cx="5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front=0</a:t>
              </a:r>
            </a:p>
          </p:txBody>
        </p:sp>
        <p:sp>
          <p:nvSpPr>
            <p:cNvPr id="6176" name="Line 62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72" name="Group 63"/>
          <p:cNvGrpSpPr>
            <a:grpSpLocks/>
          </p:cNvGrpSpPr>
          <p:nvPr/>
        </p:nvGrpSpPr>
        <p:grpSpPr bwMode="auto">
          <a:xfrm>
            <a:off x="3348038" y="5084763"/>
            <a:ext cx="1316037" cy="366712"/>
            <a:chOff x="1610" y="1616"/>
            <a:chExt cx="829" cy="231"/>
          </a:xfrm>
        </p:grpSpPr>
        <p:sp>
          <p:nvSpPr>
            <p:cNvPr id="6173" name="Text Box 64"/>
            <p:cNvSpPr txBox="1">
              <a:spLocks noChangeArrowheads="1"/>
            </p:cNvSpPr>
            <p:nvPr/>
          </p:nvSpPr>
          <p:spPr bwMode="auto">
            <a:xfrm>
              <a:off x="1791" y="1616"/>
              <a:ext cx="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front = 0</a:t>
              </a:r>
            </a:p>
          </p:txBody>
        </p:sp>
        <p:sp>
          <p:nvSpPr>
            <p:cNvPr id="6174" name="Line 65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5" name="Group 27"/>
          <p:cNvGrpSpPr>
            <a:grpSpLocks/>
          </p:cNvGrpSpPr>
          <p:nvPr/>
        </p:nvGrpSpPr>
        <p:grpSpPr bwMode="auto">
          <a:xfrm>
            <a:off x="1331640" y="2644775"/>
            <a:ext cx="1465263" cy="646341"/>
            <a:chOff x="1610" y="1616"/>
            <a:chExt cx="923" cy="259"/>
          </a:xfrm>
        </p:grpSpPr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>
              <a:off x="1791" y="1616"/>
              <a:ext cx="74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 dirty="0">
                  <a:solidFill>
                    <a:srgbClr val="FF0000"/>
                  </a:solidFill>
                </a:rPr>
                <a:t>rear = </a:t>
              </a:r>
              <a:r>
                <a:rPr lang="en-US" altLang="zh-TW" sz="1800" b="1" dirty="0" smtClean="0">
                  <a:solidFill>
                    <a:srgbClr val="FF0000"/>
                  </a:solidFill>
                </a:rPr>
                <a:t>-1 </a:t>
              </a:r>
              <a:endParaRPr lang="en-US" altLang="zh-TW" sz="1800" b="1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 dirty="0">
                  <a:solidFill>
                    <a:srgbClr val="FF0000"/>
                  </a:solidFill>
                </a:rPr>
                <a:t>front = -1</a:t>
              </a:r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結構 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45370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#define MAX_QUEUE_SIZE 100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key;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/* other data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} element;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element queue[MAX_QUEUE_SIZE];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rear =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front =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/* remove element at the front of the queue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 smtClean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element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deleteq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front,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rear)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zh-TW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front == rear)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    /* return an error key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queue_empty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(); return queue[</a:t>
            </a:r>
            <a:r>
              <a:rPr lang="en-US" altLang="zh-TW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++*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front];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4787900" y="1574800"/>
            <a:ext cx="4176713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/* add an item to the queue */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addq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rear, element item) {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rear == MAX_QUEUE_SIZE - 1) {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queue_full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queue[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++*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rear] = item;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文字方塊 4"/>
          <p:cNvSpPr txBox="1">
            <a:spLocks noChangeArrowheads="1"/>
          </p:cNvSpPr>
          <p:nvPr/>
        </p:nvSpPr>
        <p:spPr bwMode="auto">
          <a:xfrm>
            <a:off x="6588125" y="5805488"/>
            <a:ext cx="1057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queue.c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pPr algn="l" eaLnBrk="1" hangingPunct="1">
              <a:defRPr/>
            </a:pPr>
            <a:r>
              <a:rPr lang="zh-TW" altLang="en-US" dirty="0" smtClean="0">
                <a:effectLst/>
              </a:rPr>
              <a:t>印表機排程</a:t>
            </a:r>
          </a:p>
        </p:txBody>
      </p:sp>
      <p:graphicFrame>
        <p:nvGraphicFramePr>
          <p:cNvPr id="367776" name="Group 1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995745"/>
              </p:ext>
            </p:extLst>
          </p:nvPr>
        </p:nvGraphicFramePr>
        <p:xfrm>
          <a:off x="457200" y="1052737"/>
          <a:ext cx="8229600" cy="513598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front </a:t>
                      </a: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rear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Q[0]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Q[1]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Q[2]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Q[3]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J1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J1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J2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J1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J2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J3 </a:t>
                      </a: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J2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J3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J3 </a:t>
                      </a: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effectLst/>
              </a:rPr>
              <a:t>直線佇列</a:t>
            </a:r>
            <a:r>
              <a:rPr lang="zh-TW" altLang="en-US" dirty="0" smtClean="0">
                <a:effectLst/>
              </a:rPr>
              <a:t> 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0000"/>
                </a:solidFill>
                <a:effectLst/>
              </a:rPr>
              <a:t>缺點：前方使用過之位置不能再使用。</a:t>
            </a:r>
          </a:p>
          <a:p>
            <a:pPr eaLnBrk="1" hangingPunct="1">
              <a:defRPr/>
            </a:pPr>
            <a:r>
              <a:rPr lang="zh-TW" altLang="en-US" dirty="0" smtClean="0">
                <a:effectLst/>
              </a:rPr>
              <a:t>改良：將每次剩下的元素重新安排（往左移），但此行為非常浪費時間。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rgbClr val="FF0000"/>
                </a:solidFill>
                <a:effectLst/>
              </a:rPr>
              <a:t>環形佇列 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971550" y="2565400"/>
            <a:ext cx="2395538" cy="2178050"/>
            <a:chOff x="1228" y="2741"/>
            <a:chExt cx="3772" cy="3430"/>
          </a:xfrm>
        </p:grpSpPr>
        <p:sp>
          <p:nvSpPr>
            <p:cNvPr id="10270" name="Oval 5"/>
            <p:cNvSpPr>
              <a:spLocks noChangeArrowheads="1"/>
            </p:cNvSpPr>
            <p:nvPr/>
          </p:nvSpPr>
          <p:spPr bwMode="auto">
            <a:xfrm>
              <a:off x="1228" y="2741"/>
              <a:ext cx="3772" cy="34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0271" name="Oval 6"/>
            <p:cNvSpPr>
              <a:spLocks noChangeArrowheads="1"/>
            </p:cNvSpPr>
            <p:nvPr/>
          </p:nvSpPr>
          <p:spPr bwMode="auto">
            <a:xfrm>
              <a:off x="2307" y="3788"/>
              <a:ext cx="1581" cy="14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0272" name="Line 7"/>
            <p:cNvSpPr>
              <a:spLocks noChangeShapeType="1"/>
            </p:cNvSpPr>
            <p:nvPr/>
          </p:nvSpPr>
          <p:spPr bwMode="auto">
            <a:xfrm>
              <a:off x="139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3" name="Line 8"/>
            <p:cNvSpPr>
              <a:spLocks noChangeShapeType="1"/>
            </p:cNvSpPr>
            <p:nvPr/>
          </p:nvSpPr>
          <p:spPr bwMode="auto">
            <a:xfrm flipH="1">
              <a:off x="3150" y="2741"/>
              <a:ext cx="46" cy="1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Line 9"/>
            <p:cNvSpPr>
              <a:spLocks noChangeShapeType="1"/>
            </p:cNvSpPr>
            <p:nvPr/>
          </p:nvSpPr>
          <p:spPr bwMode="auto">
            <a:xfrm flipH="1">
              <a:off x="385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5" name="Line 10"/>
            <p:cNvSpPr>
              <a:spLocks noChangeShapeType="1"/>
            </p:cNvSpPr>
            <p:nvPr/>
          </p:nvSpPr>
          <p:spPr bwMode="auto">
            <a:xfrm flipH="1">
              <a:off x="1720" y="4905"/>
              <a:ext cx="74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6" name="Line 11"/>
            <p:cNvSpPr>
              <a:spLocks noChangeShapeType="1"/>
            </p:cNvSpPr>
            <p:nvPr/>
          </p:nvSpPr>
          <p:spPr bwMode="auto">
            <a:xfrm>
              <a:off x="3196" y="5191"/>
              <a:ext cx="0" cy="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7" name="Line 12"/>
            <p:cNvSpPr>
              <a:spLocks noChangeShapeType="1"/>
            </p:cNvSpPr>
            <p:nvPr/>
          </p:nvSpPr>
          <p:spPr bwMode="auto">
            <a:xfrm>
              <a:off x="3852" y="470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4" name="Text Box 19"/>
          <p:cNvSpPr txBox="1">
            <a:spLocks noChangeArrowheads="1"/>
          </p:cNvSpPr>
          <p:nvPr/>
        </p:nvSpPr>
        <p:spPr bwMode="auto">
          <a:xfrm>
            <a:off x="3779838" y="2565400"/>
            <a:ext cx="15621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front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rear = 0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grpSp>
        <p:nvGrpSpPr>
          <p:cNvPr id="10245" name="Group 22"/>
          <p:cNvGrpSpPr>
            <a:grpSpLocks/>
          </p:cNvGrpSpPr>
          <p:nvPr/>
        </p:nvGrpSpPr>
        <p:grpSpPr bwMode="auto">
          <a:xfrm>
            <a:off x="5940425" y="2636838"/>
            <a:ext cx="2393950" cy="2179637"/>
            <a:chOff x="1228" y="2741"/>
            <a:chExt cx="3772" cy="3430"/>
          </a:xfrm>
        </p:grpSpPr>
        <p:sp>
          <p:nvSpPr>
            <p:cNvPr id="10262" name="Oval 23"/>
            <p:cNvSpPr>
              <a:spLocks noChangeArrowheads="1"/>
            </p:cNvSpPr>
            <p:nvPr/>
          </p:nvSpPr>
          <p:spPr bwMode="auto">
            <a:xfrm>
              <a:off x="1228" y="2741"/>
              <a:ext cx="3772" cy="34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0263" name="Oval 24"/>
            <p:cNvSpPr>
              <a:spLocks noChangeArrowheads="1"/>
            </p:cNvSpPr>
            <p:nvPr/>
          </p:nvSpPr>
          <p:spPr bwMode="auto">
            <a:xfrm>
              <a:off x="2307" y="3788"/>
              <a:ext cx="1581" cy="14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0264" name="Line 25"/>
            <p:cNvSpPr>
              <a:spLocks noChangeShapeType="1"/>
            </p:cNvSpPr>
            <p:nvPr/>
          </p:nvSpPr>
          <p:spPr bwMode="auto">
            <a:xfrm>
              <a:off x="139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Line 26"/>
            <p:cNvSpPr>
              <a:spLocks noChangeShapeType="1"/>
            </p:cNvSpPr>
            <p:nvPr/>
          </p:nvSpPr>
          <p:spPr bwMode="auto">
            <a:xfrm flipH="1">
              <a:off x="3150" y="2741"/>
              <a:ext cx="46" cy="1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6" name="Line 27"/>
            <p:cNvSpPr>
              <a:spLocks noChangeShapeType="1"/>
            </p:cNvSpPr>
            <p:nvPr/>
          </p:nvSpPr>
          <p:spPr bwMode="auto">
            <a:xfrm flipH="1">
              <a:off x="385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7" name="Line 28"/>
            <p:cNvSpPr>
              <a:spLocks noChangeShapeType="1"/>
            </p:cNvSpPr>
            <p:nvPr/>
          </p:nvSpPr>
          <p:spPr bwMode="auto">
            <a:xfrm flipH="1">
              <a:off x="1720" y="4905"/>
              <a:ext cx="74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8" name="Line 29"/>
            <p:cNvSpPr>
              <a:spLocks noChangeShapeType="1"/>
            </p:cNvSpPr>
            <p:nvPr/>
          </p:nvSpPr>
          <p:spPr bwMode="auto">
            <a:xfrm>
              <a:off x="3196" y="5191"/>
              <a:ext cx="0" cy="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9" name="Line 30"/>
            <p:cNvSpPr>
              <a:spLocks noChangeShapeType="1"/>
            </p:cNvSpPr>
            <p:nvPr/>
          </p:nvSpPr>
          <p:spPr bwMode="auto">
            <a:xfrm>
              <a:off x="3852" y="470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6" name="Text Box 31"/>
          <p:cNvSpPr txBox="1">
            <a:spLocks noChangeArrowheads="1"/>
          </p:cNvSpPr>
          <p:nvPr/>
        </p:nvSpPr>
        <p:spPr bwMode="auto">
          <a:xfrm>
            <a:off x="5940425" y="2133600"/>
            <a:ext cx="720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[2]</a:t>
            </a:r>
            <a:endParaRPr lang="en-US" altLang="zh-TW" sz="1800"/>
          </a:p>
        </p:txBody>
      </p:sp>
      <p:sp>
        <p:nvSpPr>
          <p:cNvPr id="10247" name="Text Box 32"/>
          <p:cNvSpPr txBox="1">
            <a:spLocks noChangeArrowheads="1"/>
          </p:cNvSpPr>
          <p:nvPr/>
        </p:nvSpPr>
        <p:spPr bwMode="auto">
          <a:xfrm>
            <a:off x="5291138" y="3408363"/>
            <a:ext cx="5207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[1]</a:t>
            </a:r>
            <a:endParaRPr lang="en-US" altLang="zh-TW" sz="1800"/>
          </a:p>
        </p:txBody>
      </p:sp>
      <p:sp>
        <p:nvSpPr>
          <p:cNvPr id="10248" name="Text Box 33"/>
          <p:cNvSpPr txBox="1">
            <a:spLocks noChangeArrowheads="1"/>
          </p:cNvSpPr>
          <p:nvPr/>
        </p:nvSpPr>
        <p:spPr bwMode="auto">
          <a:xfrm>
            <a:off x="7997825" y="2163763"/>
            <a:ext cx="7651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Times New Roman" panose="02020603050405020304" pitchFamily="18" charset="0"/>
              </a:rPr>
              <a:t>[3]</a:t>
            </a:r>
            <a:endParaRPr lang="en-US" altLang="zh-TW" sz="1800"/>
          </a:p>
        </p:txBody>
      </p:sp>
      <p:sp>
        <p:nvSpPr>
          <p:cNvPr id="10249" name="Text Box 34"/>
          <p:cNvSpPr txBox="1">
            <a:spLocks noChangeArrowheads="1"/>
          </p:cNvSpPr>
          <p:nvPr/>
        </p:nvSpPr>
        <p:spPr bwMode="auto">
          <a:xfrm flipH="1">
            <a:off x="8415338" y="3429000"/>
            <a:ext cx="7286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[4]</a:t>
            </a:r>
            <a:endParaRPr lang="en-US" altLang="zh-TW" sz="1800"/>
          </a:p>
        </p:txBody>
      </p:sp>
      <p:sp>
        <p:nvSpPr>
          <p:cNvPr id="10250" name="Text Box 35"/>
          <p:cNvSpPr txBox="1">
            <a:spLocks noChangeArrowheads="1"/>
          </p:cNvSpPr>
          <p:nvPr/>
        </p:nvSpPr>
        <p:spPr bwMode="auto">
          <a:xfrm>
            <a:off x="7956550" y="4724400"/>
            <a:ext cx="9382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[5]</a:t>
            </a:r>
            <a:endParaRPr lang="en-US" altLang="zh-TW" sz="1800"/>
          </a:p>
        </p:txBody>
      </p:sp>
      <p:sp>
        <p:nvSpPr>
          <p:cNvPr id="10251" name="Text Box 36"/>
          <p:cNvSpPr txBox="1">
            <a:spLocks noChangeArrowheads="1"/>
          </p:cNvSpPr>
          <p:nvPr/>
        </p:nvSpPr>
        <p:spPr bwMode="auto">
          <a:xfrm>
            <a:off x="5940425" y="4724400"/>
            <a:ext cx="644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[0]</a:t>
            </a:r>
            <a:endParaRPr lang="en-US" altLang="zh-TW" sz="1800"/>
          </a:p>
        </p:txBody>
      </p:sp>
      <p:sp>
        <p:nvSpPr>
          <p:cNvPr id="10252" name="Text Box 37"/>
          <p:cNvSpPr txBox="1">
            <a:spLocks noChangeArrowheads="1"/>
          </p:cNvSpPr>
          <p:nvPr/>
        </p:nvSpPr>
        <p:spPr bwMode="auto">
          <a:xfrm>
            <a:off x="6588125" y="2852738"/>
            <a:ext cx="417513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J2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0253" name="Text Box 38"/>
          <p:cNvSpPr txBox="1">
            <a:spLocks noChangeArrowheads="1"/>
          </p:cNvSpPr>
          <p:nvPr/>
        </p:nvSpPr>
        <p:spPr bwMode="auto">
          <a:xfrm>
            <a:off x="7380288" y="2924175"/>
            <a:ext cx="450850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J3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0254" name="Text Box 39"/>
          <p:cNvSpPr txBox="1">
            <a:spLocks noChangeArrowheads="1"/>
          </p:cNvSpPr>
          <p:nvPr/>
        </p:nvSpPr>
        <p:spPr bwMode="auto">
          <a:xfrm>
            <a:off x="6011863" y="3644900"/>
            <a:ext cx="520700" cy="312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J1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0255" name="Text Box 40"/>
          <p:cNvSpPr txBox="1">
            <a:spLocks noChangeArrowheads="1"/>
          </p:cNvSpPr>
          <p:nvPr/>
        </p:nvSpPr>
        <p:spPr bwMode="auto">
          <a:xfrm>
            <a:off x="1116013" y="4797425"/>
            <a:ext cx="644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[0]</a:t>
            </a:r>
            <a:endParaRPr lang="en-US" altLang="zh-TW" sz="1800"/>
          </a:p>
        </p:txBody>
      </p:sp>
      <p:sp>
        <p:nvSpPr>
          <p:cNvPr id="10256" name="Text Box 41"/>
          <p:cNvSpPr txBox="1">
            <a:spLocks noChangeArrowheads="1"/>
          </p:cNvSpPr>
          <p:nvPr/>
        </p:nvSpPr>
        <p:spPr bwMode="auto">
          <a:xfrm>
            <a:off x="2771775" y="4797425"/>
            <a:ext cx="9382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[5]</a:t>
            </a:r>
            <a:endParaRPr lang="en-US" altLang="zh-TW" sz="1800"/>
          </a:p>
        </p:txBody>
      </p:sp>
      <p:sp>
        <p:nvSpPr>
          <p:cNvPr id="10257" name="Text Box 42"/>
          <p:cNvSpPr txBox="1">
            <a:spLocks noChangeArrowheads="1"/>
          </p:cNvSpPr>
          <p:nvPr/>
        </p:nvSpPr>
        <p:spPr bwMode="auto">
          <a:xfrm flipH="1">
            <a:off x="3563938" y="3573463"/>
            <a:ext cx="7286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[4]</a:t>
            </a:r>
            <a:endParaRPr lang="en-US" altLang="zh-TW" sz="1800"/>
          </a:p>
        </p:txBody>
      </p:sp>
      <p:sp>
        <p:nvSpPr>
          <p:cNvPr id="10258" name="Text Box 43"/>
          <p:cNvSpPr txBox="1">
            <a:spLocks noChangeArrowheads="1"/>
          </p:cNvSpPr>
          <p:nvPr/>
        </p:nvSpPr>
        <p:spPr bwMode="auto">
          <a:xfrm>
            <a:off x="250825" y="3500438"/>
            <a:ext cx="5207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[1]</a:t>
            </a:r>
            <a:endParaRPr lang="en-US" altLang="zh-TW" sz="1800"/>
          </a:p>
        </p:txBody>
      </p:sp>
      <p:sp>
        <p:nvSpPr>
          <p:cNvPr id="10259" name="Text Box 44"/>
          <p:cNvSpPr txBox="1">
            <a:spLocks noChangeArrowheads="1"/>
          </p:cNvSpPr>
          <p:nvPr/>
        </p:nvSpPr>
        <p:spPr bwMode="auto">
          <a:xfrm>
            <a:off x="827088" y="2276475"/>
            <a:ext cx="720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[2]</a:t>
            </a:r>
            <a:endParaRPr lang="en-US" altLang="zh-TW" sz="1800"/>
          </a:p>
        </p:txBody>
      </p:sp>
      <p:sp>
        <p:nvSpPr>
          <p:cNvPr id="10260" name="Text Box 45"/>
          <p:cNvSpPr txBox="1">
            <a:spLocks noChangeArrowheads="1"/>
          </p:cNvSpPr>
          <p:nvPr/>
        </p:nvSpPr>
        <p:spPr bwMode="auto">
          <a:xfrm>
            <a:off x="2843213" y="2276475"/>
            <a:ext cx="7651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Times New Roman" panose="02020603050405020304" pitchFamily="18" charset="0"/>
              </a:rPr>
              <a:t>[3]</a:t>
            </a:r>
            <a:endParaRPr lang="en-US" altLang="zh-TW" sz="1800"/>
          </a:p>
        </p:txBody>
      </p:sp>
      <p:sp>
        <p:nvSpPr>
          <p:cNvPr id="10261" name="Text Box 46"/>
          <p:cNvSpPr txBox="1">
            <a:spLocks noChangeArrowheads="1"/>
          </p:cNvSpPr>
          <p:nvPr/>
        </p:nvSpPr>
        <p:spPr bwMode="auto">
          <a:xfrm>
            <a:off x="6372225" y="5373688"/>
            <a:ext cx="15621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front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rear = 3</a:t>
            </a:r>
            <a:endParaRPr lang="en-US" altLang="zh-TW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Full Queue</a:t>
            </a:r>
            <a:endParaRPr lang="zh-TW" altLang="en-US" smtClean="0"/>
          </a:p>
        </p:txBody>
      </p:sp>
      <p:sp>
        <p:nvSpPr>
          <p:cNvPr id="11267" name="Text Box 48"/>
          <p:cNvSpPr txBox="1">
            <a:spLocks noChangeArrowheads="1"/>
          </p:cNvSpPr>
          <p:nvPr/>
        </p:nvSpPr>
        <p:spPr bwMode="auto">
          <a:xfrm>
            <a:off x="323850" y="3263900"/>
            <a:ext cx="5207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[1]</a:t>
            </a:r>
            <a:endParaRPr lang="en-US" altLang="zh-TW" sz="1800"/>
          </a:p>
        </p:txBody>
      </p:sp>
      <p:sp>
        <p:nvSpPr>
          <p:cNvPr id="11268" name="Text Box 50"/>
          <p:cNvSpPr txBox="1">
            <a:spLocks noChangeArrowheads="1"/>
          </p:cNvSpPr>
          <p:nvPr/>
        </p:nvSpPr>
        <p:spPr bwMode="auto">
          <a:xfrm>
            <a:off x="1157288" y="4354513"/>
            <a:ext cx="644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[0]</a:t>
            </a:r>
            <a:endParaRPr lang="en-US" altLang="zh-TW" sz="1800"/>
          </a:p>
        </p:txBody>
      </p:sp>
      <p:sp>
        <p:nvSpPr>
          <p:cNvPr id="11269" name="Oval 56"/>
          <p:cNvSpPr>
            <a:spLocks noChangeArrowheads="1"/>
          </p:cNvSpPr>
          <p:nvPr/>
        </p:nvSpPr>
        <p:spPr bwMode="auto">
          <a:xfrm>
            <a:off x="971550" y="2205038"/>
            <a:ext cx="2395538" cy="21780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70" name="Oval 57"/>
          <p:cNvSpPr>
            <a:spLocks noChangeArrowheads="1"/>
          </p:cNvSpPr>
          <p:nvPr/>
        </p:nvSpPr>
        <p:spPr bwMode="auto">
          <a:xfrm>
            <a:off x="1635125" y="2840038"/>
            <a:ext cx="1003300" cy="895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71" name="Line 58"/>
          <p:cNvSpPr>
            <a:spLocks noChangeShapeType="1"/>
          </p:cNvSpPr>
          <p:nvPr/>
        </p:nvSpPr>
        <p:spPr bwMode="auto">
          <a:xfrm>
            <a:off x="1054100" y="2797175"/>
            <a:ext cx="623888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2" name="Line 59"/>
          <p:cNvSpPr>
            <a:spLocks noChangeShapeType="1"/>
          </p:cNvSpPr>
          <p:nvPr/>
        </p:nvSpPr>
        <p:spPr bwMode="auto">
          <a:xfrm flipH="1">
            <a:off x="2170113" y="2174875"/>
            <a:ext cx="28575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3" name="Line 60"/>
          <p:cNvSpPr>
            <a:spLocks noChangeShapeType="1"/>
          </p:cNvSpPr>
          <p:nvPr/>
        </p:nvSpPr>
        <p:spPr bwMode="auto">
          <a:xfrm flipH="1">
            <a:off x="2616200" y="2797175"/>
            <a:ext cx="623888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4" name="Line 61"/>
          <p:cNvSpPr>
            <a:spLocks noChangeShapeType="1"/>
          </p:cNvSpPr>
          <p:nvPr/>
        </p:nvSpPr>
        <p:spPr bwMode="auto">
          <a:xfrm flipH="1">
            <a:off x="1262063" y="3549650"/>
            <a:ext cx="46990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5" name="Line 62"/>
          <p:cNvSpPr>
            <a:spLocks noChangeShapeType="1"/>
          </p:cNvSpPr>
          <p:nvPr/>
        </p:nvSpPr>
        <p:spPr bwMode="auto">
          <a:xfrm>
            <a:off x="2198688" y="3730625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6" name="Line 63"/>
          <p:cNvSpPr>
            <a:spLocks noChangeShapeType="1"/>
          </p:cNvSpPr>
          <p:nvPr/>
        </p:nvSpPr>
        <p:spPr bwMode="auto">
          <a:xfrm>
            <a:off x="2616200" y="3419475"/>
            <a:ext cx="623888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7" name="Text Box 64"/>
          <p:cNvSpPr txBox="1">
            <a:spLocks noChangeArrowheads="1"/>
          </p:cNvSpPr>
          <p:nvPr/>
        </p:nvSpPr>
        <p:spPr bwMode="auto">
          <a:xfrm>
            <a:off x="949325" y="1844675"/>
            <a:ext cx="720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[2]</a:t>
            </a:r>
            <a:endParaRPr lang="en-US" altLang="zh-TW" sz="1800"/>
          </a:p>
        </p:txBody>
      </p:sp>
      <p:sp>
        <p:nvSpPr>
          <p:cNvPr id="11278" name="Text Box 65"/>
          <p:cNvSpPr txBox="1">
            <a:spLocks noChangeArrowheads="1"/>
          </p:cNvSpPr>
          <p:nvPr/>
        </p:nvSpPr>
        <p:spPr bwMode="auto">
          <a:xfrm>
            <a:off x="3032125" y="2019300"/>
            <a:ext cx="7651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Times New Roman" panose="02020603050405020304" pitchFamily="18" charset="0"/>
              </a:rPr>
              <a:t>[3]</a:t>
            </a:r>
            <a:endParaRPr lang="en-US" altLang="zh-TW" sz="1800"/>
          </a:p>
        </p:txBody>
      </p:sp>
      <p:sp>
        <p:nvSpPr>
          <p:cNvPr id="11279" name="Text Box 66"/>
          <p:cNvSpPr txBox="1">
            <a:spLocks noChangeArrowheads="1"/>
          </p:cNvSpPr>
          <p:nvPr/>
        </p:nvSpPr>
        <p:spPr bwMode="auto">
          <a:xfrm flipH="1">
            <a:off x="3449638" y="3108325"/>
            <a:ext cx="7286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[4]</a:t>
            </a:r>
            <a:endParaRPr lang="en-US" altLang="zh-TW" sz="1800"/>
          </a:p>
        </p:txBody>
      </p:sp>
      <p:sp>
        <p:nvSpPr>
          <p:cNvPr id="11280" name="Text Box 67"/>
          <p:cNvSpPr txBox="1">
            <a:spLocks noChangeArrowheads="1"/>
          </p:cNvSpPr>
          <p:nvPr/>
        </p:nvSpPr>
        <p:spPr bwMode="auto">
          <a:xfrm>
            <a:off x="3032125" y="4195763"/>
            <a:ext cx="9382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[5]</a:t>
            </a:r>
            <a:endParaRPr lang="en-US" altLang="zh-TW" sz="1800"/>
          </a:p>
        </p:txBody>
      </p:sp>
      <p:sp>
        <p:nvSpPr>
          <p:cNvPr id="11281" name="Text Box 68"/>
          <p:cNvSpPr txBox="1">
            <a:spLocks noChangeArrowheads="1"/>
          </p:cNvSpPr>
          <p:nvPr/>
        </p:nvSpPr>
        <p:spPr bwMode="auto">
          <a:xfrm>
            <a:off x="2408238" y="3794125"/>
            <a:ext cx="415925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J5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82" name="Text Box 69"/>
          <p:cNvSpPr txBox="1">
            <a:spLocks noChangeArrowheads="1"/>
          </p:cNvSpPr>
          <p:nvPr/>
        </p:nvSpPr>
        <p:spPr bwMode="auto">
          <a:xfrm>
            <a:off x="4067175" y="1989138"/>
            <a:ext cx="102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front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rear = 5</a:t>
            </a:r>
            <a:endParaRPr lang="zh-TW" altLang="en-US" sz="1800"/>
          </a:p>
        </p:txBody>
      </p:sp>
      <p:grpSp>
        <p:nvGrpSpPr>
          <p:cNvPr id="11283" name="Group 70"/>
          <p:cNvGrpSpPr>
            <a:grpSpLocks/>
          </p:cNvGrpSpPr>
          <p:nvPr/>
        </p:nvGrpSpPr>
        <p:grpSpPr bwMode="auto">
          <a:xfrm>
            <a:off x="5651500" y="2060575"/>
            <a:ext cx="2395538" cy="2178050"/>
            <a:chOff x="1228" y="2741"/>
            <a:chExt cx="3772" cy="3430"/>
          </a:xfrm>
        </p:grpSpPr>
        <p:sp>
          <p:nvSpPr>
            <p:cNvPr id="11300" name="Oval 71"/>
            <p:cNvSpPr>
              <a:spLocks noChangeArrowheads="1"/>
            </p:cNvSpPr>
            <p:nvPr/>
          </p:nvSpPr>
          <p:spPr bwMode="auto">
            <a:xfrm>
              <a:off x="1228" y="2741"/>
              <a:ext cx="3772" cy="34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01" name="Oval 72"/>
            <p:cNvSpPr>
              <a:spLocks noChangeArrowheads="1"/>
            </p:cNvSpPr>
            <p:nvPr/>
          </p:nvSpPr>
          <p:spPr bwMode="auto">
            <a:xfrm>
              <a:off x="2307" y="3788"/>
              <a:ext cx="1581" cy="14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02" name="Line 73"/>
            <p:cNvSpPr>
              <a:spLocks noChangeShapeType="1"/>
            </p:cNvSpPr>
            <p:nvPr/>
          </p:nvSpPr>
          <p:spPr bwMode="auto">
            <a:xfrm>
              <a:off x="139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3" name="Line 74"/>
            <p:cNvSpPr>
              <a:spLocks noChangeShapeType="1"/>
            </p:cNvSpPr>
            <p:nvPr/>
          </p:nvSpPr>
          <p:spPr bwMode="auto">
            <a:xfrm flipH="1">
              <a:off x="3150" y="2741"/>
              <a:ext cx="46" cy="1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4" name="Line 75"/>
            <p:cNvSpPr>
              <a:spLocks noChangeShapeType="1"/>
            </p:cNvSpPr>
            <p:nvPr/>
          </p:nvSpPr>
          <p:spPr bwMode="auto">
            <a:xfrm flipH="1">
              <a:off x="385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5" name="Line 76"/>
            <p:cNvSpPr>
              <a:spLocks noChangeShapeType="1"/>
            </p:cNvSpPr>
            <p:nvPr/>
          </p:nvSpPr>
          <p:spPr bwMode="auto">
            <a:xfrm flipH="1">
              <a:off x="1720" y="4905"/>
              <a:ext cx="74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Line 77"/>
            <p:cNvSpPr>
              <a:spLocks noChangeShapeType="1"/>
            </p:cNvSpPr>
            <p:nvPr/>
          </p:nvSpPr>
          <p:spPr bwMode="auto">
            <a:xfrm>
              <a:off x="3196" y="5191"/>
              <a:ext cx="0" cy="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7" name="Line 78"/>
            <p:cNvSpPr>
              <a:spLocks noChangeShapeType="1"/>
            </p:cNvSpPr>
            <p:nvPr/>
          </p:nvSpPr>
          <p:spPr bwMode="auto">
            <a:xfrm>
              <a:off x="3852" y="470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84" name="Text Box 79"/>
          <p:cNvSpPr txBox="1">
            <a:spLocks noChangeArrowheads="1"/>
          </p:cNvSpPr>
          <p:nvPr/>
        </p:nvSpPr>
        <p:spPr bwMode="auto">
          <a:xfrm>
            <a:off x="5651500" y="1730375"/>
            <a:ext cx="720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[2]</a:t>
            </a:r>
            <a:endParaRPr lang="en-US" altLang="zh-TW" sz="1800"/>
          </a:p>
        </p:txBody>
      </p:sp>
      <p:sp>
        <p:nvSpPr>
          <p:cNvPr id="11285" name="Text Box 80"/>
          <p:cNvSpPr txBox="1">
            <a:spLocks noChangeArrowheads="1"/>
          </p:cNvSpPr>
          <p:nvPr/>
        </p:nvSpPr>
        <p:spPr bwMode="auto">
          <a:xfrm>
            <a:off x="5026025" y="3149600"/>
            <a:ext cx="5207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[1]</a:t>
            </a:r>
            <a:endParaRPr lang="en-US" altLang="zh-TW" sz="1800"/>
          </a:p>
        </p:txBody>
      </p:sp>
      <p:sp>
        <p:nvSpPr>
          <p:cNvPr id="11286" name="Text Box 81"/>
          <p:cNvSpPr txBox="1">
            <a:spLocks noChangeArrowheads="1"/>
          </p:cNvSpPr>
          <p:nvPr/>
        </p:nvSpPr>
        <p:spPr bwMode="auto">
          <a:xfrm>
            <a:off x="7734300" y="1905000"/>
            <a:ext cx="7651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Times New Roman" panose="02020603050405020304" pitchFamily="18" charset="0"/>
              </a:rPr>
              <a:t>[3]</a:t>
            </a:r>
            <a:endParaRPr lang="en-US" altLang="zh-TW" sz="1800"/>
          </a:p>
        </p:txBody>
      </p:sp>
      <p:sp>
        <p:nvSpPr>
          <p:cNvPr id="11287" name="Text Box 82"/>
          <p:cNvSpPr txBox="1">
            <a:spLocks noChangeArrowheads="1"/>
          </p:cNvSpPr>
          <p:nvPr/>
        </p:nvSpPr>
        <p:spPr bwMode="auto">
          <a:xfrm flipH="1">
            <a:off x="8150225" y="2994025"/>
            <a:ext cx="730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[4]</a:t>
            </a:r>
            <a:endParaRPr lang="en-US" altLang="zh-TW" sz="1800"/>
          </a:p>
        </p:txBody>
      </p:sp>
      <p:sp>
        <p:nvSpPr>
          <p:cNvPr id="11288" name="Text Box 83"/>
          <p:cNvSpPr txBox="1">
            <a:spLocks noChangeArrowheads="1"/>
          </p:cNvSpPr>
          <p:nvPr/>
        </p:nvSpPr>
        <p:spPr bwMode="auto">
          <a:xfrm>
            <a:off x="7734300" y="4081463"/>
            <a:ext cx="9366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[5]</a:t>
            </a:r>
            <a:endParaRPr lang="en-US" altLang="zh-TW" sz="1800"/>
          </a:p>
        </p:txBody>
      </p:sp>
      <p:sp>
        <p:nvSpPr>
          <p:cNvPr id="11289" name="Text Box 84"/>
          <p:cNvSpPr txBox="1">
            <a:spLocks noChangeArrowheads="1"/>
          </p:cNvSpPr>
          <p:nvPr/>
        </p:nvSpPr>
        <p:spPr bwMode="auto">
          <a:xfrm>
            <a:off x="5859463" y="4238625"/>
            <a:ext cx="64452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[0]</a:t>
            </a:r>
            <a:endParaRPr lang="en-US" altLang="zh-TW" sz="1800"/>
          </a:p>
        </p:txBody>
      </p:sp>
      <p:sp>
        <p:nvSpPr>
          <p:cNvPr id="11290" name="Text Box 85"/>
          <p:cNvSpPr txBox="1">
            <a:spLocks noChangeArrowheads="1"/>
          </p:cNvSpPr>
          <p:nvPr/>
        </p:nvSpPr>
        <p:spPr bwMode="auto">
          <a:xfrm>
            <a:off x="7019925" y="3644900"/>
            <a:ext cx="520700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J5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1" name="Text Box 86"/>
          <p:cNvSpPr txBox="1">
            <a:spLocks noChangeArrowheads="1"/>
          </p:cNvSpPr>
          <p:nvPr/>
        </p:nvSpPr>
        <p:spPr bwMode="auto">
          <a:xfrm>
            <a:off x="6227763" y="3716338"/>
            <a:ext cx="527050" cy="296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J6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2" name="Text Box 87"/>
          <p:cNvSpPr txBox="1">
            <a:spLocks noChangeArrowheads="1"/>
          </p:cNvSpPr>
          <p:nvPr/>
        </p:nvSpPr>
        <p:spPr bwMode="auto">
          <a:xfrm>
            <a:off x="5724525" y="3068638"/>
            <a:ext cx="520700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J7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3" name="Text Box 88"/>
          <p:cNvSpPr txBox="1">
            <a:spLocks noChangeArrowheads="1"/>
          </p:cNvSpPr>
          <p:nvPr/>
        </p:nvSpPr>
        <p:spPr bwMode="auto">
          <a:xfrm>
            <a:off x="6227763" y="2349500"/>
            <a:ext cx="415925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J8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4" name="Text Box 89"/>
          <p:cNvSpPr txBox="1">
            <a:spLocks noChangeArrowheads="1"/>
          </p:cNvSpPr>
          <p:nvPr/>
        </p:nvSpPr>
        <p:spPr bwMode="auto">
          <a:xfrm>
            <a:off x="7092950" y="2349500"/>
            <a:ext cx="452438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J9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5" name="Text Box 90"/>
          <p:cNvSpPr txBox="1">
            <a:spLocks noChangeArrowheads="1"/>
          </p:cNvSpPr>
          <p:nvPr/>
        </p:nvSpPr>
        <p:spPr bwMode="auto">
          <a:xfrm>
            <a:off x="5992813" y="4816475"/>
            <a:ext cx="102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front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rear = 3</a:t>
            </a:r>
            <a:endParaRPr lang="zh-TW" altLang="en-US" sz="1800"/>
          </a:p>
        </p:txBody>
      </p:sp>
      <p:sp>
        <p:nvSpPr>
          <p:cNvPr id="11296" name="Text Box 91"/>
          <p:cNvSpPr txBox="1">
            <a:spLocks noChangeArrowheads="1"/>
          </p:cNvSpPr>
          <p:nvPr/>
        </p:nvSpPr>
        <p:spPr bwMode="auto">
          <a:xfrm>
            <a:off x="1476375" y="2492375"/>
            <a:ext cx="415925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J2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7" name="Text Box 92"/>
          <p:cNvSpPr txBox="1">
            <a:spLocks noChangeArrowheads="1"/>
          </p:cNvSpPr>
          <p:nvPr/>
        </p:nvSpPr>
        <p:spPr bwMode="auto">
          <a:xfrm>
            <a:off x="1187450" y="3213100"/>
            <a:ext cx="415925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J1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8" name="Text Box 93"/>
          <p:cNvSpPr txBox="1">
            <a:spLocks noChangeArrowheads="1"/>
          </p:cNvSpPr>
          <p:nvPr/>
        </p:nvSpPr>
        <p:spPr bwMode="auto">
          <a:xfrm>
            <a:off x="2411413" y="2492375"/>
            <a:ext cx="415925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J3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9" name="Text Box 94"/>
          <p:cNvSpPr txBox="1">
            <a:spLocks noChangeArrowheads="1"/>
          </p:cNvSpPr>
          <p:nvPr/>
        </p:nvSpPr>
        <p:spPr bwMode="auto">
          <a:xfrm>
            <a:off x="2843213" y="3068638"/>
            <a:ext cx="415925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J4</a:t>
            </a:r>
            <a:endParaRPr lang="en-US" altLang="zh-TW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957</TotalTime>
  <Words>1873</Words>
  <Application>Microsoft Office PowerPoint</Application>
  <PresentationFormat>如螢幕大小 (4:3)</PresentationFormat>
  <Paragraphs>449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Consolas</vt:lpstr>
      <vt:lpstr>Times New Roman</vt:lpstr>
      <vt:lpstr>Wingdings</vt:lpstr>
      <vt:lpstr>Orbit</vt:lpstr>
      <vt:lpstr>資 料 結 構 第三章</vt:lpstr>
      <vt:lpstr>堆疊（Stack） </vt:lpstr>
      <vt:lpstr>結構</vt:lpstr>
      <vt:lpstr>佇列（Queue） </vt:lpstr>
      <vt:lpstr>結構 </vt:lpstr>
      <vt:lpstr>印表機排程</vt:lpstr>
      <vt:lpstr>直線佇列 </vt:lpstr>
      <vt:lpstr>環形佇列 </vt:lpstr>
      <vt:lpstr>Full Queue</vt:lpstr>
      <vt:lpstr>環狀佇列</vt:lpstr>
      <vt:lpstr>運算式計算 </vt:lpstr>
      <vt:lpstr>後序(postfix)運算式 </vt:lpstr>
      <vt:lpstr>中序(infix)轉成後序 (postfix)</vt:lpstr>
      <vt:lpstr>實際應用堆疊運算:電腦法</vt:lpstr>
      <vt:lpstr>實際應用堆疊運算(電腦)</vt:lpstr>
      <vt:lpstr>程式結構 </vt:lpstr>
      <vt:lpstr>PowerPoint 簡報</vt:lpstr>
      <vt:lpstr>PowerPoint 簡報</vt:lpstr>
      <vt:lpstr>如何將中序法(infix)改為後序法(postfix) </vt:lpstr>
      <vt:lpstr>例:  a + b * c</vt:lpstr>
      <vt:lpstr>Ex ：a * ( b +c) * d</vt:lpstr>
      <vt:lpstr>PowerPoint 簡報</vt:lpstr>
      <vt:lpstr>解決括號問題： </vt:lpstr>
      <vt:lpstr>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 料 結 構 第三章</dc:title>
  <dc:creator>CrazyLion</dc:creator>
  <cp:lastModifiedBy>work</cp:lastModifiedBy>
  <cp:revision>223</cp:revision>
  <cp:lastPrinted>1601-01-01T00:00:00Z</cp:lastPrinted>
  <dcterms:created xsi:type="dcterms:W3CDTF">2002-10-14T00:16:52Z</dcterms:created>
  <dcterms:modified xsi:type="dcterms:W3CDTF">2022-03-23T05:59:13Z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