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49"/>
  </p:notes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31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8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9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1"/>
    <p:restoredTop sz="94724"/>
  </p:normalViewPr>
  <p:slideViewPr>
    <p:cSldViewPr>
      <p:cViewPr varScale="1">
        <p:scale>
          <a:sx n="70" d="100"/>
          <a:sy n="70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90A884-15D1-4344-88ED-97BE03D98B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06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3A79F0E-B26A-479F-B182-9959E6D6D752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9664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922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22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898E-4279-4E64-991D-F748132C6738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3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54FA2-DECE-41C0-ABFA-C8A340E0C0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7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A9952-5ADA-44B0-9785-E559EF6C75E8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3156-FF4E-4FC3-A8EC-0A8E57042D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07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7F34C-1FB5-4805-A963-E9E62A8EFA5E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75B4F-C7A8-4EFB-86FC-F13D4E49F5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0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4EF9-0FB9-4B85-8232-9D474CE3B15B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A22C9-DEAB-49CF-BAD8-F28D25EEAA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7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/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D3AFD-5E6C-4ED7-B69F-7278F82EDEED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7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E0C59-C94A-4E8E-872F-8B18ECC7FA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6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及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/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4788E-C535-4D31-9D7F-904FB65E11CF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8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7FC66-2185-4CA6-8146-BD8CE9AC05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36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F6D40-8A54-4D19-8F3E-63068316000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2BD0B-A338-4EA7-9BFE-B42BD87A10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76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CDF1-E4B6-4E1D-A45B-97CCA8F7144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FB3-CDC9-4E69-BC34-015D783F8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3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7BB39-9959-4A33-88B5-C76488D7852D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BC531-6DFB-41F7-8535-020D4647E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93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4545C-7EE0-41A4-9400-69EB56B9E673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8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75990-009F-4333-BA60-272AA67756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8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C1ADA-8BE6-470A-BAFA-04BC81139151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932C-94AB-400A-B9DB-3E3077FC94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001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885E0-C908-40BF-9E88-26DFD18AB6E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3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962B-5F40-4181-9254-9C5C43FAA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3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78D01-448D-4923-96A9-84200AB344FB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61281-8074-4C61-986D-E50249341A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28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BD34A-67AF-4D59-AC30-B43BF8F42FF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D6674-5CB0-4F95-B63A-D315B72FBD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4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8195" name="Freeform 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6" name="Freeform 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7" name="Freeform 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8" name="Freeform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202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8203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20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87CF518-4528-4B8E-9368-F8683BCA849D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820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06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860930D4-E453-4369-B835-C85DC7C340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0580F-E9D8-4950-AC67-8B221AD63EDD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第五章</a:t>
            </a:r>
          </a:p>
        </p:txBody>
      </p:sp>
      <p:sp>
        <p:nvSpPr>
          <p:cNvPr id="20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79838" y="3860800"/>
            <a:ext cx="4713287" cy="6223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/>
              <a:t>陳興夏	編輯</a:t>
            </a:r>
          </a:p>
          <a:p>
            <a:pPr eaLnBrk="1" hangingPunct="1">
              <a:defRPr/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日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FEFCF4-4E35-9C44-B212-46395599FA16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96" name="投影片編號版面配置區 7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3915-DDB5-4890-AE9E-84B22890DD69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二元樹表示法： </a:t>
            </a:r>
          </a:p>
        </p:txBody>
      </p:sp>
      <p:sp>
        <p:nvSpPr>
          <p:cNvPr id="2048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569325" cy="4852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>
                <a:solidFill>
                  <a:srgbClr val="FF0000"/>
                </a:solidFill>
                <a:effectLst/>
              </a:rPr>
              <a:t>陣列表示法：</a:t>
            </a:r>
            <a:r>
              <a:rPr lang="zh-TW" altLang="en-US" sz="2800"/>
              <a:t> </a:t>
            </a:r>
          </a:p>
        </p:txBody>
      </p:sp>
      <p:graphicFrame>
        <p:nvGraphicFramePr>
          <p:cNvPr id="20776" name="Group 296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17500" y="4941888"/>
          <a:ext cx="4038600" cy="396875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/>
                  </a:extLst>
                </a:gridCol>
                <a:gridCol w="312737">
                  <a:extLst>
                    <a:ext uri="{9D8B030D-6E8A-4147-A177-3AD203B41FA5}"/>
                  </a:extLst>
                </a:gridCol>
                <a:gridCol w="309563">
                  <a:extLst>
                    <a:ext uri="{9D8B030D-6E8A-4147-A177-3AD203B41FA5}"/>
                  </a:extLst>
                </a:gridCol>
                <a:gridCol w="363537">
                  <a:extLst>
                    <a:ext uri="{9D8B030D-6E8A-4147-A177-3AD203B41FA5}"/>
                  </a:extLst>
                </a:gridCol>
                <a:gridCol w="288925">
                  <a:extLst>
                    <a:ext uri="{9D8B030D-6E8A-4147-A177-3AD203B41FA5}"/>
                  </a:extLst>
                </a:gridCol>
                <a:gridCol w="279400">
                  <a:extLst>
                    <a:ext uri="{9D8B030D-6E8A-4147-A177-3AD203B41FA5}"/>
                  </a:extLst>
                </a:gridCol>
                <a:gridCol w="296863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288925">
                  <a:extLst>
                    <a:ext uri="{9D8B030D-6E8A-4147-A177-3AD203B41FA5}"/>
                  </a:extLst>
                </a:gridCol>
                <a:gridCol w="287337">
                  <a:extLst>
                    <a:ext uri="{9D8B030D-6E8A-4147-A177-3AD203B41FA5}"/>
                  </a:extLst>
                </a:gridCol>
                <a:gridCol w="288925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295275">
                  <a:extLst>
                    <a:ext uri="{9D8B030D-6E8A-4147-A177-3AD203B41FA5}"/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3348" name="AutoShape 8"/>
          <p:cNvSpPr>
            <a:spLocks noChangeArrowheads="1"/>
          </p:cNvSpPr>
          <p:nvPr/>
        </p:nvSpPr>
        <p:spPr bwMode="auto">
          <a:xfrm>
            <a:off x="2555875" y="17732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49" name="AutoShape 9"/>
          <p:cNvSpPr>
            <a:spLocks noChangeArrowheads="1"/>
          </p:cNvSpPr>
          <p:nvPr/>
        </p:nvSpPr>
        <p:spPr bwMode="auto">
          <a:xfrm>
            <a:off x="2124075" y="24209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50" name="AutoShape 10"/>
          <p:cNvSpPr>
            <a:spLocks noChangeArrowheads="1"/>
          </p:cNvSpPr>
          <p:nvPr/>
        </p:nvSpPr>
        <p:spPr bwMode="auto">
          <a:xfrm>
            <a:off x="1692275" y="30686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51" name="AutoShape 11"/>
          <p:cNvSpPr>
            <a:spLocks noChangeArrowheads="1"/>
          </p:cNvSpPr>
          <p:nvPr/>
        </p:nvSpPr>
        <p:spPr bwMode="auto">
          <a:xfrm>
            <a:off x="1187450" y="37179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52" name="AutoShape 12"/>
          <p:cNvSpPr>
            <a:spLocks noChangeArrowheads="1"/>
          </p:cNvSpPr>
          <p:nvPr/>
        </p:nvSpPr>
        <p:spPr bwMode="auto">
          <a:xfrm>
            <a:off x="755650" y="43656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53" name="Line 13"/>
          <p:cNvSpPr>
            <a:spLocks noChangeShapeType="1"/>
          </p:cNvSpPr>
          <p:nvPr/>
        </p:nvSpPr>
        <p:spPr bwMode="auto">
          <a:xfrm flipH="1">
            <a:off x="2484438" y="2205038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4" name="Line 14"/>
          <p:cNvSpPr>
            <a:spLocks noChangeShapeType="1"/>
          </p:cNvSpPr>
          <p:nvPr/>
        </p:nvSpPr>
        <p:spPr bwMode="auto">
          <a:xfrm flipH="1">
            <a:off x="2052638" y="2852738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5" name="Line 15"/>
          <p:cNvSpPr>
            <a:spLocks noChangeShapeType="1"/>
          </p:cNvSpPr>
          <p:nvPr/>
        </p:nvSpPr>
        <p:spPr bwMode="auto">
          <a:xfrm flipH="1">
            <a:off x="1620838" y="3500438"/>
            <a:ext cx="144462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6" name="Line 16"/>
          <p:cNvSpPr>
            <a:spLocks noChangeShapeType="1"/>
          </p:cNvSpPr>
          <p:nvPr/>
        </p:nvSpPr>
        <p:spPr bwMode="auto">
          <a:xfrm flipH="1">
            <a:off x="1117600" y="4149725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7" name="AutoShape 17"/>
          <p:cNvSpPr>
            <a:spLocks noChangeArrowheads="1"/>
          </p:cNvSpPr>
          <p:nvPr/>
        </p:nvSpPr>
        <p:spPr bwMode="auto">
          <a:xfrm>
            <a:off x="6734175" y="19891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58" name="AutoShape 18"/>
          <p:cNvSpPr>
            <a:spLocks noChangeArrowheads="1"/>
          </p:cNvSpPr>
          <p:nvPr/>
        </p:nvSpPr>
        <p:spPr bwMode="auto">
          <a:xfrm>
            <a:off x="5942013" y="26368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59" name="AutoShape 19"/>
          <p:cNvSpPr>
            <a:spLocks noChangeArrowheads="1"/>
          </p:cNvSpPr>
          <p:nvPr/>
        </p:nvSpPr>
        <p:spPr bwMode="auto">
          <a:xfrm>
            <a:off x="7524750" y="26368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60" name="AutoShape 20"/>
          <p:cNvSpPr>
            <a:spLocks noChangeArrowheads="1"/>
          </p:cNvSpPr>
          <p:nvPr/>
        </p:nvSpPr>
        <p:spPr bwMode="auto">
          <a:xfrm>
            <a:off x="550862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61" name="AutoShape 21"/>
          <p:cNvSpPr>
            <a:spLocks noChangeArrowheads="1"/>
          </p:cNvSpPr>
          <p:nvPr/>
        </p:nvSpPr>
        <p:spPr bwMode="auto">
          <a:xfrm>
            <a:off x="630237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62" name="AutoShape 22"/>
          <p:cNvSpPr>
            <a:spLocks noChangeArrowheads="1"/>
          </p:cNvSpPr>
          <p:nvPr/>
        </p:nvSpPr>
        <p:spPr bwMode="auto">
          <a:xfrm>
            <a:off x="7094538" y="34290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63" name="AutoShape 23"/>
          <p:cNvSpPr>
            <a:spLocks noChangeArrowheads="1"/>
          </p:cNvSpPr>
          <p:nvPr/>
        </p:nvSpPr>
        <p:spPr bwMode="auto">
          <a:xfrm>
            <a:off x="781367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364" name="AutoShape 24"/>
          <p:cNvSpPr>
            <a:spLocks noChangeArrowheads="1"/>
          </p:cNvSpPr>
          <p:nvPr/>
        </p:nvSpPr>
        <p:spPr bwMode="auto">
          <a:xfrm>
            <a:off x="5076825" y="43656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365" name="AutoShape 25"/>
          <p:cNvSpPr>
            <a:spLocks noChangeArrowheads="1"/>
          </p:cNvSpPr>
          <p:nvPr/>
        </p:nvSpPr>
        <p:spPr bwMode="auto">
          <a:xfrm>
            <a:off x="5868988" y="4365625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3366" name="AutoShape 26"/>
          <p:cNvCxnSpPr>
            <a:cxnSpLocks noChangeShapeType="1"/>
            <a:stCxn id="13357" idx="3"/>
            <a:endCxn id="13358" idx="7"/>
          </p:cNvCxnSpPr>
          <p:nvPr/>
        </p:nvCxnSpPr>
        <p:spPr bwMode="auto">
          <a:xfrm flipH="1">
            <a:off x="6311900" y="2366963"/>
            <a:ext cx="485775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7" name="AutoShape 27"/>
          <p:cNvCxnSpPr>
            <a:cxnSpLocks noChangeShapeType="1"/>
            <a:stCxn id="13357" idx="5"/>
            <a:endCxn id="13359" idx="1"/>
          </p:cNvCxnSpPr>
          <p:nvPr/>
        </p:nvCxnSpPr>
        <p:spPr bwMode="auto">
          <a:xfrm>
            <a:off x="7104063" y="2366963"/>
            <a:ext cx="484187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8" name="AutoShape 28"/>
          <p:cNvCxnSpPr>
            <a:cxnSpLocks noChangeShapeType="1"/>
            <a:stCxn id="13358" idx="3"/>
            <a:endCxn id="13360" idx="0"/>
          </p:cNvCxnSpPr>
          <p:nvPr/>
        </p:nvCxnSpPr>
        <p:spPr bwMode="auto">
          <a:xfrm flipH="1">
            <a:off x="5726113" y="3014663"/>
            <a:ext cx="2794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9" name="AutoShape 29"/>
          <p:cNvCxnSpPr>
            <a:cxnSpLocks noChangeShapeType="1"/>
            <a:stCxn id="13358" idx="5"/>
            <a:endCxn id="13361" idx="0"/>
          </p:cNvCxnSpPr>
          <p:nvPr/>
        </p:nvCxnSpPr>
        <p:spPr bwMode="auto">
          <a:xfrm>
            <a:off x="6311900" y="3014663"/>
            <a:ext cx="207963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0" name="AutoShape 30"/>
          <p:cNvCxnSpPr>
            <a:cxnSpLocks noChangeShapeType="1"/>
            <a:stCxn id="13359" idx="3"/>
            <a:endCxn id="13362" idx="0"/>
          </p:cNvCxnSpPr>
          <p:nvPr/>
        </p:nvCxnSpPr>
        <p:spPr bwMode="auto">
          <a:xfrm flipH="1">
            <a:off x="7312025" y="3014663"/>
            <a:ext cx="2762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1" name="AutoShape 31"/>
          <p:cNvCxnSpPr>
            <a:cxnSpLocks noChangeShapeType="1"/>
            <a:stCxn id="13359" idx="5"/>
            <a:endCxn id="13363" idx="0"/>
          </p:cNvCxnSpPr>
          <p:nvPr/>
        </p:nvCxnSpPr>
        <p:spPr bwMode="auto">
          <a:xfrm>
            <a:off x="7894638" y="3014663"/>
            <a:ext cx="1365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2" name="AutoShape 32"/>
          <p:cNvCxnSpPr>
            <a:cxnSpLocks noChangeShapeType="1"/>
            <a:stCxn id="13360" idx="3"/>
            <a:endCxn id="13364" idx="0"/>
          </p:cNvCxnSpPr>
          <p:nvPr/>
        </p:nvCxnSpPr>
        <p:spPr bwMode="auto">
          <a:xfrm flipH="1">
            <a:off x="5294313" y="3806825"/>
            <a:ext cx="2778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3" name="AutoShape 33"/>
          <p:cNvCxnSpPr>
            <a:cxnSpLocks noChangeShapeType="1"/>
            <a:stCxn id="13360" idx="5"/>
            <a:endCxn id="13365" idx="0"/>
          </p:cNvCxnSpPr>
          <p:nvPr/>
        </p:nvCxnSpPr>
        <p:spPr bwMode="auto">
          <a:xfrm>
            <a:off x="5878513" y="3806825"/>
            <a:ext cx="20796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770" name="Group 290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8200" y="4941888"/>
          <a:ext cx="4038600" cy="396875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/>
                  </a:extLst>
                </a:gridCol>
                <a:gridCol w="334962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360363">
                  <a:extLst>
                    <a:ext uri="{9D8B030D-6E8A-4147-A177-3AD203B41FA5}"/>
                  </a:extLst>
                </a:gridCol>
                <a:gridCol w="360362">
                  <a:extLst>
                    <a:ext uri="{9D8B030D-6E8A-4147-A177-3AD203B41FA5}"/>
                  </a:extLst>
                </a:gridCol>
                <a:gridCol w="360363">
                  <a:extLst>
                    <a:ext uri="{9D8B030D-6E8A-4147-A177-3AD203B41FA5}"/>
                  </a:extLst>
                </a:gridCol>
                <a:gridCol w="360362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360363">
                  <a:extLst>
                    <a:ext uri="{9D8B030D-6E8A-4147-A177-3AD203B41FA5}"/>
                  </a:extLst>
                </a:gridCol>
                <a:gridCol w="874712">
                  <a:extLst>
                    <a:ext uri="{9D8B030D-6E8A-4147-A177-3AD203B41FA5}"/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3397" name="Text Box 233"/>
          <p:cNvSpPr txBox="1">
            <a:spLocks noChangeArrowheads="1"/>
          </p:cNvSpPr>
          <p:nvPr/>
        </p:nvSpPr>
        <p:spPr bwMode="auto">
          <a:xfrm>
            <a:off x="250825" y="5300663"/>
            <a:ext cx="842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/>
              <a:t>[1] [2] [3] [4] [5] [6] [7] [8]                   [16]    [1] [2]  [3] [4]  [5]  [6] [7]  [8]  [9]</a:t>
            </a:r>
          </a:p>
        </p:txBody>
      </p:sp>
      <p:sp>
        <p:nvSpPr>
          <p:cNvPr id="13398" name="Text Box 276"/>
          <p:cNvSpPr txBox="1">
            <a:spLocks noChangeArrowheads="1"/>
          </p:cNvSpPr>
          <p:nvPr/>
        </p:nvSpPr>
        <p:spPr bwMode="auto">
          <a:xfrm>
            <a:off x="2195513" y="17732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399" name="Text Box 277"/>
          <p:cNvSpPr txBox="1">
            <a:spLocks noChangeArrowheads="1"/>
          </p:cNvSpPr>
          <p:nvPr/>
        </p:nvSpPr>
        <p:spPr bwMode="auto">
          <a:xfrm>
            <a:off x="17637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3400" name="Text Box 278"/>
          <p:cNvSpPr txBox="1">
            <a:spLocks noChangeArrowheads="1"/>
          </p:cNvSpPr>
          <p:nvPr/>
        </p:nvSpPr>
        <p:spPr bwMode="auto">
          <a:xfrm>
            <a:off x="1331913" y="30686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401" name="Text Box 279"/>
          <p:cNvSpPr txBox="1">
            <a:spLocks noChangeArrowheads="1"/>
          </p:cNvSpPr>
          <p:nvPr/>
        </p:nvSpPr>
        <p:spPr bwMode="auto">
          <a:xfrm>
            <a:off x="827088" y="36449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402" name="Text Box 280"/>
          <p:cNvSpPr txBox="1">
            <a:spLocks noChangeArrowheads="1"/>
          </p:cNvSpPr>
          <p:nvPr/>
        </p:nvSpPr>
        <p:spPr bwMode="auto">
          <a:xfrm>
            <a:off x="250825" y="43275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13403" name="Text Box 291"/>
          <p:cNvSpPr txBox="1">
            <a:spLocks noChangeArrowheads="1"/>
          </p:cNvSpPr>
          <p:nvPr/>
        </p:nvSpPr>
        <p:spPr bwMode="auto">
          <a:xfrm>
            <a:off x="6372225" y="19526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404" name="Text Box 292"/>
          <p:cNvSpPr txBox="1">
            <a:spLocks noChangeArrowheads="1"/>
          </p:cNvSpPr>
          <p:nvPr/>
        </p:nvSpPr>
        <p:spPr bwMode="auto">
          <a:xfrm>
            <a:off x="5364163" y="263683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2,3</a:t>
            </a:r>
          </a:p>
        </p:txBody>
      </p:sp>
      <p:sp>
        <p:nvSpPr>
          <p:cNvPr id="13405" name="Text Box 293"/>
          <p:cNvSpPr txBox="1">
            <a:spLocks noChangeArrowheads="1"/>
          </p:cNvSpPr>
          <p:nvPr/>
        </p:nvSpPr>
        <p:spPr bwMode="auto">
          <a:xfrm>
            <a:off x="4500563" y="3429000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4,5,6,7</a:t>
            </a:r>
          </a:p>
        </p:txBody>
      </p:sp>
      <p:sp>
        <p:nvSpPr>
          <p:cNvPr id="13406" name="Text Box 294"/>
          <p:cNvSpPr txBox="1">
            <a:spLocks noChangeArrowheads="1"/>
          </p:cNvSpPr>
          <p:nvPr/>
        </p:nvSpPr>
        <p:spPr bwMode="auto">
          <a:xfrm>
            <a:off x="4427538" y="43656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8,9</a:t>
            </a:r>
          </a:p>
        </p:txBody>
      </p:sp>
      <p:sp>
        <p:nvSpPr>
          <p:cNvPr id="20777" name="Text Box 29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250825" y="5695950"/>
            <a:ext cx="828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2000" b="1">
                <a:solidFill>
                  <a:srgbClr val="FF0000"/>
                </a:solidFill>
              </a:rPr>
              <a:t>缺點：對不完整樹而言，浪費空間。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版面配置區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321438-4B71-D24E-A850-CE8E6C980632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8" name="投影片編號版面配置區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C3733-7D42-47C3-B0E7-B60A683583B8}" type="slidenum">
              <a:rPr lang="en-US" altLang="zh-TW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276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20713"/>
            <a:ext cx="8147050" cy="55102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>
                <a:solidFill>
                  <a:srgbClr val="FF0000"/>
                </a:solidFill>
                <a:effectLst/>
              </a:rPr>
              <a:t>鍵結表示法：</a:t>
            </a:r>
            <a:r>
              <a:rPr lang="zh-TW" altLang="en-US" sz="2400"/>
              <a:t> </a:t>
            </a:r>
          </a:p>
        </p:txBody>
      </p:sp>
      <p:graphicFrame>
        <p:nvGraphicFramePr>
          <p:cNvPr id="27678" name="Group 30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35150" y="1268413"/>
          <a:ext cx="5761038" cy="576262"/>
        </p:xfrm>
        <a:graphic>
          <a:graphicData uri="http://schemas.openxmlformats.org/drawingml/2006/table">
            <a:tbl>
              <a:tblPr/>
              <a:tblGrid>
                <a:gridCol w="1920875">
                  <a:extLst>
                    <a:ext uri="{9D8B030D-6E8A-4147-A177-3AD203B41FA5}"/>
                  </a:extLst>
                </a:gridCol>
                <a:gridCol w="1919288">
                  <a:extLst>
                    <a:ext uri="{9D8B030D-6E8A-4147-A177-3AD203B41FA5}"/>
                  </a:extLst>
                </a:gridCol>
                <a:gridCol w="1920875">
                  <a:extLst>
                    <a:ext uri="{9D8B030D-6E8A-4147-A177-3AD203B41FA5}"/>
                  </a:extLst>
                </a:gridCol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left_child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right_child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4351" name="Oval 31"/>
          <p:cNvSpPr>
            <a:spLocks noChangeArrowheads="1"/>
          </p:cNvSpPr>
          <p:nvPr/>
        </p:nvSpPr>
        <p:spPr bwMode="auto">
          <a:xfrm>
            <a:off x="3779838" y="2349500"/>
            <a:ext cx="1944687" cy="574675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352" name="Line 32"/>
          <p:cNvSpPr>
            <a:spLocks noChangeShapeType="1"/>
          </p:cNvSpPr>
          <p:nvPr/>
        </p:nvSpPr>
        <p:spPr bwMode="auto">
          <a:xfrm flipH="1">
            <a:off x="3563938" y="2924175"/>
            <a:ext cx="7207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33"/>
          <p:cNvSpPr>
            <a:spLocks noChangeShapeType="1"/>
          </p:cNvSpPr>
          <p:nvPr/>
        </p:nvSpPr>
        <p:spPr bwMode="auto">
          <a:xfrm>
            <a:off x="5148263" y="2924175"/>
            <a:ext cx="7191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Rectangle 35"/>
          <p:cNvSpPr>
            <a:spLocks noChangeArrowheads="1"/>
          </p:cNvSpPr>
          <p:nvPr/>
        </p:nvSpPr>
        <p:spPr bwMode="auto">
          <a:xfrm>
            <a:off x="971550" y="3541713"/>
            <a:ext cx="7632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095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   </a:t>
            </a:r>
            <a:r>
              <a:rPr lang="en-US" altLang="zh-TW" sz="2400" b="1">
                <a:latin typeface="Times New Roman" panose="02020603050405020304" pitchFamily="18" charset="0"/>
              </a:rPr>
              <a:t>left_child          </a:t>
            </a:r>
            <a:r>
              <a:rPr lang="zh-TW" altLang="en-US" sz="2400" b="1">
                <a:latin typeface="Times New Roman" panose="02020603050405020304" pitchFamily="18" charset="0"/>
              </a:rPr>
              <a:t>           </a:t>
            </a:r>
            <a:r>
              <a:rPr lang="en-US" altLang="zh-TW" sz="2400" b="1">
                <a:latin typeface="Times New Roman" panose="02020603050405020304" pitchFamily="18" charset="0"/>
              </a:rPr>
              <a:t> right_child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typedef struct node* tree_pointer;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    int data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    tree_pointer left_child, right_child;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355" name="文字方塊 1"/>
          <p:cNvSpPr txBox="1">
            <a:spLocks noChangeArrowheads="1"/>
          </p:cNvSpPr>
          <p:nvPr/>
        </p:nvSpPr>
        <p:spPr bwMode="auto">
          <a:xfrm>
            <a:off x="6329363" y="6154738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版面配置區 6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569BF1-B70E-B442-B35A-85303D073478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9" name="投影片編號版面配置區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1D6C1-6554-436E-A4C3-ABB55E7B01A5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5364" name="Group 310"/>
          <p:cNvGrpSpPr>
            <a:grpSpLocks/>
          </p:cNvGrpSpPr>
          <p:nvPr/>
        </p:nvGrpSpPr>
        <p:grpSpPr bwMode="auto">
          <a:xfrm>
            <a:off x="684213" y="1700213"/>
            <a:ext cx="2233612" cy="3024187"/>
            <a:chOff x="520" y="845"/>
            <a:chExt cx="1407" cy="1905"/>
          </a:xfrm>
        </p:grpSpPr>
        <p:sp>
          <p:nvSpPr>
            <p:cNvPr id="15415" name="AutoShape 4"/>
            <p:cNvSpPr>
              <a:spLocks noChangeArrowheads="1"/>
            </p:cNvSpPr>
            <p:nvPr/>
          </p:nvSpPr>
          <p:spPr bwMode="auto">
            <a:xfrm>
              <a:off x="1654" y="84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16" name="AutoShape 5"/>
            <p:cNvSpPr>
              <a:spLocks noChangeArrowheads="1"/>
            </p:cNvSpPr>
            <p:nvPr/>
          </p:nvSpPr>
          <p:spPr bwMode="auto">
            <a:xfrm>
              <a:off x="1382" y="125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7" name="AutoShape 6"/>
            <p:cNvSpPr>
              <a:spLocks noChangeArrowheads="1"/>
            </p:cNvSpPr>
            <p:nvPr/>
          </p:nvSpPr>
          <p:spPr bwMode="auto">
            <a:xfrm>
              <a:off x="1110" y="166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18" name="AutoShape 7"/>
            <p:cNvSpPr>
              <a:spLocks noChangeArrowheads="1"/>
            </p:cNvSpPr>
            <p:nvPr/>
          </p:nvSpPr>
          <p:spPr bwMode="auto">
            <a:xfrm>
              <a:off x="792" y="207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19" name="AutoShape 8"/>
            <p:cNvSpPr>
              <a:spLocks noChangeArrowheads="1"/>
            </p:cNvSpPr>
            <p:nvPr/>
          </p:nvSpPr>
          <p:spPr bwMode="auto">
            <a:xfrm>
              <a:off x="520" y="247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420" name="Line 9"/>
            <p:cNvSpPr>
              <a:spLocks noChangeShapeType="1"/>
            </p:cNvSpPr>
            <p:nvPr/>
          </p:nvSpPr>
          <p:spPr bwMode="auto">
            <a:xfrm flipH="1">
              <a:off x="1609" y="1117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Line 10"/>
            <p:cNvSpPr>
              <a:spLocks noChangeShapeType="1"/>
            </p:cNvSpPr>
            <p:nvPr/>
          </p:nvSpPr>
          <p:spPr bwMode="auto">
            <a:xfrm flipH="1">
              <a:off x="1337" y="1525"/>
              <a:ext cx="91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2" name="Line 11"/>
            <p:cNvSpPr>
              <a:spLocks noChangeShapeType="1"/>
            </p:cNvSpPr>
            <p:nvPr/>
          </p:nvSpPr>
          <p:spPr bwMode="auto">
            <a:xfrm flipH="1">
              <a:off x="1065" y="1979"/>
              <a:ext cx="6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3" name="Line 12"/>
            <p:cNvSpPr>
              <a:spLocks noChangeShapeType="1"/>
            </p:cNvSpPr>
            <p:nvPr/>
          </p:nvSpPr>
          <p:spPr bwMode="auto">
            <a:xfrm flipH="1">
              <a:off x="748" y="2342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AutoShape 13"/>
          <p:cNvSpPr>
            <a:spLocks noChangeArrowheads="1"/>
          </p:cNvSpPr>
          <p:nvPr/>
        </p:nvSpPr>
        <p:spPr bwMode="auto">
          <a:xfrm>
            <a:off x="3421063" y="2708275"/>
            <a:ext cx="790575" cy="647700"/>
          </a:xfrm>
          <a:prstGeom prst="rightArrow">
            <a:avLst>
              <a:gd name="adj1" fmla="val 50000"/>
              <a:gd name="adj2" fmla="val 305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pSp>
        <p:nvGrpSpPr>
          <p:cNvPr id="15366" name="Group 303"/>
          <p:cNvGrpSpPr>
            <a:grpSpLocks/>
          </p:cNvGrpSpPr>
          <p:nvPr/>
        </p:nvGrpSpPr>
        <p:grpSpPr bwMode="auto">
          <a:xfrm>
            <a:off x="6877050" y="1557338"/>
            <a:ext cx="1582738" cy="431800"/>
            <a:chOff x="4332" y="981"/>
            <a:chExt cx="997" cy="272"/>
          </a:xfrm>
        </p:grpSpPr>
        <p:sp>
          <p:nvSpPr>
            <p:cNvPr id="15409" name="Rectangle 262"/>
            <p:cNvSpPr>
              <a:spLocks noChangeArrowheads="1"/>
            </p:cNvSpPr>
            <p:nvPr/>
          </p:nvSpPr>
          <p:spPr bwMode="auto">
            <a:xfrm>
              <a:off x="4332" y="981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410" name="Line 265"/>
            <p:cNvSpPr>
              <a:spLocks noChangeShapeType="1"/>
            </p:cNvSpPr>
            <p:nvPr/>
          </p:nvSpPr>
          <p:spPr bwMode="auto">
            <a:xfrm>
              <a:off x="4558" y="981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Line 266"/>
            <p:cNvSpPr>
              <a:spLocks noChangeShapeType="1"/>
            </p:cNvSpPr>
            <p:nvPr/>
          </p:nvSpPr>
          <p:spPr bwMode="auto">
            <a:xfrm>
              <a:off x="4876" y="981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267"/>
            <p:cNvSpPr>
              <a:spLocks noChangeShapeType="1"/>
            </p:cNvSpPr>
            <p:nvPr/>
          </p:nvSpPr>
          <p:spPr bwMode="auto">
            <a:xfrm>
              <a:off x="5012" y="1117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Line 268"/>
            <p:cNvSpPr>
              <a:spLocks noChangeShapeType="1"/>
            </p:cNvSpPr>
            <p:nvPr/>
          </p:nvSpPr>
          <p:spPr bwMode="auto">
            <a:xfrm>
              <a:off x="5239" y="1117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269"/>
            <p:cNvSpPr>
              <a:spLocks noChangeShapeType="1"/>
            </p:cNvSpPr>
            <p:nvPr/>
          </p:nvSpPr>
          <p:spPr bwMode="auto">
            <a:xfrm>
              <a:off x="5193" y="1253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7" name="Line 270"/>
          <p:cNvSpPr>
            <a:spLocks noChangeShapeType="1"/>
          </p:cNvSpPr>
          <p:nvPr/>
        </p:nvSpPr>
        <p:spPr bwMode="auto">
          <a:xfrm>
            <a:off x="8243888" y="206057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68" name="Group 299"/>
          <p:cNvGrpSpPr>
            <a:grpSpLocks/>
          </p:cNvGrpSpPr>
          <p:nvPr/>
        </p:nvGrpSpPr>
        <p:grpSpPr bwMode="auto">
          <a:xfrm>
            <a:off x="6516688" y="2278063"/>
            <a:ext cx="1582737" cy="503237"/>
            <a:chOff x="4105" y="1389"/>
            <a:chExt cx="997" cy="317"/>
          </a:xfrm>
        </p:grpSpPr>
        <p:sp>
          <p:nvSpPr>
            <p:cNvPr id="15402" name="Rectangle 271"/>
            <p:cNvSpPr>
              <a:spLocks noChangeArrowheads="1"/>
            </p:cNvSpPr>
            <p:nvPr/>
          </p:nvSpPr>
          <p:spPr bwMode="auto">
            <a:xfrm>
              <a:off x="4105" y="1389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403" name="Line 272"/>
            <p:cNvSpPr>
              <a:spLocks noChangeShapeType="1"/>
            </p:cNvSpPr>
            <p:nvPr/>
          </p:nvSpPr>
          <p:spPr bwMode="auto">
            <a:xfrm>
              <a:off x="4331" y="1389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273"/>
            <p:cNvSpPr>
              <a:spLocks noChangeShapeType="1"/>
            </p:cNvSpPr>
            <p:nvPr/>
          </p:nvSpPr>
          <p:spPr bwMode="auto">
            <a:xfrm>
              <a:off x="4649" y="1389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274"/>
            <p:cNvSpPr>
              <a:spLocks noChangeShapeType="1"/>
            </p:cNvSpPr>
            <p:nvPr/>
          </p:nvSpPr>
          <p:spPr bwMode="auto">
            <a:xfrm>
              <a:off x="4785" y="1525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275"/>
            <p:cNvSpPr>
              <a:spLocks noChangeShapeType="1"/>
            </p:cNvSpPr>
            <p:nvPr/>
          </p:nvSpPr>
          <p:spPr bwMode="auto">
            <a:xfrm>
              <a:off x="5012" y="1525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276"/>
            <p:cNvSpPr>
              <a:spLocks noChangeShapeType="1"/>
            </p:cNvSpPr>
            <p:nvPr/>
          </p:nvSpPr>
          <p:spPr bwMode="auto">
            <a:xfrm>
              <a:off x="4966" y="166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277"/>
            <p:cNvSpPr>
              <a:spLocks noChangeShapeType="1"/>
            </p:cNvSpPr>
            <p:nvPr/>
          </p:nvSpPr>
          <p:spPr bwMode="auto">
            <a:xfrm>
              <a:off x="4966" y="170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69" name="Group 301"/>
          <p:cNvGrpSpPr>
            <a:grpSpLocks/>
          </p:cNvGrpSpPr>
          <p:nvPr/>
        </p:nvGrpSpPr>
        <p:grpSpPr bwMode="auto">
          <a:xfrm>
            <a:off x="5797550" y="3716338"/>
            <a:ext cx="1582738" cy="433387"/>
            <a:chOff x="3651" y="2205"/>
            <a:chExt cx="997" cy="273"/>
          </a:xfrm>
        </p:grpSpPr>
        <p:sp>
          <p:nvSpPr>
            <p:cNvPr id="15396" name="Rectangle 285"/>
            <p:cNvSpPr>
              <a:spLocks noChangeArrowheads="1"/>
            </p:cNvSpPr>
            <p:nvPr/>
          </p:nvSpPr>
          <p:spPr bwMode="auto">
            <a:xfrm>
              <a:off x="3651" y="2205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397" name="Line 286"/>
            <p:cNvSpPr>
              <a:spLocks noChangeShapeType="1"/>
            </p:cNvSpPr>
            <p:nvPr/>
          </p:nvSpPr>
          <p:spPr bwMode="auto">
            <a:xfrm>
              <a:off x="3877" y="2205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Line 287"/>
            <p:cNvSpPr>
              <a:spLocks noChangeShapeType="1"/>
            </p:cNvSpPr>
            <p:nvPr/>
          </p:nvSpPr>
          <p:spPr bwMode="auto">
            <a:xfrm>
              <a:off x="4195" y="2205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9" name="Line 288"/>
            <p:cNvSpPr>
              <a:spLocks noChangeShapeType="1"/>
            </p:cNvSpPr>
            <p:nvPr/>
          </p:nvSpPr>
          <p:spPr bwMode="auto">
            <a:xfrm>
              <a:off x="4331" y="2341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289"/>
            <p:cNvSpPr>
              <a:spLocks noChangeShapeType="1"/>
            </p:cNvSpPr>
            <p:nvPr/>
          </p:nvSpPr>
          <p:spPr bwMode="auto">
            <a:xfrm>
              <a:off x="4558" y="2340"/>
              <a:ext cx="0" cy="1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290"/>
            <p:cNvSpPr>
              <a:spLocks noChangeShapeType="1"/>
            </p:cNvSpPr>
            <p:nvPr/>
          </p:nvSpPr>
          <p:spPr bwMode="auto">
            <a:xfrm>
              <a:off x="4512" y="2477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0" name="Line 291"/>
          <p:cNvSpPr>
            <a:spLocks noChangeShapeType="1"/>
          </p:cNvSpPr>
          <p:nvPr/>
        </p:nvSpPr>
        <p:spPr bwMode="auto">
          <a:xfrm>
            <a:off x="7162800" y="407670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71" name="Group 302"/>
          <p:cNvGrpSpPr>
            <a:grpSpLocks/>
          </p:cNvGrpSpPr>
          <p:nvPr/>
        </p:nvGrpSpPr>
        <p:grpSpPr bwMode="auto">
          <a:xfrm>
            <a:off x="5292725" y="4471988"/>
            <a:ext cx="1582738" cy="504825"/>
            <a:chOff x="3335" y="2614"/>
            <a:chExt cx="997" cy="317"/>
          </a:xfrm>
        </p:grpSpPr>
        <p:sp>
          <p:nvSpPr>
            <p:cNvPr id="15389" name="Rectangle 292"/>
            <p:cNvSpPr>
              <a:spLocks noChangeArrowheads="1"/>
            </p:cNvSpPr>
            <p:nvPr/>
          </p:nvSpPr>
          <p:spPr bwMode="auto">
            <a:xfrm>
              <a:off x="3335" y="2614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5390" name="Line 293"/>
            <p:cNvSpPr>
              <a:spLocks noChangeShapeType="1"/>
            </p:cNvSpPr>
            <p:nvPr/>
          </p:nvSpPr>
          <p:spPr bwMode="auto">
            <a:xfrm>
              <a:off x="3561" y="2614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294"/>
            <p:cNvSpPr>
              <a:spLocks noChangeShapeType="1"/>
            </p:cNvSpPr>
            <p:nvPr/>
          </p:nvSpPr>
          <p:spPr bwMode="auto">
            <a:xfrm>
              <a:off x="3879" y="2614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295"/>
            <p:cNvSpPr>
              <a:spLocks noChangeShapeType="1"/>
            </p:cNvSpPr>
            <p:nvPr/>
          </p:nvSpPr>
          <p:spPr bwMode="auto">
            <a:xfrm>
              <a:off x="4015" y="2750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296"/>
            <p:cNvSpPr>
              <a:spLocks noChangeShapeType="1"/>
            </p:cNvSpPr>
            <p:nvPr/>
          </p:nvSpPr>
          <p:spPr bwMode="auto">
            <a:xfrm>
              <a:off x="4242" y="2750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297"/>
            <p:cNvSpPr>
              <a:spLocks noChangeShapeType="1"/>
            </p:cNvSpPr>
            <p:nvPr/>
          </p:nvSpPr>
          <p:spPr bwMode="auto">
            <a:xfrm>
              <a:off x="4196" y="288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298"/>
            <p:cNvSpPr>
              <a:spLocks noChangeShapeType="1"/>
            </p:cNvSpPr>
            <p:nvPr/>
          </p:nvSpPr>
          <p:spPr bwMode="auto">
            <a:xfrm>
              <a:off x="4196" y="293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2" name="Group 305"/>
          <p:cNvGrpSpPr>
            <a:grpSpLocks/>
          </p:cNvGrpSpPr>
          <p:nvPr/>
        </p:nvGrpSpPr>
        <p:grpSpPr bwMode="auto">
          <a:xfrm>
            <a:off x="6157913" y="2997200"/>
            <a:ext cx="1582737" cy="503238"/>
            <a:chOff x="3878" y="1797"/>
            <a:chExt cx="997" cy="317"/>
          </a:xfrm>
        </p:grpSpPr>
        <p:grpSp>
          <p:nvGrpSpPr>
            <p:cNvPr id="15381" name="Group 300"/>
            <p:cNvGrpSpPr>
              <a:grpSpLocks/>
            </p:cNvGrpSpPr>
            <p:nvPr/>
          </p:nvGrpSpPr>
          <p:grpSpPr bwMode="auto">
            <a:xfrm>
              <a:off x="3878" y="1797"/>
              <a:ext cx="997" cy="317"/>
              <a:chOff x="3878" y="1797"/>
              <a:chExt cx="997" cy="317"/>
            </a:xfrm>
          </p:grpSpPr>
          <p:sp>
            <p:nvSpPr>
              <p:cNvPr id="15383" name="Rectangle 278"/>
              <p:cNvSpPr>
                <a:spLocks noChangeArrowheads="1"/>
              </p:cNvSpPr>
              <p:nvPr/>
            </p:nvSpPr>
            <p:spPr bwMode="auto">
              <a:xfrm>
                <a:off x="3878" y="1797"/>
                <a:ext cx="771" cy="226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5384" name="Line 280"/>
              <p:cNvSpPr>
                <a:spLocks noChangeShapeType="1"/>
              </p:cNvSpPr>
              <p:nvPr/>
            </p:nvSpPr>
            <p:spPr bwMode="auto">
              <a:xfrm>
                <a:off x="4422" y="1797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5" name="Line 281"/>
              <p:cNvSpPr>
                <a:spLocks noChangeShapeType="1"/>
              </p:cNvSpPr>
              <p:nvPr/>
            </p:nvSpPr>
            <p:spPr bwMode="auto">
              <a:xfrm>
                <a:off x="4558" y="1933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6" name="Line 282"/>
              <p:cNvSpPr>
                <a:spLocks noChangeShapeType="1"/>
              </p:cNvSpPr>
              <p:nvPr/>
            </p:nvSpPr>
            <p:spPr bwMode="auto">
              <a:xfrm>
                <a:off x="4785" y="1933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7" name="Line 283"/>
              <p:cNvSpPr>
                <a:spLocks noChangeShapeType="1"/>
              </p:cNvSpPr>
              <p:nvPr/>
            </p:nvSpPr>
            <p:spPr bwMode="auto">
              <a:xfrm>
                <a:off x="4739" y="2069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8" name="Line 284"/>
              <p:cNvSpPr>
                <a:spLocks noChangeShapeType="1"/>
              </p:cNvSpPr>
              <p:nvPr/>
            </p:nvSpPr>
            <p:spPr bwMode="auto">
              <a:xfrm>
                <a:off x="4739" y="21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2" name="Line 304"/>
            <p:cNvSpPr>
              <a:spLocks noChangeShapeType="1"/>
            </p:cNvSpPr>
            <p:nvPr/>
          </p:nvSpPr>
          <p:spPr bwMode="auto">
            <a:xfrm>
              <a:off x="4105" y="179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3" name="Line 306"/>
          <p:cNvSpPr>
            <a:spLocks noChangeShapeType="1"/>
          </p:cNvSpPr>
          <p:nvPr/>
        </p:nvSpPr>
        <p:spPr bwMode="auto">
          <a:xfrm flipH="1">
            <a:off x="6732588" y="191611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307"/>
          <p:cNvSpPr>
            <a:spLocks noChangeShapeType="1"/>
          </p:cNvSpPr>
          <p:nvPr/>
        </p:nvSpPr>
        <p:spPr bwMode="auto">
          <a:xfrm flipH="1">
            <a:off x="6372225" y="26368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308"/>
          <p:cNvSpPr>
            <a:spLocks noChangeShapeType="1"/>
          </p:cNvSpPr>
          <p:nvPr/>
        </p:nvSpPr>
        <p:spPr bwMode="auto">
          <a:xfrm flipH="1">
            <a:off x="6011863" y="3357563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309"/>
          <p:cNvSpPr>
            <a:spLocks noChangeShapeType="1"/>
          </p:cNvSpPr>
          <p:nvPr/>
        </p:nvSpPr>
        <p:spPr bwMode="auto">
          <a:xfrm flipH="1">
            <a:off x="5651500" y="40767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7" name="文字方塊 1"/>
          <p:cNvSpPr txBox="1">
            <a:spLocks noChangeArrowheads="1"/>
          </p:cNvSpPr>
          <p:nvPr/>
        </p:nvSpPr>
        <p:spPr bwMode="auto">
          <a:xfrm>
            <a:off x="5172075" y="5518150"/>
            <a:ext cx="2390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優點</a:t>
            </a:r>
            <a:r>
              <a:rPr lang="en-US" altLang="zh-TW" sz="2000" b="1">
                <a:solidFill>
                  <a:srgbClr val="FF0000"/>
                </a:solidFill>
              </a:rPr>
              <a:t>:</a:t>
            </a:r>
            <a:r>
              <a:rPr lang="zh-TW" altLang="en-US" sz="2000" b="1">
                <a:solidFill>
                  <a:srgbClr val="FF0000"/>
                </a:solidFill>
              </a:rPr>
              <a:t> 節省儲存空間</a:t>
            </a:r>
          </a:p>
        </p:txBody>
      </p:sp>
      <p:sp>
        <p:nvSpPr>
          <p:cNvPr id="15378" name="Line 291"/>
          <p:cNvSpPr>
            <a:spLocks noChangeShapeType="1"/>
          </p:cNvSpPr>
          <p:nvPr/>
        </p:nvSpPr>
        <p:spPr bwMode="auto">
          <a:xfrm>
            <a:off x="5170488" y="508476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291"/>
          <p:cNvSpPr>
            <a:spLocks noChangeShapeType="1"/>
          </p:cNvSpPr>
          <p:nvPr/>
        </p:nvSpPr>
        <p:spPr bwMode="auto">
          <a:xfrm>
            <a:off x="5156200" y="497681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5264150" y="4724400"/>
            <a:ext cx="171450" cy="217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071B0E-DABC-5147-AC08-44966321EB4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07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B0058-B1BD-4AF0-B4C5-7F8E4B4FF89D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5581650" y="1270000"/>
            <a:ext cx="1079500" cy="360363"/>
            <a:chOff x="3696" y="527"/>
            <a:chExt cx="862" cy="227"/>
          </a:xfrm>
        </p:grpSpPr>
        <p:sp>
          <p:nvSpPr>
            <p:cNvPr id="16490" name="Rectangle 5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491" name="Line 6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2" name="Line 7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4429125" y="2278063"/>
            <a:ext cx="1079500" cy="360362"/>
            <a:chOff x="3696" y="527"/>
            <a:chExt cx="862" cy="227"/>
          </a:xfrm>
        </p:grpSpPr>
        <p:sp>
          <p:nvSpPr>
            <p:cNvPr id="16487" name="Rectangle 10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6488" name="Line 11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9" name="Line 12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0" name="Group 13"/>
          <p:cNvGrpSpPr>
            <a:grpSpLocks/>
          </p:cNvGrpSpPr>
          <p:nvPr/>
        </p:nvGrpSpPr>
        <p:grpSpPr bwMode="auto">
          <a:xfrm>
            <a:off x="6805613" y="2278063"/>
            <a:ext cx="1079500" cy="360362"/>
            <a:chOff x="3696" y="527"/>
            <a:chExt cx="862" cy="227"/>
          </a:xfrm>
        </p:grpSpPr>
        <p:sp>
          <p:nvSpPr>
            <p:cNvPr id="16484" name="Rectangle 14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485" name="Line 15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6" name="Line 16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1" name="Group 17"/>
          <p:cNvGrpSpPr>
            <a:grpSpLocks/>
          </p:cNvGrpSpPr>
          <p:nvPr/>
        </p:nvGrpSpPr>
        <p:grpSpPr bwMode="auto">
          <a:xfrm>
            <a:off x="5148263" y="3502025"/>
            <a:ext cx="1079500" cy="360363"/>
            <a:chOff x="3696" y="527"/>
            <a:chExt cx="862" cy="227"/>
          </a:xfrm>
        </p:grpSpPr>
        <p:sp>
          <p:nvSpPr>
            <p:cNvPr id="16481" name="Rectangle 18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6482" name="Line 19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3" name="Line 20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2" name="Group 21"/>
          <p:cNvGrpSpPr>
            <a:grpSpLocks/>
          </p:cNvGrpSpPr>
          <p:nvPr/>
        </p:nvGrpSpPr>
        <p:grpSpPr bwMode="auto">
          <a:xfrm>
            <a:off x="6300788" y="3502025"/>
            <a:ext cx="1079500" cy="360363"/>
            <a:chOff x="3696" y="527"/>
            <a:chExt cx="862" cy="227"/>
          </a:xfrm>
        </p:grpSpPr>
        <p:sp>
          <p:nvSpPr>
            <p:cNvPr id="16478" name="Rectangle 22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6479" name="Line 23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0" name="Line 24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3" name="Group 25"/>
          <p:cNvGrpSpPr>
            <a:grpSpLocks/>
          </p:cNvGrpSpPr>
          <p:nvPr/>
        </p:nvGrpSpPr>
        <p:grpSpPr bwMode="auto">
          <a:xfrm>
            <a:off x="7453313" y="3502025"/>
            <a:ext cx="1079500" cy="360363"/>
            <a:chOff x="3696" y="527"/>
            <a:chExt cx="862" cy="227"/>
          </a:xfrm>
        </p:grpSpPr>
        <p:sp>
          <p:nvSpPr>
            <p:cNvPr id="16475" name="Rectangle 26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6476" name="Line 27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7" name="Line 28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4" name="Group 29"/>
          <p:cNvGrpSpPr>
            <a:grpSpLocks/>
          </p:cNvGrpSpPr>
          <p:nvPr/>
        </p:nvGrpSpPr>
        <p:grpSpPr bwMode="auto">
          <a:xfrm>
            <a:off x="3924300" y="3502025"/>
            <a:ext cx="1079500" cy="360363"/>
            <a:chOff x="3696" y="527"/>
            <a:chExt cx="862" cy="227"/>
          </a:xfrm>
        </p:grpSpPr>
        <p:sp>
          <p:nvSpPr>
            <p:cNvPr id="16472" name="Rectangle 30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6473" name="Line 31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4" name="Line 32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5" name="Group 33"/>
          <p:cNvGrpSpPr>
            <a:grpSpLocks/>
          </p:cNvGrpSpPr>
          <p:nvPr/>
        </p:nvGrpSpPr>
        <p:grpSpPr bwMode="auto">
          <a:xfrm>
            <a:off x="4500563" y="4725988"/>
            <a:ext cx="1079500" cy="360362"/>
            <a:chOff x="3696" y="527"/>
            <a:chExt cx="862" cy="227"/>
          </a:xfrm>
        </p:grpSpPr>
        <p:sp>
          <p:nvSpPr>
            <p:cNvPr id="16469" name="Rectangle 34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6470" name="Line 35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1" name="Line 36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6" name="Group 37"/>
          <p:cNvGrpSpPr>
            <a:grpSpLocks/>
          </p:cNvGrpSpPr>
          <p:nvPr/>
        </p:nvGrpSpPr>
        <p:grpSpPr bwMode="auto">
          <a:xfrm>
            <a:off x="3348038" y="4725988"/>
            <a:ext cx="1079500" cy="360362"/>
            <a:chOff x="3696" y="527"/>
            <a:chExt cx="862" cy="227"/>
          </a:xfrm>
        </p:grpSpPr>
        <p:sp>
          <p:nvSpPr>
            <p:cNvPr id="16466" name="Rectangle 38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6467" name="Line 39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8" name="Line 40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5076825" y="16303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6516688" y="1630363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 flipH="1">
            <a:off x="4283075" y="2638425"/>
            <a:ext cx="3603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44"/>
          <p:cNvSpPr>
            <a:spLocks noChangeShapeType="1"/>
          </p:cNvSpPr>
          <p:nvPr/>
        </p:nvSpPr>
        <p:spPr bwMode="auto">
          <a:xfrm>
            <a:off x="5365750" y="263842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45"/>
          <p:cNvSpPr>
            <a:spLocks noChangeShapeType="1"/>
          </p:cNvSpPr>
          <p:nvPr/>
        </p:nvSpPr>
        <p:spPr bwMode="auto">
          <a:xfrm flipH="1">
            <a:off x="6661150" y="2638425"/>
            <a:ext cx="2873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46"/>
          <p:cNvSpPr>
            <a:spLocks noChangeShapeType="1"/>
          </p:cNvSpPr>
          <p:nvPr/>
        </p:nvSpPr>
        <p:spPr bwMode="auto">
          <a:xfrm>
            <a:off x="7740650" y="263842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47"/>
          <p:cNvSpPr>
            <a:spLocks noChangeShapeType="1"/>
          </p:cNvSpPr>
          <p:nvPr/>
        </p:nvSpPr>
        <p:spPr bwMode="auto">
          <a:xfrm flipH="1">
            <a:off x="3779838" y="3862388"/>
            <a:ext cx="2873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48"/>
          <p:cNvSpPr>
            <a:spLocks noChangeShapeType="1"/>
          </p:cNvSpPr>
          <p:nvPr/>
        </p:nvSpPr>
        <p:spPr bwMode="auto">
          <a:xfrm>
            <a:off x="4859338" y="3862388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405" name="Group 52"/>
          <p:cNvGrpSpPr>
            <a:grpSpLocks/>
          </p:cNvGrpSpPr>
          <p:nvPr/>
        </p:nvGrpSpPr>
        <p:grpSpPr bwMode="auto">
          <a:xfrm>
            <a:off x="5219700" y="3790950"/>
            <a:ext cx="144463" cy="358775"/>
            <a:chOff x="1882" y="2115"/>
            <a:chExt cx="91" cy="226"/>
          </a:xfrm>
        </p:grpSpPr>
        <p:sp>
          <p:nvSpPr>
            <p:cNvPr id="16463" name="Line 49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4" name="Line 50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5" name="Line 51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6" name="Group 53"/>
          <p:cNvGrpSpPr>
            <a:grpSpLocks/>
          </p:cNvGrpSpPr>
          <p:nvPr/>
        </p:nvGrpSpPr>
        <p:grpSpPr bwMode="auto">
          <a:xfrm>
            <a:off x="6011863" y="3790950"/>
            <a:ext cx="144462" cy="358775"/>
            <a:chOff x="1882" y="2115"/>
            <a:chExt cx="91" cy="226"/>
          </a:xfrm>
        </p:grpSpPr>
        <p:sp>
          <p:nvSpPr>
            <p:cNvPr id="16460" name="Line 54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1" name="Line 55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2" name="Line 56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7" name="Group 57"/>
          <p:cNvGrpSpPr>
            <a:grpSpLocks/>
          </p:cNvGrpSpPr>
          <p:nvPr/>
        </p:nvGrpSpPr>
        <p:grpSpPr bwMode="auto">
          <a:xfrm>
            <a:off x="6372225" y="3790950"/>
            <a:ext cx="144463" cy="358775"/>
            <a:chOff x="1882" y="2115"/>
            <a:chExt cx="91" cy="226"/>
          </a:xfrm>
        </p:grpSpPr>
        <p:sp>
          <p:nvSpPr>
            <p:cNvPr id="16457" name="Line 58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8" name="Line 59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9" name="Line 60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8" name="Group 61"/>
          <p:cNvGrpSpPr>
            <a:grpSpLocks/>
          </p:cNvGrpSpPr>
          <p:nvPr/>
        </p:nvGrpSpPr>
        <p:grpSpPr bwMode="auto">
          <a:xfrm>
            <a:off x="7162800" y="3790950"/>
            <a:ext cx="144463" cy="358775"/>
            <a:chOff x="1882" y="2115"/>
            <a:chExt cx="91" cy="226"/>
          </a:xfrm>
        </p:grpSpPr>
        <p:sp>
          <p:nvSpPr>
            <p:cNvPr id="16454" name="Line 62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5" name="Line 63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6" name="Line 64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9" name="Group 65"/>
          <p:cNvGrpSpPr>
            <a:grpSpLocks/>
          </p:cNvGrpSpPr>
          <p:nvPr/>
        </p:nvGrpSpPr>
        <p:grpSpPr bwMode="auto">
          <a:xfrm>
            <a:off x="7524750" y="3790950"/>
            <a:ext cx="144463" cy="358775"/>
            <a:chOff x="1882" y="2115"/>
            <a:chExt cx="91" cy="226"/>
          </a:xfrm>
        </p:grpSpPr>
        <p:sp>
          <p:nvSpPr>
            <p:cNvPr id="16451" name="Line 66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2" name="Line 67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3" name="Line 68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0" name="Group 69"/>
          <p:cNvGrpSpPr>
            <a:grpSpLocks/>
          </p:cNvGrpSpPr>
          <p:nvPr/>
        </p:nvGrpSpPr>
        <p:grpSpPr bwMode="auto">
          <a:xfrm>
            <a:off x="5362575" y="5014913"/>
            <a:ext cx="144463" cy="358775"/>
            <a:chOff x="1882" y="2115"/>
            <a:chExt cx="91" cy="226"/>
          </a:xfrm>
        </p:grpSpPr>
        <p:sp>
          <p:nvSpPr>
            <p:cNvPr id="16448" name="Line 70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9" name="Line 71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0" name="Line 72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1" name="Group 73"/>
          <p:cNvGrpSpPr>
            <a:grpSpLocks/>
          </p:cNvGrpSpPr>
          <p:nvPr/>
        </p:nvGrpSpPr>
        <p:grpSpPr bwMode="auto">
          <a:xfrm>
            <a:off x="4572000" y="5014913"/>
            <a:ext cx="144463" cy="358775"/>
            <a:chOff x="1882" y="2115"/>
            <a:chExt cx="91" cy="226"/>
          </a:xfrm>
        </p:grpSpPr>
        <p:sp>
          <p:nvSpPr>
            <p:cNvPr id="16445" name="Line 74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6" name="Line 75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7" name="Line 76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2" name="Group 77"/>
          <p:cNvGrpSpPr>
            <a:grpSpLocks/>
          </p:cNvGrpSpPr>
          <p:nvPr/>
        </p:nvGrpSpPr>
        <p:grpSpPr bwMode="auto">
          <a:xfrm>
            <a:off x="3419475" y="5014913"/>
            <a:ext cx="144463" cy="358775"/>
            <a:chOff x="1882" y="2115"/>
            <a:chExt cx="91" cy="226"/>
          </a:xfrm>
        </p:grpSpPr>
        <p:sp>
          <p:nvSpPr>
            <p:cNvPr id="16442" name="Line 78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3" name="Line 79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4" name="Line 80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3" name="Group 81"/>
          <p:cNvGrpSpPr>
            <a:grpSpLocks/>
          </p:cNvGrpSpPr>
          <p:nvPr/>
        </p:nvGrpSpPr>
        <p:grpSpPr bwMode="auto">
          <a:xfrm>
            <a:off x="4211638" y="5014913"/>
            <a:ext cx="144462" cy="358775"/>
            <a:chOff x="1882" y="2115"/>
            <a:chExt cx="91" cy="226"/>
          </a:xfrm>
        </p:grpSpPr>
        <p:sp>
          <p:nvSpPr>
            <p:cNvPr id="16439" name="Line 82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Line 83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1" name="Line 84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4" name="Group 90"/>
          <p:cNvGrpSpPr>
            <a:grpSpLocks/>
          </p:cNvGrpSpPr>
          <p:nvPr/>
        </p:nvGrpSpPr>
        <p:grpSpPr bwMode="auto">
          <a:xfrm>
            <a:off x="8389938" y="3717925"/>
            <a:ext cx="358775" cy="288925"/>
            <a:chOff x="3969" y="2069"/>
            <a:chExt cx="226" cy="182"/>
          </a:xfrm>
        </p:grpSpPr>
        <p:sp>
          <p:nvSpPr>
            <p:cNvPr id="16435" name="Line 85"/>
            <p:cNvSpPr>
              <a:spLocks noChangeShapeType="1"/>
            </p:cNvSpPr>
            <p:nvPr/>
          </p:nvSpPr>
          <p:spPr bwMode="auto">
            <a:xfrm>
              <a:off x="3969" y="2069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86"/>
            <p:cNvSpPr>
              <a:spLocks noChangeShapeType="1"/>
            </p:cNvSpPr>
            <p:nvPr/>
          </p:nvSpPr>
          <p:spPr bwMode="auto">
            <a:xfrm>
              <a:off x="4150" y="2069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88"/>
            <p:cNvSpPr>
              <a:spLocks noChangeShapeType="1"/>
            </p:cNvSpPr>
            <p:nvPr/>
          </p:nvSpPr>
          <p:spPr bwMode="auto">
            <a:xfrm>
              <a:off x="4105" y="2205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89"/>
            <p:cNvSpPr>
              <a:spLocks noChangeShapeType="1"/>
            </p:cNvSpPr>
            <p:nvPr/>
          </p:nvSpPr>
          <p:spPr bwMode="auto">
            <a:xfrm>
              <a:off x="4105" y="2251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5" name="Group 108"/>
          <p:cNvGrpSpPr>
            <a:grpSpLocks/>
          </p:cNvGrpSpPr>
          <p:nvPr/>
        </p:nvGrpSpPr>
        <p:grpSpPr bwMode="auto">
          <a:xfrm>
            <a:off x="179388" y="1773238"/>
            <a:ext cx="3170237" cy="2808287"/>
            <a:chOff x="158" y="1117"/>
            <a:chExt cx="1997" cy="1769"/>
          </a:xfrm>
        </p:grpSpPr>
        <p:sp>
          <p:nvSpPr>
            <p:cNvPr id="16418" name="AutoShape 91"/>
            <p:cNvSpPr>
              <a:spLocks noChangeArrowheads="1"/>
            </p:cNvSpPr>
            <p:nvPr/>
          </p:nvSpPr>
          <p:spPr bwMode="auto">
            <a:xfrm>
              <a:off x="1202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19" name="AutoShape 92"/>
            <p:cNvSpPr>
              <a:spLocks noChangeArrowheads="1"/>
            </p:cNvSpPr>
            <p:nvPr/>
          </p:nvSpPr>
          <p:spPr bwMode="auto">
            <a:xfrm>
              <a:off x="703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20" name="AutoShape 93"/>
            <p:cNvSpPr>
              <a:spLocks noChangeArrowheads="1"/>
            </p:cNvSpPr>
            <p:nvPr/>
          </p:nvSpPr>
          <p:spPr bwMode="auto">
            <a:xfrm>
              <a:off x="1700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21" name="AutoShape 94"/>
            <p:cNvSpPr>
              <a:spLocks noChangeArrowheads="1"/>
            </p:cNvSpPr>
            <p:nvPr/>
          </p:nvSpPr>
          <p:spPr bwMode="auto">
            <a:xfrm>
              <a:off x="4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422" name="AutoShape 95"/>
            <p:cNvSpPr>
              <a:spLocks noChangeArrowheads="1"/>
            </p:cNvSpPr>
            <p:nvPr/>
          </p:nvSpPr>
          <p:spPr bwMode="auto">
            <a:xfrm>
              <a:off x="9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23" name="AutoShape 96"/>
            <p:cNvSpPr>
              <a:spLocks noChangeArrowheads="1"/>
            </p:cNvSpPr>
            <p:nvPr/>
          </p:nvSpPr>
          <p:spPr bwMode="auto">
            <a:xfrm>
              <a:off x="1429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24" name="AutoShape 97"/>
            <p:cNvSpPr>
              <a:spLocks noChangeArrowheads="1"/>
            </p:cNvSpPr>
            <p:nvPr/>
          </p:nvSpPr>
          <p:spPr bwMode="auto">
            <a:xfrm>
              <a:off x="1882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425" name="AutoShape 98"/>
            <p:cNvSpPr>
              <a:spLocks noChangeArrowheads="1"/>
            </p:cNvSpPr>
            <p:nvPr/>
          </p:nvSpPr>
          <p:spPr bwMode="auto">
            <a:xfrm>
              <a:off x="158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6426" name="AutoShape 99"/>
            <p:cNvSpPr>
              <a:spLocks noChangeArrowheads="1"/>
            </p:cNvSpPr>
            <p:nvPr/>
          </p:nvSpPr>
          <p:spPr bwMode="auto">
            <a:xfrm>
              <a:off x="65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6427" name="AutoShape 100"/>
            <p:cNvCxnSpPr>
              <a:cxnSpLocks noChangeShapeType="1"/>
              <a:stCxn id="16418" idx="3"/>
              <a:endCxn id="16419" idx="7"/>
            </p:cNvCxnSpPr>
            <p:nvPr/>
          </p:nvCxnSpPr>
          <p:spPr bwMode="auto">
            <a:xfrm flipH="1">
              <a:off x="936" y="1355"/>
              <a:ext cx="306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8" name="AutoShape 101"/>
            <p:cNvCxnSpPr>
              <a:cxnSpLocks noChangeShapeType="1"/>
              <a:stCxn id="16418" idx="5"/>
              <a:endCxn id="16420" idx="1"/>
            </p:cNvCxnSpPr>
            <p:nvPr/>
          </p:nvCxnSpPr>
          <p:spPr bwMode="auto">
            <a:xfrm>
              <a:off x="1435" y="1355"/>
              <a:ext cx="305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9" name="AutoShape 102"/>
            <p:cNvCxnSpPr>
              <a:cxnSpLocks noChangeShapeType="1"/>
              <a:stCxn id="16419" idx="3"/>
              <a:endCxn id="16421" idx="0"/>
            </p:cNvCxnSpPr>
            <p:nvPr/>
          </p:nvCxnSpPr>
          <p:spPr bwMode="auto">
            <a:xfrm flipH="1">
              <a:off x="567" y="176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0" name="AutoShape 103"/>
            <p:cNvCxnSpPr>
              <a:cxnSpLocks noChangeShapeType="1"/>
              <a:stCxn id="16419" idx="5"/>
              <a:endCxn id="16422" idx="0"/>
            </p:cNvCxnSpPr>
            <p:nvPr/>
          </p:nvCxnSpPr>
          <p:spPr bwMode="auto">
            <a:xfrm>
              <a:off x="936" y="1763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1" name="AutoShape 104"/>
            <p:cNvCxnSpPr>
              <a:cxnSpLocks noChangeShapeType="1"/>
              <a:stCxn id="16420" idx="3"/>
              <a:endCxn id="16423" idx="0"/>
            </p:cNvCxnSpPr>
            <p:nvPr/>
          </p:nvCxnSpPr>
          <p:spPr bwMode="auto">
            <a:xfrm flipH="1">
              <a:off x="1566" y="1763"/>
              <a:ext cx="17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2" name="AutoShape 105"/>
            <p:cNvCxnSpPr>
              <a:cxnSpLocks noChangeShapeType="1"/>
              <a:stCxn id="16420" idx="5"/>
              <a:endCxn id="16424" idx="0"/>
            </p:cNvCxnSpPr>
            <p:nvPr/>
          </p:nvCxnSpPr>
          <p:spPr bwMode="auto">
            <a:xfrm>
              <a:off x="1933" y="1763"/>
              <a:ext cx="8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3" name="AutoShape 106"/>
            <p:cNvCxnSpPr>
              <a:cxnSpLocks noChangeShapeType="1"/>
              <a:stCxn id="16421" idx="3"/>
              <a:endCxn id="16425" idx="0"/>
            </p:cNvCxnSpPr>
            <p:nvPr/>
          </p:nvCxnSpPr>
          <p:spPr bwMode="auto">
            <a:xfrm flipH="1">
              <a:off x="295" y="2262"/>
              <a:ext cx="17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4" name="AutoShape 107"/>
            <p:cNvCxnSpPr>
              <a:cxnSpLocks noChangeShapeType="1"/>
              <a:stCxn id="16421" idx="5"/>
              <a:endCxn id="16426" idx="0"/>
            </p:cNvCxnSpPr>
            <p:nvPr/>
          </p:nvCxnSpPr>
          <p:spPr bwMode="auto">
            <a:xfrm>
              <a:off x="663" y="2262"/>
              <a:ext cx="13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416" name="AutoShape 109"/>
          <p:cNvSpPr>
            <a:spLocks noChangeArrowheads="1"/>
          </p:cNvSpPr>
          <p:nvPr/>
        </p:nvSpPr>
        <p:spPr bwMode="auto">
          <a:xfrm>
            <a:off x="3563938" y="2565400"/>
            <a:ext cx="431800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6417" name="文字方塊 107"/>
          <p:cNvSpPr txBox="1">
            <a:spLocks noChangeArrowheads="1"/>
          </p:cNvSpPr>
          <p:nvPr/>
        </p:nvSpPr>
        <p:spPr bwMode="auto">
          <a:xfrm>
            <a:off x="3924300" y="5673725"/>
            <a:ext cx="4186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優點</a:t>
            </a:r>
            <a:r>
              <a:rPr lang="en-US" altLang="zh-TW" sz="2000" b="1">
                <a:solidFill>
                  <a:srgbClr val="FF0000"/>
                </a:solidFill>
              </a:rPr>
              <a:t>:</a:t>
            </a:r>
            <a:r>
              <a:rPr lang="zh-TW" altLang="en-US" sz="2000" b="1">
                <a:solidFill>
                  <a:srgbClr val="FF0000"/>
                </a:solidFill>
              </a:rPr>
              <a:t> 節省儲存空間</a:t>
            </a:r>
            <a:endParaRPr lang="en-US" altLang="zh-TW" sz="20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缺點</a:t>
            </a:r>
            <a:r>
              <a:rPr lang="en-US" altLang="zh-TW" sz="2000" b="1">
                <a:solidFill>
                  <a:srgbClr val="FF0000"/>
                </a:solidFill>
              </a:rPr>
              <a:t>:</a:t>
            </a:r>
            <a:r>
              <a:rPr lang="zh-TW" altLang="en-US" sz="2000" b="1">
                <a:solidFill>
                  <a:srgbClr val="FF0000"/>
                </a:solidFill>
              </a:rPr>
              <a:t> 只能找子節點</a:t>
            </a:r>
            <a:r>
              <a:rPr lang="zh-TW" altLang="en-US" sz="2000" b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，無法找父節點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74372-267C-6A42-87B3-4BEB096DC39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3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5AA-12E3-4E7A-8A6A-9E1D5862591C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471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二元樹之參訪 </a:t>
            </a:r>
          </a:p>
        </p:txBody>
      </p:sp>
      <p:sp>
        <p:nvSpPr>
          <p:cNvPr id="17413" name="Text Box 14"/>
          <p:cNvSpPr txBox="1">
            <a:spLocks noChangeArrowheads="1"/>
          </p:cNvSpPr>
          <p:nvPr/>
        </p:nvSpPr>
        <p:spPr bwMode="auto">
          <a:xfrm>
            <a:off x="4498975" y="1412875"/>
            <a:ext cx="447516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 dirty="0"/>
              <a:t>中序法：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void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tree_pointer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if 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1" dirty="0" err="1">
                <a:latin typeface="Consolas" panose="020B0609020204030204" pitchFamily="49" charset="0"/>
              </a:rPr>
              <a:t>left_child</a:t>
            </a:r>
            <a:r>
              <a:rPr lang="en-US" altLang="zh-TW" sz="20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latin typeface="Consolas" panose="020B0609020204030204" pitchFamily="49" charset="0"/>
              </a:rPr>
              <a:t>("%d", 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1" dirty="0">
                <a:latin typeface="Consolas" panose="020B0609020204030204" pitchFamily="49" charset="0"/>
              </a:rPr>
              <a:t>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1" dirty="0" err="1">
                <a:latin typeface="Consolas" panose="020B0609020204030204" pitchFamily="49" charset="0"/>
              </a:rPr>
              <a:t>right_child</a:t>
            </a:r>
            <a:r>
              <a:rPr lang="en-US" altLang="zh-TW" sz="20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Ans</a:t>
            </a:r>
            <a:r>
              <a:rPr lang="en-US" altLang="zh-TW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 A/B*C*D+E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7414" name="Group 47"/>
          <p:cNvGrpSpPr>
            <a:grpSpLocks/>
          </p:cNvGrpSpPr>
          <p:nvPr/>
        </p:nvGrpSpPr>
        <p:grpSpPr bwMode="auto">
          <a:xfrm>
            <a:off x="250825" y="1387475"/>
            <a:ext cx="3960813" cy="4321175"/>
            <a:chOff x="340" y="935"/>
            <a:chExt cx="2495" cy="2722"/>
          </a:xfrm>
        </p:grpSpPr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420" name="Oval 10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7422" name="Oval 12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423" name="Oval 13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7425" name="AutoShape 19"/>
            <p:cNvCxnSpPr>
              <a:cxnSpLocks noChangeShapeType="1"/>
              <a:stCxn id="17417" idx="3"/>
              <a:endCxn id="17424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6" name="AutoShape 20"/>
            <p:cNvCxnSpPr>
              <a:cxnSpLocks noChangeShapeType="1"/>
              <a:stCxn id="17417" idx="5"/>
              <a:endCxn id="17422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7" name="AutoShape 21"/>
            <p:cNvCxnSpPr>
              <a:cxnSpLocks noChangeShapeType="1"/>
              <a:stCxn id="17424" idx="3"/>
              <a:endCxn id="17418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8" name="AutoShape 22"/>
            <p:cNvCxnSpPr>
              <a:cxnSpLocks noChangeShapeType="1"/>
              <a:stCxn id="17424" idx="5"/>
              <a:endCxn id="17421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AutoShape 23"/>
            <p:cNvCxnSpPr>
              <a:cxnSpLocks noChangeShapeType="1"/>
              <a:stCxn id="17418" idx="3"/>
              <a:endCxn id="17419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0" name="AutoShape 24"/>
            <p:cNvCxnSpPr>
              <a:cxnSpLocks noChangeShapeType="1"/>
              <a:stCxn id="17418" idx="5"/>
              <a:endCxn id="17420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1" name="AutoShape 25"/>
            <p:cNvCxnSpPr>
              <a:cxnSpLocks noChangeShapeType="1"/>
              <a:stCxn id="17416" idx="3"/>
              <a:endCxn id="17417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2" name="AutoShape 26"/>
            <p:cNvCxnSpPr>
              <a:cxnSpLocks noChangeShapeType="1"/>
              <a:stCxn id="17416" idx="5"/>
              <a:endCxn id="17423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33" name="Group 27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7450" name="Line 28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1" name="Line 29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2" name="Line 30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4" name="Group 31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7447" name="Line 32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8" name="Line 33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9" name="Line 34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5" name="Group 35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6" name="Group 39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7441" name="Line 40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2" name="Line 41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3" name="Line 42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7" name="Group 43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7438" name="Line 44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9" name="Line 45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0" name="Line 46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7415" name="文字方塊 1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DA35C-B082-B24A-B496-73E3F535BF3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2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C4AE4-CEEE-4408-9F95-75C5D5664B6F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95288" y="1196975"/>
            <a:ext cx="3960812" cy="4321175"/>
            <a:chOff x="340" y="935"/>
            <a:chExt cx="2495" cy="2722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8446" name="Oval 12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8448" name="AutoShape 14"/>
            <p:cNvCxnSpPr>
              <a:cxnSpLocks noChangeShapeType="1"/>
              <a:stCxn id="18440" idx="3"/>
              <a:endCxn id="18447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40" idx="5"/>
              <a:endCxn id="18445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47" idx="3"/>
              <a:endCxn id="18441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1" name="AutoShape 17"/>
            <p:cNvCxnSpPr>
              <a:cxnSpLocks noChangeShapeType="1"/>
              <a:stCxn id="18447" idx="5"/>
              <a:endCxn id="18444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2" name="AutoShape 18"/>
            <p:cNvCxnSpPr>
              <a:cxnSpLocks noChangeShapeType="1"/>
              <a:stCxn id="18441" idx="3"/>
              <a:endCxn id="18442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3" name="AutoShape 19"/>
            <p:cNvCxnSpPr>
              <a:cxnSpLocks noChangeShapeType="1"/>
              <a:stCxn id="18441" idx="5"/>
              <a:endCxn id="18443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4" name="AutoShape 20"/>
            <p:cNvCxnSpPr>
              <a:cxnSpLocks noChangeShapeType="1"/>
              <a:stCxn id="18439" idx="3"/>
              <a:endCxn id="18440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1"/>
            <p:cNvCxnSpPr>
              <a:cxnSpLocks noChangeShapeType="1"/>
              <a:stCxn id="18439" idx="5"/>
              <a:endCxn id="18446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456" name="Group 22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8473" name="Line 23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24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25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7" name="Group 26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8470" name="Line 27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1" name="Line 28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29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8" name="Group 30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9" name="Group 34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8464" name="Line 35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5" name="Line 36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Line 37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60" name="Group 38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8461" name="Line 39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40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3" name="Line 41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8437" name="Text Box 42"/>
          <p:cNvSpPr txBox="1">
            <a:spLocks noChangeArrowheads="1"/>
          </p:cNvSpPr>
          <p:nvPr/>
        </p:nvSpPr>
        <p:spPr bwMode="auto">
          <a:xfrm>
            <a:off x="4932363" y="1125538"/>
            <a:ext cx="4062412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 dirty="0"/>
              <a:t>先序法：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void preorder(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2200" b="1" dirty="0">
                <a:latin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if 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TW" sz="2200" b="1" dirty="0">
                <a:latin typeface="Times New Roman" panose="02020603050405020304" pitchFamily="18" charset="0"/>
              </a:rPr>
              <a:t>("%d",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preorder(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22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preorder(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22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Ans</a:t>
            </a:r>
            <a:r>
              <a:rPr lang="zh-TW" altLang="en-US" sz="2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sz="2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+**/ABCDE</a:t>
            </a:r>
            <a:r>
              <a:rPr lang="en-US" altLang="zh-TW" sz="2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8" name="文字方塊 42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2E8C36-4D72-6E45-8059-51933F56B90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2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334C-CDF4-42A6-B1B2-CA74BC60385B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9460" name="Group 2"/>
          <p:cNvGrpSpPr>
            <a:grpSpLocks/>
          </p:cNvGrpSpPr>
          <p:nvPr/>
        </p:nvGrpSpPr>
        <p:grpSpPr bwMode="auto">
          <a:xfrm>
            <a:off x="395288" y="1196975"/>
            <a:ext cx="3960812" cy="4321175"/>
            <a:chOff x="340" y="935"/>
            <a:chExt cx="2495" cy="2722"/>
          </a:xfrm>
        </p:grpSpPr>
        <p:sp>
          <p:nvSpPr>
            <p:cNvPr id="19463" name="Oval 3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9464" name="Oval 4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9465" name="Oval 5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467" name="Oval 7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468" name="Oval 8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469" name="Oval 9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470" name="Oval 10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471" name="Oval 11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9472" name="AutoShape 12"/>
            <p:cNvCxnSpPr>
              <a:cxnSpLocks noChangeShapeType="1"/>
              <a:stCxn id="19464" idx="3"/>
              <a:endCxn id="19471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3" name="AutoShape 13"/>
            <p:cNvCxnSpPr>
              <a:cxnSpLocks noChangeShapeType="1"/>
              <a:stCxn id="19464" idx="5"/>
              <a:endCxn id="19469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14"/>
            <p:cNvCxnSpPr>
              <a:cxnSpLocks noChangeShapeType="1"/>
              <a:stCxn id="19471" idx="3"/>
              <a:endCxn id="19465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15"/>
            <p:cNvCxnSpPr>
              <a:cxnSpLocks noChangeShapeType="1"/>
              <a:stCxn id="19471" idx="5"/>
              <a:endCxn id="19468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16"/>
            <p:cNvCxnSpPr>
              <a:cxnSpLocks noChangeShapeType="1"/>
              <a:stCxn id="19465" idx="3"/>
              <a:endCxn id="19466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17"/>
            <p:cNvCxnSpPr>
              <a:cxnSpLocks noChangeShapeType="1"/>
              <a:stCxn id="19465" idx="5"/>
              <a:endCxn id="19467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18"/>
            <p:cNvCxnSpPr>
              <a:cxnSpLocks noChangeShapeType="1"/>
              <a:stCxn id="19463" idx="3"/>
              <a:endCxn id="19464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19"/>
            <p:cNvCxnSpPr>
              <a:cxnSpLocks noChangeShapeType="1"/>
              <a:stCxn id="19463" idx="5"/>
              <a:endCxn id="19470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80" name="Group 20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9497" name="Line 21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22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9" name="Line 23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1" name="Group 24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9494" name="Line 25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2" name="Group 28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9491" name="Line 29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30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31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3" name="Group 32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9488" name="Line 33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9" name="Line 34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Line 35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9485" name="Line 37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38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39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9461" name="Text Box 40"/>
          <p:cNvSpPr txBox="1">
            <a:spLocks noChangeArrowheads="1"/>
          </p:cNvSpPr>
          <p:nvPr/>
        </p:nvSpPr>
        <p:spPr bwMode="auto">
          <a:xfrm>
            <a:off x="4932363" y="1125538"/>
            <a:ext cx="4162425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 dirty="0"/>
              <a:t>後序法：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void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postorder</a:t>
            </a:r>
            <a:r>
              <a:rPr lang="en-US" altLang="zh-TW" sz="2200" b="1" dirty="0">
                <a:latin typeface="Times New Roman" panose="02020603050405020304" pitchFamily="18" charset="0"/>
              </a:rPr>
              <a:t>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2200" b="1" dirty="0">
                <a:latin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if 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postorder</a:t>
            </a:r>
            <a:r>
              <a:rPr lang="en-US" altLang="zh-TW" sz="2200" b="1" dirty="0">
                <a:latin typeface="Times New Roman" panose="02020603050405020304" pitchFamily="18" charset="0"/>
              </a:rPr>
              <a:t>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22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postorder</a:t>
            </a:r>
            <a:r>
              <a:rPr lang="en-US" altLang="zh-TW" sz="2200" b="1" dirty="0">
                <a:latin typeface="Times New Roman" panose="02020603050405020304" pitchFamily="18" charset="0"/>
              </a:rPr>
              <a:t>(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22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    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TW" sz="2200" b="1" dirty="0">
                <a:latin typeface="Times New Roman" panose="02020603050405020304" pitchFamily="18" charset="0"/>
              </a:rPr>
              <a:t>("%d",</a:t>
            </a:r>
            <a:r>
              <a:rPr lang="en-US" altLang="zh-TW" sz="2200" b="1" dirty="0" err="1">
                <a:latin typeface="Times New Roman" panose="02020603050405020304" pitchFamily="18" charset="0"/>
              </a:rPr>
              <a:t>ptr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2200" b="1" dirty="0"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Ans</a:t>
            </a:r>
            <a:r>
              <a:rPr lang="zh-TW" altLang="en-US" sz="1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AB/C*D*E+</a:t>
            </a:r>
            <a:r>
              <a:rPr lang="en-US" altLang="zh-TW" sz="1800" dirty="0"/>
              <a:t> </a:t>
            </a:r>
          </a:p>
        </p:txBody>
      </p:sp>
      <p:sp>
        <p:nvSpPr>
          <p:cNvPr id="19462" name="文字方塊 42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6B10F8-C318-194F-977D-1228CB97CBF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3C100-D66D-420E-AF91-7C37412C28FA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04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/>
              <a:t>迴路式中序尋訪：（利用</a:t>
            </a:r>
            <a:r>
              <a:rPr lang="en-US" altLang="zh-TW" sz="2400" b="1" dirty="0"/>
              <a:t>stack)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/>
              <a:t>      </a:t>
            </a:r>
            <a:r>
              <a:rPr lang="zh-TW" altLang="en-US" sz="1800" b="1" dirty="0"/>
              <a:t>將中序法中的遞迴改成迴路。</a:t>
            </a:r>
            <a:endParaRPr lang="zh-TW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b="1" dirty="0"/>
              <a:t>     </a:t>
            </a:r>
            <a:r>
              <a:rPr lang="zh-TW" altLang="en-US" sz="1800" b="1" dirty="0" smtClean="0"/>
              <a:t> 沒有</a:t>
            </a:r>
            <a:r>
              <a:rPr lang="zh-TW" altLang="en-US" sz="1800" b="1" dirty="0"/>
              <a:t>動作之節點表該節點加入</a:t>
            </a:r>
            <a:r>
              <a:rPr lang="en-US" altLang="zh-TW" sz="1800" b="1" dirty="0"/>
              <a:t>stack</a:t>
            </a:r>
            <a:r>
              <a:rPr lang="zh-TW" altLang="en-US" sz="1800" b="1" dirty="0"/>
              <a:t>中，</a:t>
            </a:r>
            <a:r>
              <a:rPr lang="en-US" altLang="zh-TW" sz="1800" b="1" dirty="0" err="1"/>
              <a:t>printf</a:t>
            </a:r>
            <a:r>
              <a:rPr lang="zh-TW" altLang="en-US" sz="1800" b="1" dirty="0"/>
              <a:t>表節點從</a:t>
            </a:r>
            <a:r>
              <a:rPr lang="en-US" altLang="zh-TW" sz="1800" b="1" dirty="0"/>
              <a:t>stack</a:t>
            </a:r>
            <a:r>
              <a:rPr lang="zh-TW" altLang="en-US" sz="1800" b="1" dirty="0"/>
              <a:t>中 刪除。</a:t>
            </a:r>
            <a:r>
              <a:rPr lang="zh-TW" alt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    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void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iter_inorder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node)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top = -1; /* initialize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stack[MAX_STACK_SIZE];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for  (; ;)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 for (; node; node =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       add (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top, node); /*add to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node = delete(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top); /* delete from stack */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if (!node) break; /*empty stack */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printf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("%d",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node =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} </a:t>
            </a:r>
          </a:p>
        </p:txBody>
      </p:sp>
      <p:sp>
        <p:nvSpPr>
          <p:cNvPr id="20485" name="文字方塊 4"/>
          <p:cNvSpPr txBox="1">
            <a:spLocks noChangeArrowheads="1"/>
          </p:cNvSpPr>
          <p:nvPr/>
        </p:nvSpPr>
        <p:spPr bwMode="auto">
          <a:xfrm>
            <a:off x="6761163" y="62277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9E5D-7F13-DC4C-BA23-DD71CD917BC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E6D44-E9C3-41BF-9A93-ED12B0804260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963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b="1" dirty="0"/>
              <a:t>階序尋訪：（利用</a:t>
            </a:r>
            <a:r>
              <a:rPr lang="en-US" altLang="zh-TW" sz="1600" b="1" dirty="0"/>
              <a:t>queue</a:t>
            </a:r>
            <a:r>
              <a:rPr lang="zh-TW" altLang="en-US" sz="1600" b="1" dirty="0"/>
              <a:t>）</a:t>
            </a:r>
            <a:r>
              <a:rPr lang="zh-TW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200" b="1" dirty="0"/>
              <a:t>	 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void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level_order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/* level order tree traversal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	</a:t>
            </a:r>
            <a:r>
              <a:rPr lang="en-US" altLang="zh-TW" sz="1900" b="1" dirty="0" smtClean="0"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TW" sz="1900" b="1" dirty="0" err="1" smtClean="0"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TW" sz="19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front = rear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queue  [MAX_QUEUE_SIZE];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if (!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 return; /* empty tree */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 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for  (; ;){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deleteq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front, rear);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printf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("%d",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else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} </a:t>
            </a: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6618288" y="6156325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4CEB1A-92C3-1B4A-B5A7-176010713AB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A5F76-2DEA-47E3-89E0-63C155EFC2A5}" type="slidenum">
              <a:rPr lang="en-US" altLang="zh-TW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7065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/>
              <a:t>其他的二元樹運算</a:t>
            </a:r>
            <a:r>
              <a:rPr lang="zh-TW" altLang="en-US"/>
              <a:t> </a:t>
            </a:r>
          </a:p>
        </p:txBody>
      </p:sp>
      <p:sp>
        <p:nvSpPr>
          <p:cNvPr id="7065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052513"/>
            <a:ext cx="8229600" cy="4565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b="1" dirty="0">
                <a:effectLst/>
              </a:rPr>
              <a:t>Ex  </a:t>
            </a:r>
            <a:r>
              <a:rPr lang="zh-TW" altLang="en-US" sz="2000" b="1" dirty="0">
                <a:effectLst/>
              </a:rPr>
              <a:t>複製二元樹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800" dirty="0"/>
              <a:t>            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copy(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original)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/* this function returns a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to an exact copy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of the original tree*/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		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temp;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	           if  (original)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 = 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)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malloc</a:t>
            </a:r>
            <a:r>
              <a:rPr lang="en-US" altLang="zh-TW" sz="1800" b="1" dirty="0">
                <a:latin typeface="Times New Roman" panose="02020603050405020304" pitchFamily="18" charset="0"/>
              </a:rPr>
              <a:t> (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TW" sz="1800" b="1" dirty="0">
                <a:latin typeface="Times New Roman" panose="02020603050405020304" pitchFamily="18" charset="0"/>
              </a:rPr>
              <a:t> 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1800" b="1" dirty="0">
                <a:latin typeface="Times New Roman" panose="02020603050405020304" pitchFamily="18" charset="0"/>
              </a:rPr>
              <a:t> node));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if   (IS_FULL(temp)){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     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fprintf</a:t>
            </a:r>
            <a:r>
              <a:rPr lang="en-US" altLang="zh-TW" sz="1800" b="1" dirty="0">
                <a:latin typeface="Times New Roman" panose="02020603050405020304" pitchFamily="18" charset="0"/>
              </a:rPr>
              <a:t>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stderr</a:t>
            </a:r>
            <a:r>
              <a:rPr lang="en-US" altLang="zh-TW" sz="1800" b="1" dirty="0">
                <a:latin typeface="Times New Roman" panose="02020603050405020304" pitchFamily="18" charset="0"/>
              </a:rPr>
              <a:t>, "The memory is full\n");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      exit(1);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 = copy(original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 = copy(original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>
                <a:latin typeface="Times New Roman" panose="02020603050405020304" pitchFamily="18" charset="0"/>
              </a:rPr>
              <a:t>data = original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800" b="1" dirty="0">
                <a:latin typeface="Times New Roman" panose="02020603050405020304" pitchFamily="18" charset="0"/>
              </a:rPr>
              <a:t>data;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return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}</a:t>
            </a:r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6329363" y="601186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copy.c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3E176-4039-AB4B-9B3A-E705103A145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D92DB-856C-4185-BB1B-1728A25B0E98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547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內容</a:t>
            </a:r>
          </a:p>
        </p:txBody>
      </p:sp>
      <p:sp>
        <p:nvSpPr>
          <p:cNvPr id="1054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5.1   </a:t>
            </a:r>
            <a:r>
              <a:rPr lang="zh-TW" altLang="en-US" sz="2800" smtClean="0"/>
              <a:t>樹狀結構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5.2   </a:t>
            </a:r>
            <a:r>
              <a:rPr lang="zh-TW" altLang="en-US" sz="2800" smtClean="0"/>
              <a:t>二元樹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5.3   </a:t>
            </a:r>
            <a:r>
              <a:rPr lang="zh-TW" altLang="en-US" sz="2800" smtClean="0"/>
              <a:t>二元樹之參訪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5.4   </a:t>
            </a:r>
            <a:r>
              <a:rPr lang="zh-TW" altLang="en-US" sz="2800" b="1" smtClean="0"/>
              <a:t>其他的二元樹運算</a:t>
            </a:r>
            <a:r>
              <a:rPr lang="zh-TW" altLang="en-US" sz="28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5.5   </a:t>
            </a:r>
            <a:r>
              <a:rPr lang="zh-TW" altLang="en-US" sz="2800" smtClean="0"/>
              <a:t>引線樹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5.6   </a:t>
            </a:r>
            <a:r>
              <a:rPr lang="zh-TW" altLang="en-US" sz="2800" smtClean="0"/>
              <a:t>累堆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5.7   </a:t>
            </a:r>
            <a:r>
              <a:rPr lang="zh-TW" altLang="en-US" sz="2800" smtClean="0"/>
              <a:t>二元搜尋樹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5.8   </a:t>
            </a:r>
            <a:r>
              <a:rPr lang="zh-TW" altLang="en-US" sz="2800" smtClean="0"/>
              <a:t>選取樹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5.9   </a:t>
            </a:r>
            <a:r>
              <a:rPr lang="zh-TW" altLang="en-US" sz="2800" smtClean="0"/>
              <a:t>樹林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5.10 </a:t>
            </a:r>
            <a:r>
              <a:rPr lang="zh-TW" altLang="en-US" sz="2800" smtClean="0"/>
              <a:t>集合的表示法</a:t>
            </a:r>
            <a:r>
              <a:rPr lang="zh-TW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A796DA-6CA2-874B-80A1-F9055844F8C0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58DA0-8BC7-46F3-A488-3B904BAB8940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168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48974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b="1" dirty="0"/>
              <a:t>Ex  </a:t>
            </a:r>
            <a:r>
              <a:rPr lang="zh-TW" altLang="en-US" sz="2400" b="1" dirty="0"/>
              <a:t>測試二元樹是否相等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equal (</a:t>
            </a:r>
            <a:r>
              <a:rPr lang="en-US" altLang="zh-TW" sz="2400" dirty="0" err="1"/>
              <a:t>tree_pointer</a:t>
            </a:r>
            <a:r>
              <a:rPr lang="en-US" altLang="zh-TW" sz="2400" dirty="0"/>
              <a:t> first, </a:t>
            </a:r>
            <a:r>
              <a:rPr lang="en-US" altLang="zh-TW" sz="2400" dirty="0" err="1"/>
              <a:t>tree_pointer</a:t>
            </a:r>
            <a:r>
              <a:rPr lang="en-US" altLang="zh-TW" sz="2400" dirty="0"/>
              <a:t> second)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/* function returns FALSE if the binary trees first and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second are not equal, Otherwise it returns TRUE 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return ((!first </a:t>
            </a:r>
            <a:r>
              <a:rPr lang="en-US" altLang="zh-TW" sz="2400" dirty="0">
                <a:solidFill>
                  <a:srgbClr val="FF0000"/>
                </a:solidFill>
              </a:rPr>
              <a:t>&amp;&amp; </a:t>
            </a:r>
            <a:r>
              <a:rPr lang="en-US" altLang="zh-TW" sz="2400" dirty="0"/>
              <a:t>!second) </a:t>
            </a:r>
            <a:r>
              <a:rPr lang="en-US" altLang="zh-TW" sz="2400" dirty="0">
                <a:solidFill>
                  <a:srgbClr val="FF0000"/>
                </a:solidFill>
              </a:rPr>
              <a:t>||</a:t>
            </a:r>
            <a:r>
              <a:rPr lang="en-US" altLang="zh-TW" sz="2400" dirty="0"/>
              <a:t> (first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second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/>
              <a:t>data ==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/>
              <a:t>data)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equal(first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,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equal(first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,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)));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} </a:t>
            </a:r>
          </a:p>
        </p:txBody>
      </p:sp>
      <p:sp>
        <p:nvSpPr>
          <p:cNvPr id="23557" name="文字方塊 4"/>
          <p:cNvSpPr txBox="1">
            <a:spLocks noChangeArrowheads="1"/>
          </p:cNvSpPr>
          <p:nvPr/>
        </p:nvSpPr>
        <p:spPr bwMode="auto">
          <a:xfrm>
            <a:off x="6329363" y="601186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copy.c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3C5815-CF0A-1A4C-8213-146A1A411250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B03D3-E93B-4280-A1A2-4E999DF46437}" type="slidenum">
              <a:rPr lang="en-US" altLang="zh-TW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747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引線樹 </a:t>
            </a:r>
          </a:p>
        </p:txBody>
      </p:sp>
      <p:sp>
        <p:nvSpPr>
          <p:cNvPr id="747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000" dirty="0" smtClean="0"/>
              <a:t>改進二元樹：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1) </a:t>
            </a:r>
            <a:r>
              <a:rPr lang="zh-TW" altLang="en-US" sz="2000" dirty="0"/>
              <a:t>若</a:t>
            </a:r>
            <a:r>
              <a:rPr lang="en-US" altLang="zh-TW" sz="2000" dirty="0" err="1"/>
              <a:t>ptr→left_child</a:t>
            </a:r>
            <a:r>
              <a:rPr lang="zh-TW" altLang="en-US" sz="2000" dirty="0"/>
              <a:t>為空的，將</a:t>
            </a:r>
            <a:r>
              <a:rPr lang="en-US" altLang="zh-TW" sz="2000" dirty="0" err="1"/>
              <a:t>ptr→left_child</a:t>
            </a:r>
            <a:r>
              <a:rPr lang="zh-TW" altLang="en-US" sz="2000" dirty="0"/>
              <a:t>以指向中序法之前行節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點。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(2) </a:t>
            </a:r>
            <a:r>
              <a:rPr lang="zh-TW" altLang="en-US" sz="2000" dirty="0"/>
              <a:t>若</a:t>
            </a:r>
            <a:r>
              <a:rPr lang="en-US" altLang="zh-TW" sz="2000" dirty="0" err="1"/>
              <a:t>ptr→right_child</a:t>
            </a:r>
            <a:r>
              <a:rPr lang="zh-TW" altLang="en-US" sz="2000" dirty="0"/>
              <a:t>為空的，將</a:t>
            </a:r>
            <a:r>
              <a:rPr lang="en-US" altLang="zh-TW" sz="2000" dirty="0" err="1"/>
              <a:t>ptr→right_child</a:t>
            </a:r>
            <a:r>
              <a:rPr lang="zh-TW" altLang="en-US" sz="2000" dirty="0"/>
              <a:t>指向中序法之後行節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點。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TW" altLang="en-US" sz="2000" b="1" dirty="0">
              <a:solidFill>
                <a:srgbClr val="FF0000"/>
              </a:solidFill>
              <a:effectLst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 b="1" dirty="0">
                <a:solidFill>
                  <a:srgbClr val="FF0000"/>
                </a:solidFill>
                <a:effectLst/>
              </a:rPr>
              <a:t>優點：在任何節點均可知其中序法中之後方節點為何。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79CBDA-1319-2D46-B54A-A74A7516EA4E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7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AF1AF-28B0-42C4-A856-0CE8EBC22731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754063" y="1196975"/>
            <a:ext cx="3170237" cy="2808288"/>
            <a:chOff x="158" y="1117"/>
            <a:chExt cx="1997" cy="1769"/>
          </a:xfrm>
        </p:grpSpPr>
        <p:sp>
          <p:nvSpPr>
            <p:cNvPr id="25659" name="AutoShape 6"/>
            <p:cNvSpPr>
              <a:spLocks noChangeArrowheads="1"/>
            </p:cNvSpPr>
            <p:nvPr/>
          </p:nvSpPr>
          <p:spPr bwMode="auto">
            <a:xfrm>
              <a:off x="1202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60" name="AutoShape 7"/>
            <p:cNvSpPr>
              <a:spLocks noChangeArrowheads="1"/>
            </p:cNvSpPr>
            <p:nvPr/>
          </p:nvSpPr>
          <p:spPr bwMode="auto">
            <a:xfrm>
              <a:off x="703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61" name="AutoShape 8"/>
            <p:cNvSpPr>
              <a:spLocks noChangeArrowheads="1"/>
            </p:cNvSpPr>
            <p:nvPr/>
          </p:nvSpPr>
          <p:spPr bwMode="auto">
            <a:xfrm>
              <a:off x="1700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62" name="AutoShape 9"/>
            <p:cNvSpPr>
              <a:spLocks noChangeArrowheads="1"/>
            </p:cNvSpPr>
            <p:nvPr/>
          </p:nvSpPr>
          <p:spPr bwMode="auto">
            <a:xfrm>
              <a:off x="4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63" name="AutoShape 10"/>
            <p:cNvSpPr>
              <a:spLocks noChangeArrowheads="1"/>
            </p:cNvSpPr>
            <p:nvPr/>
          </p:nvSpPr>
          <p:spPr bwMode="auto">
            <a:xfrm>
              <a:off x="9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664" name="AutoShape 11"/>
            <p:cNvSpPr>
              <a:spLocks noChangeArrowheads="1"/>
            </p:cNvSpPr>
            <p:nvPr/>
          </p:nvSpPr>
          <p:spPr bwMode="auto">
            <a:xfrm>
              <a:off x="1429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665" name="AutoShape 12"/>
            <p:cNvSpPr>
              <a:spLocks noChangeArrowheads="1"/>
            </p:cNvSpPr>
            <p:nvPr/>
          </p:nvSpPr>
          <p:spPr bwMode="auto">
            <a:xfrm>
              <a:off x="1882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66" name="AutoShape 13"/>
            <p:cNvSpPr>
              <a:spLocks noChangeArrowheads="1"/>
            </p:cNvSpPr>
            <p:nvPr/>
          </p:nvSpPr>
          <p:spPr bwMode="auto">
            <a:xfrm>
              <a:off x="158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5667" name="AutoShape 14"/>
            <p:cNvSpPr>
              <a:spLocks noChangeArrowheads="1"/>
            </p:cNvSpPr>
            <p:nvPr/>
          </p:nvSpPr>
          <p:spPr bwMode="auto">
            <a:xfrm>
              <a:off x="65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668" name="AutoShape 15"/>
            <p:cNvCxnSpPr>
              <a:cxnSpLocks noChangeShapeType="1"/>
              <a:stCxn id="25659" idx="3"/>
              <a:endCxn id="25660" idx="7"/>
            </p:cNvCxnSpPr>
            <p:nvPr/>
          </p:nvCxnSpPr>
          <p:spPr bwMode="auto">
            <a:xfrm flipH="1">
              <a:off x="936" y="1355"/>
              <a:ext cx="306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69" name="AutoShape 16"/>
            <p:cNvCxnSpPr>
              <a:cxnSpLocks noChangeShapeType="1"/>
              <a:stCxn id="25659" idx="5"/>
              <a:endCxn id="25661" idx="1"/>
            </p:cNvCxnSpPr>
            <p:nvPr/>
          </p:nvCxnSpPr>
          <p:spPr bwMode="auto">
            <a:xfrm>
              <a:off x="1435" y="1355"/>
              <a:ext cx="305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0" name="AutoShape 17"/>
            <p:cNvCxnSpPr>
              <a:cxnSpLocks noChangeShapeType="1"/>
              <a:stCxn id="25660" idx="3"/>
              <a:endCxn id="25662" idx="0"/>
            </p:cNvCxnSpPr>
            <p:nvPr/>
          </p:nvCxnSpPr>
          <p:spPr bwMode="auto">
            <a:xfrm flipH="1">
              <a:off x="567" y="176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1" name="AutoShape 18"/>
            <p:cNvCxnSpPr>
              <a:cxnSpLocks noChangeShapeType="1"/>
              <a:stCxn id="25660" idx="5"/>
              <a:endCxn id="25663" idx="0"/>
            </p:cNvCxnSpPr>
            <p:nvPr/>
          </p:nvCxnSpPr>
          <p:spPr bwMode="auto">
            <a:xfrm>
              <a:off x="936" y="1763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2" name="AutoShape 19"/>
            <p:cNvCxnSpPr>
              <a:cxnSpLocks noChangeShapeType="1"/>
              <a:stCxn id="25661" idx="3"/>
              <a:endCxn id="25664" idx="0"/>
            </p:cNvCxnSpPr>
            <p:nvPr/>
          </p:nvCxnSpPr>
          <p:spPr bwMode="auto">
            <a:xfrm flipH="1">
              <a:off x="1566" y="1763"/>
              <a:ext cx="17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3" name="AutoShape 20"/>
            <p:cNvCxnSpPr>
              <a:cxnSpLocks noChangeShapeType="1"/>
              <a:stCxn id="25661" idx="5"/>
              <a:endCxn id="25665" idx="0"/>
            </p:cNvCxnSpPr>
            <p:nvPr/>
          </p:nvCxnSpPr>
          <p:spPr bwMode="auto">
            <a:xfrm>
              <a:off x="1933" y="1763"/>
              <a:ext cx="8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4" name="AutoShape 21"/>
            <p:cNvCxnSpPr>
              <a:cxnSpLocks noChangeShapeType="1"/>
              <a:stCxn id="25662" idx="3"/>
              <a:endCxn id="25666" idx="0"/>
            </p:cNvCxnSpPr>
            <p:nvPr/>
          </p:nvCxnSpPr>
          <p:spPr bwMode="auto">
            <a:xfrm flipH="1">
              <a:off x="295" y="2262"/>
              <a:ext cx="17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5" name="AutoShape 22"/>
            <p:cNvCxnSpPr>
              <a:cxnSpLocks noChangeShapeType="1"/>
              <a:stCxn id="25662" idx="5"/>
              <a:endCxn id="25667" idx="0"/>
            </p:cNvCxnSpPr>
            <p:nvPr/>
          </p:nvCxnSpPr>
          <p:spPr bwMode="auto">
            <a:xfrm>
              <a:off x="663" y="2262"/>
              <a:ext cx="13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605" name="Text Box 23"/>
          <p:cNvSpPr txBox="1">
            <a:spLocks noChangeArrowheads="1"/>
          </p:cNvSpPr>
          <p:nvPr/>
        </p:nvSpPr>
        <p:spPr bwMode="auto">
          <a:xfrm>
            <a:off x="2779713" y="4868863"/>
            <a:ext cx="3232150" cy="37941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Times New Roman" panose="02020603050405020304" pitchFamily="18" charset="0"/>
              </a:rPr>
              <a:t>中序法：ＨＤＩＢＥＡＦＣＧ</a:t>
            </a:r>
            <a:r>
              <a:rPr lang="zh-TW" altLang="en-US" sz="1800"/>
              <a:t> </a:t>
            </a:r>
          </a:p>
        </p:txBody>
      </p:sp>
      <p:sp>
        <p:nvSpPr>
          <p:cNvPr id="25606" name="Text Box 42"/>
          <p:cNvSpPr txBox="1">
            <a:spLocks noChangeArrowheads="1"/>
          </p:cNvSpPr>
          <p:nvPr/>
        </p:nvSpPr>
        <p:spPr bwMode="auto">
          <a:xfrm>
            <a:off x="539750" y="5238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EX:</a:t>
            </a:r>
          </a:p>
        </p:txBody>
      </p:sp>
      <p:grpSp>
        <p:nvGrpSpPr>
          <p:cNvPr id="25607" name="Group 44"/>
          <p:cNvGrpSpPr>
            <a:grpSpLocks/>
          </p:cNvGrpSpPr>
          <p:nvPr/>
        </p:nvGrpSpPr>
        <p:grpSpPr bwMode="auto">
          <a:xfrm>
            <a:off x="2124075" y="2997200"/>
            <a:ext cx="144463" cy="358775"/>
            <a:chOff x="1882" y="2115"/>
            <a:chExt cx="91" cy="226"/>
          </a:xfrm>
        </p:grpSpPr>
        <p:sp>
          <p:nvSpPr>
            <p:cNvPr id="25656" name="Line 45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7" name="Line 46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8" name="Line 47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8" name="Group 48"/>
          <p:cNvGrpSpPr>
            <a:grpSpLocks/>
          </p:cNvGrpSpPr>
          <p:nvPr/>
        </p:nvGrpSpPr>
        <p:grpSpPr bwMode="auto">
          <a:xfrm>
            <a:off x="2914650" y="2997200"/>
            <a:ext cx="144463" cy="358775"/>
            <a:chOff x="1882" y="2115"/>
            <a:chExt cx="91" cy="226"/>
          </a:xfrm>
        </p:grpSpPr>
        <p:sp>
          <p:nvSpPr>
            <p:cNvPr id="25653" name="Line 49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5" name="Line 51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9" name="Group 52"/>
          <p:cNvGrpSpPr>
            <a:grpSpLocks/>
          </p:cNvGrpSpPr>
          <p:nvPr/>
        </p:nvGrpSpPr>
        <p:grpSpPr bwMode="auto">
          <a:xfrm>
            <a:off x="3635375" y="2997200"/>
            <a:ext cx="144463" cy="358775"/>
            <a:chOff x="1882" y="2115"/>
            <a:chExt cx="91" cy="226"/>
          </a:xfrm>
        </p:grpSpPr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0" name="Group 56"/>
          <p:cNvGrpSpPr>
            <a:grpSpLocks/>
          </p:cNvGrpSpPr>
          <p:nvPr/>
        </p:nvGrpSpPr>
        <p:grpSpPr bwMode="auto">
          <a:xfrm>
            <a:off x="900113" y="3933825"/>
            <a:ext cx="144462" cy="358775"/>
            <a:chOff x="1882" y="2115"/>
            <a:chExt cx="91" cy="226"/>
          </a:xfrm>
        </p:grpSpPr>
        <p:sp>
          <p:nvSpPr>
            <p:cNvPr id="25647" name="Line 57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58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59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1" name="Group 60"/>
          <p:cNvGrpSpPr>
            <a:grpSpLocks/>
          </p:cNvGrpSpPr>
          <p:nvPr/>
        </p:nvGrpSpPr>
        <p:grpSpPr bwMode="auto">
          <a:xfrm>
            <a:off x="1690688" y="3933825"/>
            <a:ext cx="144462" cy="358775"/>
            <a:chOff x="1882" y="2115"/>
            <a:chExt cx="91" cy="226"/>
          </a:xfrm>
        </p:grpSpPr>
        <p:sp>
          <p:nvSpPr>
            <p:cNvPr id="25644" name="Line 61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5" name="Line 62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6" name="Line 63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2" name="Group 77"/>
          <p:cNvGrpSpPr>
            <a:grpSpLocks/>
          </p:cNvGrpSpPr>
          <p:nvPr/>
        </p:nvGrpSpPr>
        <p:grpSpPr bwMode="auto">
          <a:xfrm>
            <a:off x="5003800" y="1268413"/>
            <a:ext cx="3671888" cy="2808287"/>
            <a:chOff x="3152" y="1117"/>
            <a:chExt cx="2313" cy="1769"/>
          </a:xfrm>
        </p:grpSpPr>
        <p:grpSp>
          <p:nvGrpSpPr>
            <p:cNvPr id="25616" name="Group 24"/>
            <p:cNvGrpSpPr>
              <a:grpSpLocks/>
            </p:cNvGrpSpPr>
            <p:nvPr/>
          </p:nvGrpSpPr>
          <p:grpSpPr bwMode="auto">
            <a:xfrm>
              <a:off x="3334" y="1117"/>
              <a:ext cx="1995" cy="1769"/>
              <a:chOff x="158" y="1117"/>
              <a:chExt cx="1997" cy="1769"/>
            </a:xfrm>
          </p:grpSpPr>
          <p:sp>
            <p:nvSpPr>
              <p:cNvPr id="25627" name="AutoShape 25"/>
              <p:cNvSpPr>
                <a:spLocks noChangeArrowheads="1"/>
              </p:cNvSpPr>
              <p:nvPr/>
            </p:nvSpPr>
            <p:spPr bwMode="auto">
              <a:xfrm>
                <a:off x="1202" y="111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5628" name="AutoShape 26"/>
              <p:cNvSpPr>
                <a:spLocks noChangeArrowheads="1"/>
              </p:cNvSpPr>
              <p:nvPr/>
            </p:nvSpPr>
            <p:spPr bwMode="auto">
              <a:xfrm>
                <a:off x="703" y="1525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5629" name="AutoShape 27"/>
              <p:cNvSpPr>
                <a:spLocks noChangeArrowheads="1"/>
              </p:cNvSpPr>
              <p:nvPr/>
            </p:nvSpPr>
            <p:spPr bwMode="auto">
              <a:xfrm>
                <a:off x="1700" y="1525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30" name="AutoShape 28"/>
              <p:cNvSpPr>
                <a:spLocks noChangeArrowheads="1"/>
              </p:cNvSpPr>
              <p:nvPr/>
            </p:nvSpPr>
            <p:spPr bwMode="auto">
              <a:xfrm>
                <a:off x="430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5631" name="AutoShape 29"/>
              <p:cNvSpPr>
                <a:spLocks noChangeArrowheads="1"/>
              </p:cNvSpPr>
              <p:nvPr/>
            </p:nvSpPr>
            <p:spPr bwMode="auto">
              <a:xfrm>
                <a:off x="930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5632" name="AutoShape 30"/>
              <p:cNvSpPr>
                <a:spLocks noChangeArrowheads="1"/>
              </p:cNvSpPr>
              <p:nvPr/>
            </p:nvSpPr>
            <p:spPr bwMode="auto">
              <a:xfrm>
                <a:off x="142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5633" name="AutoShape 31"/>
              <p:cNvSpPr>
                <a:spLocks noChangeArrowheads="1"/>
              </p:cNvSpPr>
              <p:nvPr/>
            </p:nvSpPr>
            <p:spPr bwMode="auto">
              <a:xfrm>
                <a:off x="1882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5634" name="AutoShape 32"/>
              <p:cNvSpPr>
                <a:spLocks noChangeArrowheads="1"/>
              </p:cNvSpPr>
              <p:nvPr/>
            </p:nvSpPr>
            <p:spPr bwMode="auto">
              <a:xfrm>
                <a:off x="158" y="261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5635" name="AutoShape 33"/>
              <p:cNvSpPr>
                <a:spLocks noChangeArrowheads="1"/>
              </p:cNvSpPr>
              <p:nvPr/>
            </p:nvSpPr>
            <p:spPr bwMode="auto">
              <a:xfrm>
                <a:off x="657" y="261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25636" name="AutoShape 34"/>
              <p:cNvCxnSpPr>
                <a:cxnSpLocks noChangeShapeType="1"/>
                <a:stCxn id="25627" idx="3"/>
                <a:endCxn id="25628" idx="7"/>
              </p:cNvCxnSpPr>
              <p:nvPr/>
            </p:nvCxnSpPr>
            <p:spPr bwMode="auto">
              <a:xfrm flipH="1">
                <a:off x="936" y="1355"/>
                <a:ext cx="306" cy="20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7" name="AutoShape 35"/>
              <p:cNvCxnSpPr>
                <a:cxnSpLocks noChangeShapeType="1"/>
                <a:stCxn id="25627" idx="5"/>
                <a:endCxn id="25629" idx="1"/>
              </p:cNvCxnSpPr>
              <p:nvPr/>
            </p:nvCxnSpPr>
            <p:spPr bwMode="auto">
              <a:xfrm>
                <a:off x="1435" y="1355"/>
                <a:ext cx="305" cy="20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8" name="AutoShape 36"/>
              <p:cNvCxnSpPr>
                <a:cxnSpLocks noChangeShapeType="1"/>
                <a:stCxn id="25628" idx="3"/>
                <a:endCxn id="25630" idx="0"/>
              </p:cNvCxnSpPr>
              <p:nvPr/>
            </p:nvCxnSpPr>
            <p:spPr bwMode="auto">
              <a:xfrm flipH="1">
                <a:off x="567" y="1763"/>
                <a:ext cx="176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9" name="AutoShape 37"/>
              <p:cNvCxnSpPr>
                <a:cxnSpLocks noChangeShapeType="1"/>
                <a:stCxn id="25628" idx="5"/>
                <a:endCxn id="25631" idx="0"/>
              </p:cNvCxnSpPr>
              <p:nvPr/>
            </p:nvCxnSpPr>
            <p:spPr bwMode="auto">
              <a:xfrm>
                <a:off x="936" y="1763"/>
                <a:ext cx="131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0" name="AutoShape 38"/>
              <p:cNvCxnSpPr>
                <a:cxnSpLocks noChangeShapeType="1"/>
                <a:stCxn id="25629" idx="3"/>
                <a:endCxn id="25632" idx="0"/>
              </p:cNvCxnSpPr>
              <p:nvPr/>
            </p:nvCxnSpPr>
            <p:spPr bwMode="auto">
              <a:xfrm flipH="1">
                <a:off x="1566" y="1763"/>
                <a:ext cx="174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1" name="AutoShape 39"/>
              <p:cNvCxnSpPr>
                <a:cxnSpLocks noChangeShapeType="1"/>
                <a:stCxn id="25629" idx="5"/>
                <a:endCxn id="25633" idx="0"/>
              </p:cNvCxnSpPr>
              <p:nvPr/>
            </p:nvCxnSpPr>
            <p:spPr bwMode="auto">
              <a:xfrm>
                <a:off x="1933" y="1763"/>
                <a:ext cx="86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2" name="AutoShape 40"/>
              <p:cNvCxnSpPr>
                <a:cxnSpLocks noChangeShapeType="1"/>
                <a:stCxn id="25630" idx="3"/>
                <a:endCxn id="25634" idx="0"/>
              </p:cNvCxnSpPr>
              <p:nvPr/>
            </p:nvCxnSpPr>
            <p:spPr bwMode="auto">
              <a:xfrm flipH="1">
                <a:off x="295" y="2262"/>
                <a:ext cx="175" cy="3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3" name="AutoShape 41"/>
              <p:cNvCxnSpPr>
                <a:cxnSpLocks noChangeShapeType="1"/>
                <a:stCxn id="25630" idx="5"/>
                <a:endCxn id="25635" idx="0"/>
              </p:cNvCxnSpPr>
              <p:nvPr/>
            </p:nvCxnSpPr>
            <p:spPr bwMode="auto">
              <a:xfrm>
                <a:off x="663" y="2262"/>
                <a:ext cx="131" cy="3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617" name="Line 66"/>
            <p:cNvSpPr>
              <a:spLocks noChangeShapeType="1"/>
            </p:cNvSpPr>
            <p:nvPr/>
          </p:nvSpPr>
          <p:spPr bwMode="auto">
            <a:xfrm flipH="1" flipV="1">
              <a:off x="3152" y="2161"/>
              <a:ext cx="227" cy="589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67"/>
            <p:cNvSpPr>
              <a:spLocks noChangeShapeType="1"/>
            </p:cNvSpPr>
            <p:nvPr/>
          </p:nvSpPr>
          <p:spPr bwMode="auto">
            <a:xfrm flipV="1">
              <a:off x="3560" y="2296"/>
              <a:ext cx="182" cy="408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68"/>
            <p:cNvSpPr>
              <a:spLocks noChangeShapeType="1"/>
            </p:cNvSpPr>
            <p:nvPr/>
          </p:nvSpPr>
          <p:spPr bwMode="auto">
            <a:xfrm flipH="1" flipV="1">
              <a:off x="3741" y="2297"/>
              <a:ext cx="137" cy="407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69"/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90" cy="95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Line 70"/>
            <p:cNvSpPr>
              <a:spLocks noChangeShapeType="1"/>
            </p:cNvSpPr>
            <p:nvPr/>
          </p:nvSpPr>
          <p:spPr bwMode="auto">
            <a:xfrm flipH="1" flipV="1">
              <a:off x="4014" y="1797"/>
              <a:ext cx="136" cy="318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Line 71"/>
            <p:cNvSpPr>
              <a:spLocks noChangeShapeType="1"/>
            </p:cNvSpPr>
            <p:nvPr/>
          </p:nvSpPr>
          <p:spPr bwMode="auto">
            <a:xfrm flipV="1">
              <a:off x="4331" y="1389"/>
              <a:ext cx="137" cy="771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Line 72"/>
            <p:cNvSpPr>
              <a:spLocks noChangeShapeType="1"/>
            </p:cNvSpPr>
            <p:nvPr/>
          </p:nvSpPr>
          <p:spPr bwMode="auto">
            <a:xfrm flipH="1" flipV="1">
              <a:off x="4513" y="1389"/>
              <a:ext cx="136" cy="726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73"/>
            <p:cNvSpPr>
              <a:spLocks noChangeShapeType="1"/>
            </p:cNvSpPr>
            <p:nvPr/>
          </p:nvSpPr>
          <p:spPr bwMode="auto">
            <a:xfrm flipV="1">
              <a:off x="4830" y="1797"/>
              <a:ext cx="137" cy="36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74"/>
            <p:cNvSpPr>
              <a:spLocks noChangeShapeType="1"/>
            </p:cNvSpPr>
            <p:nvPr/>
          </p:nvSpPr>
          <p:spPr bwMode="auto">
            <a:xfrm flipH="1" flipV="1">
              <a:off x="4967" y="1797"/>
              <a:ext cx="136" cy="36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75"/>
            <p:cNvSpPr>
              <a:spLocks noChangeShapeType="1"/>
            </p:cNvSpPr>
            <p:nvPr/>
          </p:nvSpPr>
          <p:spPr bwMode="auto">
            <a:xfrm flipV="1">
              <a:off x="5284" y="1299"/>
              <a:ext cx="181" cy="816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13" name="Text Box 76"/>
          <p:cNvSpPr txBox="1">
            <a:spLocks noChangeArrowheads="1"/>
          </p:cNvSpPr>
          <p:nvPr/>
        </p:nvSpPr>
        <p:spPr bwMode="auto">
          <a:xfrm>
            <a:off x="1654175" y="5840413"/>
            <a:ext cx="633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目的：在任何節點均可知其中序法中之後方節點為何。</a:t>
            </a:r>
          </a:p>
        </p:txBody>
      </p:sp>
      <p:sp>
        <p:nvSpPr>
          <p:cNvPr id="25614" name="AutoShape 81"/>
          <p:cNvSpPr>
            <a:spLocks noChangeArrowheads="1"/>
          </p:cNvSpPr>
          <p:nvPr/>
        </p:nvSpPr>
        <p:spPr bwMode="auto">
          <a:xfrm rot="-2533250">
            <a:off x="1692275" y="4581525"/>
            <a:ext cx="504825" cy="863600"/>
          </a:xfrm>
          <a:prstGeom prst="curvedRightArrow">
            <a:avLst>
              <a:gd name="adj1" fmla="val 34214"/>
              <a:gd name="adj2" fmla="val 684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25615" name="AutoShape 82"/>
          <p:cNvSpPr>
            <a:spLocks noChangeArrowheads="1"/>
          </p:cNvSpPr>
          <p:nvPr/>
        </p:nvSpPr>
        <p:spPr bwMode="auto">
          <a:xfrm rot="-3137696">
            <a:off x="6155531" y="4580732"/>
            <a:ext cx="936625" cy="360362"/>
          </a:xfrm>
          <a:prstGeom prst="curvedUpArrow">
            <a:avLst>
              <a:gd name="adj1" fmla="val 51982"/>
              <a:gd name="adj2" fmla="val 10396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034002-5AB0-9F44-AB71-4F90C01CF47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3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9120-37F7-4401-BE93-CD9387AC2BE8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26628" name="Group 87"/>
          <p:cNvGrpSpPr>
            <a:grpSpLocks/>
          </p:cNvGrpSpPr>
          <p:nvPr/>
        </p:nvGrpSpPr>
        <p:grpSpPr bwMode="auto">
          <a:xfrm>
            <a:off x="1690688" y="692150"/>
            <a:ext cx="5689600" cy="503238"/>
            <a:chOff x="748" y="482"/>
            <a:chExt cx="3584" cy="317"/>
          </a:xfrm>
        </p:grpSpPr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748" y="482"/>
              <a:ext cx="72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left_thread</a:t>
              </a:r>
              <a:endParaRPr lang="en-US" altLang="zh-TW" sz="1800"/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1474" y="482"/>
              <a:ext cx="72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left_child</a:t>
              </a:r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35" name="Rectangle 6"/>
            <p:cNvSpPr>
              <a:spLocks noChangeArrowheads="1"/>
            </p:cNvSpPr>
            <p:nvPr/>
          </p:nvSpPr>
          <p:spPr bwMode="auto">
            <a:xfrm>
              <a:off x="2199" y="482"/>
              <a:ext cx="454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data 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2653" y="482"/>
              <a:ext cx="81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right_child</a:t>
              </a:r>
              <a:endPara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3470" y="482"/>
              <a:ext cx="862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right_thread</a:t>
              </a:r>
              <a:endParaRPr lang="en-US" altLang="zh-TW" sz="1800"/>
            </a:p>
          </p:txBody>
        </p:sp>
      </p:grpSp>
      <p:sp>
        <p:nvSpPr>
          <p:cNvPr id="26629" name="Text Box 83"/>
          <p:cNvSpPr txBox="1">
            <a:spLocks noChangeArrowheads="1"/>
          </p:cNvSpPr>
          <p:nvPr/>
        </p:nvSpPr>
        <p:spPr bwMode="auto">
          <a:xfrm>
            <a:off x="3132138" y="1268413"/>
            <a:ext cx="2808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left_child    left_thread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空的          </a:t>
            </a:r>
            <a:r>
              <a:rPr lang="en-US" altLang="zh-TW" sz="2000">
                <a:latin typeface="Times New Roman" panose="02020603050405020304" pitchFamily="18" charset="0"/>
              </a:rPr>
              <a:t>TRUE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非空         </a:t>
            </a:r>
            <a:r>
              <a:rPr lang="en-US" altLang="zh-TW" sz="2000">
                <a:latin typeface="Times New Roman" panose="02020603050405020304" pitchFamily="18" charset="0"/>
              </a:rPr>
              <a:t>FALSE</a:t>
            </a:r>
            <a:endParaRPr lang="en-US" altLang="zh-TW" sz="1800" b="1">
              <a:latin typeface="Times New Roman" panose="02020603050405020304" pitchFamily="18" charset="0"/>
            </a:endParaRPr>
          </a:p>
        </p:txBody>
      </p:sp>
      <p:sp>
        <p:nvSpPr>
          <p:cNvPr id="26630" name="Line 84"/>
          <p:cNvSpPr>
            <a:spLocks noChangeShapeType="1"/>
          </p:cNvSpPr>
          <p:nvPr/>
        </p:nvSpPr>
        <p:spPr bwMode="auto">
          <a:xfrm>
            <a:off x="2987675" y="23495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5"/>
          <p:cNvSpPr txBox="1">
            <a:spLocks noChangeArrowheads="1"/>
          </p:cNvSpPr>
          <p:nvPr/>
        </p:nvSpPr>
        <p:spPr bwMode="auto">
          <a:xfrm>
            <a:off x="3122613" y="2351088"/>
            <a:ext cx="2744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right-child   right_thread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空的           </a:t>
            </a:r>
            <a:r>
              <a:rPr lang="en-US" altLang="zh-TW" sz="2000">
                <a:latin typeface="Times New Roman" panose="02020603050405020304" pitchFamily="18" charset="0"/>
              </a:rPr>
              <a:t>TRUE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非空          </a:t>
            </a:r>
            <a:r>
              <a:rPr lang="en-US" altLang="zh-TW" sz="2000">
                <a:latin typeface="Times New Roman" panose="02020603050405020304" pitchFamily="18" charset="0"/>
              </a:rPr>
              <a:t>FALSE </a:t>
            </a:r>
          </a:p>
        </p:txBody>
      </p:sp>
      <p:sp>
        <p:nvSpPr>
          <p:cNvPr id="26632" name="Text Box 86"/>
          <p:cNvSpPr txBox="1">
            <a:spLocks noChangeArrowheads="1"/>
          </p:cNvSpPr>
          <p:nvPr/>
        </p:nvSpPr>
        <p:spPr bwMode="auto">
          <a:xfrm>
            <a:off x="1619250" y="3429000"/>
            <a:ext cx="71294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</a:rPr>
              <a:t>typedef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threaded_tree</a:t>
            </a:r>
            <a:r>
              <a:rPr lang="en-US" altLang="zh-TW" sz="2000" dirty="0">
                <a:latin typeface="Times New Roman" panose="02020603050405020304" pitchFamily="18" charset="0"/>
              </a:rPr>
              <a:t> *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threaded_tree</a:t>
            </a:r>
            <a:r>
              <a:rPr lang="en-US" altLang="zh-TW" sz="20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left_thread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char  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right_thread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325643-41C4-2B45-B609-5EBCD0EBE87F}" type="datetime1">
              <a:rPr lang="zh-TW" altLang="en-US"/>
              <a:pPr>
                <a:defRPr/>
              </a:pPr>
              <a:t>2022/4/26</a:t>
            </a:fld>
            <a:endParaRPr lang="en-US" altLang="zh-TW" dirty="0"/>
          </a:p>
        </p:txBody>
      </p:sp>
      <p:sp>
        <p:nvSpPr>
          <p:cNvPr id="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A9004-10C9-45E1-ACE2-7355AA4591BF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388" y="325438"/>
            <a:ext cx="61214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Times New Roman" panose="02020603050405020304" pitchFamily="18" charset="0"/>
              </a:rPr>
              <a:t>程式（可以找到任一節點的中序法之序節點）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insucc</a:t>
            </a:r>
            <a:r>
              <a:rPr lang="en-US" altLang="zh-TW" sz="1600" b="1" dirty="0">
                <a:latin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tree)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/* find the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sucessor</a:t>
            </a:r>
            <a:r>
              <a:rPr lang="en-US" altLang="zh-TW" sz="1600" b="1" dirty="0">
                <a:latin typeface="Times New Roman" panose="02020603050405020304" pitchFamily="18" charset="0"/>
              </a:rPr>
              <a:t> of tree in a threaded binary tree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temp;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temp = tree-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6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if   (!tree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right_thread</a:t>
            </a:r>
            <a:r>
              <a:rPr lang="en-US" altLang="zh-TW" sz="16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while (!temp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left_thread</a:t>
            </a:r>
            <a:r>
              <a:rPr lang="en-US" altLang="zh-TW" sz="16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   temp = 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6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	 return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void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tree)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/* traverse the threaded binary tree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temp = tree;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for   (; ;)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temp =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insucc</a:t>
            </a:r>
            <a:r>
              <a:rPr lang="en-US" altLang="zh-TW" sz="1600" b="1" dirty="0">
                <a:latin typeface="Times New Roman" panose="02020603050405020304" pitchFamily="18" charset="0"/>
              </a:rPr>
              <a:t>(temp);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if (temp == tree)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TW" sz="1600" b="1" dirty="0">
                <a:latin typeface="Times New Roman" panose="02020603050405020304" pitchFamily="18" charset="0"/>
              </a:rPr>
              <a:t> ("%3c", 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solidFill>
                  <a:srgbClr val="FF0000"/>
                </a:solidFill>
              </a:rPr>
              <a:t>引線樹之中序尋訪</a:t>
            </a:r>
            <a:r>
              <a:rPr lang="en-US" altLang="zh-TW" sz="1600" b="1" dirty="0">
                <a:solidFill>
                  <a:srgbClr val="FF0000"/>
                </a:solidFill>
              </a:rPr>
              <a:t>:HDIBEAFCG</a:t>
            </a:r>
            <a:endParaRPr lang="zh-TW" altLang="en-US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</p:txBody>
      </p:sp>
      <p:pic>
        <p:nvPicPr>
          <p:cNvPr id="27653" name="圖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t="24733" r="6775" b="25008"/>
          <a:stretch>
            <a:fillRect/>
          </a:stretch>
        </p:blipFill>
        <p:spPr bwMode="auto">
          <a:xfrm>
            <a:off x="4464050" y="3352800"/>
            <a:ext cx="46799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字方塊 4"/>
          <p:cNvSpPr txBox="1">
            <a:spLocks noChangeArrowheads="1"/>
          </p:cNvSpPr>
          <p:nvPr/>
        </p:nvSpPr>
        <p:spPr bwMode="auto">
          <a:xfrm>
            <a:off x="2268538" y="6154738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ttree.c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79838" y="1928813"/>
            <a:ext cx="52133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優點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將樹狀鍵串結構除可以尋找左右子節點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的功能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外，再加上類似單</a:t>
            </a:r>
            <a:r>
              <a:rPr lang="zh-TW" altLang="en-US" sz="2000" b="1" dirty="0">
                <a:solidFill>
                  <a:srgbClr val="FF0000"/>
                </a:solidFill>
              </a:rPr>
              <a:t>向鍵串的功能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ECC0AE-0F18-BA48-A68D-6B4458A9666A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27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9A000-A3BA-409F-92F2-B4C7351AB8BD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7987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累堆（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heap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）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/>
            <a:r>
              <a:rPr lang="zh-TW" altLang="en-US" sz="2000" dirty="0" smtClean="0">
                <a:effectLst/>
              </a:rPr>
              <a:t>定義：最大樹是其中每一節點的鍵值不小於它的子節點的鍵值。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最大累堆（</a:t>
            </a:r>
            <a:r>
              <a:rPr lang="en-US" altLang="zh-TW" sz="2000" b="1" dirty="0" err="1" smtClean="0">
                <a:solidFill>
                  <a:srgbClr val="FF0000"/>
                </a:solidFill>
                <a:effectLst/>
              </a:rPr>
              <a:t>maxheap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）</a:t>
            </a:r>
            <a:r>
              <a:rPr lang="zh-TW" altLang="en-US" sz="2000" dirty="0" smtClean="0">
                <a:effectLst/>
              </a:rPr>
              <a:t>為一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最大完整二元樹</a:t>
            </a:r>
            <a:r>
              <a:rPr lang="zh-TW" altLang="en-US" sz="2000" dirty="0" smtClean="0">
                <a:effectLst/>
              </a:rPr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effectLst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effectLst/>
              </a:rPr>
              <a:t>     </a:t>
            </a:r>
            <a:r>
              <a:rPr lang="en-US" altLang="zh-TW" sz="2000" dirty="0" smtClean="0">
                <a:effectLst/>
              </a:rPr>
              <a:t>EX :</a:t>
            </a:r>
            <a:endParaRPr lang="en-US" altLang="zh-TW" dirty="0" smtClean="0">
              <a:effectLst/>
            </a:endParaRPr>
          </a:p>
        </p:txBody>
      </p:sp>
      <p:grpSp>
        <p:nvGrpSpPr>
          <p:cNvPr id="28678" name="Group 24"/>
          <p:cNvGrpSpPr>
            <a:grpSpLocks/>
          </p:cNvGrpSpPr>
          <p:nvPr/>
        </p:nvGrpSpPr>
        <p:grpSpPr bwMode="auto">
          <a:xfrm>
            <a:off x="1187450" y="3357563"/>
            <a:ext cx="2089150" cy="1943100"/>
            <a:chOff x="748" y="1843"/>
            <a:chExt cx="1316" cy="1224"/>
          </a:xfrm>
        </p:grpSpPr>
        <p:sp>
          <p:nvSpPr>
            <p:cNvPr id="28689" name="AutoShape 4"/>
            <p:cNvSpPr>
              <a:spLocks noChangeArrowheads="1"/>
            </p:cNvSpPr>
            <p:nvPr/>
          </p:nvSpPr>
          <p:spPr bwMode="auto">
            <a:xfrm>
              <a:off x="142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8690" name="AutoShape 5"/>
            <p:cNvSpPr>
              <a:spLocks noChangeArrowheads="1"/>
            </p:cNvSpPr>
            <p:nvPr/>
          </p:nvSpPr>
          <p:spPr bwMode="auto">
            <a:xfrm>
              <a:off x="1020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691" name="AutoShape 6"/>
            <p:cNvSpPr>
              <a:spLocks noChangeArrowheads="1"/>
            </p:cNvSpPr>
            <p:nvPr/>
          </p:nvSpPr>
          <p:spPr bwMode="auto">
            <a:xfrm>
              <a:off x="1791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692" name="AutoShape 7"/>
            <p:cNvSpPr>
              <a:spLocks noChangeArrowheads="1"/>
            </p:cNvSpPr>
            <p:nvPr/>
          </p:nvSpPr>
          <p:spPr bwMode="auto">
            <a:xfrm>
              <a:off x="748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693" name="AutoShape 8"/>
            <p:cNvSpPr>
              <a:spLocks noChangeArrowheads="1"/>
            </p:cNvSpPr>
            <p:nvPr/>
          </p:nvSpPr>
          <p:spPr bwMode="auto">
            <a:xfrm>
              <a:off x="1292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694" name="AutoShape 9"/>
            <p:cNvSpPr>
              <a:spLocks noChangeArrowheads="1"/>
            </p:cNvSpPr>
            <p:nvPr/>
          </p:nvSpPr>
          <p:spPr bwMode="auto">
            <a:xfrm>
              <a:off x="1791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28695" name="AutoShape 10"/>
            <p:cNvCxnSpPr>
              <a:cxnSpLocks noChangeShapeType="1"/>
              <a:stCxn id="28689" idx="3"/>
              <a:endCxn id="28690" idx="7"/>
            </p:cNvCxnSpPr>
            <p:nvPr/>
          </p:nvCxnSpPr>
          <p:spPr bwMode="auto">
            <a:xfrm flipH="1">
              <a:off x="1253" y="2081"/>
              <a:ext cx="2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6" name="AutoShape 11"/>
            <p:cNvCxnSpPr>
              <a:cxnSpLocks noChangeShapeType="1"/>
              <a:stCxn id="28689" idx="5"/>
              <a:endCxn id="28691" idx="1"/>
            </p:cNvCxnSpPr>
            <p:nvPr/>
          </p:nvCxnSpPr>
          <p:spPr bwMode="auto">
            <a:xfrm>
              <a:off x="1661" y="2081"/>
              <a:ext cx="17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7" name="AutoShape 12"/>
            <p:cNvCxnSpPr>
              <a:cxnSpLocks noChangeShapeType="1"/>
              <a:stCxn id="28690" idx="3"/>
              <a:endCxn id="28692" idx="0"/>
            </p:cNvCxnSpPr>
            <p:nvPr/>
          </p:nvCxnSpPr>
          <p:spPr bwMode="auto">
            <a:xfrm flipH="1">
              <a:off x="885" y="2489"/>
              <a:ext cx="175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8" name="AutoShape 13"/>
            <p:cNvCxnSpPr>
              <a:cxnSpLocks noChangeShapeType="1"/>
              <a:stCxn id="28690" idx="5"/>
              <a:endCxn id="28693" idx="0"/>
            </p:cNvCxnSpPr>
            <p:nvPr/>
          </p:nvCxnSpPr>
          <p:spPr bwMode="auto">
            <a:xfrm>
              <a:off x="1253" y="2489"/>
              <a:ext cx="176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9" name="AutoShape 15"/>
            <p:cNvCxnSpPr>
              <a:cxnSpLocks noChangeShapeType="1"/>
              <a:stCxn id="28691" idx="4"/>
              <a:endCxn id="28694" idx="0"/>
            </p:cNvCxnSpPr>
            <p:nvPr/>
          </p:nvCxnSpPr>
          <p:spPr bwMode="auto">
            <a:xfrm>
              <a:off x="1928" y="2529"/>
              <a:ext cx="0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9" name="Group 25"/>
          <p:cNvGrpSpPr>
            <a:grpSpLocks/>
          </p:cNvGrpSpPr>
          <p:nvPr/>
        </p:nvGrpSpPr>
        <p:grpSpPr bwMode="auto">
          <a:xfrm>
            <a:off x="4211638" y="3357563"/>
            <a:ext cx="1655762" cy="1079500"/>
            <a:chOff x="2653" y="1843"/>
            <a:chExt cx="1043" cy="680"/>
          </a:xfrm>
        </p:grpSpPr>
        <p:sp>
          <p:nvSpPr>
            <p:cNvPr id="28684" name="AutoShape 16"/>
            <p:cNvSpPr>
              <a:spLocks noChangeArrowheads="1"/>
            </p:cNvSpPr>
            <p:nvPr/>
          </p:nvSpPr>
          <p:spPr bwMode="auto">
            <a:xfrm>
              <a:off x="3016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2653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686" name="AutoShape 18"/>
            <p:cNvSpPr>
              <a:spLocks noChangeArrowheads="1"/>
            </p:cNvSpPr>
            <p:nvPr/>
          </p:nvSpPr>
          <p:spPr bwMode="auto">
            <a:xfrm>
              <a:off x="3423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8687" name="AutoShape 19"/>
            <p:cNvCxnSpPr>
              <a:cxnSpLocks noChangeShapeType="1"/>
              <a:stCxn id="28684" idx="3"/>
              <a:endCxn id="28685" idx="7"/>
            </p:cNvCxnSpPr>
            <p:nvPr/>
          </p:nvCxnSpPr>
          <p:spPr bwMode="auto">
            <a:xfrm flipH="1">
              <a:off x="2886" y="2081"/>
              <a:ext cx="17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20"/>
            <p:cNvCxnSpPr>
              <a:cxnSpLocks noChangeShapeType="1"/>
              <a:stCxn id="28684" idx="5"/>
              <a:endCxn id="28686" idx="1"/>
            </p:cNvCxnSpPr>
            <p:nvPr/>
          </p:nvCxnSpPr>
          <p:spPr bwMode="auto">
            <a:xfrm>
              <a:off x="3249" y="2081"/>
              <a:ext cx="21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80" name="Group 26"/>
          <p:cNvGrpSpPr>
            <a:grpSpLocks/>
          </p:cNvGrpSpPr>
          <p:nvPr/>
        </p:nvGrpSpPr>
        <p:grpSpPr bwMode="auto">
          <a:xfrm>
            <a:off x="6586538" y="3355975"/>
            <a:ext cx="1082675" cy="1081088"/>
            <a:chOff x="4149" y="1842"/>
            <a:chExt cx="682" cy="681"/>
          </a:xfrm>
        </p:grpSpPr>
        <p:sp>
          <p:nvSpPr>
            <p:cNvPr id="28681" name="AutoShape 21"/>
            <p:cNvSpPr>
              <a:spLocks noChangeArrowheads="1"/>
            </p:cNvSpPr>
            <p:nvPr/>
          </p:nvSpPr>
          <p:spPr bwMode="auto">
            <a:xfrm>
              <a:off x="4558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8682" name="AutoShape 22"/>
            <p:cNvSpPr>
              <a:spLocks noChangeArrowheads="1"/>
            </p:cNvSpPr>
            <p:nvPr/>
          </p:nvSpPr>
          <p:spPr bwMode="auto">
            <a:xfrm>
              <a:off x="4149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cxnSp>
          <p:nvCxnSpPr>
            <p:cNvPr id="28683" name="AutoShape 23"/>
            <p:cNvCxnSpPr>
              <a:cxnSpLocks noChangeShapeType="1"/>
              <a:stCxn id="28681" idx="3"/>
              <a:endCxn id="28682" idx="7"/>
            </p:cNvCxnSpPr>
            <p:nvPr/>
          </p:nvCxnSpPr>
          <p:spPr bwMode="auto">
            <a:xfrm flipH="1">
              <a:off x="4382" y="2080"/>
              <a:ext cx="216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24FFF7-BFFB-CF45-899D-BF25F3722FF7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FA6C-83AA-4CF0-AE9E-7FF88626D211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808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優先佇列：（</a:t>
            </a:r>
            <a:r>
              <a:rPr lang="en-US" altLang="zh-TW"/>
              <a:t>priority queues</a:t>
            </a:r>
            <a:r>
              <a:rPr lang="zh-TW" altLang="en-US"/>
              <a:t>） </a:t>
            </a:r>
          </a:p>
        </p:txBody>
      </p:sp>
      <p:sp>
        <p:nvSpPr>
          <p:cNvPr id="808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000"/>
              <a:t>目的：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(1) </a:t>
            </a:r>
            <a:r>
              <a:rPr lang="zh-TW" altLang="en-US" sz="2000"/>
              <a:t>高優先權者，優先使用，可使用最大累堆。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/>
              <a:t>       </a:t>
            </a:r>
            <a:r>
              <a:rPr lang="en-US" altLang="zh-TW" sz="2000"/>
              <a:t>Ex   OS</a:t>
            </a:r>
            <a:r>
              <a:rPr lang="zh-TW" altLang="en-US" sz="2000"/>
              <a:t>中管理人員最高使用權。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(2) </a:t>
            </a:r>
            <a:r>
              <a:rPr lang="zh-TW" altLang="en-US" sz="2000"/>
              <a:t>刪除最低優先權者，使用最小累堆。</a:t>
            </a:r>
            <a:r>
              <a:rPr lang="zh-TW" altLang="en-US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/>
              <a:t>       </a:t>
            </a:r>
            <a:r>
              <a:rPr lang="en-US" altLang="zh-TW" sz="2000"/>
              <a:t>Ex   short job first</a:t>
            </a:r>
            <a:r>
              <a:rPr lang="zh-TW" altLang="en-US" sz="2000"/>
              <a:t>。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353BA1-E7A0-6D48-9EEB-061259EDB298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7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47727-E902-45F1-90AB-333B11937411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819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3251200" cy="5746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插入一節點到最大累堆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/>
              <a:t>   </a:t>
            </a:r>
            <a:endParaRPr lang="zh-TW" altLang="en-US" sz="2000">
              <a:effectLst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3708400" y="871538"/>
            <a:ext cx="215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  <a:r>
              <a:rPr lang="en-US" altLang="zh-TW" sz="2000"/>
              <a:t>(b)</a:t>
            </a:r>
            <a:r>
              <a:rPr lang="zh-TW" altLang="en-US" sz="2000"/>
              <a:t>新節點之位置 </a:t>
            </a:r>
          </a:p>
        </p:txBody>
      </p:sp>
      <p:grpSp>
        <p:nvGrpSpPr>
          <p:cNvPr id="30726" name="Group 67"/>
          <p:cNvGrpSpPr>
            <a:grpSpLocks/>
          </p:cNvGrpSpPr>
          <p:nvPr/>
        </p:nvGrpSpPr>
        <p:grpSpPr bwMode="auto">
          <a:xfrm>
            <a:off x="1042988" y="1484313"/>
            <a:ext cx="1871662" cy="1800225"/>
            <a:chOff x="748" y="981"/>
            <a:chExt cx="1179" cy="1134"/>
          </a:xfrm>
        </p:grpSpPr>
        <p:sp>
          <p:nvSpPr>
            <p:cNvPr id="30769" name="AutoShape 17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70" name="AutoShape 18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71" name="AutoShape 19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72" name="AutoShape 20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73" name="AutoShape 21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74" name="AutoShape 23"/>
            <p:cNvCxnSpPr>
              <a:cxnSpLocks noChangeShapeType="1"/>
              <a:stCxn id="30769" idx="3"/>
              <a:endCxn id="30770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5" name="AutoShape 24"/>
            <p:cNvCxnSpPr>
              <a:cxnSpLocks noChangeShapeType="1"/>
              <a:stCxn id="30769" idx="5"/>
              <a:endCxn id="30771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6" name="AutoShape 25"/>
            <p:cNvCxnSpPr>
              <a:cxnSpLocks noChangeShapeType="1"/>
              <a:stCxn id="30770" idx="3"/>
              <a:endCxn id="30772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7" name="AutoShape 38"/>
            <p:cNvCxnSpPr>
              <a:cxnSpLocks noChangeShapeType="1"/>
              <a:stCxn id="30770" idx="5"/>
              <a:endCxn id="30773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7" name="Group 68"/>
          <p:cNvGrpSpPr>
            <a:grpSpLocks/>
          </p:cNvGrpSpPr>
          <p:nvPr/>
        </p:nvGrpSpPr>
        <p:grpSpPr bwMode="auto">
          <a:xfrm>
            <a:off x="4068763" y="1557338"/>
            <a:ext cx="1871662" cy="1800225"/>
            <a:chOff x="3243" y="981"/>
            <a:chExt cx="1179" cy="1134"/>
          </a:xfrm>
        </p:grpSpPr>
        <p:sp>
          <p:nvSpPr>
            <p:cNvPr id="30758" name="AutoShape 28"/>
            <p:cNvSpPr>
              <a:spLocks noChangeArrowheads="1"/>
            </p:cNvSpPr>
            <p:nvPr/>
          </p:nvSpPr>
          <p:spPr bwMode="auto">
            <a:xfrm>
              <a:off x="3832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59" name="AutoShape 29"/>
            <p:cNvSpPr>
              <a:spLocks noChangeArrowheads="1"/>
            </p:cNvSpPr>
            <p:nvPr/>
          </p:nvSpPr>
          <p:spPr bwMode="auto">
            <a:xfrm>
              <a:off x="3515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60" name="AutoShape 30"/>
            <p:cNvSpPr>
              <a:spLocks noChangeArrowheads="1"/>
            </p:cNvSpPr>
            <p:nvPr/>
          </p:nvSpPr>
          <p:spPr bwMode="auto">
            <a:xfrm>
              <a:off x="4149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61" name="AutoShape 31"/>
            <p:cNvSpPr>
              <a:spLocks noChangeArrowheads="1"/>
            </p:cNvSpPr>
            <p:nvPr/>
          </p:nvSpPr>
          <p:spPr bwMode="auto">
            <a:xfrm>
              <a:off x="3243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62" name="AutoShape 32"/>
            <p:cNvSpPr>
              <a:spLocks noChangeArrowheads="1"/>
            </p:cNvSpPr>
            <p:nvPr/>
          </p:nvSpPr>
          <p:spPr bwMode="auto">
            <a:xfrm>
              <a:off x="3786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63" name="AutoShape 33"/>
            <p:cNvCxnSpPr>
              <a:cxnSpLocks noChangeShapeType="1"/>
              <a:stCxn id="30758" idx="3"/>
              <a:endCxn id="30759" idx="0"/>
            </p:cNvCxnSpPr>
            <p:nvPr/>
          </p:nvCxnSpPr>
          <p:spPr bwMode="auto">
            <a:xfrm flipH="1">
              <a:off x="3652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4" name="AutoShape 34"/>
            <p:cNvCxnSpPr>
              <a:cxnSpLocks noChangeShapeType="1"/>
              <a:stCxn id="30758" idx="5"/>
              <a:endCxn id="30760" idx="0"/>
            </p:cNvCxnSpPr>
            <p:nvPr/>
          </p:nvCxnSpPr>
          <p:spPr bwMode="auto">
            <a:xfrm>
              <a:off x="4065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5" name="AutoShape 35"/>
            <p:cNvCxnSpPr>
              <a:cxnSpLocks noChangeShapeType="1"/>
              <a:stCxn id="30759" idx="3"/>
              <a:endCxn id="30761" idx="0"/>
            </p:cNvCxnSpPr>
            <p:nvPr/>
          </p:nvCxnSpPr>
          <p:spPr bwMode="auto">
            <a:xfrm flipH="1">
              <a:off x="3380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6" name="AutoShape 36"/>
            <p:cNvCxnSpPr>
              <a:cxnSpLocks noChangeShapeType="1"/>
              <a:stCxn id="30759" idx="5"/>
              <a:endCxn id="30762" idx="0"/>
            </p:cNvCxnSpPr>
            <p:nvPr/>
          </p:nvCxnSpPr>
          <p:spPr bwMode="auto">
            <a:xfrm>
              <a:off x="3748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7" name="AutoShape 37"/>
            <p:cNvSpPr>
              <a:spLocks noChangeArrowheads="1"/>
            </p:cNvSpPr>
            <p:nvPr/>
          </p:nvSpPr>
          <p:spPr bwMode="auto">
            <a:xfrm>
              <a:off x="4105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0768" name="AutoShape 39"/>
            <p:cNvCxnSpPr>
              <a:cxnSpLocks noChangeShapeType="1"/>
              <a:stCxn id="30760" idx="4"/>
              <a:endCxn id="30767" idx="0"/>
            </p:cNvCxnSpPr>
            <p:nvPr/>
          </p:nvCxnSpPr>
          <p:spPr bwMode="auto">
            <a:xfrm flipH="1">
              <a:off x="4242" y="1667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28" name="Text Box 40"/>
          <p:cNvSpPr txBox="1">
            <a:spLocks noChangeArrowheads="1"/>
          </p:cNvSpPr>
          <p:nvPr/>
        </p:nvSpPr>
        <p:spPr bwMode="auto">
          <a:xfrm>
            <a:off x="1331913" y="36449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30729" name="Text Box 41"/>
          <p:cNvSpPr txBox="1">
            <a:spLocks noChangeArrowheads="1"/>
          </p:cNvSpPr>
          <p:nvPr/>
        </p:nvSpPr>
        <p:spPr bwMode="auto">
          <a:xfrm>
            <a:off x="1619250" y="3536950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插入</a:t>
            </a:r>
            <a:r>
              <a:rPr lang="en-US" altLang="zh-TW" sz="2000"/>
              <a:t>5</a:t>
            </a:r>
            <a:r>
              <a:rPr lang="en-US" altLang="zh-TW" sz="1800"/>
              <a:t> </a:t>
            </a:r>
          </a:p>
        </p:txBody>
      </p:sp>
      <p:grpSp>
        <p:nvGrpSpPr>
          <p:cNvPr id="30730" name="Group 69"/>
          <p:cNvGrpSpPr>
            <a:grpSpLocks/>
          </p:cNvGrpSpPr>
          <p:nvPr/>
        </p:nvGrpSpPr>
        <p:grpSpPr bwMode="auto">
          <a:xfrm>
            <a:off x="971550" y="4149725"/>
            <a:ext cx="1871663" cy="1800225"/>
            <a:chOff x="748" y="2614"/>
            <a:chExt cx="1179" cy="1134"/>
          </a:xfrm>
        </p:grpSpPr>
        <p:sp>
          <p:nvSpPr>
            <p:cNvPr id="30747" name="AutoShape 42"/>
            <p:cNvSpPr>
              <a:spLocks noChangeArrowheads="1"/>
            </p:cNvSpPr>
            <p:nvPr/>
          </p:nvSpPr>
          <p:spPr bwMode="auto">
            <a:xfrm>
              <a:off x="133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48" name="AutoShape 43"/>
            <p:cNvSpPr>
              <a:spLocks noChangeArrowheads="1"/>
            </p:cNvSpPr>
            <p:nvPr/>
          </p:nvSpPr>
          <p:spPr bwMode="auto">
            <a:xfrm>
              <a:off x="1020" y="302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49" name="AutoShape 44"/>
            <p:cNvSpPr>
              <a:spLocks noChangeArrowheads="1"/>
            </p:cNvSpPr>
            <p:nvPr/>
          </p:nvSpPr>
          <p:spPr bwMode="auto">
            <a:xfrm>
              <a:off x="1654" y="302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50" name="AutoShape 45"/>
            <p:cNvSpPr>
              <a:spLocks noChangeArrowheads="1"/>
            </p:cNvSpPr>
            <p:nvPr/>
          </p:nvSpPr>
          <p:spPr bwMode="auto">
            <a:xfrm>
              <a:off x="748" y="34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51" name="AutoShape 46"/>
            <p:cNvSpPr>
              <a:spLocks noChangeArrowheads="1"/>
            </p:cNvSpPr>
            <p:nvPr/>
          </p:nvSpPr>
          <p:spPr bwMode="auto">
            <a:xfrm>
              <a:off x="1291" y="34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52" name="AutoShape 47"/>
            <p:cNvCxnSpPr>
              <a:cxnSpLocks noChangeShapeType="1"/>
              <a:stCxn id="30747" idx="3"/>
              <a:endCxn id="30748" idx="0"/>
            </p:cNvCxnSpPr>
            <p:nvPr/>
          </p:nvCxnSpPr>
          <p:spPr bwMode="auto">
            <a:xfrm flipH="1">
              <a:off x="1157" y="2852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3" name="AutoShape 48"/>
            <p:cNvCxnSpPr>
              <a:cxnSpLocks noChangeShapeType="1"/>
              <a:stCxn id="30747" idx="5"/>
              <a:endCxn id="30749" idx="0"/>
            </p:cNvCxnSpPr>
            <p:nvPr/>
          </p:nvCxnSpPr>
          <p:spPr bwMode="auto">
            <a:xfrm>
              <a:off x="1570" y="2852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4" name="AutoShape 49"/>
            <p:cNvCxnSpPr>
              <a:cxnSpLocks noChangeShapeType="1"/>
              <a:stCxn id="30748" idx="3"/>
              <a:endCxn id="30750" idx="0"/>
            </p:cNvCxnSpPr>
            <p:nvPr/>
          </p:nvCxnSpPr>
          <p:spPr bwMode="auto">
            <a:xfrm flipH="1">
              <a:off x="885" y="3260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5" name="AutoShape 50"/>
            <p:cNvCxnSpPr>
              <a:cxnSpLocks noChangeShapeType="1"/>
              <a:stCxn id="30748" idx="5"/>
              <a:endCxn id="30751" idx="0"/>
            </p:cNvCxnSpPr>
            <p:nvPr/>
          </p:nvCxnSpPr>
          <p:spPr bwMode="auto">
            <a:xfrm>
              <a:off x="1253" y="3260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6" name="AutoShape 51"/>
            <p:cNvSpPr>
              <a:spLocks noChangeArrowheads="1"/>
            </p:cNvSpPr>
            <p:nvPr/>
          </p:nvSpPr>
          <p:spPr bwMode="auto">
            <a:xfrm>
              <a:off x="1610" y="347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757" name="AutoShape 52"/>
            <p:cNvCxnSpPr>
              <a:cxnSpLocks noChangeShapeType="1"/>
              <a:stCxn id="30749" idx="4"/>
              <a:endCxn id="30756" idx="0"/>
            </p:cNvCxnSpPr>
            <p:nvPr/>
          </p:nvCxnSpPr>
          <p:spPr bwMode="auto">
            <a:xfrm flipH="1">
              <a:off x="1747" y="3300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31" name="Text Box 53"/>
          <p:cNvSpPr txBox="1">
            <a:spLocks noChangeArrowheads="1"/>
          </p:cNvSpPr>
          <p:nvPr/>
        </p:nvSpPr>
        <p:spPr bwMode="auto">
          <a:xfrm>
            <a:off x="4391025" y="353695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插入</a:t>
            </a:r>
            <a:r>
              <a:rPr lang="en-US" altLang="zh-TW" sz="2000"/>
              <a:t>21 </a:t>
            </a:r>
          </a:p>
        </p:txBody>
      </p:sp>
      <p:grpSp>
        <p:nvGrpSpPr>
          <p:cNvPr id="30732" name="Group 70"/>
          <p:cNvGrpSpPr>
            <a:grpSpLocks/>
          </p:cNvGrpSpPr>
          <p:nvPr/>
        </p:nvGrpSpPr>
        <p:grpSpPr bwMode="auto">
          <a:xfrm>
            <a:off x="4067175" y="4149725"/>
            <a:ext cx="1871663" cy="1800225"/>
            <a:chOff x="3243" y="2568"/>
            <a:chExt cx="1179" cy="1134"/>
          </a:xfrm>
        </p:grpSpPr>
        <p:sp>
          <p:nvSpPr>
            <p:cNvPr id="30736" name="AutoShape 54"/>
            <p:cNvSpPr>
              <a:spLocks noChangeArrowheads="1"/>
            </p:cNvSpPr>
            <p:nvPr/>
          </p:nvSpPr>
          <p:spPr bwMode="auto">
            <a:xfrm>
              <a:off x="3832" y="256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30737" name="AutoShape 55"/>
            <p:cNvSpPr>
              <a:spLocks noChangeArrowheads="1"/>
            </p:cNvSpPr>
            <p:nvPr/>
          </p:nvSpPr>
          <p:spPr bwMode="auto">
            <a:xfrm>
              <a:off x="3515" y="29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38" name="AutoShape 56"/>
            <p:cNvSpPr>
              <a:spLocks noChangeArrowheads="1"/>
            </p:cNvSpPr>
            <p:nvPr/>
          </p:nvSpPr>
          <p:spPr bwMode="auto">
            <a:xfrm>
              <a:off x="4149" y="29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39" name="AutoShape 57"/>
            <p:cNvSpPr>
              <a:spLocks noChangeArrowheads="1"/>
            </p:cNvSpPr>
            <p:nvPr/>
          </p:nvSpPr>
          <p:spPr bwMode="auto">
            <a:xfrm>
              <a:off x="3243" y="343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40" name="AutoShape 58"/>
            <p:cNvSpPr>
              <a:spLocks noChangeArrowheads="1"/>
            </p:cNvSpPr>
            <p:nvPr/>
          </p:nvSpPr>
          <p:spPr bwMode="auto">
            <a:xfrm>
              <a:off x="3786" y="343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41" name="AutoShape 59"/>
            <p:cNvCxnSpPr>
              <a:cxnSpLocks noChangeShapeType="1"/>
              <a:stCxn id="30736" idx="3"/>
              <a:endCxn id="30737" idx="0"/>
            </p:cNvCxnSpPr>
            <p:nvPr/>
          </p:nvCxnSpPr>
          <p:spPr bwMode="auto">
            <a:xfrm flipH="1">
              <a:off x="3652" y="2806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2" name="AutoShape 60"/>
            <p:cNvCxnSpPr>
              <a:cxnSpLocks noChangeShapeType="1"/>
              <a:stCxn id="30736" idx="5"/>
              <a:endCxn id="30738" idx="0"/>
            </p:cNvCxnSpPr>
            <p:nvPr/>
          </p:nvCxnSpPr>
          <p:spPr bwMode="auto">
            <a:xfrm>
              <a:off x="4065" y="2806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3" name="AutoShape 61"/>
            <p:cNvCxnSpPr>
              <a:cxnSpLocks noChangeShapeType="1"/>
              <a:stCxn id="30737" idx="3"/>
              <a:endCxn id="30739" idx="0"/>
            </p:cNvCxnSpPr>
            <p:nvPr/>
          </p:nvCxnSpPr>
          <p:spPr bwMode="auto">
            <a:xfrm flipH="1">
              <a:off x="3380" y="3214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4" name="AutoShape 62"/>
            <p:cNvCxnSpPr>
              <a:cxnSpLocks noChangeShapeType="1"/>
              <a:stCxn id="30737" idx="5"/>
              <a:endCxn id="30740" idx="0"/>
            </p:cNvCxnSpPr>
            <p:nvPr/>
          </p:nvCxnSpPr>
          <p:spPr bwMode="auto">
            <a:xfrm>
              <a:off x="3748" y="3214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5" name="AutoShape 63"/>
            <p:cNvSpPr>
              <a:spLocks noChangeArrowheads="1"/>
            </p:cNvSpPr>
            <p:nvPr/>
          </p:nvSpPr>
          <p:spPr bwMode="auto">
            <a:xfrm>
              <a:off x="4105" y="342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746" name="AutoShape 64"/>
            <p:cNvCxnSpPr>
              <a:cxnSpLocks noChangeShapeType="1"/>
              <a:stCxn id="30738" idx="4"/>
              <a:endCxn id="30745" idx="0"/>
            </p:cNvCxnSpPr>
            <p:nvPr/>
          </p:nvCxnSpPr>
          <p:spPr bwMode="auto">
            <a:xfrm flipH="1">
              <a:off x="4242" y="3254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986" name="Text Box 6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28675" y="87153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(</a:t>
            </a:r>
            <a:r>
              <a:rPr lang="en-US" altLang="zh-TW" sz="2000"/>
              <a:t>a)</a:t>
            </a:r>
            <a:r>
              <a:rPr lang="zh-TW" altLang="en-US" sz="2000"/>
              <a:t>插入前之累堆 </a:t>
            </a:r>
          </a:p>
        </p:txBody>
      </p:sp>
      <p:sp>
        <p:nvSpPr>
          <p:cNvPr id="30734" name="Text Box 71"/>
          <p:cNvSpPr txBox="1">
            <a:spLocks noChangeArrowheads="1"/>
          </p:cNvSpPr>
          <p:nvPr/>
        </p:nvSpPr>
        <p:spPr bwMode="auto">
          <a:xfrm>
            <a:off x="3276600" y="35369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或</a:t>
            </a:r>
          </a:p>
        </p:txBody>
      </p:sp>
      <p:sp>
        <p:nvSpPr>
          <p:cNvPr id="30735" name="Text Box 72"/>
          <p:cNvSpPr txBox="1">
            <a:spLocks noChangeArrowheads="1"/>
          </p:cNvSpPr>
          <p:nvPr/>
        </p:nvSpPr>
        <p:spPr bwMode="auto">
          <a:xfrm>
            <a:off x="6227763" y="3500438"/>
            <a:ext cx="2316162" cy="2543175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重點：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新增一節點並與父節點比較 大小。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若用鍵節結構 不方便。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用陣列結構配合公設較佳。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AB363B-AA1F-D84B-AED0-4F1D668D0CAC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D771A-C3A9-44EF-9F27-23B218A5F6BF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8294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476250"/>
            <a:ext cx="1235075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/>
              <a:t>結構：</a:t>
            </a:r>
            <a:r>
              <a:rPr lang="zh-TW" altLang="en-US" sz="2000"/>
              <a:t> </a:t>
            </a:r>
          </a:p>
        </p:txBody>
      </p:sp>
      <p:sp>
        <p:nvSpPr>
          <p:cNvPr id="82949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887538" y="692150"/>
            <a:ext cx="6213475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MAX_ELEMENTS 200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HEAP_FULL(N) (N == MAX_ELEMENTS - 1)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HEAP_EMPTY(N) (!N)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elememt</a:t>
            </a: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 key;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/* other data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 element;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element heap [MAX_ELEMENTS] ={0};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n= 0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void </a:t>
            </a:r>
            <a:r>
              <a:rPr lang="en-US" altLang="zh-TW" sz="1600" dirty="0" err="1"/>
              <a:t>insert_max_heap</a:t>
            </a:r>
            <a:r>
              <a:rPr lang="en-US" altLang="zh-TW" sz="1600" dirty="0"/>
              <a:t>(element item,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/* insert item into a max heap of current size *n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if  (HEAP_FULL(*n)){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fprintf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, "The heap is full.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exit(1);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++(*n);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while ((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!= 1) &amp;&amp; (</a:t>
            </a:r>
            <a:r>
              <a:rPr lang="en-US" altLang="zh-TW" sz="1600" dirty="0" err="1"/>
              <a:t>item.key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&gt;</a:t>
            </a:r>
            <a:r>
              <a:rPr lang="en-US" altLang="zh-TW" sz="1600" dirty="0"/>
              <a:t>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/2].key)){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heap 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/2];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/2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item;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</a:t>
            </a:r>
          </a:p>
        </p:txBody>
      </p:sp>
      <p:sp>
        <p:nvSpPr>
          <p:cNvPr id="31750" name="文字方塊 2"/>
          <p:cNvSpPr txBox="1">
            <a:spLocks noChangeArrowheads="1"/>
          </p:cNvSpPr>
          <p:nvPr/>
        </p:nvSpPr>
        <p:spPr bwMode="auto">
          <a:xfrm>
            <a:off x="5364163" y="5949950"/>
            <a:ext cx="91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3DD5FF-8E99-DB43-ABF6-C4FFD6D94BC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49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0365-53A2-41BE-9AC6-D9A21D60CAC3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619250" y="1916113"/>
            <a:ext cx="1871663" cy="1800225"/>
            <a:chOff x="748" y="981"/>
            <a:chExt cx="1179" cy="1134"/>
          </a:xfrm>
        </p:grpSpPr>
        <p:sp>
          <p:nvSpPr>
            <p:cNvPr id="32809" name="AutoShape 6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2810" name="AutoShape 7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811" name="AutoShape 8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12" name="AutoShape 9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813" name="AutoShape 10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2814" name="AutoShape 11"/>
            <p:cNvCxnSpPr>
              <a:cxnSpLocks noChangeShapeType="1"/>
              <a:stCxn id="32809" idx="3"/>
              <a:endCxn id="32810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5" name="AutoShape 12"/>
            <p:cNvCxnSpPr>
              <a:cxnSpLocks noChangeShapeType="1"/>
              <a:stCxn id="32809" idx="5"/>
              <a:endCxn id="32811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6" name="AutoShape 13"/>
            <p:cNvCxnSpPr>
              <a:cxnSpLocks noChangeShapeType="1"/>
              <a:stCxn id="32810" idx="3"/>
              <a:endCxn id="32812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7" name="AutoShape 14"/>
            <p:cNvCxnSpPr>
              <a:cxnSpLocks noChangeShapeType="1"/>
              <a:stCxn id="32810" idx="5"/>
              <a:endCxn id="32813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984" name="Text Box 1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9750" y="588963"/>
            <a:ext cx="2752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從最大累堆刪除節點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EX : </a:t>
            </a:r>
            <a:endParaRPr lang="en-US" altLang="zh-TW" sz="2000"/>
          </a:p>
        </p:txBody>
      </p:sp>
      <p:sp>
        <p:nvSpPr>
          <p:cNvPr id="32774" name="Text Box 17"/>
          <p:cNvSpPr txBox="1">
            <a:spLocks noChangeArrowheads="1"/>
          </p:cNvSpPr>
          <p:nvPr/>
        </p:nvSpPr>
        <p:spPr bwMode="auto">
          <a:xfrm>
            <a:off x="2270125" y="1406525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刪除前 </a:t>
            </a:r>
          </a:p>
        </p:txBody>
      </p:sp>
      <p:sp>
        <p:nvSpPr>
          <p:cNvPr id="32775" name="Text Box 18"/>
          <p:cNvSpPr txBox="1">
            <a:spLocks noChangeArrowheads="1"/>
          </p:cNvSpPr>
          <p:nvPr/>
        </p:nvSpPr>
        <p:spPr bwMode="auto">
          <a:xfrm>
            <a:off x="5387975" y="14128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(a) </a:t>
            </a:r>
          </a:p>
        </p:txBody>
      </p: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4787900" y="1916113"/>
            <a:ext cx="1871663" cy="1800225"/>
            <a:chOff x="748" y="981"/>
            <a:chExt cx="1179" cy="1134"/>
          </a:xfrm>
        </p:grpSpPr>
        <p:sp>
          <p:nvSpPr>
            <p:cNvPr id="32800" name="AutoShape 20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1" name="AutoShape 21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802" name="AutoShape 22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03" name="AutoShape 23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804" name="AutoShape 24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805" name="AutoShape 25"/>
            <p:cNvCxnSpPr>
              <a:cxnSpLocks noChangeShapeType="1"/>
              <a:stCxn id="32800" idx="3"/>
              <a:endCxn id="32801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6" name="AutoShape 26"/>
            <p:cNvCxnSpPr>
              <a:cxnSpLocks noChangeShapeType="1"/>
              <a:stCxn id="32800" idx="5"/>
              <a:endCxn id="32802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7" name="AutoShape 27"/>
            <p:cNvCxnSpPr>
              <a:cxnSpLocks noChangeShapeType="1"/>
              <a:stCxn id="32801" idx="3"/>
              <a:endCxn id="32803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8" name="AutoShape 28"/>
            <p:cNvCxnSpPr>
              <a:cxnSpLocks noChangeShapeType="1"/>
              <a:stCxn id="32801" idx="5"/>
              <a:endCxn id="32804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5795963" y="3213100"/>
            <a:ext cx="2889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5651500" y="3284538"/>
            <a:ext cx="2889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 flipH="1">
            <a:off x="5581650" y="3284538"/>
            <a:ext cx="503238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 flipH="1">
            <a:off x="5651500" y="3429000"/>
            <a:ext cx="503238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1" name="Text Box 33"/>
          <p:cNvSpPr txBox="1">
            <a:spLocks noChangeArrowheads="1"/>
          </p:cNvSpPr>
          <p:nvPr/>
        </p:nvSpPr>
        <p:spPr bwMode="auto">
          <a:xfrm>
            <a:off x="2268538" y="40052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(b) </a:t>
            </a:r>
          </a:p>
        </p:txBody>
      </p:sp>
      <p:grpSp>
        <p:nvGrpSpPr>
          <p:cNvPr id="32782" name="Group 56"/>
          <p:cNvGrpSpPr>
            <a:grpSpLocks/>
          </p:cNvGrpSpPr>
          <p:nvPr/>
        </p:nvGrpSpPr>
        <p:grpSpPr bwMode="auto">
          <a:xfrm>
            <a:off x="1619250" y="4365625"/>
            <a:ext cx="1871663" cy="1800225"/>
            <a:chOff x="1020" y="2750"/>
            <a:chExt cx="1179" cy="1134"/>
          </a:xfrm>
        </p:grpSpPr>
        <p:sp>
          <p:nvSpPr>
            <p:cNvPr id="32793" name="AutoShape 35"/>
            <p:cNvSpPr>
              <a:spLocks noChangeArrowheads="1"/>
            </p:cNvSpPr>
            <p:nvPr/>
          </p:nvSpPr>
          <p:spPr bwMode="auto">
            <a:xfrm>
              <a:off x="1610" y="275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794" name="AutoShape 36"/>
            <p:cNvSpPr>
              <a:spLocks noChangeArrowheads="1"/>
            </p:cNvSpPr>
            <p:nvPr/>
          </p:nvSpPr>
          <p:spPr bwMode="auto">
            <a:xfrm>
              <a:off x="1292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795" name="AutoShape 37"/>
            <p:cNvSpPr>
              <a:spLocks noChangeArrowheads="1"/>
            </p:cNvSpPr>
            <p:nvPr/>
          </p:nvSpPr>
          <p:spPr bwMode="auto">
            <a:xfrm>
              <a:off x="1926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96" name="AutoShape 38"/>
            <p:cNvSpPr>
              <a:spLocks noChangeArrowheads="1"/>
            </p:cNvSpPr>
            <p:nvPr/>
          </p:nvSpPr>
          <p:spPr bwMode="auto">
            <a:xfrm>
              <a:off x="1020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cxnSp>
          <p:nvCxnSpPr>
            <p:cNvPr id="32797" name="AutoShape 40"/>
            <p:cNvCxnSpPr>
              <a:cxnSpLocks noChangeShapeType="1"/>
              <a:stCxn id="32793" idx="3"/>
              <a:endCxn id="32794" idx="0"/>
            </p:cNvCxnSpPr>
            <p:nvPr/>
          </p:nvCxnSpPr>
          <p:spPr bwMode="auto">
            <a:xfrm flipH="1">
              <a:off x="1429" y="2988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AutoShape 41"/>
            <p:cNvCxnSpPr>
              <a:cxnSpLocks noChangeShapeType="1"/>
              <a:stCxn id="32793" idx="5"/>
              <a:endCxn id="32795" idx="0"/>
            </p:cNvCxnSpPr>
            <p:nvPr/>
          </p:nvCxnSpPr>
          <p:spPr bwMode="auto">
            <a:xfrm>
              <a:off x="1843" y="2988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AutoShape 42"/>
            <p:cNvCxnSpPr>
              <a:cxnSpLocks noChangeShapeType="1"/>
              <a:stCxn id="32794" idx="3"/>
              <a:endCxn id="32796" idx="0"/>
            </p:cNvCxnSpPr>
            <p:nvPr/>
          </p:nvCxnSpPr>
          <p:spPr bwMode="auto">
            <a:xfrm flipH="1">
              <a:off x="1157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83" name="Text Box 44"/>
          <p:cNvSpPr txBox="1">
            <a:spLocks noChangeArrowheads="1"/>
          </p:cNvSpPr>
          <p:nvPr/>
        </p:nvSpPr>
        <p:spPr bwMode="auto">
          <a:xfrm>
            <a:off x="5387975" y="407035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(c) </a:t>
            </a:r>
          </a:p>
        </p:txBody>
      </p:sp>
      <p:grpSp>
        <p:nvGrpSpPr>
          <p:cNvPr id="32784" name="Group 55"/>
          <p:cNvGrpSpPr>
            <a:grpSpLocks/>
          </p:cNvGrpSpPr>
          <p:nvPr/>
        </p:nvGrpSpPr>
        <p:grpSpPr bwMode="auto">
          <a:xfrm>
            <a:off x="4859338" y="4365625"/>
            <a:ext cx="1871662" cy="1800225"/>
            <a:chOff x="3061" y="2750"/>
            <a:chExt cx="1179" cy="1134"/>
          </a:xfrm>
        </p:grpSpPr>
        <p:sp>
          <p:nvSpPr>
            <p:cNvPr id="32786" name="AutoShape 46"/>
            <p:cNvSpPr>
              <a:spLocks noChangeArrowheads="1"/>
            </p:cNvSpPr>
            <p:nvPr/>
          </p:nvSpPr>
          <p:spPr bwMode="auto">
            <a:xfrm>
              <a:off x="3651" y="275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787" name="AutoShape 47"/>
            <p:cNvSpPr>
              <a:spLocks noChangeArrowheads="1"/>
            </p:cNvSpPr>
            <p:nvPr/>
          </p:nvSpPr>
          <p:spPr bwMode="auto">
            <a:xfrm>
              <a:off x="3333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788" name="AutoShape 48"/>
            <p:cNvSpPr>
              <a:spLocks noChangeArrowheads="1"/>
            </p:cNvSpPr>
            <p:nvPr/>
          </p:nvSpPr>
          <p:spPr bwMode="auto">
            <a:xfrm>
              <a:off x="3967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89" name="AutoShape 49"/>
            <p:cNvSpPr>
              <a:spLocks noChangeArrowheads="1"/>
            </p:cNvSpPr>
            <p:nvPr/>
          </p:nvSpPr>
          <p:spPr bwMode="auto">
            <a:xfrm>
              <a:off x="3061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2790" name="AutoShape 51"/>
            <p:cNvCxnSpPr>
              <a:cxnSpLocks noChangeShapeType="1"/>
              <a:stCxn id="32786" idx="3"/>
              <a:endCxn id="32787" idx="0"/>
            </p:cNvCxnSpPr>
            <p:nvPr/>
          </p:nvCxnSpPr>
          <p:spPr bwMode="auto">
            <a:xfrm flipH="1">
              <a:off x="3470" y="2988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52"/>
            <p:cNvCxnSpPr>
              <a:cxnSpLocks noChangeShapeType="1"/>
              <a:stCxn id="32786" idx="5"/>
              <a:endCxn id="32788" idx="0"/>
            </p:cNvCxnSpPr>
            <p:nvPr/>
          </p:nvCxnSpPr>
          <p:spPr bwMode="auto">
            <a:xfrm>
              <a:off x="3884" y="2988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2" name="AutoShape 53"/>
            <p:cNvCxnSpPr>
              <a:cxnSpLocks noChangeShapeType="1"/>
              <a:stCxn id="32787" idx="3"/>
              <a:endCxn id="32789" idx="0"/>
            </p:cNvCxnSpPr>
            <p:nvPr/>
          </p:nvCxnSpPr>
          <p:spPr bwMode="auto">
            <a:xfrm flipH="1">
              <a:off x="3198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85" name="Text Box 57"/>
          <p:cNvSpPr txBox="1">
            <a:spLocks noChangeArrowheads="1"/>
          </p:cNvSpPr>
          <p:nvPr/>
        </p:nvSpPr>
        <p:spPr bwMode="auto">
          <a:xfrm>
            <a:off x="6208713" y="568166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註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  <a:r>
              <a:rPr lang="zh-TW" altLang="en-US" sz="1800">
                <a:solidFill>
                  <a:srgbClr val="FF0000"/>
                </a:solidFill>
              </a:rPr>
              <a:t>可用於排序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266E47-B202-2B4C-8062-1C3AD4574C9B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6C929-D3DD-4D9D-A5B7-84E9D58D8E18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229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樹狀結構 </a:t>
            </a:r>
          </a:p>
        </p:txBody>
      </p:sp>
      <p:sp>
        <p:nvSpPr>
          <p:cNvPr id="1229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211613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smtClean="0"/>
              <a:t>定義：樹狀結構為多個節點之集合，並滿足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mtClean="0"/>
              <a:t>   </a:t>
            </a:r>
            <a:r>
              <a:rPr lang="en-US" altLang="zh-TW" sz="2400" smtClean="0"/>
              <a:t>(1) </a:t>
            </a:r>
            <a:r>
              <a:rPr lang="zh-TW" altLang="en-US" sz="2400" smtClean="0"/>
              <a:t>有特定節點稱為根（</a:t>
            </a:r>
            <a:r>
              <a:rPr lang="en-US" altLang="zh-TW" sz="2400" smtClean="0"/>
              <a:t>root</a:t>
            </a:r>
            <a:r>
              <a:rPr lang="zh-TW" altLang="en-US" sz="2400" smtClean="0"/>
              <a:t>）。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smtClean="0"/>
              <a:t>    </a:t>
            </a:r>
            <a:r>
              <a:rPr lang="en-US" altLang="zh-TW" sz="2400" smtClean="0"/>
              <a:t>(2) </a:t>
            </a:r>
            <a:r>
              <a:rPr lang="zh-TW" altLang="en-US" sz="2400" smtClean="0"/>
              <a:t>其餘點分作</a:t>
            </a:r>
            <a:r>
              <a:rPr lang="en-US" altLang="zh-TW" sz="2400" smtClean="0"/>
              <a:t>T1 , ……, Tn</a:t>
            </a:r>
            <a:r>
              <a:rPr lang="zh-TW" altLang="en-US" sz="2400" smtClean="0"/>
              <a:t>個集合，且</a:t>
            </a:r>
            <a:r>
              <a:rPr lang="en-US" altLang="zh-TW" sz="2400" smtClean="0"/>
              <a:t>T1 ……Tn</a:t>
            </a:r>
            <a:r>
              <a:rPr lang="zh-TW" altLang="en-US" sz="2400" smtClean="0"/>
              <a:t>均為樹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smtClean="0"/>
              <a:t>         狀結構。</a:t>
            </a:r>
            <a:r>
              <a:rPr lang="en-US" altLang="zh-TW" sz="2400" smtClean="0"/>
              <a:t>T1 ……Tn</a:t>
            </a:r>
            <a:r>
              <a:rPr lang="zh-TW" altLang="en-US" sz="2400" smtClean="0"/>
              <a:t>稱為子樹（</a:t>
            </a:r>
            <a:r>
              <a:rPr lang="en-US" altLang="zh-TW" sz="2400" smtClean="0"/>
              <a:t>subtree</a:t>
            </a:r>
            <a:r>
              <a:rPr lang="zh-TW" altLang="en-US" sz="2400" smtClean="0"/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B1C907-7DE8-7546-A243-917BA11C1A25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624E6-30B9-4765-BCE2-227242DF7116}" type="slidenum">
              <a:rPr lang="en-US" altLang="zh-TW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051050" y="501650"/>
            <a:ext cx="5470525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element </a:t>
            </a:r>
            <a:r>
              <a:rPr lang="en-US" altLang="zh-TW" sz="1500" dirty="0" err="1"/>
              <a:t>delete_max_heap</a:t>
            </a:r>
            <a:r>
              <a:rPr lang="en-US" altLang="zh-TW" sz="1500" dirty="0"/>
              <a:t>(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*n)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/* delete element with the highest key from the heap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parent, child;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element item,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if   (HEAP_EMPTY(*n))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</a:t>
            </a:r>
            <a:r>
              <a:rPr lang="en-US" altLang="zh-TW" sz="1500" dirty="0" err="1"/>
              <a:t>fprintf</a:t>
            </a:r>
            <a:r>
              <a:rPr lang="en-US" altLang="zh-TW" sz="1500" dirty="0"/>
              <a:t>(</a:t>
            </a:r>
            <a:r>
              <a:rPr lang="en-US" altLang="zh-TW" sz="1500" dirty="0" err="1"/>
              <a:t>stderr</a:t>
            </a:r>
            <a:r>
              <a:rPr lang="en-US" altLang="zh-TW" sz="1500" dirty="0"/>
              <a:t>, "The heap is empty\n");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exit(1);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/* save value of the element with the highest key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item = heap[1];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/* use last element in heap to adjust heap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temp = heap[(*n)--];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parent = 1; child =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while (child &lt;= *n){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>
                <a:solidFill>
                  <a:srgbClr val="FF0000"/>
                </a:solidFill>
              </a:rPr>
              <a:t>       /* find the larger child of the current parent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if ((child &lt; *n) &amp;&amp; (heap[child].key &lt; heap [child +1].key))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      child++;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if (</a:t>
            </a:r>
            <a:r>
              <a:rPr lang="en-US" altLang="zh-TW" sz="1500" dirty="0" err="1"/>
              <a:t>temp.key</a:t>
            </a:r>
            <a:r>
              <a:rPr lang="en-US" altLang="zh-TW" sz="1500" dirty="0"/>
              <a:t> &gt;= heap[child].key) break;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/* move to the next lower level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heap[parent ] = heap[child];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parent = child;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child = child*2;  } /*end while*/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heap[parent] = temp;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return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}</a:t>
            </a:r>
          </a:p>
        </p:txBody>
      </p:sp>
      <p:sp>
        <p:nvSpPr>
          <p:cNvPr id="8499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476250"/>
            <a:ext cx="1379537" cy="504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2000"/>
              <a:t>結構： </a:t>
            </a:r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6680200" y="5949950"/>
            <a:ext cx="91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4D202F-7101-DD4D-B8DE-4275276DE6CB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21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A3A3-997A-4BFD-9FEE-D4CFA1BEEB76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860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二元搜尋樹 </a:t>
            </a:r>
          </a:p>
        </p:txBody>
      </p:sp>
      <p:sp>
        <p:nvSpPr>
          <p:cNvPr id="860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累堆之缺點：適合刪除最大或最小節點，不適合刪除任意元素</a:t>
            </a:r>
            <a:r>
              <a:rPr lang="zh-TW" altLang="en-US" sz="2000" dirty="0" smtClean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defRPr/>
            </a:pPr>
            <a:r>
              <a:rPr lang="zh-TW" altLang="en-US" sz="2000" dirty="0" smtClean="0">
                <a:effectLst/>
              </a:rPr>
              <a:t>定義：特性</a:t>
            </a:r>
            <a:r>
              <a:rPr lang="zh-TW" altLang="en-US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en-US" altLang="zh-TW" sz="2000" dirty="0" smtClean="0">
                <a:effectLst/>
              </a:rPr>
              <a:t>(1) </a:t>
            </a:r>
            <a:r>
              <a:rPr lang="zh-TW" altLang="en-US" sz="2000" dirty="0" smtClean="0">
                <a:effectLst/>
              </a:rPr>
              <a:t>每一元素，有一鍵值，且每一元素鍵值均不同。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effectLst/>
              </a:rPr>
              <a:t>     </a:t>
            </a:r>
            <a:r>
              <a:rPr lang="en-US" altLang="zh-TW" sz="2000" dirty="0" smtClean="0">
                <a:effectLst/>
              </a:rPr>
              <a:t>(2) </a:t>
            </a:r>
            <a:r>
              <a:rPr lang="zh-TW" altLang="en-US" sz="2000" dirty="0" smtClean="0">
                <a:effectLst/>
              </a:rPr>
              <a:t>左子樹上之鍵值小於根節點之鍵值。</a:t>
            </a:r>
            <a:r>
              <a:rPr lang="zh-TW" altLang="en-US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en-US" altLang="zh-TW" sz="2000" dirty="0" smtClean="0">
                <a:effectLst/>
              </a:rPr>
              <a:t>(3) </a:t>
            </a:r>
            <a:r>
              <a:rPr lang="zh-TW" altLang="en-US" sz="2000" dirty="0" smtClean="0">
                <a:effectLst/>
              </a:rPr>
              <a:t>右子樹上之鍵值大於根節點之鍵值。</a:t>
            </a:r>
            <a:r>
              <a:rPr lang="zh-TW" altLang="en-US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en-US" altLang="zh-TW" sz="2000" dirty="0" smtClean="0">
                <a:effectLst/>
              </a:rPr>
              <a:t>(4) </a:t>
            </a:r>
            <a:r>
              <a:rPr lang="zh-TW" altLang="en-US" sz="2000" dirty="0" smtClean="0">
                <a:effectLst/>
              </a:rPr>
              <a:t>左子樹和右子樹都是二元搜尋樹。</a:t>
            </a:r>
            <a:r>
              <a:rPr lang="zh-TW" altLang="en-US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en-US" altLang="zh-TW" sz="2000" dirty="0" smtClean="0"/>
              <a:t>EX:</a:t>
            </a:r>
          </a:p>
        </p:txBody>
      </p: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1258888" y="4149725"/>
            <a:ext cx="2160587" cy="1873250"/>
            <a:chOff x="612" y="2704"/>
            <a:chExt cx="1361" cy="1180"/>
          </a:xfrm>
        </p:grpSpPr>
        <p:sp>
          <p:nvSpPr>
            <p:cNvPr id="34831" name="AutoShape 5"/>
            <p:cNvSpPr>
              <a:spLocks noChangeArrowheads="1"/>
            </p:cNvSpPr>
            <p:nvPr/>
          </p:nvSpPr>
          <p:spPr bwMode="auto">
            <a:xfrm>
              <a:off x="1292" y="270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4832" name="AutoShape 6"/>
            <p:cNvSpPr>
              <a:spLocks noChangeArrowheads="1"/>
            </p:cNvSpPr>
            <p:nvPr/>
          </p:nvSpPr>
          <p:spPr bwMode="auto">
            <a:xfrm>
              <a:off x="884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33" name="AutoShape 7"/>
            <p:cNvSpPr>
              <a:spLocks noChangeArrowheads="1"/>
            </p:cNvSpPr>
            <p:nvPr/>
          </p:nvSpPr>
          <p:spPr bwMode="auto">
            <a:xfrm>
              <a:off x="1700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4834" name="AutoShape 8"/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4835" name="AutoShape 9"/>
            <p:cNvCxnSpPr>
              <a:cxnSpLocks noChangeShapeType="1"/>
              <a:stCxn id="34831" idx="3"/>
              <a:endCxn id="34832" idx="7"/>
            </p:cNvCxnSpPr>
            <p:nvPr/>
          </p:nvCxnSpPr>
          <p:spPr bwMode="auto">
            <a:xfrm flipH="1">
              <a:off x="1117" y="2942"/>
              <a:ext cx="215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6" name="AutoShape 10"/>
            <p:cNvCxnSpPr>
              <a:cxnSpLocks noChangeShapeType="1"/>
              <a:stCxn id="34831" idx="5"/>
              <a:endCxn id="34833" idx="1"/>
            </p:cNvCxnSpPr>
            <p:nvPr/>
          </p:nvCxnSpPr>
          <p:spPr bwMode="auto">
            <a:xfrm>
              <a:off x="1525" y="2942"/>
              <a:ext cx="215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7" name="AutoShape 11"/>
            <p:cNvCxnSpPr>
              <a:cxnSpLocks noChangeShapeType="1"/>
              <a:stCxn id="34832" idx="3"/>
              <a:endCxn id="34834" idx="0"/>
            </p:cNvCxnSpPr>
            <p:nvPr/>
          </p:nvCxnSpPr>
          <p:spPr bwMode="auto">
            <a:xfrm flipH="1">
              <a:off x="749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23" name="AutoShape 13"/>
          <p:cNvSpPr>
            <a:spLocks noChangeArrowheads="1"/>
          </p:cNvSpPr>
          <p:nvPr/>
        </p:nvSpPr>
        <p:spPr bwMode="auto">
          <a:xfrm>
            <a:off x="5722938" y="4149725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4824" name="AutoShape 14"/>
          <p:cNvSpPr>
            <a:spLocks noChangeArrowheads="1"/>
          </p:cNvSpPr>
          <p:nvPr/>
        </p:nvSpPr>
        <p:spPr bwMode="auto">
          <a:xfrm>
            <a:off x="6299200" y="48688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34825" name="AutoShape 15"/>
          <p:cNvSpPr>
            <a:spLocks noChangeArrowheads="1"/>
          </p:cNvSpPr>
          <p:nvPr/>
        </p:nvSpPr>
        <p:spPr bwMode="auto">
          <a:xfrm>
            <a:off x="6877050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4826" name="AutoShape 16"/>
          <p:cNvSpPr>
            <a:spLocks noChangeArrowheads="1"/>
          </p:cNvSpPr>
          <p:nvPr/>
        </p:nvSpPr>
        <p:spPr bwMode="auto">
          <a:xfrm>
            <a:off x="5724525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65</a:t>
            </a:r>
          </a:p>
        </p:txBody>
      </p:sp>
      <p:cxnSp>
        <p:nvCxnSpPr>
          <p:cNvPr id="34827" name="AutoShape 17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6092825" y="4527550"/>
            <a:ext cx="26987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8"/>
          <p:cNvCxnSpPr>
            <a:cxnSpLocks noChangeShapeType="1"/>
            <a:stCxn id="34824" idx="3"/>
            <a:endCxn id="34826" idx="7"/>
          </p:cNvCxnSpPr>
          <p:nvPr/>
        </p:nvCxnSpPr>
        <p:spPr bwMode="auto">
          <a:xfrm flipH="1">
            <a:off x="6094413" y="5246688"/>
            <a:ext cx="268287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9"/>
          <p:cNvCxnSpPr>
            <a:cxnSpLocks noChangeShapeType="1"/>
            <a:stCxn id="34824" idx="5"/>
            <a:endCxn id="34825" idx="1"/>
          </p:cNvCxnSpPr>
          <p:nvPr/>
        </p:nvCxnSpPr>
        <p:spPr bwMode="auto">
          <a:xfrm>
            <a:off x="6669088" y="5246688"/>
            <a:ext cx="271462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0" name="Text Box 20"/>
          <p:cNvSpPr txBox="1">
            <a:spLocks noChangeArrowheads="1"/>
          </p:cNvSpPr>
          <p:nvPr/>
        </p:nvSpPr>
        <p:spPr bwMode="auto">
          <a:xfrm>
            <a:off x="2339975" y="6092825"/>
            <a:ext cx="2800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solidFill>
                  <a:srgbClr val="FF0000"/>
                </a:solidFill>
              </a:rPr>
              <a:t>註</a:t>
            </a:r>
            <a:r>
              <a:rPr lang="en-US" altLang="zh-TW" sz="1800" b="1">
                <a:solidFill>
                  <a:srgbClr val="FF0000"/>
                </a:solidFill>
              </a:rPr>
              <a:t>:</a:t>
            </a:r>
            <a:r>
              <a:rPr lang="zh-TW" altLang="en-US" sz="1800" b="1">
                <a:solidFill>
                  <a:srgbClr val="FF0000"/>
                </a:solidFill>
              </a:rPr>
              <a:t>非完整樹故用鍵结儲存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8A5ABD-1FED-E744-A659-5EAD7F0A0227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7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775AB-E71A-4556-A613-70726CC4886F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870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1666875" cy="8636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找尋：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>
                <a:effectLst/>
              </a:rPr>
              <a:t>(1) </a:t>
            </a:r>
            <a:r>
              <a:rPr lang="zh-TW" altLang="en-US" sz="2000">
                <a:effectLst/>
              </a:rPr>
              <a:t>遞迴 </a:t>
            </a:r>
            <a:r>
              <a:rPr lang="en-US" altLang="zh-TW" sz="2000">
                <a:effectLst/>
              </a:rPr>
              <a:t>:</a:t>
            </a:r>
            <a:endParaRPr lang="en-US" altLang="zh-TW" sz="2000"/>
          </a:p>
        </p:txBody>
      </p:sp>
      <p:sp>
        <p:nvSpPr>
          <p:cNvPr id="87044" name="Text 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27088" y="3141663"/>
            <a:ext cx="1535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/>
              <a:t>(2) </a:t>
            </a:r>
            <a:r>
              <a:rPr lang="zh-TW" altLang="en-US" sz="2000"/>
              <a:t>迴路式 </a:t>
            </a:r>
            <a:r>
              <a:rPr lang="en-US" altLang="zh-TW" sz="2000"/>
              <a:t>:</a:t>
            </a: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endParaRPr lang="en-US" altLang="zh-TW" sz="200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339975" y="3213100"/>
            <a:ext cx="59769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tree_ptr search2 (tree_ptr tree, int key)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/* Return a pointer to the node that contains key.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there is no such node, return NULL.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while (tree)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if   (key == tree-&gt;data) return tree;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if   (key &lt; tree-&gt;data)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    tree = tree-&gt;left_child;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else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   tree =  tree-&gt;right_child;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041525" y="549275"/>
            <a:ext cx="6346825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tree_ptr  search (tree_ptr root, int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/* Return a pointer to the node that contains key. If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there is no such node, return NULL.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 (!root) return NULL;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 (key == root-&gt;data) return root;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(key &lt; root-&gt;data)  return search(root-&gt;left_child, key);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return search (root-&gt;right_child,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}</a:t>
            </a:r>
            <a:r>
              <a:rPr lang="en-US" altLang="zh-TW" sz="1500"/>
              <a:t>  </a:t>
            </a:r>
            <a:endParaRPr lang="en-US" altLang="zh-TW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35848" name="文字方塊 1"/>
          <p:cNvSpPr txBox="1">
            <a:spLocks noChangeArrowheads="1"/>
          </p:cNvSpPr>
          <p:nvPr/>
        </p:nvSpPr>
        <p:spPr bwMode="auto">
          <a:xfrm>
            <a:off x="5508625" y="6248400"/>
            <a:ext cx="72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7AF9C7-EE37-DF4E-98A9-2670589C9D15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628AF-0CF2-4835-9759-4ACDB57E29E9}" type="slidenum">
              <a:rPr lang="en-US" altLang="zh-TW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8806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79488"/>
            <a:ext cx="3251200" cy="432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 smtClean="0"/>
              <a:t>插入元素：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effectLst/>
              </a:rPr>
              <a:t>     首先找尋此鍵值是否已經存在樹中，若不在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effectLst/>
              </a:rPr>
              <a:t>     樹中可在找尋結束前插入此元素。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effectLst/>
              </a:rPr>
              <a:t>     將函數</a:t>
            </a:r>
            <a:r>
              <a:rPr lang="en-US" altLang="zh-TW" sz="2000" dirty="0" smtClean="0">
                <a:effectLst/>
              </a:rPr>
              <a:t>search 2</a:t>
            </a:r>
            <a:r>
              <a:rPr lang="zh-TW" altLang="en-US" sz="2000" dirty="0" smtClean="0">
                <a:effectLst/>
              </a:rPr>
              <a:t>修改成為在二元樹* </a:t>
            </a:r>
            <a:r>
              <a:rPr lang="en-US" altLang="zh-TW" sz="2000" dirty="0" smtClean="0">
                <a:effectLst/>
              </a:rPr>
              <a:t>node </a:t>
            </a:r>
            <a:r>
              <a:rPr lang="zh-TW" altLang="en-US" sz="2000" dirty="0" smtClean="0">
                <a:effectLst/>
              </a:rPr>
              <a:t>中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effectLst/>
              </a:rPr>
              <a:t>     尋</a:t>
            </a:r>
            <a:r>
              <a:rPr lang="en-US" altLang="zh-TW" sz="2000" dirty="0" err="1" smtClean="0">
                <a:effectLst/>
              </a:rPr>
              <a:t>num</a:t>
            </a:r>
            <a:r>
              <a:rPr lang="zh-TW" altLang="en-US" sz="2000" dirty="0" smtClean="0">
                <a:effectLst/>
              </a:rPr>
              <a:t>。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若樹為空，或</a:t>
            </a:r>
            <a:r>
              <a:rPr lang="en-US" altLang="zh-TW" sz="2000" b="1" dirty="0" err="1" smtClean="0">
                <a:solidFill>
                  <a:srgbClr val="FF0000"/>
                </a:solidFill>
                <a:effectLst/>
              </a:rPr>
              <a:t>num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已在樹中，則傳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     回</a:t>
            </a:r>
            <a:r>
              <a:rPr lang="en-US" altLang="zh-TW" sz="2000" b="1" dirty="0" smtClean="0">
                <a:solidFill>
                  <a:srgbClr val="FF0000"/>
                </a:solidFill>
                <a:effectLst/>
              </a:rPr>
              <a:t>NULL</a:t>
            </a:r>
            <a:r>
              <a:rPr lang="zh-TW" altLang="en-US" sz="2000" b="1" dirty="0" smtClean="0">
                <a:solidFill>
                  <a:srgbClr val="FF0000"/>
                </a:solidFill>
                <a:effectLst/>
              </a:rPr>
              <a:t>。否則傳回在找尋過程中最後節點。 </a:t>
            </a:r>
          </a:p>
        </p:txBody>
      </p:sp>
      <p:sp>
        <p:nvSpPr>
          <p:cNvPr id="8807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635375" y="981075"/>
            <a:ext cx="52673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void </a:t>
            </a:r>
            <a:r>
              <a:rPr lang="en-US" altLang="zh-TW" sz="1600" dirty="0" err="1"/>
              <a:t>insert_node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 *node,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/* If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is in the tree pointed at by node do nothing;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otherwise add a new node with </a:t>
            </a:r>
            <a:r>
              <a:rPr lang="en-US" altLang="zh-TW" sz="1600" dirty="0" smtClean="0"/>
              <a:t>data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, temp = </a:t>
            </a:r>
            <a:r>
              <a:rPr lang="en-US" altLang="zh-TW" sz="1600" dirty="0" err="1"/>
              <a:t>modified_search</a:t>
            </a:r>
            <a:r>
              <a:rPr lang="en-US" altLang="zh-TW" sz="1600" dirty="0"/>
              <a:t>(*node,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if  (temp || !(*node))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/*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is not in the tree or node=NULL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 = (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) 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node));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if  (IS_FULL(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))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fprintf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, "The memory is full\n");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exit(1);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-&gt;data =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left_child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right_child</a:t>
            </a:r>
            <a:r>
              <a:rPr lang="en-US" altLang="zh-TW" sz="16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if   (*node) /* insert as child of temp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 if   (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&lt; temp-&gt;data) temp-&gt;</a:t>
            </a:r>
            <a:r>
              <a:rPr lang="en-US" altLang="zh-TW" sz="1600" dirty="0" err="1"/>
              <a:t>left_child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 else temp-&gt;</a:t>
            </a:r>
            <a:r>
              <a:rPr lang="en-US" altLang="zh-TW" sz="1600" dirty="0" err="1"/>
              <a:t>right_child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else *node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</a:t>
            </a:r>
          </a:p>
        </p:txBody>
      </p:sp>
      <p:sp>
        <p:nvSpPr>
          <p:cNvPr id="36870" name="文字方塊 5"/>
          <p:cNvSpPr txBox="1">
            <a:spLocks noChangeArrowheads="1"/>
          </p:cNvSpPr>
          <p:nvPr/>
        </p:nvSpPr>
        <p:spPr bwMode="auto">
          <a:xfrm>
            <a:off x="5508625" y="6021388"/>
            <a:ext cx="72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err="1" smtClean="0"/>
              <a:t>tree_ptr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modified_search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tree_ptr</a:t>
            </a:r>
            <a:r>
              <a:rPr lang="en-US" altLang="zh-TW" sz="2400" dirty="0" smtClean="0"/>
              <a:t> tree,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key)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tree_ptr</a:t>
            </a:r>
            <a:r>
              <a:rPr lang="en-US" altLang="zh-TW" sz="2400" dirty="0" smtClean="0"/>
              <a:t> p = NULL;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while (tree)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if (key == tree-&gt;data) return NULL;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p = tree;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if (key &lt; tree-&gt;data)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    tree = tree-&gt;</a:t>
            </a:r>
            <a:r>
              <a:rPr lang="en-US" altLang="zh-TW" sz="2400" dirty="0" err="1" smtClean="0"/>
              <a:t>left_child</a:t>
            </a:r>
            <a:r>
              <a:rPr lang="en-US" altLang="zh-TW" sz="2400" dirty="0" smtClean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else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            tree = tree-&gt;</a:t>
            </a:r>
            <a:r>
              <a:rPr lang="en-US" altLang="zh-TW" sz="2400" dirty="0" err="1" smtClean="0"/>
              <a:t>right_child</a:t>
            </a:r>
            <a:r>
              <a:rPr lang="en-US" altLang="zh-TW" sz="2400" dirty="0" smtClean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    return p;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474ECB-2E2C-4293-B7CF-11489B0020F7}" type="datetime1">
              <a:rPr lang="zh-TW" altLang="en-US" smtClean="0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921B5-AAFB-4BF7-B465-3CC7254943DC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37893" name="文字方塊 5"/>
          <p:cNvSpPr txBox="1">
            <a:spLocks noChangeArrowheads="1"/>
          </p:cNvSpPr>
          <p:nvPr/>
        </p:nvSpPr>
        <p:spPr bwMode="auto">
          <a:xfrm>
            <a:off x="5508625" y="5516563"/>
            <a:ext cx="72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3FD87A-ABF3-4242-BB8A-D6B392C73086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39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04AE0-E49A-47CD-BC32-8A433346C696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8909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159385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刪除：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00100" y="1047750"/>
            <a:ext cx="189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(1) </a:t>
            </a:r>
            <a:r>
              <a:rPr lang="zh-TW" altLang="en-US" sz="2000"/>
              <a:t>刪除葉節點</a:t>
            </a:r>
            <a:r>
              <a:rPr lang="zh-TW" altLang="en-US" sz="1800"/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503363" y="17192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  <a:r>
              <a:rPr lang="zh-TW" altLang="en-US" sz="1800"/>
              <a:t>刪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546225" y="227647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3060700" y="1773238"/>
            <a:ext cx="1295400" cy="1008062"/>
            <a:chOff x="1565" y="1071"/>
            <a:chExt cx="816" cy="635"/>
          </a:xfrm>
        </p:grpSpPr>
        <p:sp>
          <p:nvSpPr>
            <p:cNvPr id="38947" name="AutoShape 8"/>
            <p:cNvSpPr>
              <a:spLocks noChangeArrowheads="1"/>
            </p:cNvSpPr>
            <p:nvPr/>
          </p:nvSpPr>
          <p:spPr bwMode="auto">
            <a:xfrm>
              <a:off x="1836" y="107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48" name="AutoShape 9"/>
            <p:cNvSpPr>
              <a:spLocks noChangeArrowheads="1"/>
            </p:cNvSpPr>
            <p:nvPr/>
          </p:nvSpPr>
          <p:spPr bwMode="auto">
            <a:xfrm>
              <a:off x="1565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949" name="AutoShape 10"/>
            <p:cNvSpPr>
              <a:spLocks noChangeArrowheads="1"/>
            </p:cNvSpPr>
            <p:nvPr/>
          </p:nvSpPr>
          <p:spPr bwMode="auto">
            <a:xfrm>
              <a:off x="2108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8950" name="AutoShape 11"/>
            <p:cNvCxnSpPr>
              <a:cxnSpLocks noChangeShapeType="1"/>
              <a:stCxn id="38947" idx="3"/>
              <a:endCxn id="38948" idx="7"/>
            </p:cNvCxnSpPr>
            <p:nvPr/>
          </p:nvCxnSpPr>
          <p:spPr bwMode="auto">
            <a:xfrm flipH="1">
              <a:off x="1798" y="1309"/>
              <a:ext cx="7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1" name="AutoShape 12"/>
            <p:cNvCxnSpPr>
              <a:cxnSpLocks noChangeShapeType="1"/>
              <a:stCxn id="38947" idx="5"/>
              <a:endCxn id="38949" idx="1"/>
            </p:cNvCxnSpPr>
            <p:nvPr/>
          </p:nvCxnSpPr>
          <p:spPr bwMode="auto">
            <a:xfrm>
              <a:off x="2069" y="1309"/>
              <a:ext cx="79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921" name="Group 19"/>
          <p:cNvGrpSpPr>
            <a:grpSpLocks/>
          </p:cNvGrpSpPr>
          <p:nvPr/>
        </p:nvGrpSpPr>
        <p:grpSpPr bwMode="auto">
          <a:xfrm>
            <a:off x="5651500" y="1773238"/>
            <a:ext cx="865188" cy="1008062"/>
            <a:chOff x="3106" y="1071"/>
            <a:chExt cx="545" cy="635"/>
          </a:xfrm>
        </p:grpSpPr>
        <p:sp>
          <p:nvSpPr>
            <p:cNvPr id="38944" name="AutoShape 13"/>
            <p:cNvSpPr>
              <a:spLocks noChangeArrowheads="1"/>
            </p:cNvSpPr>
            <p:nvPr/>
          </p:nvSpPr>
          <p:spPr bwMode="auto">
            <a:xfrm>
              <a:off x="3106" y="107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45" name="AutoShape 15"/>
            <p:cNvSpPr>
              <a:spLocks noChangeArrowheads="1"/>
            </p:cNvSpPr>
            <p:nvPr/>
          </p:nvSpPr>
          <p:spPr bwMode="auto">
            <a:xfrm>
              <a:off x="3378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8946" name="AutoShape 17"/>
            <p:cNvCxnSpPr>
              <a:cxnSpLocks noChangeShapeType="1"/>
              <a:stCxn id="38944" idx="5"/>
              <a:endCxn id="38945" idx="1"/>
            </p:cNvCxnSpPr>
            <p:nvPr/>
          </p:nvCxnSpPr>
          <p:spPr bwMode="auto">
            <a:xfrm>
              <a:off x="3339" y="1309"/>
              <a:ext cx="79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22" name="AutoShape 21"/>
          <p:cNvSpPr>
            <a:spLocks noChangeArrowheads="1"/>
          </p:cNvSpPr>
          <p:nvPr/>
        </p:nvSpPr>
        <p:spPr bwMode="auto">
          <a:xfrm>
            <a:off x="4859338" y="2133600"/>
            <a:ext cx="28892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38923" name="Text Box 22"/>
          <p:cNvSpPr txBox="1">
            <a:spLocks noChangeArrowheads="1"/>
          </p:cNvSpPr>
          <p:nvPr/>
        </p:nvSpPr>
        <p:spPr bwMode="auto">
          <a:xfrm>
            <a:off x="795338" y="3176588"/>
            <a:ext cx="3992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(2) </a:t>
            </a:r>
            <a:r>
              <a:rPr lang="zh-TW" altLang="en-US" sz="2000"/>
              <a:t>刪除只有一子節點之內部節點</a:t>
            </a:r>
            <a:r>
              <a:rPr lang="zh-TW" altLang="en-US" sz="1800"/>
              <a:t>  </a:t>
            </a:r>
          </a:p>
        </p:txBody>
      </p:sp>
      <p:grpSp>
        <p:nvGrpSpPr>
          <p:cNvPr id="38924" name="Group 23"/>
          <p:cNvGrpSpPr>
            <a:grpSpLocks/>
          </p:cNvGrpSpPr>
          <p:nvPr/>
        </p:nvGrpSpPr>
        <p:grpSpPr bwMode="auto">
          <a:xfrm>
            <a:off x="1503363" y="4024313"/>
            <a:ext cx="476250" cy="989012"/>
            <a:chOff x="766" y="1038"/>
            <a:chExt cx="300" cy="623"/>
          </a:xfrm>
        </p:grpSpPr>
        <p:sp>
          <p:nvSpPr>
            <p:cNvPr id="38942" name="Text Box 24"/>
            <p:cNvSpPr txBox="1">
              <a:spLocks noChangeArrowheads="1"/>
            </p:cNvSpPr>
            <p:nvPr/>
          </p:nvSpPr>
          <p:spPr bwMode="auto">
            <a:xfrm>
              <a:off x="766" y="1038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</a:t>
              </a:r>
              <a:r>
                <a:rPr lang="zh-TW" altLang="en-US" sz="1800"/>
                <a:t>刪</a:t>
              </a:r>
            </a:p>
          </p:txBody>
        </p:sp>
        <p:sp>
          <p:nvSpPr>
            <p:cNvPr id="38943" name="AutoShape 25"/>
            <p:cNvSpPr>
              <a:spLocks noChangeArrowheads="1"/>
            </p:cNvSpPr>
            <p:nvPr/>
          </p:nvSpPr>
          <p:spPr bwMode="auto">
            <a:xfrm>
              <a:off x="793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925" name="Group 42"/>
          <p:cNvGrpSpPr>
            <a:grpSpLocks/>
          </p:cNvGrpSpPr>
          <p:nvPr/>
        </p:nvGrpSpPr>
        <p:grpSpPr bwMode="auto">
          <a:xfrm>
            <a:off x="5434013" y="4078288"/>
            <a:ext cx="1225550" cy="1079500"/>
            <a:chOff x="3423" y="2432"/>
            <a:chExt cx="772" cy="680"/>
          </a:xfrm>
        </p:grpSpPr>
        <p:grpSp>
          <p:nvGrpSpPr>
            <p:cNvPr id="38937" name="Group 32"/>
            <p:cNvGrpSpPr>
              <a:grpSpLocks/>
            </p:cNvGrpSpPr>
            <p:nvPr/>
          </p:nvGrpSpPr>
          <p:grpSpPr bwMode="auto">
            <a:xfrm>
              <a:off x="3650" y="2432"/>
              <a:ext cx="545" cy="635"/>
              <a:chOff x="3106" y="1071"/>
              <a:chExt cx="545" cy="635"/>
            </a:xfrm>
          </p:grpSpPr>
          <p:sp>
            <p:nvSpPr>
              <p:cNvPr id="38939" name="AutoShape 33"/>
              <p:cNvSpPr>
                <a:spLocks noChangeArrowheads="1"/>
              </p:cNvSpPr>
              <p:nvPr/>
            </p:nvSpPr>
            <p:spPr bwMode="auto">
              <a:xfrm>
                <a:off x="3106" y="107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40" name="AutoShape 34"/>
              <p:cNvSpPr>
                <a:spLocks noChangeArrowheads="1"/>
              </p:cNvSpPr>
              <p:nvPr/>
            </p:nvSpPr>
            <p:spPr bwMode="auto">
              <a:xfrm>
                <a:off x="3378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38941" name="AutoShape 35"/>
              <p:cNvCxnSpPr>
                <a:cxnSpLocks noChangeShapeType="1"/>
                <a:stCxn id="38939" idx="5"/>
                <a:endCxn id="38940" idx="1"/>
              </p:cNvCxnSpPr>
              <p:nvPr/>
            </p:nvCxnSpPr>
            <p:spPr bwMode="auto">
              <a:xfrm>
                <a:off x="3339" y="1309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38" name="AutoShape 37"/>
            <p:cNvSpPr>
              <a:spLocks noChangeArrowheads="1"/>
            </p:cNvSpPr>
            <p:nvPr/>
          </p:nvSpPr>
          <p:spPr bwMode="auto">
            <a:xfrm>
              <a:off x="3423" y="284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8926" name="Group 41"/>
          <p:cNvGrpSpPr>
            <a:grpSpLocks/>
          </p:cNvGrpSpPr>
          <p:nvPr/>
        </p:nvGrpSpPr>
        <p:grpSpPr bwMode="auto">
          <a:xfrm>
            <a:off x="2627313" y="4076700"/>
            <a:ext cx="1728787" cy="1800225"/>
            <a:chOff x="1655" y="2432"/>
            <a:chExt cx="1089" cy="1134"/>
          </a:xfrm>
        </p:grpSpPr>
        <p:grpSp>
          <p:nvGrpSpPr>
            <p:cNvPr id="38929" name="Group 26"/>
            <p:cNvGrpSpPr>
              <a:grpSpLocks/>
            </p:cNvGrpSpPr>
            <p:nvPr/>
          </p:nvGrpSpPr>
          <p:grpSpPr bwMode="auto">
            <a:xfrm>
              <a:off x="1928" y="2432"/>
              <a:ext cx="816" cy="635"/>
              <a:chOff x="1565" y="1071"/>
              <a:chExt cx="816" cy="635"/>
            </a:xfrm>
          </p:grpSpPr>
          <p:sp>
            <p:nvSpPr>
              <p:cNvPr id="38932" name="AutoShape 27"/>
              <p:cNvSpPr>
                <a:spLocks noChangeArrowheads="1"/>
              </p:cNvSpPr>
              <p:nvPr/>
            </p:nvSpPr>
            <p:spPr bwMode="auto">
              <a:xfrm>
                <a:off x="1836" y="107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33" name="AutoShape 28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34" name="AutoShape 29"/>
              <p:cNvSpPr>
                <a:spLocks noChangeArrowheads="1"/>
              </p:cNvSpPr>
              <p:nvPr/>
            </p:nvSpPr>
            <p:spPr bwMode="auto">
              <a:xfrm>
                <a:off x="2108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38935" name="AutoShape 30"/>
              <p:cNvCxnSpPr>
                <a:cxnSpLocks noChangeShapeType="1"/>
                <a:stCxn id="38932" idx="3"/>
                <a:endCxn id="38933" idx="7"/>
              </p:cNvCxnSpPr>
              <p:nvPr/>
            </p:nvCxnSpPr>
            <p:spPr bwMode="auto">
              <a:xfrm flipH="1">
                <a:off x="1798" y="1309"/>
                <a:ext cx="78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6" name="AutoShape 31"/>
              <p:cNvCxnSpPr>
                <a:cxnSpLocks noChangeShapeType="1"/>
                <a:stCxn id="38932" idx="5"/>
                <a:endCxn id="38934" idx="1"/>
              </p:cNvCxnSpPr>
              <p:nvPr/>
            </p:nvCxnSpPr>
            <p:spPr bwMode="auto">
              <a:xfrm>
                <a:off x="2069" y="1309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30" name="AutoShape 36"/>
            <p:cNvSpPr>
              <a:spLocks noChangeArrowheads="1"/>
            </p:cNvSpPr>
            <p:nvPr/>
          </p:nvSpPr>
          <p:spPr bwMode="auto">
            <a:xfrm>
              <a:off x="1655" y="329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931" name="AutoShape 38"/>
            <p:cNvCxnSpPr>
              <a:cxnSpLocks noChangeShapeType="1"/>
              <a:stCxn id="38933" idx="3"/>
              <a:endCxn id="38930" idx="0"/>
            </p:cNvCxnSpPr>
            <p:nvPr/>
          </p:nvCxnSpPr>
          <p:spPr bwMode="auto">
            <a:xfrm flipH="1">
              <a:off x="1792" y="303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927" name="AutoShape 39"/>
          <p:cNvCxnSpPr>
            <a:cxnSpLocks noChangeShapeType="1"/>
            <a:stCxn id="38939" idx="3"/>
            <a:endCxn id="38938" idx="0"/>
          </p:cNvCxnSpPr>
          <p:nvPr/>
        </p:nvCxnSpPr>
        <p:spPr bwMode="auto">
          <a:xfrm flipH="1">
            <a:off x="5651500" y="4456113"/>
            <a:ext cx="206375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AutoShape 40"/>
          <p:cNvSpPr>
            <a:spLocks noChangeArrowheads="1"/>
          </p:cNvSpPr>
          <p:nvPr/>
        </p:nvSpPr>
        <p:spPr bwMode="auto">
          <a:xfrm>
            <a:off x="4859338" y="4652963"/>
            <a:ext cx="28892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11C782-D1F2-D948-9490-3A66FC4FAA67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F4100-9052-45F1-A11A-81D6C5D08B78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3611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(3) </a:t>
            </a:r>
            <a:r>
              <a:rPr lang="zh-TW" altLang="en-US" sz="2000"/>
              <a:t>刪除有二子節點之內部節點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      </a:t>
            </a:r>
            <a:r>
              <a:rPr lang="en-US" altLang="zh-TW" sz="2000"/>
              <a:t>EX :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03363" y="17192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</a:p>
        </p:txBody>
      </p:sp>
      <p:grpSp>
        <p:nvGrpSpPr>
          <p:cNvPr id="39942" name="Group 58"/>
          <p:cNvGrpSpPr>
            <a:grpSpLocks/>
          </p:cNvGrpSpPr>
          <p:nvPr/>
        </p:nvGrpSpPr>
        <p:grpSpPr bwMode="auto">
          <a:xfrm>
            <a:off x="754063" y="1844675"/>
            <a:ext cx="2233612" cy="3671888"/>
            <a:chOff x="475" y="890"/>
            <a:chExt cx="1407" cy="2313"/>
          </a:xfrm>
        </p:grpSpPr>
        <p:sp>
          <p:nvSpPr>
            <p:cNvPr id="39982" name="AutoShape 39"/>
            <p:cNvSpPr>
              <a:spLocks noChangeArrowheads="1"/>
            </p:cNvSpPr>
            <p:nvPr/>
          </p:nvSpPr>
          <p:spPr bwMode="auto">
            <a:xfrm>
              <a:off x="1065" y="89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83" name="AutoShape 40"/>
            <p:cNvSpPr>
              <a:spLocks noChangeArrowheads="1"/>
            </p:cNvSpPr>
            <p:nvPr/>
          </p:nvSpPr>
          <p:spPr bwMode="auto">
            <a:xfrm>
              <a:off x="703" y="129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84" name="AutoShape 41"/>
            <p:cNvSpPr>
              <a:spLocks noChangeArrowheads="1"/>
            </p:cNvSpPr>
            <p:nvPr/>
          </p:nvSpPr>
          <p:spPr bwMode="auto">
            <a:xfrm>
              <a:off x="1382" y="129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9985" name="AutoShape 42"/>
            <p:cNvSpPr>
              <a:spLocks noChangeArrowheads="1"/>
            </p:cNvSpPr>
            <p:nvPr/>
          </p:nvSpPr>
          <p:spPr bwMode="auto">
            <a:xfrm>
              <a:off x="475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86" name="AutoShape 43"/>
            <p:cNvSpPr>
              <a:spLocks noChangeArrowheads="1"/>
            </p:cNvSpPr>
            <p:nvPr/>
          </p:nvSpPr>
          <p:spPr bwMode="auto">
            <a:xfrm>
              <a:off x="884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87" name="AutoShape 44"/>
            <p:cNvSpPr>
              <a:spLocks noChangeArrowheads="1"/>
            </p:cNvSpPr>
            <p:nvPr/>
          </p:nvSpPr>
          <p:spPr bwMode="auto">
            <a:xfrm>
              <a:off x="1201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88" name="AutoShape 45"/>
            <p:cNvSpPr>
              <a:spLocks noChangeArrowheads="1"/>
            </p:cNvSpPr>
            <p:nvPr/>
          </p:nvSpPr>
          <p:spPr bwMode="auto">
            <a:xfrm>
              <a:off x="1609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89" name="AutoShape 46"/>
            <p:cNvSpPr>
              <a:spLocks noChangeArrowheads="1"/>
            </p:cNvSpPr>
            <p:nvPr/>
          </p:nvSpPr>
          <p:spPr bwMode="auto">
            <a:xfrm>
              <a:off x="1428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90" name="AutoShape 47"/>
            <p:cNvSpPr>
              <a:spLocks noChangeArrowheads="1"/>
            </p:cNvSpPr>
            <p:nvPr/>
          </p:nvSpPr>
          <p:spPr bwMode="auto">
            <a:xfrm>
              <a:off x="1020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9991" name="AutoShape 48"/>
            <p:cNvSpPr>
              <a:spLocks noChangeArrowheads="1"/>
            </p:cNvSpPr>
            <p:nvPr/>
          </p:nvSpPr>
          <p:spPr bwMode="auto">
            <a:xfrm>
              <a:off x="1337" y="293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cxnSp>
          <p:nvCxnSpPr>
            <p:cNvPr id="39992" name="AutoShape 49"/>
            <p:cNvCxnSpPr>
              <a:cxnSpLocks noChangeShapeType="1"/>
              <a:stCxn id="39982" idx="3"/>
              <a:endCxn id="39983" idx="7"/>
            </p:cNvCxnSpPr>
            <p:nvPr/>
          </p:nvCxnSpPr>
          <p:spPr bwMode="auto">
            <a:xfrm flipH="1">
              <a:off x="936" y="112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3" name="AutoShape 50"/>
            <p:cNvCxnSpPr>
              <a:cxnSpLocks noChangeShapeType="1"/>
              <a:stCxn id="39982" idx="5"/>
              <a:endCxn id="39984" idx="1"/>
            </p:cNvCxnSpPr>
            <p:nvPr/>
          </p:nvCxnSpPr>
          <p:spPr bwMode="auto">
            <a:xfrm>
              <a:off x="1298" y="112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4" name="AutoShape 51"/>
            <p:cNvCxnSpPr>
              <a:cxnSpLocks noChangeShapeType="1"/>
              <a:stCxn id="39983" idx="3"/>
              <a:endCxn id="39985" idx="0"/>
            </p:cNvCxnSpPr>
            <p:nvPr/>
          </p:nvCxnSpPr>
          <p:spPr bwMode="auto">
            <a:xfrm flipH="1">
              <a:off x="612" y="153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5" name="AutoShape 52"/>
            <p:cNvCxnSpPr>
              <a:cxnSpLocks noChangeShapeType="1"/>
              <a:stCxn id="39983" idx="5"/>
              <a:endCxn id="39986" idx="0"/>
            </p:cNvCxnSpPr>
            <p:nvPr/>
          </p:nvCxnSpPr>
          <p:spPr bwMode="auto">
            <a:xfrm>
              <a:off x="936" y="153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6" name="AutoShape 53"/>
            <p:cNvCxnSpPr>
              <a:cxnSpLocks noChangeShapeType="1"/>
              <a:stCxn id="39984" idx="3"/>
              <a:endCxn id="39987" idx="0"/>
            </p:cNvCxnSpPr>
            <p:nvPr/>
          </p:nvCxnSpPr>
          <p:spPr bwMode="auto">
            <a:xfrm flipH="1">
              <a:off x="1338" y="153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7" name="AutoShape 54"/>
            <p:cNvCxnSpPr>
              <a:cxnSpLocks noChangeShapeType="1"/>
              <a:stCxn id="39984" idx="5"/>
              <a:endCxn id="39988" idx="0"/>
            </p:cNvCxnSpPr>
            <p:nvPr/>
          </p:nvCxnSpPr>
          <p:spPr bwMode="auto">
            <a:xfrm>
              <a:off x="1615" y="153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8" name="AutoShape 55"/>
            <p:cNvCxnSpPr>
              <a:cxnSpLocks noChangeShapeType="1"/>
              <a:stCxn id="39987" idx="3"/>
              <a:endCxn id="39990" idx="0"/>
            </p:cNvCxnSpPr>
            <p:nvPr/>
          </p:nvCxnSpPr>
          <p:spPr bwMode="auto">
            <a:xfrm flipH="1">
              <a:off x="1157" y="203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9" name="AutoShape 56"/>
            <p:cNvCxnSpPr>
              <a:cxnSpLocks noChangeShapeType="1"/>
              <a:stCxn id="39987" idx="5"/>
              <a:endCxn id="39989" idx="0"/>
            </p:cNvCxnSpPr>
            <p:nvPr/>
          </p:nvCxnSpPr>
          <p:spPr bwMode="auto">
            <a:xfrm>
              <a:off x="1434" y="203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00" name="AutoShape 57"/>
            <p:cNvCxnSpPr>
              <a:cxnSpLocks noChangeShapeType="1"/>
              <a:stCxn id="39989" idx="4"/>
              <a:endCxn id="39991" idx="0"/>
            </p:cNvCxnSpPr>
            <p:nvPr/>
          </p:nvCxnSpPr>
          <p:spPr bwMode="auto">
            <a:xfrm flipH="1">
              <a:off x="1474" y="2620"/>
              <a:ext cx="9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195" name="Text Box 5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476375" y="12620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刪除</a:t>
            </a:r>
            <a:r>
              <a:rPr lang="en-US" altLang="zh-TW">
                <a:effectLst>
                  <a:outerShdw blurRad="38100" dist="38100" dir="2700000" algn="tl">
                    <a:srgbClr val="010199"/>
                  </a:outerShdw>
                </a:effectLst>
              </a:rPr>
              <a:t>60 </a:t>
            </a:r>
          </a:p>
        </p:txBody>
      </p:sp>
      <p:sp>
        <p:nvSpPr>
          <p:cNvPr id="39944" name="Text Box 60"/>
          <p:cNvSpPr txBox="1">
            <a:spLocks noChangeArrowheads="1"/>
          </p:cNvSpPr>
          <p:nvPr/>
        </p:nvSpPr>
        <p:spPr bwMode="auto">
          <a:xfrm>
            <a:off x="3203575" y="1838325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方法一：找左子樹最大者 </a:t>
            </a:r>
          </a:p>
        </p:txBody>
      </p:sp>
      <p:grpSp>
        <p:nvGrpSpPr>
          <p:cNvPr id="39945" name="Group 102"/>
          <p:cNvGrpSpPr>
            <a:grpSpLocks/>
          </p:cNvGrpSpPr>
          <p:nvPr/>
        </p:nvGrpSpPr>
        <p:grpSpPr bwMode="auto">
          <a:xfrm>
            <a:off x="3346450" y="2492375"/>
            <a:ext cx="2233613" cy="2736850"/>
            <a:chOff x="2017" y="1480"/>
            <a:chExt cx="1407" cy="1724"/>
          </a:xfrm>
        </p:grpSpPr>
        <p:sp>
          <p:nvSpPr>
            <p:cNvPr id="39965" name="AutoShape 62"/>
            <p:cNvSpPr>
              <a:spLocks noChangeArrowheads="1"/>
            </p:cNvSpPr>
            <p:nvPr/>
          </p:nvSpPr>
          <p:spPr bwMode="auto">
            <a:xfrm>
              <a:off x="2607" y="148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66" name="AutoShape 63"/>
            <p:cNvSpPr>
              <a:spLocks noChangeArrowheads="1"/>
            </p:cNvSpPr>
            <p:nvPr/>
          </p:nvSpPr>
          <p:spPr bwMode="auto">
            <a:xfrm>
              <a:off x="2245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67" name="AutoShape 64"/>
            <p:cNvSpPr>
              <a:spLocks noChangeArrowheads="1"/>
            </p:cNvSpPr>
            <p:nvPr/>
          </p:nvSpPr>
          <p:spPr bwMode="auto">
            <a:xfrm>
              <a:off x="2924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68" name="AutoShape 65"/>
            <p:cNvSpPr>
              <a:spLocks noChangeArrowheads="1"/>
            </p:cNvSpPr>
            <p:nvPr/>
          </p:nvSpPr>
          <p:spPr bwMode="auto">
            <a:xfrm>
              <a:off x="2017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69" name="AutoShape 66"/>
            <p:cNvSpPr>
              <a:spLocks noChangeArrowheads="1"/>
            </p:cNvSpPr>
            <p:nvPr/>
          </p:nvSpPr>
          <p:spPr bwMode="auto">
            <a:xfrm>
              <a:off x="2426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70" name="AutoShape 67"/>
            <p:cNvSpPr>
              <a:spLocks noChangeArrowheads="1"/>
            </p:cNvSpPr>
            <p:nvPr/>
          </p:nvSpPr>
          <p:spPr bwMode="auto">
            <a:xfrm>
              <a:off x="2743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71" name="AutoShape 68"/>
            <p:cNvSpPr>
              <a:spLocks noChangeArrowheads="1"/>
            </p:cNvSpPr>
            <p:nvPr/>
          </p:nvSpPr>
          <p:spPr bwMode="auto">
            <a:xfrm>
              <a:off x="3151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72" name="AutoShape 69"/>
            <p:cNvSpPr>
              <a:spLocks noChangeArrowheads="1"/>
            </p:cNvSpPr>
            <p:nvPr/>
          </p:nvSpPr>
          <p:spPr bwMode="auto">
            <a:xfrm>
              <a:off x="2970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39973" name="AutoShape 70"/>
            <p:cNvSpPr>
              <a:spLocks noChangeArrowheads="1"/>
            </p:cNvSpPr>
            <p:nvPr/>
          </p:nvSpPr>
          <p:spPr bwMode="auto">
            <a:xfrm>
              <a:off x="2562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cxnSp>
          <p:nvCxnSpPr>
            <p:cNvPr id="39974" name="AutoShape 72"/>
            <p:cNvCxnSpPr>
              <a:cxnSpLocks noChangeShapeType="1"/>
              <a:stCxn id="39965" idx="3"/>
              <a:endCxn id="39966" idx="7"/>
            </p:cNvCxnSpPr>
            <p:nvPr/>
          </p:nvCxnSpPr>
          <p:spPr bwMode="auto">
            <a:xfrm flipH="1">
              <a:off x="2478" y="171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5" name="AutoShape 73"/>
            <p:cNvCxnSpPr>
              <a:cxnSpLocks noChangeShapeType="1"/>
              <a:stCxn id="39965" idx="5"/>
              <a:endCxn id="39967" idx="1"/>
            </p:cNvCxnSpPr>
            <p:nvPr/>
          </p:nvCxnSpPr>
          <p:spPr bwMode="auto">
            <a:xfrm>
              <a:off x="2840" y="171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6" name="AutoShape 74"/>
            <p:cNvCxnSpPr>
              <a:cxnSpLocks noChangeShapeType="1"/>
              <a:stCxn id="39966" idx="3"/>
              <a:endCxn id="39968" idx="0"/>
            </p:cNvCxnSpPr>
            <p:nvPr/>
          </p:nvCxnSpPr>
          <p:spPr bwMode="auto">
            <a:xfrm flipH="1">
              <a:off x="2154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7" name="AutoShape 75"/>
            <p:cNvCxnSpPr>
              <a:cxnSpLocks noChangeShapeType="1"/>
              <a:stCxn id="39966" idx="5"/>
              <a:endCxn id="39969" idx="0"/>
            </p:cNvCxnSpPr>
            <p:nvPr/>
          </p:nvCxnSpPr>
          <p:spPr bwMode="auto">
            <a:xfrm>
              <a:off x="2478" y="212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8" name="AutoShape 76"/>
            <p:cNvCxnSpPr>
              <a:cxnSpLocks noChangeShapeType="1"/>
              <a:stCxn id="39967" idx="3"/>
              <a:endCxn id="39970" idx="0"/>
            </p:cNvCxnSpPr>
            <p:nvPr/>
          </p:nvCxnSpPr>
          <p:spPr bwMode="auto">
            <a:xfrm flipH="1">
              <a:off x="2880" y="212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9" name="AutoShape 77"/>
            <p:cNvCxnSpPr>
              <a:cxnSpLocks noChangeShapeType="1"/>
              <a:stCxn id="39967" idx="5"/>
              <a:endCxn id="39971" idx="0"/>
            </p:cNvCxnSpPr>
            <p:nvPr/>
          </p:nvCxnSpPr>
          <p:spPr bwMode="auto">
            <a:xfrm>
              <a:off x="3157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0" name="AutoShape 78"/>
            <p:cNvCxnSpPr>
              <a:cxnSpLocks noChangeShapeType="1"/>
              <a:stCxn id="39970" idx="3"/>
              <a:endCxn id="39973" idx="0"/>
            </p:cNvCxnSpPr>
            <p:nvPr/>
          </p:nvCxnSpPr>
          <p:spPr bwMode="auto">
            <a:xfrm flipH="1">
              <a:off x="2699" y="262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1" name="AutoShape 79"/>
            <p:cNvCxnSpPr>
              <a:cxnSpLocks noChangeShapeType="1"/>
              <a:stCxn id="39970" idx="5"/>
              <a:endCxn id="39972" idx="0"/>
            </p:cNvCxnSpPr>
            <p:nvPr/>
          </p:nvCxnSpPr>
          <p:spPr bwMode="auto">
            <a:xfrm>
              <a:off x="2976" y="262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46" name="Text Box 81"/>
          <p:cNvSpPr txBox="1">
            <a:spLocks noChangeArrowheads="1"/>
          </p:cNvSpPr>
          <p:nvPr/>
        </p:nvSpPr>
        <p:spPr bwMode="auto">
          <a:xfrm>
            <a:off x="5940425" y="1844675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方法二：找右子樹最小者 </a:t>
            </a:r>
          </a:p>
        </p:txBody>
      </p:sp>
      <p:grpSp>
        <p:nvGrpSpPr>
          <p:cNvPr id="39947" name="Group 103"/>
          <p:cNvGrpSpPr>
            <a:grpSpLocks/>
          </p:cNvGrpSpPr>
          <p:nvPr/>
        </p:nvGrpSpPr>
        <p:grpSpPr bwMode="auto">
          <a:xfrm>
            <a:off x="6226175" y="2493963"/>
            <a:ext cx="1946275" cy="3671887"/>
            <a:chOff x="3832" y="1480"/>
            <a:chExt cx="1226" cy="2313"/>
          </a:xfrm>
        </p:grpSpPr>
        <p:sp>
          <p:nvSpPr>
            <p:cNvPr id="39948" name="AutoShape 83"/>
            <p:cNvSpPr>
              <a:spLocks noChangeArrowheads="1"/>
            </p:cNvSpPr>
            <p:nvPr/>
          </p:nvSpPr>
          <p:spPr bwMode="auto">
            <a:xfrm>
              <a:off x="4422" y="148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49" name="AutoShape 84"/>
            <p:cNvSpPr>
              <a:spLocks noChangeArrowheads="1"/>
            </p:cNvSpPr>
            <p:nvPr/>
          </p:nvSpPr>
          <p:spPr bwMode="auto">
            <a:xfrm>
              <a:off x="4060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50" name="AutoShape 85"/>
            <p:cNvSpPr>
              <a:spLocks noChangeArrowheads="1"/>
            </p:cNvSpPr>
            <p:nvPr/>
          </p:nvSpPr>
          <p:spPr bwMode="auto">
            <a:xfrm>
              <a:off x="4739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51" name="AutoShape 86"/>
            <p:cNvSpPr>
              <a:spLocks noChangeArrowheads="1"/>
            </p:cNvSpPr>
            <p:nvPr/>
          </p:nvSpPr>
          <p:spPr bwMode="auto">
            <a:xfrm>
              <a:off x="3832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52" name="AutoShape 87"/>
            <p:cNvSpPr>
              <a:spLocks noChangeArrowheads="1"/>
            </p:cNvSpPr>
            <p:nvPr/>
          </p:nvSpPr>
          <p:spPr bwMode="auto">
            <a:xfrm>
              <a:off x="4241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53" name="AutoShape 88"/>
            <p:cNvSpPr>
              <a:spLocks noChangeArrowheads="1"/>
            </p:cNvSpPr>
            <p:nvPr/>
          </p:nvSpPr>
          <p:spPr bwMode="auto">
            <a:xfrm>
              <a:off x="4558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54" name="AutoShape 90"/>
            <p:cNvSpPr>
              <a:spLocks noChangeArrowheads="1"/>
            </p:cNvSpPr>
            <p:nvPr/>
          </p:nvSpPr>
          <p:spPr bwMode="auto">
            <a:xfrm>
              <a:off x="4785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55" name="AutoShape 91"/>
            <p:cNvSpPr>
              <a:spLocks noChangeArrowheads="1"/>
            </p:cNvSpPr>
            <p:nvPr/>
          </p:nvSpPr>
          <p:spPr bwMode="auto">
            <a:xfrm>
              <a:off x="4377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9956" name="AutoShape 92"/>
            <p:cNvSpPr>
              <a:spLocks noChangeArrowheads="1"/>
            </p:cNvSpPr>
            <p:nvPr/>
          </p:nvSpPr>
          <p:spPr bwMode="auto">
            <a:xfrm>
              <a:off x="4694" y="352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cxnSp>
          <p:nvCxnSpPr>
            <p:cNvPr id="39957" name="AutoShape 93"/>
            <p:cNvCxnSpPr>
              <a:cxnSpLocks noChangeShapeType="1"/>
              <a:stCxn id="39948" idx="3"/>
              <a:endCxn id="39949" idx="7"/>
            </p:cNvCxnSpPr>
            <p:nvPr/>
          </p:nvCxnSpPr>
          <p:spPr bwMode="auto">
            <a:xfrm flipH="1">
              <a:off x="4293" y="171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8" name="AutoShape 94"/>
            <p:cNvCxnSpPr>
              <a:cxnSpLocks noChangeShapeType="1"/>
              <a:stCxn id="39948" idx="5"/>
              <a:endCxn id="39950" idx="1"/>
            </p:cNvCxnSpPr>
            <p:nvPr/>
          </p:nvCxnSpPr>
          <p:spPr bwMode="auto">
            <a:xfrm>
              <a:off x="4655" y="171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9" name="AutoShape 95"/>
            <p:cNvCxnSpPr>
              <a:cxnSpLocks noChangeShapeType="1"/>
              <a:stCxn id="39949" idx="3"/>
              <a:endCxn id="39951" idx="0"/>
            </p:cNvCxnSpPr>
            <p:nvPr/>
          </p:nvCxnSpPr>
          <p:spPr bwMode="auto">
            <a:xfrm flipH="1">
              <a:off x="3969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0" name="AutoShape 96"/>
            <p:cNvCxnSpPr>
              <a:cxnSpLocks noChangeShapeType="1"/>
              <a:stCxn id="39949" idx="5"/>
              <a:endCxn id="39952" idx="0"/>
            </p:cNvCxnSpPr>
            <p:nvPr/>
          </p:nvCxnSpPr>
          <p:spPr bwMode="auto">
            <a:xfrm>
              <a:off x="4293" y="212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1" name="AutoShape 97"/>
            <p:cNvCxnSpPr>
              <a:cxnSpLocks noChangeShapeType="1"/>
              <a:stCxn id="39950" idx="3"/>
              <a:endCxn id="39953" idx="0"/>
            </p:cNvCxnSpPr>
            <p:nvPr/>
          </p:nvCxnSpPr>
          <p:spPr bwMode="auto">
            <a:xfrm flipH="1">
              <a:off x="4695" y="212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2" name="AutoShape 99"/>
            <p:cNvCxnSpPr>
              <a:cxnSpLocks noChangeShapeType="1"/>
              <a:stCxn id="39953" idx="3"/>
              <a:endCxn id="39955" idx="0"/>
            </p:cNvCxnSpPr>
            <p:nvPr/>
          </p:nvCxnSpPr>
          <p:spPr bwMode="auto">
            <a:xfrm flipH="1">
              <a:off x="4514" y="262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3" name="AutoShape 100"/>
            <p:cNvCxnSpPr>
              <a:cxnSpLocks noChangeShapeType="1"/>
              <a:stCxn id="39953" idx="5"/>
              <a:endCxn id="39954" idx="0"/>
            </p:cNvCxnSpPr>
            <p:nvPr/>
          </p:nvCxnSpPr>
          <p:spPr bwMode="auto">
            <a:xfrm>
              <a:off x="4791" y="262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4" name="AutoShape 101"/>
            <p:cNvCxnSpPr>
              <a:cxnSpLocks noChangeShapeType="1"/>
              <a:stCxn id="39954" idx="4"/>
              <a:endCxn id="39956" idx="0"/>
            </p:cNvCxnSpPr>
            <p:nvPr/>
          </p:nvCxnSpPr>
          <p:spPr bwMode="auto">
            <a:xfrm flipH="1">
              <a:off x="4831" y="3210"/>
              <a:ext cx="9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66BA4B-2348-294A-A6CB-B55626A269F9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3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7F5E7-4163-4D78-9AE4-A522C920A6CE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9318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二元搜尋樹之高度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11811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ffectLst/>
              </a:rPr>
              <a:t>Ex</a:t>
            </a:r>
            <a:r>
              <a:rPr lang="zh-TW" altLang="en-US" sz="2000" smtClean="0">
                <a:effectLst/>
              </a:rPr>
              <a:t>：使用</a:t>
            </a:r>
            <a:r>
              <a:rPr lang="en-US" altLang="zh-TW" sz="2000" smtClean="0">
                <a:effectLst/>
              </a:rPr>
              <a:t>insert_node</a:t>
            </a:r>
            <a:r>
              <a:rPr lang="zh-TW" altLang="en-US" sz="2000" smtClean="0">
                <a:effectLst/>
              </a:rPr>
              <a:t>函數在原來空的二元搜尋樹中依序插入</a:t>
            </a:r>
            <a:r>
              <a:rPr lang="en-US" altLang="zh-TW" sz="2000" smtClean="0">
                <a:effectLst/>
              </a:rPr>
              <a:t>1,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effectLst/>
              </a:rPr>
              <a:t>             2,……</a:t>
            </a:r>
            <a:r>
              <a:rPr lang="zh-TW" altLang="en-US" sz="2000" smtClean="0"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smtClean="0">
                <a:effectLst/>
              </a:rPr>
              <a:t>             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484438" y="4508500"/>
            <a:ext cx="27495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則形成傾斜樹</a:t>
            </a:r>
            <a:endParaRPr lang="en-US" altLang="zh-TW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樹搜尋速度與高度相關</a:t>
            </a: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400550" y="3160713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40968" name="AutoShape 9"/>
          <p:cNvCxnSpPr>
            <a:cxnSpLocks noChangeShapeType="1"/>
          </p:cNvCxnSpPr>
          <p:nvPr/>
        </p:nvCxnSpPr>
        <p:spPr bwMode="auto">
          <a:xfrm>
            <a:off x="4157663" y="2998788"/>
            <a:ext cx="2698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9" name="AutoShape 12"/>
          <p:cNvCxnSpPr>
            <a:cxnSpLocks noChangeShapeType="1"/>
          </p:cNvCxnSpPr>
          <p:nvPr/>
        </p:nvCxnSpPr>
        <p:spPr bwMode="auto">
          <a:xfrm>
            <a:off x="5822950" y="4524375"/>
            <a:ext cx="33337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Line 13"/>
          <p:cNvSpPr>
            <a:spLocks noChangeShapeType="1"/>
          </p:cNvSpPr>
          <p:nvPr/>
        </p:nvSpPr>
        <p:spPr bwMode="auto">
          <a:xfrm>
            <a:off x="5076825" y="3665538"/>
            <a:ext cx="358775" cy="3794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AutoShape 14"/>
          <p:cNvSpPr>
            <a:spLocks noChangeArrowheads="1"/>
          </p:cNvSpPr>
          <p:nvPr/>
        </p:nvSpPr>
        <p:spPr bwMode="auto">
          <a:xfrm>
            <a:off x="3608388" y="24384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2" name="AutoShape 15"/>
          <p:cNvSpPr>
            <a:spLocks noChangeArrowheads="1"/>
          </p:cNvSpPr>
          <p:nvPr/>
        </p:nvSpPr>
        <p:spPr bwMode="auto">
          <a:xfrm>
            <a:off x="5256213" y="4071938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5989638" y="48260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8AA0B8-C203-824E-851C-76FC4EC28E30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92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55AB6-63D8-4576-B428-462DC755073F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42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選取樹 </a:t>
            </a:r>
          </a:p>
        </p:txBody>
      </p:sp>
      <p:sp>
        <p:nvSpPr>
          <p:cNvPr id="942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528763"/>
            <a:ext cx="6707188" cy="4603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目的：將Ｋ個有順序之序列，合併成一個有序之序列。 </a:t>
            </a:r>
          </a:p>
        </p:txBody>
      </p:sp>
      <p:grpSp>
        <p:nvGrpSpPr>
          <p:cNvPr id="41990" name="Group 54"/>
          <p:cNvGrpSpPr>
            <a:grpSpLocks/>
          </p:cNvGrpSpPr>
          <p:nvPr/>
        </p:nvGrpSpPr>
        <p:grpSpPr bwMode="auto">
          <a:xfrm>
            <a:off x="1308100" y="2198688"/>
            <a:ext cx="6503988" cy="2238375"/>
            <a:chOff x="824" y="1253"/>
            <a:chExt cx="4097" cy="1410"/>
          </a:xfrm>
        </p:grpSpPr>
        <p:grpSp>
          <p:nvGrpSpPr>
            <p:cNvPr id="42032" name="Group 34"/>
            <p:cNvGrpSpPr>
              <a:grpSpLocks/>
            </p:cNvGrpSpPr>
            <p:nvPr/>
          </p:nvGrpSpPr>
          <p:grpSpPr bwMode="auto">
            <a:xfrm>
              <a:off x="973" y="1253"/>
              <a:ext cx="3948" cy="1361"/>
              <a:chOff x="566" y="1298"/>
              <a:chExt cx="3948" cy="1361"/>
            </a:xfrm>
          </p:grpSpPr>
          <p:sp>
            <p:nvSpPr>
              <p:cNvPr id="42048" name="AutoShape 4"/>
              <p:cNvSpPr>
                <a:spLocks noChangeArrowheads="1"/>
              </p:cNvSpPr>
              <p:nvPr/>
            </p:nvSpPr>
            <p:spPr bwMode="auto">
              <a:xfrm>
                <a:off x="2290" y="1298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49" name="AutoShape 5"/>
              <p:cNvSpPr>
                <a:spLocks noChangeArrowheads="1"/>
              </p:cNvSpPr>
              <p:nvPr/>
            </p:nvSpPr>
            <p:spPr bwMode="auto">
              <a:xfrm>
                <a:off x="1338" y="166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0" name="AutoShape 6"/>
              <p:cNvSpPr>
                <a:spLocks noChangeArrowheads="1"/>
              </p:cNvSpPr>
              <p:nvPr/>
            </p:nvSpPr>
            <p:spPr bwMode="auto">
              <a:xfrm>
                <a:off x="3379" y="1616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51" name="AutoShape 7"/>
              <p:cNvSpPr>
                <a:spLocks noChangeArrowheads="1"/>
              </p:cNvSpPr>
              <p:nvPr/>
            </p:nvSpPr>
            <p:spPr bwMode="auto">
              <a:xfrm>
                <a:off x="83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52" name="AutoShape 8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3" name="AutoShape 9"/>
              <p:cNvSpPr>
                <a:spLocks noChangeArrowheads="1"/>
              </p:cNvSpPr>
              <p:nvPr/>
            </p:nvSpPr>
            <p:spPr bwMode="auto">
              <a:xfrm>
                <a:off x="2834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54" name="AutoShape 10"/>
              <p:cNvSpPr>
                <a:spLocks noChangeArrowheads="1"/>
              </p:cNvSpPr>
              <p:nvPr/>
            </p:nvSpPr>
            <p:spPr bwMode="auto">
              <a:xfrm>
                <a:off x="3923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42055" name="AutoShape 11"/>
              <p:cNvSpPr>
                <a:spLocks noChangeArrowheads="1"/>
              </p:cNvSpPr>
              <p:nvPr/>
            </p:nvSpPr>
            <p:spPr bwMode="auto">
              <a:xfrm>
                <a:off x="566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2056" name="AutoShape 13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57" name="AutoShape 14"/>
              <p:cNvSpPr>
                <a:spLocks noChangeArrowheads="1"/>
              </p:cNvSpPr>
              <p:nvPr/>
            </p:nvSpPr>
            <p:spPr bwMode="auto">
              <a:xfrm>
                <a:off x="1564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2058" name="AutoShape 15"/>
              <p:cNvSpPr>
                <a:spLocks noChangeArrowheads="1"/>
              </p:cNvSpPr>
              <p:nvPr/>
            </p:nvSpPr>
            <p:spPr bwMode="auto">
              <a:xfrm>
                <a:off x="2109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9" name="AutoShape 16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60" name="AutoShape 17"/>
              <p:cNvSpPr>
                <a:spLocks noChangeArrowheads="1"/>
              </p:cNvSpPr>
              <p:nvPr/>
            </p:nvSpPr>
            <p:spPr bwMode="auto">
              <a:xfrm>
                <a:off x="315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61" name="AutoShape 18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90</a:t>
                </a:r>
              </a:p>
            </p:txBody>
          </p:sp>
          <p:sp>
            <p:nvSpPr>
              <p:cNvPr id="42062" name="AutoShape 19"/>
              <p:cNvSpPr>
                <a:spLocks noChangeArrowheads="1"/>
              </p:cNvSpPr>
              <p:nvPr/>
            </p:nvSpPr>
            <p:spPr bwMode="auto">
              <a:xfrm>
                <a:off x="424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cxnSp>
            <p:nvCxnSpPr>
              <p:cNvPr id="42063" name="AutoShape 20"/>
              <p:cNvCxnSpPr>
                <a:cxnSpLocks noChangeShapeType="1"/>
                <a:stCxn id="42048" idx="2"/>
                <a:endCxn id="42049" idx="7"/>
              </p:cNvCxnSpPr>
              <p:nvPr/>
            </p:nvCxnSpPr>
            <p:spPr bwMode="auto">
              <a:xfrm flipH="1">
                <a:off x="1571" y="1434"/>
                <a:ext cx="713" cy="2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4" name="AutoShape 21"/>
              <p:cNvCxnSpPr>
                <a:cxnSpLocks noChangeShapeType="1"/>
                <a:stCxn id="42048" idx="6"/>
                <a:endCxn id="42050" idx="2"/>
              </p:cNvCxnSpPr>
              <p:nvPr/>
            </p:nvCxnSpPr>
            <p:spPr bwMode="auto">
              <a:xfrm>
                <a:off x="2569" y="1434"/>
                <a:ext cx="804" cy="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5" name="AutoShape 22"/>
              <p:cNvCxnSpPr>
                <a:cxnSpLocks noChangeShapeType="1"/>
                <a:stCxn id="42049" idx="3"/>
                <a:endCxn id="42051" idx="7"/>
              </p:cNvCxnSpPr>
              <p:nvPr/>
            </p:nvCxnSpPr>
            <p:spPr bwMode="auto">
              <a:xfrm flipH="1">
                <a:off x="1072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6" name="AutoShape 23"/>
              <p:cNvCxnSpPr>
                <a:cxnSpLocks noChangeShapeType="1"/>
                <a:stCxn id="42049" idx="5"/>
                <a:endCxn id="42052" idx="1"/>
              </p:cNvCxnSpPr>
              <p:nvPr/>
            </p:nvCxnSpPr>
            <p:spPr bwMode="auto">
              <a:xfrm>
                <a:off x="1571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7" name="AutoShape 24"/>
              <p:cNvCxnSpPr>
                <a:cxnSpLocks noChangeShapeType="1"/>
                <a:stCxn id="42050" idx="3"/>
                <a:endCxn id="42053" idx="7"/>
              </p:cNvCxnSpPr>
              <p:nvPr/>
            </p:nvCxnSpPr>
            <p:spPr bwMode="auto">
              <a:xfrm flipH="1">
                <a:off x="3067" y="1854"/>
                <a:ext cx="352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8" name="AutoShape 25"/>
              <p:cNvCxnSpPr>
                <a:cxnSpLocks noChangeShapeType="1"/>
                <a:stCxn id="42050" idx="5"/>
                <a:endCxn id="42054" idx="1"/>
              </p:cNvCxnSpPr>
              <p:nvPr/>
            </p:nvCxnSpPr>
            <p:spPr bwMode="auto">
              <a:xfrm>
                <a:off x="3612" y="1854"/>
                <a:ext cx="351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9" name="AutoShape 26"/>
              <p:cNvCxnSpPr>
                <a:cxnSpLocks noChangeShapeType="1"/>
                <a:stCxn id="42051" idx="3"/>
                <a:endCxn id="42055" idx="7"/>
              </p:cNvCxnSpPr>
              <p:nvPr/>
            </p:nvCxnSpPr>
            <p:spPr bwMode="auto">
              <a:xfrm flipH="1">
                <a:off x="799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0" name="AutoShape 27"/>
              <p:cNvCxnSpPr>
                <a:cxnSpLocks noChangeShapeType="1"/>
                <a:stCxn id="42051" idx="5"/>
                <a:endCxn id="42056" idx="1"/>
              </p:cNvCxnSpPr>
              <p:nvPr/>
            </p:nvCxnSpPr>
            <p:spPr bwMode="auto">
              <a:xfrm>
                <a:off x="1072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1" name="AutoShape 28"/>
              <p:cNvCxnSpPr>
                <a:cxnSpLocks noChangeShapeType="1"/>
                <a:stCxn id="42052" idx="3"/>
                <a:endCxn id="42057" idx="7"/>
              </p:cNvCxnSpPr>
              <p:nvPr/>
            </p:nvCxnSpPr>
            <p:spPr bwMode="auto">
              <a:xfrm flipH="1">
                <a:off x="1797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2" name="AutoShape 29"/>
              <p:cNvCxnSpPr>
                <a:cxnSpLocks noChangeShapeType="1"/>
                <a:stCxn id="42052" idx="5"/>
                <a:endCxn id="42058" idx="1"/>
              </p:cNvCxnSpPr>
              <p:nvPr/>
            </p:nvCxnSpPr>
            <p:spPr bwMode="auto">
              <a:xfrm>
                <a:off x="2070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3" name="AutoShape 30"/>
              <p:cNvCxnSpPr>
                <a:cxnSpLocks noChangeShapeType="1"/>
                <a:stCxn id="42053" idx="3"/>
                <a:endCxn id="42059" idx="7"/>
              </p:cNvCxnSpPr>
              <p:nvPr/>
            </p:nvCxnSpPr>
            <p:spPr bwMode="auto">
              <a:xfrm flipH="1">
                <a:off x="2795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4" name="AutoShape 31"/>
              <p:cNvCxnSpPr>
                <a:cxnSpLocks noChangeShapeType="1"/>
                <a:stCxn id="42053" idx="5"/>
                <a:endCxn id="42060" idx="1"/>
              </p:cNvCxnSpPr>
              <p:nvPr/>
            </p:nvCxnSpPr>
            <p:spPr bwMode="auto">
              <a:xfrm>
                <a:off x="3067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5" name="AutoShape 32"/>
              <p:cNvCxnSpPr>
                <a:cxnSpLocks noChangeShapeType="1"/>
                <a:stCxn id="42054" idx="3"/>
                <a:endCxn id="42061" idx="7"/>
              </p:cNvCxnSpPr>
              <p:nvPr/>
            </p:nvCxnSpPr>
            <p:spPr bwMode="auto">
              <a:xfrm flipH="1">
                <a:off x="3884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6" name="AutoShape 33"/>
              <p:cNvCxnSpPr>
                <a:cxnSpLocks noChangeShapeType="1"/>
                <a:stCxn id="42054" idx="5"/>
                <a:endCxn id="42062" idx="1"/>
              </p:cNvCxnSpPr>
              <p:nvPr/>
            </p:nvCxnSpPr>
            <p:spPr bwMode="auto">
              <a:xfrm>
                <a:off x="4156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033" name="Text Box 35"/>
            <p:cNvSpPr txBox="1">
              <a:spLocks noChangeArrowheads="1"/>
            </p:cNvSpPr>
            <p:nvPr/>
          </p:nvSpPr>
          <p:spPr bwMode="auto">
            <a:xfrm>
              <a:off x="2503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2034" name="Text Box 36"/>
            <p:cNvSpPr txBox="1">
              <a:spLocks noChangeArrowheads="1"/>
            </p:cNvSpPr>
            <p:nvPr/>
          </p:nvSpPr>
          <p:spPr bwMode="auto">
            <a:xfrm>
              <a:off x="159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2035" name="Text Box 38"/>
            <p:cNvSpPr txBox="1">
              <a:spLocks noChangeArrowheads="1"/>
            </p:cNvSpPr>
            <p:nvPr/>
          </p:nvSpPr>
          <p:spPr bwMode="auto">
            <a:xfrm>
              <a:off x="3606" y="16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2036" name="Text Box 39"/>
            <p:cNvSpPr txBox="1">
              <a:spLocks noChangeArrowheads="1"/>
            </p:cNvSpPr>
            <p:nvPr/>
          </p:nvSpPr>
          <p:spPr bwMode="auto">
            <a:xfrm>
              <a:off x="1096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42037" name="Text Box 40"/>
            <p:cNvSpPr txBox="1">
              <a:spLocks noChangeArrowheads="1"/>
            </p:cNvSpPr>
            <p:nvPr/>
          </p:nvSpPr>
          <p:spPr bwMode="auto">
            <a:xfrm>
              <a:off x="2094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3092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42039" name="Text Box 42"/>
            <p:cNvSpPr txBox="1">
              <a:spLocks noChangeArrowheads="1"/>
            </p:cNvSpPr>
            <p:nvPr/>
          </p:nvSpPr>
          <p:spPr bwMode="auto">
            <a:xfrm>
              <a:off x="41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2040" name="Text Box 43"/>
            <p:cNvSpPr txBox="1">
              <a:spLocks noChangeArrowheads="1"/>
            </p:cNvSpPr>
            <p:nvPr/>
          </p:nvSpPr>
          <p:spPr bwMode="auto">
            <a:xfrm>
              <a:off x="824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42041" name="Text Box 44"/>
            <p:cNvSpPr txBox="1">
              <a:spLocks noChangeArrowheads="1"/>
            </p:cNvSpPr>
            <p:nvPr/>
          </p:nvSpPr>
          <p:spPr bwMode="auto">
            <a:xfrm>
              <a:off x="1369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42042" name="Text Box 45"/>
            <p:cNvSpPr txBox="1">
              <a:spLocks noChangeArrowheads="1"/>
            </p:cNvSpPr>
            <p:nvPr/>
          </p:nvSpPr>
          <p:spPr bwMode="auto">
            <a:xfrm>
              <a:off x="1746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42043" name="Text Box 46"/>
            <p:cNvSpPr txBox="1">
              <a:spLocks noChangeArrowheads="1"/>
            </p:cNvSpPr>
            <p:nvPr/>
          </p:nvSpPr>
          <p:spPr bwMode="auto">
            <a:xfrm>
              <a:off x="2290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42044" name="Text Box 47"/>
            <p:cNvSpPr txBox="1">
              <a:spLocks noChangeArrowheads="1"/>
            </p:cNvSpPr>
            <p:nvPr/>
          </p:nvSpPr>
          <p:spPr bwMode="auto">
            <a:xfrm>
              <a:off x="274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42045" name="Text Box 48"/>
            <p:cNvSpPr txBox="1">
              <a:spLocks noChangeArrowheads="1"/>
            </p:cNvSpPr>
            <p:nvPr/>
          </p:nvSpPr>
          <p:spPr bwMode="auto">
            <a:xfrm>
              <a:off x="333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42046" name="Text Box 49"/>
            <p:cNvSpPr txBox="1">
              <a:spLocks noChangeArrowheads="1"/>
            </p:cNvSpPr>
            <p:nvPr/>
          </p:nvSpPr>
          <p:spPr bwMode="auto">
            <a:xfrm>
              <a:off x="3833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14</a:t>
              </a:r>
            </a:p>
          </p:txBody>
        </p:sp>
        <p:sp>
          <p:nvSpPr>
            <p:cNvPr id="42047" name="Text Box 50"/>
            <p:cNvSpPr txBox="1">
              <a:spLocks noChangeArrowheads="1"/>
            </p:cNvSpPr>
            <p:nvPr/>
          </p:nvSpPr>
          <p:spPr bwMode="auto">
            <a:xfrm>
              <a:off x="4418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15</a:t>
              </a:r>
            </a:p>
          </p:txBody>
        </p:sp>
      </p:grpSp>
      <p:grpSp>
        <p:nvGrpSpPr>
          <p:cNvPr id="41991" name="Group 93"/>
          <p:cNvGrpSpPr>
            <a:grpSpLocks/>
          </p:cNvGrpSpPr>
          <p:nvPr/>
        </p:nvGrpSpPr>
        <p:grpSpPr bwMode="auto">
          <a:xfrm>
            <a:off x="1476375" y="4646613"/>
            <a:ext cx="6296025" cy="1519237"/>
            <a:chOff x="930" y="2568"/>
            <a:chExt cx="3966" cy="957"/>
          </a:xfrm>
        </p:grpSpPr>
        <p:grpSp>
          <p:nvGrpSpPr>
            <p:cNvPr id="41992" name="Group 55"/>
            <p:cNvGrpSpPr>
              <a:grpSpLocks/>
            </p:cNvGrpSpPr>
            <p:nvPr/>
          </p:nvGrpSpPr>
          <p:grpSpPr bwMode="auto">
            <a:xfrm>
              <a:off x="975" y="2568"/>
              <a:ext cx="227" cy="681"/>
              <a:chOff x="975" y="2795"/>
              <a:chExt cx="227" cy="681"/>
            </a:xfrm>
          </p:grpSpPr>
          <p:sp>
            <p:nvSpPr>
              <p:cNvPr id="42029" name="Rectangle 5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30" name="Rectangle 5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2031" name="Rectangle 5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3" name="Group 56"/>
            <p:cNvGrpSpPr>
              <a:grpSpLocks/>
            </p:cNvGrpSpPr>
            <p:nvPr/>
          </p:nvGrpSpPr>
          <p:grpSpPr bwMode="auto">
            <a:xfrm>
              <a:off x="1564" y="2568"/>
              <a:ext cx="227" cy="681"/>
              <a:chOff x="975" y="2795"/>
              <a:chExt cx="227" cy="681"/>
            </a:xfrm>
          </p:grpSpPr>
          <p:sp>
            <p:nvSpPr>
              <p:cNvPr id="42026" name="Rectangle 57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2027" name="Rectangle 58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38</a:t>
                </a:r>
              </a:p>
            </p:txBody>
          </p:sp>
          <p:sp>
            <p:nvSpPr>
              <p:cNvPr id="42028" name="Rectangle 59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4" name="Group 60"/>
            <p:cNvGrpSpPr>
              <a:grpSpLocks/>
            </p:cNvGrpSpPr>
            <p:nvPr/>
          </p:nvGrpSpPr>
          <p:grpSpPr bwMode="auto">
            <a:xfrm>
              <a:off x="2018" y="2568"/>
              <a:ext cx="227" cy="681"/>
              <a:chOff x="975" y="2795"/>
              <a:chExt cx="227" cy="681"/>
            </a:xfrm>
          </p:grpSpPr>
          <p:sp>
            <p:nvSpPr>
              <p:cNvPr id="42023" name="Rectangle 6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2024" name="Rectangle 6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42025" name="Rectangle 6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5" name="Group 64"/>
            <p:cNvGrpSpPr>
              <a:grpSpLocks/>
            </p:cNvGrpSpPr>
            <p:nvPr/>
          </p:nvGrpSpPr>
          <p:grpSpPr bwMode="auto">
            <a:xfrm>
              <a:off x="2562" y="2568"/>
              <a:ext cx="227" cy="681"/>
              <a:chOff x="975" y="2795"/>
              <a:chExt cx="227" cy="681"/>
            </a:xfrm>
          </p:grpSpPr>
          <p:sp>
            <p:nvSpPr>
              <p:cNvPr id="42020" name="Rectangle 65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21" name="Rectangle 66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42022" name="Rectangle 67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6" name="Group 68"/>
            <p:cNvGrpSpPr>
              <a:grpSpLocks/>
            </p:cNvGrpSpPr>
            <p:nvPr/>
          </p:nvGrpSpPr>
          <p:grpSpPr bwMode="auto">
            <a:xfrm>
              <a:off x="3016" y="2568"/>
              <a:ext cx="227" cy="681"/>
              <a:chOff x="975" y="2795"/>
              <a:chExt cx="227" cy="681"/>
            </a:xfrm>
          </p:grpSpPr>
          <p:sp>
            <p:nvSpPr>
              <p:cNvPr id="42017" name="Rectangle 69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18" name="Rectangle 70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50</a:t>
                </a:r>
              </a:p>
            </p:txBody>
          </p:sp>
          <p:sp>
            <p:nvSpPr>
              <p:cNvPr id="42019" name="Rectangle 71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7" name="Group 72"/>
            <p:cNvGrpSpPr>
              <a:grpSpLocks/>
            </p:cNvGrpSpPr>
            <p:nvPr/>
          </p:nvGrpSpPr>
          <p:grpSpPr bwMode="auto">
            <a:xfrm>
              <a:off x="3606" y="2568"/>
              <a:ext cx="227" cy="681"/>
              <a:chOff x="975" y="2795"/>
              <a:chExt cx="227" cy="681"/>
            </a:xfrm>
          </p:grpSpPr>
          <p:sp>
            <p:nvSpPr>
              <p:cNvPr id="42014" name="Rectangle 73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42015" name="Rectangle 74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2016" name="Rectangle 75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8" name="Group 76"/>
            <p:cNvGrpSpPr>
              <a:grpSpLocks/>
            </p:cNvGrpSpPr>
            <p:nvPr/>
          </p:nvGrpSpPr>
          <p:grpSpPr bwMode="auto">
            <a:xfrm>
              <a:off x="4105" y="2568"/>
              <a:ext cx="317" cy="681"/>
              <a:chOff x="975" y="2795"/>
              <a:chExt cx="227" cy="681"/>
            </a:xfrm>
          </p:grpSpPr>
          <p:sp>
            <p:nvSpPr>
              <p:cNvPr id="42011" name="Rectangle 77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100</a:t>
                </a:r>
              </a:p>
            </p:txBody>
          </p:sp>
          <p:sp>
            <p:nvSpPr>
              <p:cNvPr id="42012" name="Rectangle 78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110</a:t>
                </a:r>
              </a:p>
            </p:txBody>
          </p:sp>
          <p:sp>
            <p:nvSpPr>
              <p:cNvPr id="42013" name="Rectangle 79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9" name="Group 80"/>
            <p:cNvGrpSpPr>
              <a:grpSpLocks/>
            </p:cNvGrpSpPr>
            <p:nvPr/>
          </p:nvGrpSpPr>
          <p:grpSpPr bwMode="auto">
            <a:xfrm>
              <a:off x="4649" y="2568"/>
              <a:ext cx="227" cy="681"/>
              <a:chOff x="975" y="2795"/>
              <a:chExt cx="227" cy="681"/>
            </a:xfrm>
          </p:grpSpPr>
          <p:sp>
            <p:nvSpPr>
              <p:cNvPr id="42008" name="Rectangle 8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42009" name="Rectangle 8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2010" name="Rectangle 8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000" name="Text Box 85"/>
            <p:cNvSpPr txBox="1">
              <a:spLocks noChangeArrowheads="1"/>
            </p:cNvSpPr>
            <p:nvPr/>
          </p:nvSpPr>
          <p:spPr bwMode="auto">
            <a:xfrm>
              <a:off x="1519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(2)</a:t>
              </a:r>
            </a:p>
          </p:txBody>
        </p:sp>
        <p:sp>
          <p:nvSpPr>
            <p:cNvPr id="42001" name="Text Box 86"/>
            <p:cNvSpPr txBox="1">
              <a:spLocks noChangeArrowheads="1"/>
            </p:cNvSpPr>
            <p:nvPr/>
          </p:nvSpPr>
          <p:spPr bwMode="auto">
            <a:xfrm>
              <a:off x="1998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(3)</a:t>
              </a:r>
            </a:p>
          </p:txBody>
        </p:sp>
        <p:sp>
          <p:nvSpPr>
            <p:cNvPr id="42002" name="Text Box 87"/>
            <p:cNvSpPr txBox="1">
              <a:spLocks noChangeArrowheads="1"/>
            </p:cNvSpPr>
            <p:nvPr/>
          </p:nvSpPr>
          <p:spPr bwMode="auto">
            <a:xfrm>
              <a:off x="2543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(4)</a:t>
              </a:r>
            </a:p>
          </p:txBody>
        </p:sp>
        <p:sp>
          <p:nvSpPr>
            <p:cNvPr id="42003" name="Text Box 88"/>
            <p:cNvSpPr txBox="1">
              <a:spLocks noChangeArrowheads="1"/>
            </p:cNvSpPr>
            <p:nvPr/>
          </p:nvSpPr>
          <p:spPr bwMode="auto">
            <a:xfrm>
              <a:off x="2971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(5)</a:t>
              </a:r>
            </a:p>
          </p:txBody>
        </p:sp>
        <p:sp>
          <p:nvSpPr>
            <p:cNvPr id="42004" name="Text Box 89"/>
            <p:cNvSpPr txBox="1">
              <a:spLocks noChangeArrowheads="1"/>
            </p:cNvSpPr>
            <p:nvPr/>
          </p:nvSpPr>
          <p:spPr bwMode="auto">
            <a:xfrm>
              <a:off x="356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(6)</a:t>
              </a:r>
            </a:p>
          </p:txBody>
        </p:sp>
        <p:sp>
          <p:nvSpPr>
            <p:cNvPr id="42005" name="Text Box 90"/>
            <p:cNvSpPr txBox="1">
              <a:spLocks noChangeArrowheads="1"/>
            </p:cNvSpPr>
            <p:nvPr/>
          </p:nvSpPr>
          <p:spPr bwMode="auto">
            <a:xfrm>
              <a:off x="413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(7)</a:t>
              </a:r>
            </a:p>
          </p:txBody>
        </p:sp>
        <p:sp>
          <p:nvSpPr>
            <p:cNvPr id="42006" name="Text Box 91"/>
            <p:cNvSpPr txBox="1">
              <a:spLocks noChangeArrowheads="1"/>
            </p:cNvSpPr>
            <p:nvPr/>
          </p:nvSpPr>
          <p:spPr bwMode="auto">
            <a:xfrm>
              <a:off x="4604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(8)</a:t>
              </a:r>
            </a:p>
          </p:txBody>
        </p:sp>
        <p:sp>
          <p:nvSpPr>
            <p:cNvPr id="42007" name="Text Box 92"/>
            <p:cNvSpPr txBox="1">
              <a:spLocks noChangeArrowheads="1"/>
            </p:cNvSpPr>
            <p:nvPr/>
          </p:nvSpPr>
          <p:spPr bwMode="auto">
            <a:xfrm>
              <a:off x="93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A48E1C-2D90-7D4A-84DA-04892D444487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83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D1E78-9DDC-4997-9089-950E9B2C6458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909638"/>
            <a:ext cx="7354888" cy="1223962"/>
          </a:xfrm>
        </p:spPr>
        <p:txBody>
          <a:bodyPr/>
          <a:lstStyle/>
          <a:p>
            <a:pPr eaLnBrk="1" hangingPunct="1"/>
            <a:r>
              <a:rPr lang="zh-TW" altLang="en-US" sz="2000" smtClean="0">
                <a:solidFill>
                  <a:srgbClr val="FF0000"/>
                </a:solidFill>
                <a:effectLst/>
              </a:rPr>
              <a:t>方法：選最小者</a:t>
            </a:r>
          </a:p>
          <a:p>
            <a:pPr eaLnBrk="1" hangingPunct="1"/>
            <a:r>
              <a:rPr lang="zh-TW" altLang="en-US" sz="2000" smtClean="0">
                <a:solidFill>
                  <a:srgbClr val="FF0000"/>
                </a:solidFill>
                <a:effectLst/>
              </a:rPr>
              <a:t>結構：可用樹之陣列結構</a:t>
            </a:r>
          </a:p>
          <a:p>
            <a:pPr eaLnBrk="1" hangingPunct="1"/>
            <a:r>
              <a:rPr lang="zh-TW" altLang="en-US" sz="2000" smtClean="0">
                <a:solidFill>
                  <a:srgbClr val="FF0000"/>
                </a:solidFill>
                <a:effectLst/>
              </a:rPr>
              <a:t>原則：只要樹沒有要作插入、刪除之動作均以陣列結構為佳</a:t>
            </a:r>
            <a:r>
              <a:rPr lang="zh-TW" altLang="en-US" sz="2000" smtClean="0">
                <a:effectLst/>
              </a:rPr>
              <a:t> 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308100" y="2343150"/>
            <a:ext cx="6503988" cy="2238375"/>
            <a:chOff x="824" y="1253"/>
            <a:chExt cx="4097" cy="1410"/>
          </a:xfrm>
        </p:grpSpPr>
        <p:grpSp>
          <p:nvGrpSpPr>
            <p:cNvPr id="43047" name="Group 5"/>
            <p:cNvGrpSpPr>
              <a:grpSpLocks/>
            </p:cNvGrpSpPr>
            <p:nvPr/>
          </p:nvGrpSpPr>
          <p:grpSpPr bwMode="auto">
            <a:xfrm>
              <a:off x="973" y="1253"/>
              <a:ext cx="3948" cy="1361"/>
              <a:chOff x="566" y="1298"/>
              <a:chExt cx="3948" cy="1361"/>
            </a:xfrm>
          </p:grpSpPr>
          <p:sp>
            <p:nvSpPr>
              <p:cNvPr id="43063" name="AutoShape 6"/>
              <p:cNvSpPr>
                <a:spLocks noChangeArrowheads="1"/>
              </p:cNvSpPr>
              <p:nvPr/>
            </p:nvSpPr>
            <p:spPr bwMode="auto">
              <a:xfrm>
                <a:off x="2290" y="1298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4" name="AutoShape 7"/>
              <p:cNvSpPr>
                <a:spLocks noChangeArrowheads="1"/>
              </p:cNvSpPr>
              <p:nvPr/>
            </p:nvSpPr>
            <p:spPr bwMode="auto">
              <a:xfrm>
                <a:off x="1338" y="166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65" name="AutoShape 8"/>
              <p:cNvSpPr>
                <a:spLocks noChangeArrowheads="1"/>
              </p:cNvSpPr>
              <p:nvPr/>
            </p:nvSpPr>
            <p:spPr bwMode="auto">
              <a:xfrm>
                <a:off x="3379" y="1616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6" name="AutoShape 9"/>
              <p:cNvSpPr>
                <a:spLocks noChangeArrowheads="1"/>
              </p:cNvSpPr>
              <p:nvPr/>
            </p:nvSpPr>
            <p:spPr bwMode="auto">
              <a:xfrm>
                <a:off x="83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67" name="AutoShape 10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3068" name="AutoShape 11"/>
              <p:cNvSpPr>
                <a:spLocks noChangeArrowheads="1"/>
              </p:cNvSpPr>
              <p:nvPr/>
            </p:nvSpPr>
            <p:spPr bwMode="auto">
              <a:xfrm>
                <a:off x="2834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9" name="AutoShape 12"/>
              <p:cNvSpPr>
                <a:spLocks noChangeArrowheads="1"/>
              </p:cNvSpPr>
              <p:nvPr/>
            </p:nvSpPr>
            <p:spPr bwMode="auto">
              <a:xfrm>
                <a:off x="3923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43070" name="AutoShape 13"/>
              <p:cNvSpPr>
                <a:spLocks noChangeArrowheads="1"/>
              </p:cNvSpPr>
              <p:nvPr/>
            </p:nvSpPr>
            <p:spPr bwMode="auto">
              <a:xfrm>
                <a:off x="566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3071" name="AutoShape 14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72" name="AutoShape 15"/>
              <p:cNvSpPr>
                <a:spLocks noChangeArrowheads="1"/>
              </p:cNvSpPr>
              <p:nvPr/>
            </p:nvSpPr>
            <p:spPr bwMode="auto">
              <a:xfrm>
                <a:off x="1564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3073" name="AutoShape 16"/>
              <p:cNvSpPr>
                <a:spLocks noChangeArrowheads="1"/>
              </p:cNvSpPr>
              <p:nvPr/>
            </p:nvSpPr>
            <p:spPr bwMode="auto">
              <a:xfrm>
                <a:off x="2109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3074" name="AutoShape 17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75" name="AutoShape 18"/>
              <p:cNvSpPr>
                <a:spLocks noChangeArrowheads="1"/>
              </p:cNvSpPr>
              <p:nvPr/>
            </p:nvSpPr>
            <p:spPr bwMode="auto">
              <a:xfrm>
                <a:off x="315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76" name="AutoShape 19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90</a:t>
                </a:r>
              </a:p>
            </p:txBody>
          </p:sp>
          <p:sp>
            <p:nvSpPr>
              <p:cNvPr id="43077" name="AutoShape 20"/>
              <p:cNvSpPr>
                <a:spLocks noChangeArrowheads="1"/>
              </p:cNvSpPr>
              <p:nvPr/>
            </p:nvSpPr>
            <p:spPr bwMode="auto">
              <a:xfrm>
                <a:off x="424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cxnSp>
            <p:nvCxnSpPr>
              <p:cNvPr id="43078" name="AutoShape 21"/>
              <p:cNvCxnSpPr>
                <a:cxnSpLocks noChangeShapeType="1"/>
                <a:stCxn id="43063" idx="2"/>
                <a:endCxn id="43064" idx="7"/>
              </p:cNvCxnSpPr>
              <p:nvPr/>
            </p:nvCxnSpPr>
            <p:spPr bwMode="auto">
              <a:xfrm flipH="1">
                <a:off x="1571" y="1434"/>
                <a:ext cx="713" cy="2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79" name="AutoShape 22"/>
              <p:cNvCxnSpPr>
                <a:cxnSpLocks noChangeShapeType="1"/>
                <a:stCxn id="43063" idx="6"/>
                <a:endCxn id="43065" idx="2"/>
              </p:cNvCxnSpPr>
              <p:nvPr/>
            </p:nvCxnSpPr>
            <p:spPr bwMode="auto">
              <a:xfrm>
                <a:off x="2569" y="1434"/>
                <a:ext cx="804" cy="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0" name="AutoShape 23"/>
              <p:cNvCxnSpPr>
                <a:cxnSpLocks noChangeShapeType="1"/>
                <a:stCxn id="43064" idx="3"/>
                <a:endCxn id="43066" idx="7"/>
              </p:cNvCxnSpPr>
              <p:nvPr/>
            </p:nvCxnSpPr>
            <p:spPr bwMode="auto">
              <a:xfrm flipH="1">
                <a:off x="1072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1" name="AutoShape 24"/>
              <p:cNvCxnSpPr>
                <a:cxnSpLocks noChangeShapeType="1"/>
                <a:stCxn id="43064" idx="5"/>
                <a:endCxn id="43067" idx="1"/>
              </p:cNvCxnSpPr>
              <p:nvPr/>
            </p:nvCxnSpPr>
            <p:spPr bwMode="auto">
              <a:xfrm>
                <a:off x="1571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2" name="AutoShape 25"/>
              <p:cNvCxnSpPr>
                <a:cxnSpLocks noChangeShapeType="1"/>
                <a:stCxn id="43065" idx="3"/>
                <a:endCxn id="43068" idx="7"/>
              </p:cNvCxnSpPr>
              <p:nvPr/>
            </p:nvCxnSpPr>
            <p:spPr bwMode="auto">
              <a:xfrm flipH="1">
                <a:off x="3067" y="1854"/>
                <a:ext cx="352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3" name="AutoShape 26"/>
              <p:cNvCxnSpPr>
                <a:cxnSpLocks noChangeShapeType="1"/>
                <a:stCxn id="43065" idx="5"/>
                <a:endCxn id="43069" idx="1"/>
              </p:cNvCxnSpPr>
              <p:nvPr/>
            </p:nvCxnSpPr>
            <p:spPr bwMode="auto">
              <a:xfrm>
                <a:off x="3612" y="1854"/>
                <a:ext cx="351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4" name="AutoShape 27"/>
              <p:cNvCxnSpPr>
                <a:cxnSpLocks noChangeShapeType="1"/>
                <a:stCxn id="43066" idx="3"/>
                <a:endCxn id="43070" idx="7"/>
              </p:cNvCxnSpPr>
              <p:nvPr/>
            </p:nvCxnSpPr>
            <p:spPr bwMode="auto">
              <a:xfrm flipH="1">
                <a:off x="799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5" name="AutoShape 28"/>
              <p:cNvCxnSpPr>
                <a:cxnSpLocks noChangeShapeType="1"/>
                <a:stCxn id="43066" idx="5"/>
                <a:endCxn id="43071" idx="1"/>
              </p:cNvCxnSpPr>
              <p:nvPr/>
            </p:nvCxnSpPr>
            <p:spPr bwMode="auto">
              <a:xfrm>
                <a:off x="1072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6" name="AutoShape 29"/>
              <p:cNvCxnSpPr>
                <a:cxnSpLocks noChangeShapeType="1"/>
                <a:stCxn id="43067" idx="3"/>
                <a:endCxn id="43072" idx="7"/>
              </p:cNvCxnSpPr>
              <p:nvPr/>
            </p:nvCxnSpPr>
            <p:spPr bwMode="auto">
              <a:xfrm flipH="1">
                <a:off x="1797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7" name="AutoShape 30"/>
              <p:cNvCxnSpPr>
                <a:cxnSpLocks noChangeShapeType="1"/>
                <a:stCxn id="43067" idx="5"/>
                <a:endCxn id="43073" idx="1"/>
              </p:cNvCxnSpPr>
              <p:nvPr/>
            </p:nvCxnSpPr>
            <p:spPr bwMode="auto">
              <a:xfrm>
                <a:off x="2070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8" name="AutoShape 31"/>
              <p:cNvCxnSpPr>
                <a:cxnSpLocks noChangeShapeType="1"/>
                <a:stCxn id="43068" idx="3"/>
                <a:endCxn id="43074" idx="7"/>
              </p:cNvCxnSpPr>
              <p:nvPr/>
            </p:nvCxnSpPr>
            <p:spPr bwMode="auto">
              <a:xfrm flipH="1">
                <a:off x="2795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9" name="AutoShape 32"/>
              <p:cNvCxnSpPr>
                <a:cxnSpLocks noChangeShapeType="1"/>
                <a:stCxn id="43068" idx="5"/>
                <a:endCxn id="43075" idx="1"/>
              </p:cNvCxnSpPr>
              <p:nvPr/>
            </p:nvCxnSpPr>
            <p:spPr bwMode="auto">
              <a:xfrm>
                <a:off x="3067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90" name="AutoShape 33"/>
              <p:cNvCxnSpPr>
                <a:cxnSpLocks noChangeShapeType="1"/>
                <a:stCxn id="43069" idx="3"/>
                <a:endCxn id="43076" idx="7"/>
              </p:cNvCxnSpPr>
              <p:nvPr/>
            </p:nvCxnSpPr>
            <p:spPr bwMode="auto">
              <a:xfrm flipH="1">
                <a:off x="3884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91" name="AutoShape 34"/>
              <p:cNvCxnSpPr>
                <a:cxnSpLocks noChangeShapeType="1"/>
                <a:stCxn id="43069" idx="5"/>
                <a:endCxn id="43077" idx="1"/>
              </p:cNvCxnSpPr>
              <p:nvPr/>
            </p:nvCxnSpPr>
            <p:spPr bwMode="auto">
              <a:xfrm>
                <a:off x="4156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48" name="Text Box 35"/>
            <p:cNvSpPr txBox="1">
              <a:spLocks noChangeArrowheads="1"/>
            </p:cNvSpPr>
            <p:nvPr/>
          </p:nvSpPr>
          <p:spPr bwMode="auto">
            <a:xfrm>
              <a:off x="2503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3049" name="Text Box 36"/>
            <p:cNvSpPr txBox="1">
              <a:spLocks noChangeArrowheads="1"/>
            </p:cNvSpPr>
            <p:nvPr/>
          </p:nvSpPr>
          <p:spPr bwMode="auto">
            <a:xfrm>
              <a:off x="159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3050" name="Text Box 37"/>
            <p:cNvSpPr txBox="1">
              <a:spLocks noChangeArrowheads="1"/>
            </p:cNvSpPr>
            <p:nvPr/>
          </p:nvSpPr>
          <p:spPr bwMode="auto">
            <a:xfrm>
              <a:off x="3606" y="16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3051" name="Text Box 38"/>
            <p:cNvSpPr txBox="1">
              <a:spLocks noChangeArrowheads="1"/>
            </p:cNvSpPr>
            <p:nvPr/>
          </p:nvSpPr>
          <p:spPr bwMode="auto">
            <a:xfrm>
              <a:off x="1096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43052" name="Text Box 39"/>
            <p:cNvSpPr txBox="1">
              <a:spLocks noChangeArrowheads="1"/>
            </p:cNvSpPr>
            <p:nvPr/>
          </p:nvSpPr>
          <p:spPr bwMode="auto">
            <a:xfrm>
              <a:off x="2094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43053" name="Text Box 40"/>
            <p:cNvSpPr txBox="1">
              <a:spLocks noChangeArrowheads="1"/>
            </p:cNvSpPr>
            <p:nvPr/>
          </p:nvSpPr>
          <p:spPr bwMode="auto">
            <a:xfrm>
              <a:off x="3092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43054" name="Text Box 41"/>
            <p:cNvSpPr txBox="1">
              <a:spLocks noChangeArrowheads="1"/>
            </p:cNvSpPr>
            <p:nvPr/>
          </p:nvSpPr>
          <p:spPr bwMode="auto">
            <a:xfrm>
              <a:off x="41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3055" name="Text Box 42"/>
            <p:cNvSpPr txBox="1">
              <a:spLocks noChangeArrowheads="1"/>
            </p:cNvSpPr>
            <p:nvPr/>
          </p:nvSpPr>
          <p:spPr bwMode="auto">
            <a:xfrm>
              <a:off x="824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43056" name="Text Box 43"/>
            <p:cNvSpPr txBox="1">
              <a:spLocks noChangeArrowheads="1"/>
            </p:cNvSpPr>
            <p:nvPr/>
          </p:nvSpPr>
          <p:spPr bwMode="auto">
            <a:xfrm>
              <a:off x="1369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43057" name="Text Box 44"/>
            <p:cNvSpPr txBox="1">
              <a:spLocks noChangeArrowheads="1"/>
            </p:cNvSpPr>
            <p:nvPr/>
          </p:nvSpPr>
          <p:spPr bwMode="auto">
            <a:xfrm>
              <a:off x="1746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43058" name="Text Box 45"/>
            <p:cNvSpPr txBox="1">
              <a:spLocks noChangeArrowheads="1"/>
            </p:cNvSpPr>
            <p:nvPr/>
          </p:nvSpPr>
          <p:spPr bwMode="auto">
            <a:xfrm>
              <a:off x="2290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43059" name="Text Box 46"/>
            <p:cNvSpPr txBox="1">
              <a:spLocks noChangeArrowheads="1"/>
            </p:cNvSpPr>
            <p:nvPr/>
          </p:nvSpPr>
          <p:spPr bwMode="auto">
            <a:xfrm>
              <a:off x="274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43060" name="Text Box 47"/>
            <p:cNvSpPr txBox="1">
              <a:spLocks noChangeArrowheads="1"/>
            </p:cNvSpPr>
            <p:nvPr/>
          </p:nvSpPr>
          <p:spPr bwMode="auto">
            <a:xfrm>
              <a:off x="333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43061" name="Text Box 48"/>
            <p:cNvSpPr txBox="1">
              <a:spLocks noChangeArrowheads="1"/>
            </p:cNvSpPr>
            <p:nvPr/>
          </p:nvSpPr>
          <p:spPr bwMode="auto">
            <a:xfrm>
              <a:off x="3833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14</a:t>
              </a:r>
            </a:p>
          </p:txBody>
        </p:sp>
        <p:sp>
          <p:nvSpPr>
            <p:cNvPr id="43062" name="Text Box 49"/>
            <p:cNvSpPr txBox="1">
              <a:spLocks noChangeArrowheads="1"/>
            </p:cNvSpPr>
            <p:nvPr/>
          </p:nvSpPr>
          <p:spPr bwMode="auto">
            <a:xfrm>
              <a:off x="4418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15</a:t>
              </a:r>
            </a:p>
          </p:txBody>
        </p:sp>
      </p:grpSp>
      <p:grpSp>
        <p:nvGrpSpPr>
          <p:cNvPr id="43014" name="Group 91"/>
          <p:cNvGrpSpPr>
            <a:grpSpLocks/>
          </p:cNvGrpSpPr>
          <p:nvPr/>
        </p:nvGrpSpPr>
        <p:grpSpPr bwMode="auto">
          <a:xfrm>
            <a:off x="1587500" y="4868863"/>
            <a:ext cx="6192838" cy="1081087"/>
            <a:chOff x="1000" y="2881"/>
            <a:chExt cx="3901" cy="681"/>
          </a:xfrm>
        </p:grpSpPr>
        <p:grpSp>
          <p:nvGrpSpPr>
            <p:cNvPr id="43015" name="Group 51"/>
            <p:cNvGrpSpPr>
              <a:grpSpLocks/>
            </p:cNvGrpSpPr>
            <p:nvPr/>
          </p:nvGrpSpPr>
          <p:grpSpPr bwMode="auto">
            <a:xfrm>
              <a:off x="1000" y="2881"/>
              <a:ext cx="227" cy="681"/>
              <a:chOff x="975" y="2795"/>
              <a:chExt cx="227" cy="681"/>
            </a:xfrm>
          </p:grpSpPr>
          <p:sp>
            <p:nvSpPr>
              <p:cNvPr id="43044" name="Rectangle 52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3045" name="Rectangle 53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3046" name="Rectangle 54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6" name="Group 55"/>
            <p:cNvGrpSpPr>
              <a:grpSpLocks/>
            </p:cNvGrpSpPr>
            <p:nvPr/>
          </p:nvGrpSpPr>
          <p:grpSpPr bwMode="auto">
            <a:xfrm>
              <a:off x="1589" y="2881"/>
              <a:ext cx="227" cy="681"/>
              <a:chOff x="975" y="2795"/>
              <a:chExt cx="227" cy="681"/>
            </a:xfrm>
          </p:grpSpPr>
          <p:sp>
            <p:nvSpPr>
              <p:cNvPr id="43041" name="Rectangle 56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3042" name="Rectangle 57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38</a:t>
                </a:r>
              </a:p>
            </p:txBody>
          </p:sp>
          <p:sp>
            <p:nvSpPr>
              <p:cNvPr id="43043" name="Rectangle 58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7" name="Group 59"/>
            <p:cNvGrpSpPr>
              <a:grpSpLocks/>
            </p:cNvGrpSpPr>
            <p:nvPr/>
          </p:nvGrpSpPr>
          <p:grpSpPr bwMode="auto">
            <a:xfrm>
              <a:off x="2043" y="2881"/>
              <a:ext cx="227" cy="681"/>
              <a:chOff x="975" y="2795"/>
              <a:chExt cx="227" cy="681"/>
            </a:xfrm>
          </p:grpSpPr>
          <p:sp>
            <p:nvSpPr>
              <p:cNvPr id="43038" name="Rectangle 60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3039" name="Rectangle 61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43040" name="Rectangle 62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8" name="Group 63"/>
            <p:cNvGrpSpPr>
              <a:grpSpLocks/>
            </p:cNvGrpSpPr>
            <p:nvPr/>
          </p:nvGrpSpPr>
          <p:grpSpPr bwMode="auto">
            <a:xfrm>
              <a:off x="2587" y="2881"/>
              <a:ext cx="227" cy="681"/>
              <a:chOff x="975" y="2795"/>
              <a:chExt cx="227" cy="681"/>
            </a:xfrm>
          </p:grpSpPr>
          <p:sp>
            <p:nvSpPr>
              <p:cNvPr id="43035" name="Rectangle 64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43036" name="Rectangle 65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35</a:t>
                </a:r>
              </a:p>
            </p:txBody>
          </p:sp>
          <p:sp>
            <p:nvSpPr>
              <p:cNvPr id="43037" name="Rectangle 66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9" name="Group 67"/>
            <p:cNvGrpSpPr>
              <a:grpSpLocks/>
            </p:cNvGrpSpPr>
            <p:nvPr/>
          </p:nvGrpSpPr>
          <p:grpSpPr bwMode="auto">
            <a:xfrm>
              <a:off x="3041" y="2881"/>
              <a:ext cx="227" cy="681"/>
              <a:chOff x="975" y="2795"/>
              <a:chExt cx="227" cy="681"/>
            </a:xfrm>
          </p:grpSpPr>
          <p:sp>
            <p:nvSpPr>
              <p:cNvPr id="43032" name="Rectangle 68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3033" name="Rectangle 69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50</a:t>
                </a:r>
              </a:p>
            </p:txBody>
          </p:sp>
          <p:sp>
            <p:nvSpPr>
              <p:cNvPr id="43034" name="Rectangle 70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0" name="Group 71"/>
            <p:cNvGrpSpPr>
              <a:grpSpLocks/>
            </p:cNvGrpSpPr>
            <p:nvPr/>
          </p:nvGrpSpPr>
          <p:grpSpPr bwMode="auto">
            <a:xfrm>
              <a:off x="3631" y="2881"/>
              <a:ext cx="227" cy="681"/>
              <a:chOff x="975" y="2795"/>
              <a:chExt cx="227" cy="681"/>
            </a:xfrm>
          </p:grpSpPr>
          <p:sp>
            <p:nvSpPr>
              <p:cNvPr id="43029" name="Rectangle 72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43030" name="Rectangle 73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3031" name="Rectangle 74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1" name="Group 75"/>
            <p:cNvGrpSpPr>
              <a:grpSpLocks/>
            </p:cNvGrpSpPr>
            <p:nvPr/>
          </p:nvGrpSpPr>
          <p:grpSpPr bwMode="auto">
            <a:xfrm>
              <a:off x="4130" y="2881"/>
              <a:ext cx="317" cy="681"/>
              <a:chOff x="975" y="2795"/>
              <a:chExt cx="227" cy="681"/>
            </a:xfrm>
          </p:grpSpPr>
          <p:sp>
            <p:nvSpPr>
              <p:cNvPr id="43026" name="Rectangle 76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100</a:t>
                </a:r>
              </a:p>
            </p:txBody>
          </p:sp>
          <p:sp>
            <p:nvSpPr>
              <p:cNvPr id="43027" name="Rectangle 77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110</a:t>
                </a:r>
              </a:p>
            </p:txBody>
          </p:sp>
          <p:sp>
            <p:nvSpPr>
              <p:cNvPr id="43028" name="Rectangle 78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2" name="Group 79"/>
            <p:cNvGrpSpPr>
              <a:grpSpLocks/>
            </p:cNvGrpSpPr>
            <p:nvPr/>
          </p:nvGrpSpPr>
          <p:grpSpPr bwMode="auto">
            <a:xfrm>
              <a:off x="4674" y="2881"/>
              <a:ext cx="227" cy="681"/>
              <a:chOff x="975" y="2795"/>
              <a:chExt cx="227" cy="681"/>
            </a:xfrm>
          </p:grpSpPr>
          <p:sp>
            <p:nvSpPr>
              <p:cNvPr id="43023" name="Rectangle 80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43024" name="Rectangle 81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3025" name="Rectangle 82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393BB0-6A60-C842-9F07-5FA8BE9B17AA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38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28C70-C74B-4EEE-A9C9-BA98664F4DD8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3351" name="Rectangle 3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/>
              <a:t>EX</a:t>
            </a:r>
            <a:r>
              <a:rPr lang="zh-TW" altLang="en-US" sz="2400" b="1"/>
              <a:t>：</a:t>
            </a:r>
            <a:r>
              <a:rPr lang="zh-TW" altLang="en-US"/>
              <a:t>                              </a:t>
            </a:r>
          </a:p>
        </p:txBody>
      </p:sp>
      <p:sp>
        <p:nvSpPr>
          <p:cNvPr id="8197" name="AutoShape 40"/>
          <p:cNvSpPr>
            <a:spLocks noChangeArrowheads="1"/>
          </p:cNvSpPr>
          <p:nvPr/>
        </p:nvSpPr>
        <p:spPr bwMode="auto">
          <a:xfrm>
            <a:off x="118745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98" name="AutoShape 41"/>
          <p:cNvSpPr>
            <a:spLocks noChangeArrowheads="1"/>
          </p:cNvSpPr>
          <p:nvPr/>
        </p:nvSpPr>
        <p:spPr bwMode="auto">
          <a:xfrm>
            <a:off x="1619250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199" name="AutoShape 42"/>
          <p:cNvSpPr>
            <a:spLocks noChangeArrowheads="1"/>
          </p:cNvSpPr>
          <p:nvPr/>
        </p:nvSpPr>
        <p:spPr bwMode="auto">
          <a:xfrm>
            <a:off x="3348038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200" name="AutoShape 43"/>
          <p:cNvSpPr>
            <a:spLocks noChangeArrowheads="1"/>
          </p:cNvSpPr>
          <p:nvPr/>
        </p:nvSpPr>
        <p:spPr bwMode="auto">
          <a:xfrm>
            <a:off x="5148263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201" name="AutoShape 44"/>
          <p:cNvSpPr>
            <a:spLocks noChangeArrowheads="1"/>
          </p:cNvSpPr>
          <p:nvPr/>
        </p:nvSpPr>
        <p:spPr bwMode="auto">
          <a:xfrm>
            <a:off x="3348038" y="10525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202" name="AutoShape 45"/>
          <p:cNvSpPr>
            <a:spLocks noChangeArrowheads="1"/>
          </p:cNvSpPr>
          <p:nvPr/>
        </p:nvSpPr>
        <p:spPr bwMode="auto">
          <a:xfrm>
            <a:off x="205105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203" name="AutoShape 46"/>
          <p:cNvSpPr>
            <a:spLocks noChangeArrowheads="1"/>
          </p:cNvSpPr>
          <p:nvPr/>
        </p:nvSpPr>
        <p:spPr bwMode="auto">
          <a:xfrm>
            <a:off x="3348038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8204" name="AutoShape 47"/>
          <p:cNvSpPr>
            <a:spLocks noChangeArrowheads="1"/>
          </p:cNvSpPr>
          <p:nvPr/>
        </p:nvSpPr>
        <p:spPr bwMode="auto">
          <a:xfrm>
            <a:off x="4427538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205" name="AutoShape 48"/>
          <p:cNvSpPr>
            <a:spLocks noChangeArrowheads="1"/>
          </p:cNvSpPr>
          <p:nvPr/>
        </p:nvSpPr>
        <p:spPr bwMode="auto">
          <a:xfrm>
            <a:off x="5148263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206" name="AutoShape 50"/>
          <p:cNvSpPr>
            <a:spLocks noChangeArrowheads="1"/>
          </p:cNvSpPr>
          <p:nvPr/>
        </p:nvSpPr>
        <p:spPr bwMode="auto">
          <a:xfrm>
            <a:off x="586740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207" name="AutoShape 52"/>
          <p:cNvSpPr>
            <a:spLocks noChangeArrowheads="1"/>
          </p:cNvSpPr>
          <p:nvPr/>
        </p:nvSpPr>
        <p:spPr bwMode="auto">
          <a:xfrm>
            <a:off x="755650" y="443706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208" name="AutoShape 53"/>
          <p:cNvSpPr>
            <a:spLocks noChangeArrowheads="1"/>
          </p:cNvSpPr>
          <p:nvPr/>
        </p:nvSpPr>
        <p:spPr bwMode="auto">
          <a:xfrm>
            <a:off x="1547813" y="443706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209" name="AutoShape 54"/>
          <p:cNvSpPr>
            <a:spLocks noChangeArrowheads="1"/>
          </p:cNvSpPr>
          <p:nvPr/>
        </p:nvSpPr>
        <p:spPr bwMode="auto">
          <a:xfrm>
            <a:off x="4427538" y="4508500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8210" name="AutoShape 57"/>
          <p:cNvCxnSpPr>
            <a:cxnSpLocks noChangeShapeType="1"/>
            <a:stCxn id="8201" idx="4"/>
            <a:endCxn id="8199" idx="0"/>
          </p:cNvCxnSpPr>
          <p:nvPr/>
        </p:nvCxnSpPr>
        <p:spPr bwMode="auto">
          <a:xfrm>
            <a:off x="3671888" y="1638300"/>
            <a:ext cx="0" cy="484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58"/>
          <p:cNvCxnSpPr>
            <a:cxnSpLocks noChangeShapeType="1"/>
            <a:stCxn id="8201" idx="3"/>
            <a:endCxn id="8198" idx="7"/>
          </p:cNvCxnSpPr>
          <p:nvPr/>
        </p:nvCxnSpPr>
        <p:spPr bwMode="auto">
          <a:xfrm flipH="1">
            <a:off x="2171700" y="1554163"/>
            <a:ext cx="1271588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59"/>
          <p:cNvCxnSpPr>
            <a:cxnSpLocks noChangeShapeType="1"/>
            <a:stCxn id="8201" idx="5"/>
            <a:endCxn id="8200" idx="1"/>
          </p:cNvCxnSpPr>
          <p:nvPr/>
        </p:nvCxnSpPr>
        <p:spPr bwMode="auto">
          <a:xfrm>
            <a:off x="3900488" y="1554163"/>
            <a:ext cx="1343025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62"/>
          <p:cNvCxnSpPr>
            <a:cxnSpLocks noChangeShapeType="1"/>
            <a:stCxn id="8198" idx="3"/>
            <a:endCxn id="8197" idx="0"/>
          </p:cNvCxnSpPr>
          <p:nvPr/>
        </p:nvCxnSpPr>
        <p:spPr bwMode="auto">
          <a:xfrm flipH="1">
            <a:off x="1511300" y="2633663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4" name="AutoShape 63"/>
          <p:cNvCxnSpPr>
            <a:cxnSpLocks noChangeShapeType="1"/>
            <a:stCxn id="8198" idx="5"/>
            <a:endCxn id="8202" idx="0"/>
          </p:cNvCxnSpPr>
          <p:nvPr/>
        </p:nvCxnSpPr>
        <p:spPr bwMode="auto">
          <a:xfrm>
            <a:off x="2171700" y="2633663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5" name="AutoShape 65"/>
          <p:cNvCxnSpPr>
            <a:cxnSpLocks noChangeShapeType="1"/>
            <a:stCxn id="8199" idx="4"/>
            <a:endCxn id="8203" idx="0"/>
          </p:cNvCxnSpPr>
          <p:nvPr/>
        </p:nvCxnSpPr>
        <p:spPr bwMode="auto">
          <a:xfrm>
            <a:off x="3671888" y="2717800"/>
            <a:ext cx="0" cy="557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AutoShape 66"/>
          <p:cNvCxnSpPr>
            <a:cxnSpLocks noChangeShapeType="1"/>
            <a:stCxn id="8200" idx="3"/>
            <a:endCxn id="8204" idx="0"/>
          </p:cNvCxnSpPr>
          <p:nvPr/>
        </p:nvCxnSpPr>
        <p:spPr bwMode="auto">
          <a:xfrm flipH="1">
            <a:off x="4751388" y="2633663"/>
            <a:ext cx="492125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67"/>
          <p:cNvCxnSpPr>
            <a:cxnSpLocks noChangeShapeType="1"/>
            <a:stCxn id="8200" idx="4"/>
            <a:endCxn id="8205" idx="0"/>
          </p:cNvCxnSpPr>
          <p:nvPr/>
        </p:nvCxnSpPr>
        <p:spPr bwMode="auto">
          <a:xfrm>
            <a:off x="5472113" y="2717800"/>
            <a:ext cx="0" cy="557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68"/>
          <p:cNvCxnSpPr>
            <a:cxnSpLocks noChangeShapeType="1"/>
            <a:stCxn id="8200" idx="5"/>
            <a:endCxn id="8206" idx="0"/>
          </p:cNvCxnSpPr>
          <p:nvPr/>
        </p:nvCxnSpPr>
        <p:spPr bwMode="auto">
          <a:xfrm>
            <a:off x="5700713" y="2633663"/>
            <a:ext cx="490537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69"/>
          <p:cNvCxnSpPr>
            <a:cxnSpLocks noChangeShapeType="1"/>
            <a:stCxn id="8197" idx="3"/>
            <a:endCxn id="8207" idx="0"/>
          </p:cNvCxnSpPr>
          <p:nvPr/>
        </p:nvCxnSpPr>
        <p:spPr bwMode="auto">
          <a:xfrm flipH="1">
            <a:off x="1079500" y="3786188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70"/>
          <p:cNvCxnSpPr>
            <a:cxnSpLocks noChangeShapeType="1"/>
            <a:stCxn id="8197" idx="5"/>
            <a:endCxn id="8208" idx="0"/>
          </p:cNvCxnSpPr>
          <p:nvPr/>
        </p:nvCxnSpPr>
        <p:spPr bwMode="auto">
          <a:xfrm>
            <a:off x="1739900" y="3786188"/>
            <a:ext cx="131763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71"/>
          <p:cNvCxnSpPr>
            <a:cxnSpLocks noChangeShapeType="1"/>
            <a:stCxn id="8204" idx="4"/>
            <a:endCxn id="8209" idx="0"/>
          </p:cNvCxnSpPr>
          <p:nvPr/>
        </p:nvCxnSpPr>
        <p:spPr bwMode="auto">
          <a:xfrm>
            <a:off x="4751388" y="3870325"/>
            <a:ext cx="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Text Box 72"/>
          <p:cNvSpPr txBox="1">
            <a:spLocks noChangeArrowheads="1"/>
          </p:cNvSpPr>
          <p:nvPr/>
        </p:nvSpPr>
        <p:spPr bwMode="auto">
          <a:xfrm>
            <a:off x="7523163" y="246063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FF00"/>
                </a:solidFill>
              </a:rPr>
              <a:t>level</a:t>
            </a:r>
          </a:p>
        </p:txBody>
      </p:sp>
      <p:sp>
        <p:nvSpPr>
          <p:cNvPr id="8223" name="Text Box 74"/>
          <p:cNvSpPr txBox="1">
            <a:spLocks noChangeArrowheads="1"/>
          </p:cNvSpPr>
          <p:nvPr/>
        </p:nvSpPr>
        <p:spPr bwMode="auto">
          <a:xfrm>
            <a:off x="7818438" y="11001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224" name="Text Box 75"/>
          <p:cNvSpPr txBox="1">
            <a:spLocks noChangeArrowheads="1"/>
          </p:cNvSpPr>
          <p:nvPr/>
        </p:nvSpPr>
        <p:spPr bwMode="auto">
          <a:xfrm>
            <a:off x="7818438" y="210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225" name="Text Box 76"/>
          <p:cNvSpPr txBox="1">
            <a:spLocks noChangeArrowheads="1"/>
          </p:cNvSpPr>
          <p:nvPr/>
        </p:nvSpPr>
        <p:spPr bwMode="auto">
          <a:xfrm>
            <a:off x="7734300" y="3403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 3</a:t>
            </a:r>
          </a:p>
        </p:txBody>
      </p:sp>
      <p:sp>
        <p:nvSpPr>
          <p:cNvPr id="8226" name="Text Box 77"/>
          <p:cNvSpPr txBox="1">
            <a:spLocks noChangeArrowheads="1"/>
          </p:cNvSpPr>
          <p:nvPr/>
        </p:nvSpPr>
        <p:spPr bwMode="auto">
          <a:xfrm>
            <a:off x="7818438" y="46529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227" name="Text Box 80"/>
          <p:cNvSpPr txBox="1">
            <a:spLocks noChangeArrowheads="1"/>
          </p:cNvSpPr>
          <p:nvPr/>
        </p:nvSpPr>
        <p:spPr bwMode="auto">
          <a:xfrm>
            <a:off x="6877050" y="11255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28" name="Text Box 81"/>
          <p:cNvSpPr txBox="1">
            <a:spLocks noChangeArrowheads="1"/>
          </p:cNvSpPr>
          <p:nvPr/>
        </p:nvSpPr>
        <p:spPr bwMode="auto">
          <a:xfrm>
            <a:off x="6858000" y="20812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29" name="Text Box 82"/>
          <p:cNvSpPr txBox="1">
            <a:spLocks noChangeArrowheads="1"/>
          </p:cNvSpPr>
          <p:nvPr/>
        </p:nvSpPr>
        <p:spPr bwMode="auto">
          <a:xfrm>
            <a:off x="6877050" y="34290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30" name="Text Box 83"/>
          <p:cNvSpPr txBox="1">
            <a:spLocks noChangeArrowheads="1"/>
          </p:cNvSpPr>
          <p:nvPr/>
        </p:nvSpPr>
        <p:spPr bwMode="auto">
          <a:xfrm>
            <a:off x="6858000" y="4673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9AC3DF-F3C8-7F4B-83FB-CC55ECDC3DD1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2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23177-41E9-4BB5-98A0-B77E84DCFC35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9625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樹林 </a:t>
            </a:r>
          </a:p>
        </p:txBody>
      </p:sp>
      <p:sp>
        <p:nvSpPr>
          <p:cNvPr id="9625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定義：樹林是一個</a:t>
            </a:r>
            <a:r>
              <a:rPr lang="en-US" altLang="zh-TW" sz="2000"/>
              <a:t>N</a:t>
            </a:r>
            <a:r>
              <a:rPr lang="zh-TW" altLang="en-US" sz="2000"/>
              <a:t>個不同之樹之集合。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Ex </a:t>
            </a:r>
            <a:r>
              <a:rPr lang="zh-TW" altLang="en-US" sz="2000"/>
              <a:t>： 若將一樹之根節點去除即成樹林，將樹林轉成二元樹。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Ex </a:t>
            </a:r>
            <a:r>
              <a:rPr lang="zh-TW" altLang="en-US" sz="2000"/>
              <a:t>： </a:t>
            </a:r>
          </a:p>
        </p:txBody>
      </p:sp>
      <p:grpSp>
        <p:nvGrpSpPr>
          <p:cNvPr id="44038" name="Group 29"/>
          <p:cNvGrpSpPr>
            <a:grpSpLocks/>
          </p:cNvGrpSpPr>
          <p:nvPr/>
        </p:nvGrpSpPr>
        <p:grpSpPr bwMode="auto">
          <a:xfrm>
            <a:off x="1258888" y="3789363"/>
            <a:ext cx="1728787" cy="1368425"/>
            <a:chOff x="930" y="1752"/>
            <a:chExt cx="1089" cy="862"/>
          </a:xfrm>
        </p:grpSpPr>
        <p:sp>
          <p:nvSpPr>
            <p:cNvPr id="44050" name="AutoShape 5"/>
            <p:cNvSpPr>
              <a:spLocks noChangeArrowheads="1"/>
            </p:cNvSpPr>
            <p:nvPr/>
          </p:nvSpPr>
          <p:spPr bwMode="auto">
            <a:xfrm>
              <a:off x="1338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51" name="AutoShape 6"/>
            <p:cNvSpPr>
              <a:spLocks noChangeArrowheads="1"/>
            </p:cNvSpPr>
            <p:nvPr/>
          </p:nvSpPr>
          <p:spPr bwMode="auto">
            <a:xfrm>
              <a:off x="930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052" name="AutoShape 7"/>
            <p:cNvSpPr>
              <a:spLocks noChangeArrowheads="1"/>
            </p:cNvSpPr>
            <p:nvPr/>
          </p:nvSpPr>
          <p:spPr bwMode="auto">
            <a:xfrm>
              <a:off x="1337" y="234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053" name="AutoShape 10"/>
            <p:cNvSpPr>
              <a:spLocks noChangeArrowheads="1"/>
            </p:cNvSpPr>
            <p:nvPr/>
          </p:nvSpPr>
          <p:spPr bwMode="auto">
            <a:xfrm>
              <a:off x="1746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4054" name="AutoShape 11"/>
            <p:cNvCxnSpPr>
              <a:cxnSpLocks noChangeShapeType="1"/>
              <a:stCxn id="44050" idx="3"/>
              <a:endCxn id="44051" idx="0"/>
            </p:cNvCxnSpPr>
            <p:nvPr/>
          </p:nvCxnSpPr>
          <p:spPr bwMode="auto">
            <a:xfrm flipH="1">
              <a:off x="1067" y="1990"/>
              <a:ext cx="31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5" name="AutoShape 12"/>
            <p:cNvCxnSpPr>
              <a:cxnSpLocks noChangeShapeType="1"/>
              <a:stCxn id="44050" idx="4"/>
              <a:endCxn id="44052" idx="0"/>
            </p:cNvCxnSpPr>
            <p:nvPr/>
          </p:nvCxnSpPr>
          <p:spPr bwMode="auto">
            <a:xfrm flipH="1">
              <a:off x="1474" y="2030"/>
              <a:ext cx="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6" name="AutoShape 13"/>
            <p:cNvCxnSpPr>
              <a:cxnSpLocks noChangeShapeType="1"/>
              <a:stCxn id="44050" idx="5"/>
              <a:endCxn id="44053" idx="0"/>
            </p:cNvCxnSpPr>
            <p:nvPr/>
          </p:nvCxnSpPr>
          <p:spPr bwMode="auto">
            <a:xfrm>
              <a:off x="1571" y="1990"/>
              <a:ext cx="312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9" name="Group 28"/>
          <p:cNvGrpSpPr>
            <a:grpSpLocks/>
          </p:cNvGrpSpPr>
          <p:nvPr/>
        </p:nvGrpSpPr>
        <p:grpSpPr bwMode="auto">
          <a:xfrm>
            <a:off x="3779838" y="3789363"/>
            <a:ext cx="863600" cy="1368425"/>
            <a:chOff x="2426" y="1752"/>
            <a:chExt cx="544" cy="862"/>
          </a:xfrm>
        </p:grpSpPr>
        <p:sp>
          <p:nvSpPr>
            <p:cNvPr id="44047" name="AutoShape 16"/>
            <p:cNvSpPr>
              <a:spLocks noChangeArrowheads="1"/>
            </p:cNvSpPr>
            <p:nvPr/>
          </p:nvSpPr>
          <p:spPr bwMode="auto">
            <a:xfrm>
              <a:off x="2697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048" name="AutoShape 17"/>
            <p:cNvSpPr>
              <a:spLocks noChangeArrowheads="1"/>
            </p:cNvSpPr>
            <p:nvPr/>
          </p:nvSpPr>
          <p:spPr bwMode="auto">
            <a:xfrm>
              <a:off x="2426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44049" name="AutoShape 19"/>
            <p:cNvCxnSpPr>
              <a:cxnSpLocks noChangeShapeType="1"/>
              <a:stCxn id="44047" idx="3"/>
              <a:endCxn id="44048" idx="0"/>
            </p:cNvCxnSpPr>
            <p:nvPr/>
          </p:nvCxnSpPr>
          <p:spPr bwMode="auto">
            <a:xfrm flipH="1">
              <a:off x="2563" y="1990"/>
              <a:ext cx="174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40" name="Group 27"/>
          <p:cNvGrpSpPr>
            <a:grpSpLocks/>
          </p:cNvGrpSpPr>
          <p:nvPr/>
        </p:nvGrpSpPr>
        <p:grpSpPr bwMode="auto">
          <a:xfrm>
            <a:off x="5075238" y="3789363"/>
            <a:ext cx="1728787" cy="1368425"/>
            <a:chOff x="3515" y="1752"/>
            <a:chExt cx="1089" cy="862"/>
          </a:xfrm>
        </p:grpSpPr>
        <p:sp>
          <p:nvSpPr>
            <p:cNvPr id="44042" name="AutoShape 22"/>
            <p:cNvSpPr>
              <a:spLocks noChangeArrowheads="1"/>
            </p:cNvSpPr>
            <p:nvPr/>
          </p:nvSpPr>
          <p:spPr bwMode="auto">
            <a:xfrm>
              <a:off x="3923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4043" name="AutoShape 23"/>
            <p:cNvSpPr>
              <a:spLocks noChangeArrowheads="1"/>
            </p:cNvSpPr>
            <p:nvPr/>
          </p:nvSpPr>
          <p:spPr bwMode="auto">
            <a:xfrm>
              <a:off x="3515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4044" name="AutoShape 24"/>
            <p:cNvSpPr>
              <a:spLocks noChangeArrowheads="1"/>
            </p:cNvSpPr>
            <p:nvPr/>
          </p:nvSpPr>
          <p:spPr bwMode="auto">
            <a:xfrm>
              <a:off x="4331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44045" name="AutoShape 25"/>
            <p:cNvCxnSpPr>
              <a:cxnSpLocks noChangeShapeType="1"/>
              <a:stCxn id="44042" idx="3"/>
              <a:endCxn id="44043" idx="7"/>
            </p:cNvCxnSpPr>
            <p:nvPr/>
          </p:nvCxnSpPr>
          <p:spPr bwMode="auto">
            <a:xfrm flipH="1">
              <a:off x="3748" y="1990"/>
              <a:ext cx="215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46" name="AutoShape 26"/>
            <p:cNvCxnSpPr>
              <a:cxnSpLocks noChangeShapeType="1"/>
              <a:stCxn id="44042" idx="5"/>
              <a:endCxn id="44044" idx="1"/>
            </p:cNvCxnSpPr>
            <p:nvPr/>
          </p:nvCxnSpPr>
          <p:spPr bwMode="auto">
            <a:xfrm>
              <a:off x="4156" y="1990"/>
              <a:ext cx="215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41" name="Text Box 30"/>
          <p:cNvSpPr txBox="1">
            <a:spLocks noChangeArrowheads="1"/>
          </p:cNvSpPr>
          <p:nvPr/>
        </p:nvSpPr>
        <p:spPr bwMode="auto">
          <a:xfrm>
            <a:off x="7586663" y="42211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E72DED-BACE-114E-94E5-199B8345DBFF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24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E1A6-527B-4421-921C-43E360CA0203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9728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050925"/>
            <a:ext cx="3827463" cy="5064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原則： 左子，右弟 </a:t>
            </a:r>
          </a:p>
        </p:txBody>
      </p:sp>
      <p:grpSp>
        <p:nvGrpSpPr>
          <p:cNvPr id="45061" name="Group 23"/>
          <p:cNvGrpSpPr>
            <a:grpSpLocks/>
          </p:cNvGrpSpPr>
          <p:nvPr/>
        </p:nvGrpSpPr>
        <p:grpSpPr bwMode="auto">
          <a:xfrm>
            <a:off x="1041400" y="1628775"/>
            <a:ext cx="3098800" cy="3959225"/>
            <a:chOff x="1791" y="573"/>
            <a:chExt cx="1952" cy="2494"/>
          </a:xfrm>
        </p:grpSpPr>
        <p:sp>
          <p:nvSpPr>
            <p:cNvPr id="45064" name="AutoShape 4"/>
            <p:cNvSpPr>
              <a:spLocks noChangeArrowheads="1"/>
            </p:cNvSpPr>
            <p:nvPr/>
          </p:nvSpPr>
          <p:spPr bwMode="auto">
            <a:xfrm>
              <a:off x="2426" y="57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065" name="AutoShape 5"/>
            <p:cNvSpPr>
              <a:spLocks noChangeArrowheads="1"/>
            </p:cNvSpPr>
            <p:nvPr/>
          </p:nvSpPr>
          <p:spPr bwMode="auto">
            <a:xfrm>
              <a:off x="1791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066" name="AutoShape 6"/>
            <p:cNvSpPr>
              <a:spLocks noChangeArrowheads="1"/>
            </p:cNvSpPr>
            <p:nvPr/>
          </p:nvSpPr>
          <p:spPr bwMode="auto">
            <a:xfrm>
              <a:off x="3061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67" name="AutoShape 7"/>
            <p:cNvSpPr>
              <a:spLocks noChangeArrowheads="1"/>
            </p:cNvSpPr>
            <p:nvPr/>
          </p:nvSpPr>
          <p:spPr bwMode="auto">
            <a:xfrm>
              <a:off x="2064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068" name="AutoShape 8"/>
            <p:cNvSpPr>
              <a:spLocks noChangeArrowheads="1"/>
            </p:cNvSpPr>
            <p:nvPr/>
          </p:nvSpPr>
          <p:spPr bwMode="auto">
            <a:xfrm>
              <a:off x="2381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69" name="AutoShape 9"/>
            <p:cNvSpPr>
              <a:spLocks noChangeArrowheads="1"/>
            </p:cNvSpPr>
            <p:nvPr/>
          </p:nvSpPr>
          <p:spPr bwMode="auto">
            <a:xfrm>
              <a:off x="2743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0" name="AutoShape 10"/>
            <p:cNvSpPr>
              <a:spLocks noChangeArrowheads="1"/>
            </p:cNvSpPr>
            <p:nvPr/>
          </p:nvSpPr>
          <p:spPr bwMode="auto">
            <a:xfrm>
              <a:off x="3423" y="170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5071" name="AutoShape 11"/>
            <p:cNvSpPr>
              <a:spLocks noChangeArrowheads="1"/>
            </p:cNvSpPr>
            <p:nvPr/>
          </p:nvSpPr>
          <p:spPr bwMode="auto">
            <a:xfrm>
              <a:off x="3107" y="229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072" name="AutoShape 12"/>
            <p:cNvSpPr>
              <a:spLocks noChangeArrowheads="1"/>
            </p:cNvSpPr>
            <p:nvPr/>
          </p:nvSpPr>
          <p:spPr bwMode="auto">
            <a:xfrm>
              <a:off x="3470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45073" name="AutoShape 13"/>
            <p:cNvCxnSpPr>
              <a:cxnSpLocks noChangeShapeType="1"/>
              <a:stCxn id="45064" idx="3"/>
              <a:endCxn id="45065" idx="7"/>
            </p:cNvCxnSpPr>
            <p:nvPr/>
          </p:nvCxnSpPr>
          <p:spPr bwMode="auto">
            <a:xfrm flipH="1">
              <a:off x="2024" y="811"/>
              <a:ext cx="442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4" name="AutoShape 14"/>
            <p:cNvCxnSpPr>
              <a:cxnSpLocks noChangeShapeType="1"/>
              <a:stCxn id="45064" idx="5"/>
              <a:endCxn id="45066" idx="1"/>
            </p:cNvCxnSpPr>
            <p:nvPr/>
          </p:nvCxnSpPr>
          <p:spPr bwMode="auto">
            <a:xfrm>
              <a:off x="2659" y="811"/>
              <a:ext cx="442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5" name="AutoShape 16"/>
            <p:cNvCxnSpPr>
              <a:cxnSpLocks noChangeShapeType="1"/>
              <a:stCxn id="45065" idx="5"/>
              <a:endCxn id="45067" idx="0"/>
            </p:cNvCxnSpPr>
            <p:nvPr/>
          </p:nvCxnSpPr>
          <p:spPr bwMode="auto">
            <a:xfrm>
              <a:off x="2024" y="1355"/>
              <a:ext cx="17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6" name="AutoShape 17"/>
            <p:cNvCxnSpPr>
              <a:cxnSpLocks noChangeShapeType="1"/>
              <a:stCxn id="45067" idx="5"/>
              <a:endCxn id="45068" idx="0"/>
            </p:cNvCxnSpPr>
            <p:nvPr/>
          </p:nvCxnSpPr>
          <p:spPr bwMode="auto">
            <a:xfrm>
              <a:off x="2297" y="1945"/>
              <a:ext cx="221" cy="3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7" name="AutoShape 18"/>
            <p:cNvCxnSpPr>
              <a:cxnSpLocks noChangeShapeType="1"/>
              <a:stCxn id="45066" idx="3"/>
              <a:endCxn id="45069" idx="0"/>
            </p:cNvCxnSpPr>
            <p:nvPr/>
          </p:nvCxnSpPr>
          <p:spPr bwMode="auto">
            <a:xfrm flipH="1">
              <a:off x="2880" y="1355"/>
              <a:ext cx="2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8" name="AutoShape 19"/>
            <p:cNvCxnSpPr>
              <a:cxnSpLocks noChangeShapeType="1"/>
              <a:stCxn id="45066" idx="5"/>
              <a:endCxn id="45070" idx="0"/>
            </p:cNvCxnSpPr>
            <p:nvPr/>
          </p:nvCxnSpPr>
          <p:spPr bwMode="auto">
            <a:xfrm>
              <a:off x="3294" y="1355"/>
              <a:ext cx="266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9" name="AutoShape 20"/>
            <p:cNvCxnSpPr>
              <a:cxnSpLocks noChangeShapeType="1"/>
              <a:stCxn id="45070" idx="3"/>
              <a:endCxn id="45071" idx="0"/>
            </p:cNvCxnSpPr>
            <p:nvPr/>
          </p:nvCxnSpPr>
          <p:spPr bwMode="auto">
            <a:xfrm flipH="1">
              <a:off x="3244" y="1944"/>
              <a:ext cx="219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0" name="AutoShape 21"/>
            <p:cNvCxnSpPr>
              <a:cxnSpLocks noChangeShapeType="1"/>
              <a:stCxn id="45071" idx="5"/>
              <a:endCxn id="45072" idx="1"/>
            </p:cNvCxnSpPr>
            <p:nvPr/>
          </p:nvCxnSpPr>
          <p:spPr bwMode="auto">
            <a:xfrm>
              <a:off x="3340" y="2534"/>
              <a:ext cx="17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062" name="Text Box 22"/>
          <p:cNvSpPr txBox="1">
            <a:spLocks noChangeArrowheads="1"/>
          </p:cNvSpPr>
          <p:nvPr/>
        </p:nvSpPr>
        <p:spPr bwMode="auto">
          <a:xfrm>
            <a:off x="4716463" y="33575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5063" name="Text Box 24"/>
          <p:cNvSpPr txBox="1">
            <a:spLocks noChangeArrowheads="1"/>
          </p:cNvSpPr>
          <p:nvPr/>
        </p:nvSpPr>
        <p:spPr bwMode="auto">
          <a:xfrm>
            <a:off x="4500563" y="4868863"/>
            <a:ext cx="412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樹林尋訪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</a:t>
            </a:r>
            <a:r>
              <a:rPr lang="zh-TW" altLang="en-US" sz="2000"/>
              <a:t>：樹林　　　　</a:t>
            </a:r>
            <a:r>
              <a:rPr lang="en-US" altLang="zh-TW" sz="2000"/>
              <a:t>T</a:t>
            </a:r>
            <a:r>
              <a:rPr lang="zh-TW" altLang="en-US" sz="2000"/>
              <a:t>：相對的二元樹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B86F81-A6D6-1241-A5FA-6FF914B1719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12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CEFBD-0566-4D67-BCB7-2BD18367B271}" type="slidenum">
              <a:rPr lang="en-US" altLang="zh-TW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9933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樹林的集合表示</a:t>
            </a:r>
            <a:r>
              <a:rPr lang="zh-TW" altLang="en-US" dirty="0"/>
              <a:t>法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338763" cy="388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effectLst/>
                <a:latin typeface="Times New Roman" panose="02020603050405020304" pitchFamily="18" charset="0"/>
              </a:rPr>
              <a:t>Ex </a:t>
            </a:r>
            <a:r>
              <a:rPr lang="en-US" altLang="en-US" sz="2000" smtClean="0">
                <a:effectLst/>
              </a:rPr>
              <a:t>：</a:t>
            </a:r>
            <a:r>
              <a:rPr lang="zh-TW" altLang="en-US" sz="2000" smtClean="0">
                <a:effectLst/>
                <a:latin typeface="Times New Roman" panose="02020603050405020304" pitchFamily="18" charset="0"/>
              </a:rPr>
              <a:t> 將 </a:t>
            </a:r>
            <a:r>
              <a:rPr lang="en-US" altLang="zh-TW" sz="2000" smtClean="0">
                <a:effectLst/>
                <a:latin typeface="Times New Roman" panose="02020603050405020304" pitchFamily="18" charset="0"/>
              </a:rPr>
              <a:t>0,1,………,9</a:t>
            </a:r>
            <a:r>
              <a:rPr lang="zh-TW" altLang="en-US" sz="2000" smtClean="0">
                <a:effectLst/>
                <a:latin typeface="Times New Roman" panose="02020603050405020304" pitchFamily="18" charset="0"/>
              </a:rPr>
              <a:t>分成三個不同之集合</a:t>
            </a:r>
            <a:r>
              <a:rPr lang="zh-TW" altLang="en-US" sz="2000" b="1" smtClean="0"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868363" y="2755900"/>
            <a:ext cx="319881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Disjoint  Set  Union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Find (i) </a:t>
            </a:r>
            <a:r>
              <a:rPr lang="zh-TW" altLang="en-US" sz="1800">
                <a:latin typeface="Times New Roman" panose="02020603050405020304" pitchFamily="18" charset="0"/>
              </a:rPr>
              <a:t>：找尋包含 </a:t>
            </a:r>
            <a:r>
              <a:rPr lang="en-US" altLang="zh-TW" sz="1800">
                <a:latin typeface="Times New Roman" panose="02020603050405020304" pitchFamily="18" charset="0"/>
              </a:rPr>
              <a:t>i </a:t>
            </a:r>
            <a:r>
              <a:rPr lang="zh-TW" altLang="en-US" sz="1800">
                <a:latin typeface="Times New Roman" panose="02020603050405020304" pitchFamily="18" charset="0"/>
              </a:rPr>
              <a:t>之集合。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Ex.  3</a:t>
            </a:r>
            <a:r>
              <a:rPr lang="zh-TW" altLang="en-US" sz="1800">
                <a:latin typeface="Times New Roman" panose="02020603050405020304" pitchFamily="18" charset="0"/>
              </a:rPr>
              <a:t>在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zh-TW" altLang="en-US" sz="1800">
                <a:latin typeface="Times New Roman" panose="02020603050405020304" pitchFamily="18" charset="0"/>
              </a:rPr>
              <a:t>中，</a:t>
            </a:r>
            <a:r>
              <a:rPr lang="en-US" altLang="zh-TW" sz="1800">
                <a:latin typeface="Times New Roman" panose="02020603050405020304" pitchFamily="18" charset="0"/>
              </a:rPr>
              <a:t>8</a:t>
            </a:r>
            <a:r>
              <a:rPr lang="zh-TW" altLang="en-US" sz="1800">
                <a:latin typeface="Times New Roman" panose="02020603050405020304" pitchFamily="18" charset="0"/>
              </a:rPr>
              <a:t>在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zh-TW" altLang="en-US" sz="180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46087" name="Text Box 29"/>
          <p:cNvSpPr txBox="1">
            <a:spLocks noChangeArrowheads="1"/>
          </p:cNvSpPr>
          <p:nvPr/>
        </p:nvSpPr>
        <p:spPr bwMode="auto">
          <a:xfrm>
            <a:off x="827088" y="1557338"/>
            <a:ext cx="14779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en-US" altLang="zh-TW" sz="1800">
                <a:latin typeface="Times New Roman" panose="02020603050405020304" pitchFamily="18" charset="0"/>
              </a:rPr>
              <a:t> = {0,6,7,8}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= {1,4,9}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en-US" altLang="zh-TW" sz="1800">
                <a:latin typeface="Times New Roman" panose="02020603050405020304" pitchFamily="18" charset="0"/>
              </a:rPr>
              <a:t> = {2,3,5}</a:t>
            </a:r>
          </a:p>
        </p:txBody>
      </p:sp>
      <p:grpSp>
        <p:nvGrpSpPr>
          <p:cNvPr id="46088" name="Group 45"/>
          <p:cNvGrpSpPr>
            <a:grpSpLocks/>
          </p:cNvGrpSpPr>
          <p:nvPr/>
        </p:nvGrpSpPr>
        <p:grpSpPr bwMode="auto">
          <a:xfrm>
            <a:off x="6083300" y="1700213"/>
            <a:ext cx="1154113" cy="1008062"/>
            <a:chOff x="3832" y="1117"/>
            <a:chExt cx="727" cy="635"/>
          </a:xfrm>
        </p:grpSpPr>
        <p:sp>
          <p:nvSpPr>
            <p:cNvPr id="46160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61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62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63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64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6089" name="Group 42"/>
          <p:cNvGrpSpPr>
            <a:grpSpLocks/>
          </p:cNvGrpSpPr>
          <p:nvPr/>
        </p:nvGrpSpPr>
        <p:grpSpPr bwMode="auto">
          <a:xfrm>
            <a:off x="4427538" y="1700213"/>
            <a:ext cx="1152525" cy="1008062"/>
            <a:chOff x="2789" y="1298"/>
            <a:chExt cx="726" cy="635"/>
          </a:xfrm>
        </p:grpSpPr>
        <p:sp>
          <p:nvSpPr>
            <p:cNvPr id="46155" name="AutoShape 14"/>
            <p:cNvSpPr>
              <a:spLocks noChangeArrowheads="1"/>
            </p:cNvSpPr>
            <p:nvPr/>
          </p:nvSpPr>
          <p:spPr bwMode="auto">
            <a:xfrm>
              <a:off x="3039" y="1298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56" name="AutoShape 15"/>
            <p:cNvSpPr>
              <a:spLocks noChangeArrowheads="1"/>
            </p:cNvSpPr>
            <p:nvPr/>
          </p:nvSpPr>
          <p:spPr bwMode="auto">
            <a:xfrm>
              <a:off x="2789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57" name="AutoShape 17"/>
            <p:cNvSpPr>
              <a:spLocks noChangeArrowheads="1"/>
            </p:cNvSpPr>
            <p:nvPr/>
          </p:nvSpPr>
          <p:spPr bwMode="auto">
            <a:xfrm>
              <a:off x="3288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58" name="Line 34"/>
            <p:cNvSpPr>
              <a:spLocks noChangeShapeType="1"/>
            </p:cNvSpPr>
            <p:nvPr/>
          </p:nvSpPr>
          <p:spPr bwMode="auto">
            <a:xfrm flipV="1">
              <a:off x="2925" y="1480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9" name="Line 39"/>
            <p:cNvSpPr>
              <a:spLocks noChangeShapeType="1"/>
            </p:cNvSpPr>
            <p:nvPr/>
          </p:nvSpPr>
          <p:spPr bwMode="auto">
            <a:xfrm flipH="1" flipV="1">
              <a:off x="3198" y="1480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6090" name="Group 41"/>
          <p:cNvGrpSpPr>
            <a:grpSpLocks/>
          </p:cNvGrpSpPr>
          <p:nvPr/>
        </p:nvGrpSpPr>
        <p:grpSpPr bwMode="auto">
          <a:xfrm>
            <a:off x="2627313" y="1671638"/>
            <a:ext cx="1439862" cy="1036637"/>
            <a:chOff x="1655" y="1280"/>
            <a:chExt cx="907" cy="653"/>
          </a:xfrm>
        </p:grpSpPr>
        <p:sp>
          <p:nvSpPr>
            <p:cNvPr id="46148" name="AutoShape 6"/>
            <p:cNvSpPr>
              <a:spLocks noChangeArrowheads="1"/>
            </p:cNvSpPr>
            <p:nvPr/>
          </p:nvSpPr>
          <p:spPr bwMode="auto">
            <a:xfrm>
              <a:off x="1995" y="128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49" name="AutoShape 7"/>
            <p:cNvSpPr>
              <a:spLocks noChangeArrowheads="1"/>
            </p:cNvSpPr>
            <p:nvPr/>
          </p:nvSpPr>
          <p:spPr bwMode="auto">
            <a:xfrm>
              <a:off x="1655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50" name="AutoShape 8"/>
            <p:cNvSpPr>
              <a:spLocks noChangeArrowheads="1"/>
            </p:cNvSpPr>
            <p:nvPr/>
          </p:nvSpPr>
          <p:spPr bwMode="auto">
            <a:xfrm>
              <a:off x="1994" y="173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51" name="AutoShape 9"/>
            <p:cNvSpPr>
              <a:spLocks noChangeArrowheads="1"/>
            </p:cNvSpPr>
            <p:nvPr/>
          </p:nvSpPr>
          <p:spPr bwMode="auto">
            <a:xfrm>
              <a:off x="2335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152" name="Line 30"/>
            <p:cNvSpPr>
              <a:spLocks noChangeShapeType="1"/>
            </p:cNvSpPr>
            <p:nvPr/>
          </p:nvSpPr>
          <p:spPr bwMode="auto">
            <a:xfrm flipV="1">
              <a:off x="1791" y="148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3" name="Line 32"/>
            <p:cNvSpPr>
              <a:spLocks noChangeShapeType="1"/>
            </p:cNvSpPr>
            <p:nvPr/>
          </p:nvSpPr>
          <p:spPr bwMode="auto">
            <a:xfrm flipV="1">
              <a:off x="2109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4" name="Line 40"/>
            <p:cNvSpPr>
              <a:spLocks noChangeShapeType="1"/>
            </p:cNvSpPr>
            <p:nvPr/>
          </p:nvSpPr>
          <p:spPr bwMode="auto">
            <a:xfrm flipH="1" flipV="1">
              <a:off x="2200" y="1480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091" name="Text Box 84"/>
          <p:cNvSpPr txBox="1">
            <a:spLocks noChangeArrowheads="1"/>
          </p:cNvSpPr>
          <p:nvPr/>
        </p:nvSpPr>
        <p:spPr bwMode="auto">
          <a:xfrm>
            <a:off x="901700" y="436245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表示法：</a:t>
            </a:r>
          </a:p>
        </p:txBody>
      </p:sp>
      <p:grpSp>
        <p:nvGrpSpPr>
          <p:cNvPr id="46092" name="Group 147"/>
          <p:cNvGrpSpPr>
            <a:grpSpLocks/>
          </p:cNvGrpSpPr>
          <p:nvPr/>
        </p:nvGrpSpPr>
        <p:grpSpPr bwMode="auto">
          <a:xfrm>
            <a:off x="2268538" y="4113213"/>
            <a:ext cx="5832475" cy="889000"/>
            <a:chOff x="340" y="3414"/>
            <a:chExt cx="3674" cy="560"/>
          </a:xfrm>
        </p:grpSpPr>
        <p:grpSp>
          <p:nvGrpSpPr>
            <p:cNvPr id="46093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6146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6147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4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6144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5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5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6142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3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6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6140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1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7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6138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9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8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6136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7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9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6134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5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0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6132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3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1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6130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1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2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6128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29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3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6126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27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104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105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6106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6107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6108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6109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6110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6111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6112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6113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6114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6115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6116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17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18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19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20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1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2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3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4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5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B86F81-A6D6-1241-A5FA-6FF914B1719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12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1716A-FFD7-4FC6-A566-DD720A9B83F4}" type="slidenum">
              <a:rPr lang="en-US" altLang="zh-TW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9933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樹林</a:t>
            </a:r>
            <a:r>
              <a:rPr lang="zh-TW" altLang="en-US" dirty="0"/>
              <a:t>的</a:t>
            </a:r>
            <a:r>
              <a:rPr lang="zh-TW" altLang="en-US" dirty="0" smtClean="0"/>
              <a:t>集合表示</a:t>
            </a:r>
            <a:r>
              <a:rPr lang="zh-TW" altLang="en-US" dirty="0"/>
              <a:t>法 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00088" y="1485900"/>
            <a:ext cx="6850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Disjoint  Set  Union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TW" altLang="en-US" sz="1800">
                <a:latin typeface="Times New Roman" panose="02020603050405020304" pitchFamily="18" charset="0"/>
              </a:rPr>
              <a:t>數學：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zh-TW" altLang="en-US" sz="1800">
                <a:latin typeface="Times New Roman" panose="02020603050405020304" pitchFamily="18" charset="0"/>
              </a:rPr>
              <a:t>，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  <a:r>
              <a:rPr lang="zh-TW" altLang="en-US" sz="1800">
                <a:latin typeface="Times New Roman" panose="02020603050405020304" pitchFamily="18" charset="0"/>
              </a:rPr>
              <a:t>互斥，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en-US" altLang="zh-TW" sz="1800">
                <a:latin typeface="Times New Roman" panose="02020603050405020304" pitchFamily="18" charset="0"/>
              </a:rPr>
              <a:t>US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= {0,6,7,8,1,4,9}</a:t>
            </a:r>
            <a:r>
              <a:rPr lang="zh-TW" altLang="en-US" sz="1800">
                <a:latin typeface="Times New Roman" panose="02020603050405020304" pitchFamily="18" charset="0"/>
              </a:rPr>
              <a:t>      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en-US" altLang="zh-TW" sz="1800">
                <a:latin typeface="Times New Roman" panose="02020603050405020304" pitchFamily="18" charset="0"/>
              </a:rPr>
              <a:t> = {2,3,5}</a:t>
            </a:r>
          </a:p>
        </p:txBody>
      </p:sp>
      <p:grpSp>
        <p:nvGrpSpPr>
          <p:cNvPr id="47110" name="Group 58"/>
          <p:cNvGrpSpPr>
            <a:grpSpLocks/>
          </p:cNvGrpSpPr>
          <p:nvPr/>
        </p:nvGrpSpPr>
        <p:grpSpPr bwMode="auto">
          <a:xfrm>
            <a:off x="338138" y="2490788"/>
            <a:ext cx="2160587" cy="1325562"/>
            <a:chOff x="1156" y="2550"/>
            <a:chExt cx="1361" cy="835"/>
          </a:xfrm>
        </p:grpSpPr>
        <p:sp>
          <p:nvSpPr>
            <p:cNvPr id="47252" name="AutoShape 44"/>
            <p:cNvSpPr>
              <a:spLocks noChangeArrowheads="1"/>
            </p:cNvSpPr>
            <p:nvPr/>
          </p:nvSpPr>
          <p:spPr bwMode="auto">
            <a:xfrm>
              <a:off x="1610" y="255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53" name="AutoShape 46"/>
            <p:cNvSpPr>
              <a:spLocks noChangeArrowheads="1"/>
            </p:cNvSpPr>
            <p:nvPr/>
          </p:nvSpPr>
          <p:spPr bwMode="auto">
            <a:xfrm>
              <a:off x="1156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254" name="AutoShape 47"/>
            <p:cNvSpPr>
              <a:spLocks noChangeArrowheads="1"/>
            </p:cNvSpPr>
            <p:nvPr/>
          </p:nvSpPr>
          <p:spPr bwMode="auto">
            <a:xfrm>
              <a:off x="1474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255" name="AutoShape 48"/>
            <p:cNvSpPr>
              <a:spLocks noChangeArrowheads="1"/>
            </p:cNvSpPr>
            <p:nvPr/>
          </p:nvSpPr>
          <p:spPr bwMode="auto">
            <a:xfrm>
              <a:off x="1791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256" name="AutoShape 49"/>
            <p:cNvSpPr>
              <a:spLocks noChangeArrowheads="1"/>
            </p:cNvSpPr>
            <p:nvPr/>
          </p:nvSpPr>
          <p:spPr bwMode="auto">
            <a:xfrm>
              <a:off x="2109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57" name="AutoShape 50"/>
            <p:cNvSpPr>
              <a:spLocks noChangeArrowheads="1"/>
            </p:cNvSpPr>
            <p:nvPr/>
          </p:nvSpPr>
          <p:spPr bwMode="auto">
            <a:xfrm>
              <a:off x="1973" y="3185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58" name="AutoShape 51"/>
            <p:cNvSpPr>
              <a:spLocks noChangeArrowheads="1"/>
            </p:cNvSpPr>
            <p:nvPr/>
          </p:nvSpPr>
          <p:spPr bwMode="auto">
            <a:xfrm>
              <a:off x="2290" y="3185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259" name="Line 52"/>
            <p:cNvSpPr>
              <a:spLocks noChangeShapeType="1"/>
            </p:cNvSpPr>
            <p:nvPr/>
          </p:nvSpPr>
          <p:spPr bwMode="auto">
            <a:xfrm flipV="1">
              <a:off x="1338" y="2704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0" name="Line 53"/>
            <p:cNvSpPr>
              <a:spLocks noChangeShapeType="1"/>
            </p:cNvSpPr>
            <p:nvPr/>
          </p:nvSpPr>
          <p:spPr bwMode="auto">
            <a:xfrm flipV="1">
              <a:off x="1610" y="2750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1" name="Line 54"/>
            <p:cNvSpPr>
              <a:spLocks noChangeShapeType="1"/>
            </p:cNvSpPr>
            <p:nvPr/>
          </p:nvSpPr>
          <p:spPr bwMode="auto">
            <a:xfrm flipH="1" flipV="1">
              <a:off x="1746" y="275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2" name="Line 55"/>
            <p:cNvSpPr>
              <a:spLocks noChangeShapeType="1"/>
            </p:cNvSpPr>
            <p:nvPr/>
          </p:nvSpPr>
          <p:spPr bwMode="auto">
            <a:xfrm flipH="1" flipV="1">
              <a:off x="1837" y="270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3" name="Line 56"/>
            <p:cNvSpPr>
              <a:spLocks noChangeShapeType="1"/>
            </p:cNvSpPr>
            <p:nvPr/>
          </p:nvSpPr>
          <p:spPr bwMode="auto">
            <a:xfrm flipV="1">
              <a:off x="2064" y="302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4" name="Line 57"/>
            <p:cNvSpPr>
              <a:spLocks noChangeShapeType="1"/>
            </p:cNvSpPr>
            <p:nvPr/>
          </p:nvSpPr>
          <p:spPr bwMode="auto">
            <a:xfrm flipH="1" flipV="1">
              <a:off x="2245" y="302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1" name="Group 83"/>
          <p:cNvGrpSpPr>
            <a:grpSpLocks/>
          </p:cNvGrpSpPr>
          <p:nvPr/>
        </p:nvGrpSpPr>
        <p:grpSpPr bwMode="auto">
          <a:xfrm>
            <a:off x="4800600" y="2465388"/>
            <a:ext cx="2305050" cy="1325562"/>
            <a:chOff x="3016" y="2432"/>
            <a:chExt cx="1452" cy="835"/>
          </a:xfrm>
        </p:grpSpPr>
        <p:sp>
          <p:nvSpPr>
            <p:cNvPr id="47239" name="AutoShape 60"/>
            <p:cNvSpPr>
              <a:spLocks noChangeArrowheads="1"/>
            </p:cNvSpPr>
            <p:nvPr/>
          </p:nvSpPr>
          <p:spPr bwMode="auto">
            <a:xfrm>
              <a:off x="3742" y="243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40" name="AutoShape 61"/>
            <p:cNvSpPr>
              <a:spLocks noChangeArrowheads="1"/>
            </p:cNvSpPr>
            <p:nvPr/>
          </p:nvSpPr>
          <p:spPr bwMode="auto">
            <a:xfrm>
              <a:off x="3288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41" name="AutoShape 62"/>
            <p:cNvSpPr>
              <a:spLocks noChangeArrowheads="1"/>
            </p:cNvSpPr>
            <p:nvPr/>
          </p:nvSpPr>
          <p:spPr bwMode="auto">
            <a:xfrm>
              <a:off x="3742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42" name="AutoShape 64"/>
            <p:cNvSpPr>
              <a:spLocks noChangeArrowheads="1"/>
            </p:cNvSpPr>
            <p:nvPr/>
          </p:nvSpPr>
          <p:spPr bwMode="auto">
            <a:xfrm>
              <a:off x="4241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243" name="AutoShape 65"/>
            <p:cNvSpPr>
              <a:spLocks noChangeArrowheads="1"/>
            </p:cNvSpPr>
            <p:nvPr/>
          </p:nvSpPr>
          <p:spPr bwMode="auto">
            <a:xfrm>
              <a:off x="3016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244" name="AutoShape 66"/>
            <p:cNvSpPr>
              <a:spLocks noChangeArrowheads="1"/>
            </p:cNvSpPr>
            <p:nvPr/>
          </p:nvSpPr>
          <p:spPr bwMode="auto">
            <a:xfrm>
              <a:off x="3288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245" name="Line 67"/>
            <p:cNvSpPr>
              <a:spLocks noChangeShapeType="1"/>
            </p:cNvSpPr>
            <p:nvPr/>
          </p:nvSpPr>
          <p:spPr bwMode="auto">
            <a:xfrm flipV="1">
              <a:off x="3470" y="258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6" name="Line 70"/>
            <p:cNvSpPr>
              <a:spLocks noChangeShapeType="1"/>
            </p:cNvSpPr>
            <p:nvPr/>
          </p:nvSpPr>
          <p:spPr bwMode="auto">
            <a:xfrm flipH="1" flipV="1">
              <a:off x="3969" y="2586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7" name="AutoShape 73"/>
            <p:cNvSpPr>
              <a:spLocks noChangeArrowheads="1"/>
            </p:cNvSpPr>
            <p:nvPr/>
          </p:nvSpPr>
          <p:spPr bwMode="auto">
            <a:xfrm>
              <a:off x="3560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248" name="Line 75"/>
            <p:cNvSpPr>
              <a:spLocks noChangeShapeType="1"/>
            </p:cNvSpPr>
            <p:nvPr/>
          </p:nvSpPr>
          <p:spPr bwMode="auto">
            <a:xfrm flipV="1">
              <a:off x="3152" y="2931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9" name="Line 76"/>
            <p:cNvSpPr>
              <a:spLocks noChangeShapeType="1"/>
            </p:cNvSpPr>
            <p:nvPr/>
          </p:nvSpPr>
          <p:spPr bwMode="auto">
            <a:xfrm flipV="1">
              <a:off x="3379" y="293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50" name="Line 77"/>
            <p:cNvSpPr>
              <a:spLocks noChangeShapeType="1"/>
            </p:cNvSpPr>
            <p:nvPr/>
          </p:nvSpPr>
          <p:spPr bwMode="auto">
            <a:xfrm flipH="1" flipV="1">
              <a:off x="3470" y="293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51" name="Line 82"/>
            <p:cNvSpPr>
              <a:spLocks noChangeShapeType="1"/>
            </p:cNvSpPr>
            <p:nvPr/>
          </p:nvSpPr>
          <p:spPr bwMode="auto">
            <a:xfrm flipV="1">
              <a:off x="3833" y="261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2" name="Text Box 84"/>
          <p:cNvSpPr txBox="1">
            <a:spLocks noChangeArrowheads="1"/>
          </p:cNvSpPr>
          <p:nvPr/>
        </p:nvSpPr>
        <p:spPr bwMode="auto">
          <a:xfrm>
            <a:off x="809625" y="50498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表示法：</a:t>
            </a:r>
          </a:p>
        </p:txBody>
      </p:sp>
      <p:grpSp>
        <p:nvGrpSpPr>
          <p:cNvPr id="47113" name="Group 147"/>
          <p:cNvGrpSpPr>
            <a:grpSpLocks/>
          </p:cNvGrpSpPr>
          <p:nvPr/>
        </p:nvGrpSpPr>
        <p:grpSpPr bwMode="auto">
          <a:xfrm>
            <a:off x="2185988" y="4295775"/>
            <a:ext cx="5832475" cy="893763"/>
            <a:chOff x="340" y="3414"/>
            <a:chExt cx="3674" cy="563"/>
          </a:xfrm>
        </p:grpSpPr>
        <p:grpSp>
          <p:nvGrpSpPr>
            <p:cNvPr id="47184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7237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7238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5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7235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6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6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7233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4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7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7231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2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8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7229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0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9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7227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8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0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7225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6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1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7223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4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2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7221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2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3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7219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0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4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7217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18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95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7196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7197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7198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7199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7200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7201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7202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7203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7204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7205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7206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7207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208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09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210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1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212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213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4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5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6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114" name="Group 147"/>
          <p:cNvGrpSpPr>
            <a:grpSpLocks/>
          </p:cNvGrpSpPr>
          <p:nvPr/>
        </p:nvGrpSpPr>
        <p:grpSpPr bwMode="auto">
          <a:xfrm>
            <a:off x="2174875" y="5715000"/>
            <a:ext cx="5832475" cy="893763"/>
            <a:chOff x="340" y="3414"/>
            <a:chExt cx="3674" cy="563"/>
          </a:xfrm>
        </p:grpSpPr>
        <p:grpSp>
          <p:nvGrpSpPr>
            <p:cNvPr id="47129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7182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7183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0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7180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81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1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7178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9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2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7176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7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3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7174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5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4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7172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3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5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7170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1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6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7168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9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7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7166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7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8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7164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5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9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7162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3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40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7141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7142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7143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7144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7145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7146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7147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7148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7149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7150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7151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7152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3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4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155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156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7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8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59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0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1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115" name="Group 45"/>
          <p:cNvGrpSpPr>
            <a:grpSpLocks/>
          </p:cNvGrpSpPr>
          <p:nvPr/>
        </p:nvGrpSpPr>
        <p:grpSpPr bwMode="auto">
          <a:xfrm>
            <a:off x="2470150" y="2420938"/>
            <a:ext cx="1154113" cy="1008062"/>
            <a:chOff x="3832" y="1117"/>
            <a:chExt cx="727" cy="635"/>
          </a:xfrm>
        </p:grpSpPr>
        <p:sp>
          <p:nvSpPr>
            <p:cNvPr id="47124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26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27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6" name="Group 45"/>
          <p:cNvGrpSpPr>
            <a:grpSpLocks/>
          </p:cNvGrpSpPr>
          <p:nvPr/>
        </p:nvGrpSpPr>
        <p:grpSpPr bwMode="auto">
          <a:xfrm>
            <a:off x="7267575" y="2339975"/>
            <a:ext cx="1154113" cy="1008063"/>
            <a:chOff x="3832" y="1117"/>
            <a:chExt cx="727" cy="635"/>
          </a:xfrm>
        </p:grpSpPr>
        <p:sp>
          <p:nvSpPr>
            <p:cNvPr id="47119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20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21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22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7" name="文字方塊 2"/>
          <p:cNvSpPr txBox="1">
            <a:spLocks noChangeArrowheads="1"/>
          </p:cNvSpPr>
          <p:nvPr/>
        </p:nvSpPr>
        <p:spPr bwMode="auto">
          <a:xfrm>
            <a:off x="4202113" y="292576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或</a:t>
            </a:r>
          </a:p>
        </p:txBody>
      </p:sp>
      <p:sp>
        <p:nvSpPr>
          <p:cNvPr id="47118" name="文字方塊 3"/>
          <p:cNvSpPr txBox="1">
            <a:spLocks noChangeArrowheads="1"/>
          </p:cNvSpPr>
          <p:nvPr/>
        </p:nvSpPr>
        <p:spPr bwMode="auto">
          <a:xfrm>
            <a:off x="4953000" y="53038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E8B8A3-C1DE-194B-A0C5-CBFEE34B0998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0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AFEFA-2883-4E48-BB40-E5AC3CE0FF7B}" type="slidenum">
              <a:rPr lang="en-US" altLang="zh-TW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003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052513"/>
            <a:ext cx="5627688" cy="4897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find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for (; parent 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&gt; = 0 ;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parent 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renturn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void union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j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{ parent 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= j ;}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將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變為</a:t>
            </a:r>
            <a:r>
              <a:rPr lang="en-US" altLang="zh-TW" sz="2000" dirty="0" smtClean="0"/>
              <a:t>j</a:t>
            </a:r>
            <a:r>
              <a:rPr lang="zh-TW" altLang="en-US" sz="2000" dirty="0" smtClean="0"/>
              <a:t>之子樹。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/>
              <a:t>缺點：產生退化樹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歪斜樹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/>
              <a:t>union(0,1), union(1,2), ……..,union ( n-2 ,n-1)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b="1" dirty="0" smtClean="0">
                <a:solidFill>
                  <a:srgbClr val="FF0000"/>
                </a:solidFill>
              </a:rPr>
              <a:t>樹搜尋時間與樹高度成正比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7596188" y="594995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7596188" y="4797425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n-2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7596188" y="36449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V="1">
            <a:off x="7956550" y="42211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V="1">
            <a:off x="7956550" y="56610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V="1">
            <a:off x="7956550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0A6D2C-CAE0-B54B-B8A2-05D54ACE5FF2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059B6-0A8F-4B82-8389-B9E774341A09}" type="slidenum">
              <a:rPr lang="en-US" altLang="zh-TW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1013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79488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smtClean="0"/>
              <a:t>改進：加權法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smtClean="0"/>
              <a:t>     定義：</a:t>
            </a:r>
            <a:r>
              <a:rPr lang="en-US" altLang="zh-TW" sz="2000" smtClean="0"/>
              <a:t>Weighting rule for union (i , j)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smtClean="0"/>
              <a:t>     </a:t>
            </a:r>
            <a:r>
              <a:rPr lang="zh-TW" altLang="en-US" sz="2000" smtClean="0"/>
              <a:t>如果樹狀結構 </a:t>
            </a:r>
            <a:r>
              <a:rPr lang="en-US" altLang="zh-TW" sz="2000" smtClean="0"/>
              <a:t>i </a:t>
            </a:r>
            <a:r>
              <a:rPr lang="zh-TW" altLang="en-US" sz="2000" smtClean="0"/>
              <a:t>中的節點個數少於樹狀結構 </a:t>
            </a:r>
            <a:r>
              <a:rPr lang="en-US" altLang="zh-TW" sz="2000" smtClean="0"/>
              <a:t>j </a:t>
            </a:r>
            <a:r>
              <a:rPr lang="zh-TW" altLang="en-US" sz="2000" smtClean="0"/>
              <a:t>中的節點個數則令 </a:t>
            </a:r>
            <a:r>
              <a:rPr lang="en-US" altLang="zh-TW" sz="2000" smtClean="0"/>
              <a:t>j </a:t>
            </a:r>
            <a:r>
              <a:rPr lang="zh-TW" altLang="en-US" sz="2000" smtClean="0"/>
              <a:t>為 </a:t>
            </a:r>
            <a:r>
              <a:rPr lang="en-US" altLang="zh-TW" sz="2000" smtClean="0"/>
              <a:t>i</a:t>
            </a:r>
            <a:r>
              <a:rPr lang="zh-TW" altLang="en-US" sz="2000" smtClean="0"/>
              <a:t>的父節點 </a:t>
            </a:r>
            <a:r>
              <a:rPr lang="en-US" altLang="zh-TW" sz="2000" smtClean="0"/>
              <a:t>; </a:t>
            </a:r>
            <a:r>
              <a:rPr lang="zh-TW" altLang="en-US" sz="2000" smtClean="0"/>
              <a:t>否則，令 </a:t>
            </a:r>
            <a:r>
              <a:rPr lang="en-US" altLang="zh-TW" sz="2000" smtClean="0"/>
              <a:t>i </a:t>
            </a:r>
            <a:r>
              <a:rPr lang="zh-TW" altLang="en-US" sz="2000" smtClean="0"/>
              <a:t>為 </a:t>
            </a:r>
            <a:r>
              <a:rPr lang="en-US" altLang="zh-TW" sz="2000" smtClean="0"/>
              <a:t>j </a:t>
            </a:r>
            <a:r>
              <a:rPr lang="zh-TW" altLang="en-US" sz="2000" smtClean="0"/>
              <a:t>的父節點。  </a:t>
            </a:r>
          </a:p>
        </p:txBody>
      </p:sp>
      <p:grpSp>
        <p:nvGrpSpPr>
          <p:cNvPr id="49157" name="Group 13"/>
          <p:cNvGrpSpPr>
            <a:grpSpLocks/>
          </p:cNvGrpSpPr>
          <p:nvPr/>
        </p:nvGrpSpPr>
        <p:grpSpPr bwMode="auto">
          <a:xfrm>
            <a:off x="2987675" y="2924175"/>
            <a:ext cx="3386138" cy="1584325"/>
            <a:chOff x="1882" y="1707"/>
            <a:chExt cx="2133" cy="998"/>
          </a:xfrm>
        </p:grpSpPr>
        <p:sp>
          <p:nvSpPr>
            <p:cNvPr id="49160" name="AutoShape 4"/>
            <p:cNvSpPr>
              <a:spLocks noChangeArrowheads="1"/>
            </p:cNvSpPr>
            <p:nvPr/>
          </p:nvSpPr>
          <p:spPr bwMode="auto">
            <a:xfrm>
              <a:off x="2652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61" name="AutoShape 5"/>
            <p:cNvSpPr>
              <a:spLocks noChangeArrowheads="1"/>
            </p:cNvSpPr>
            <p:nvPr/>
          </p:nvSpPr>
          <p:spPr bwMode="auto">
            <a:xfrm>
              <a:off x="1882" y="24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62" name="AutoShape 6"/>
            <p:cNvSpPr>
              <a:spLocks noChangeArrowheads="1"/>
            </p:cNvSpPr>
            <p:nvPr/>
          </p:nvSpPr>
          <p:spPr bwMode="auto">
            <a:xfrm>
              <a:off x="2472" y="24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63" name="AutoShape 7"/>
            <p:cNvSpPr>
              <a:spLocks noChangeArrowheads="1"/>
            </p:cNvSpPr>
            <p:nvPr/>
          </p:nvSpPr>
          <p:spPr bwMode="auto">
            <a:xfrm>
              <a:off x="3515" y="2387"/>
              <a:ext cx="500" cy="31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49164" name="Line 8"/>
            <p:cNvSpPr>
              <a:spLocks noChangeShapeType="1"/>
            </p:cNvSpPr>
            <p:nvPr/>
          </p:nvSpPr>
          <p:spPr bwMode="auto">
            <a:xfrm flipV="1">
              <a:off x="2064" y="1933"/>
              <a:ext cx="58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5" name="Line 9"/>
            <p:cNvSpPr>
              <a:spLocks noChangeShapeType="1"/>
            </p:cNvSpPr>
            <p:nvPr/>
          </p:nvSpPr>
          <p:spPr bwMode="auto">
            <a:xfrm flipV="1">
              <a:off x="2608" y="1979"/>
              <a:ext cx="1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Line 10"/>
            <p:cNvSpPr>
              <a:spLocks noChangeShapeType="1"/>
            </p:cNvSpPr>
            <p:nvPr/>
          </p:nvSpPr>
          <p:spPr bwMode="auto">
            <a:xfrm flipH="1" flipV="1">
              <a:off x="2925" y="1933"/>
              <a:ext cx="77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7" name="Line 11"/>
            <p:cNvSpPr>
              <a:spLocks noChangeShapeType="1"/>
            </p:cNvSpPr>
            <p:nvPr/>
          </p:nvSpPr>
          <p:spPr bwMode="auto">
            <a:xfrm>
              <a:off x="2835" y="2568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388" name="Text Box 1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27088" y="5189538"/>
            <a:ext cx="3740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問題：如何知道樹中之節點數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?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9159" name="Text Box 14"/>
          <p:cNvSpPr txBox="1">
            <a:spLocks noChangeArrowheads="1"/>
          </p:cNvSpPr>
          <p:nvPr/>
        </p:nvSpPr>
        <p:spPr bwMode="auto">
          <a:xfrm>
            <a:off x="6640513" y="3016250"/>
            <a:ext cx="14287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union(0,1)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union(1,2)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union(2,3)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union(n-1,n)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A0E366-4144-C047-925F-33112BA0A7BF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5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F82CA-F003-4DE6-B3C0-554817574C94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024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3738"/>
            <a:ext cx="868680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b="1" dirty="0" smtClean="0">
                <a:solidFill>
                  <a:srgbClr val="FF0000"/>
                </a:solidFill>
              </a:rPr>
              <a:t>方法：若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為樹之根節點，將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parent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欄位值設為負的樹之節點數。 </a:t>
            </a:r>
          </a:p>
        </p:txBody>
      </p:sp>
      <p:sp>
        <p:nvSpPr>
          <p:cNvPr id="10240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7488237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void union2(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/* union the sets with roots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and j,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! = j, using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the weighting rule. parent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] </a:t>
            </a:r>
            <a:r>
              <a:rPr lang="en-US" altLang="zh-TW" sz="2000" dirty="0"/>
              <a:t>= -count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smtClean="0"/>
              <a:t> ] 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parent </a:t>
            </a:r>
            <a:r>
              <a:rPr lang="en-US" altLang="zh-TW" sz="2000" dirty="0" smtClean="0"/>
              <a:t>[ j ] </a:t>
            </a:r>
            <a:r>
              <a:rPr lang="en-US" altLang="zh-TW" sz="2000" dirty="0"/>
              <a:t>= -count </a:t>
            </a:r>
            <a:r>
              <a:rPr lang="en-US" altLang="zh-TW" sz="2000" dirty="0" smtClean="0"/>
              <a:t>[ j ] </a:t>
            </a:r>
            <a:r>
              <a:rPr lang="en-US" altLang="zh-TW" sz="2000" dirty="0"/>
              <a:t>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temp = parent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] </a:t>
            </a:r>
            <a:r>
              <a:rPr lang="en-US" altLang="zh-TW" sz="2000" dirty="0"/>
              <a:t>+ parent </a:t>
            </a:r>
            <a:r>
              <a:rPr lang="en-US" altLang="zh-TW" sz="2000" dirty="0" smtClean="0"/>
              <a:t>[ j ];  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if  (parent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] </a:t>
            </a:r>
            <a:r>
              <a:rPr lang="en-US" altLang="zh-TW" sz="2000" dirty="0"/>
              <a:t>&gt; parent </a:t>
            </a:r>
            <a:r>
              <a:rPr lang="en-US" altLang="zh-TW" sz="2000" dirty="0" smtClean="0"/>
              <a:t>[ j ]) </a:t>
            </a:r>
            <a:r>
              <a:rPr lang="en-US" altLang="zh-TW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parent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] </a:t>
            </a:r>
            <a:r>
              <a:rPr lang="en-US" altLang="zh-TW" sz="2000" dirty="0"/>
              <a:t>= j; /* make j the new  root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parent </a:t>
            </a:r>
            <a:r>
              <a:rPr lang="en-US" altLang="zh-TW" sz="2000" dirty="0" smtClean="0"/>
              <a:t>[ j ] </a:t>
            </a:r>
            <a:r>
              <a:rPr lang="en-US" altLang="zh-TW" sz="2000" dirty="0"/>
              <a:t>= temp;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 parent </a:t>
            </a:r>
            <a:r>
              <a:rPr lang="en-US" altLang="zh-TW" sz="2000" dirty="0" smtClean="0"/>
              <a:t>[ j ]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/* make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the new root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 parent </a:t>
            </a:r>
            <a:r>
              <a:rPr lang="en-US" altLang="zh-TW" sz="2000" dirty="0" smtClean="0"/>
              <a:t>[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] </a:t>
            </a:r>
            <a:r>
              <a:rPr lang="en-US" altLang="zh-TW" sz="2000" dirty="0"/>
              <a:t>=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1A092C-FE57-8B40-B2B0-900C618BCC7D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1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AA24-F13E-4DDB-A294-9A19396EEAD0}" type="slidenum">
              <a:rPr lang="en-US" altLang="zh-TW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034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smtClean="0"/>
              <a:t>公設：令</a:t>
            </a:r>
            <a:r>
              <a:rPr lang="en-US" altLang="zh-TW" sz="2000" smtClean="0"/>
              <a:t>T</a:t>
            </a:r>
            <a:r>
              <a:rPr lang="zh-TW" altLang="en-US" sz="2000" smtClean="0"/>
              <a:t>為</a:t>
            </a:r>
            <a:r>
              <a:rPr lang="en-US" altLang="zh-TW" sz="2000" smtClean="0"/>
              <a:t>union 2</a:t>
            </a:r>
            <a:r>
              <a:rPr lang="zh-TW" altLang="en-US" sz="2000" smtClean="0"/>
              <a:t>所產生的樹狀結構，其中有</a:t>
            </a:r>
            <a:r>
              <a:rPr lang="en-US" altLang="zh-TW" sz="2000" smtClean="0"/>
              <a:t>n</a:t>
            </a:r>
            <a:r>
              <a:rPr lang="zh-TW" altLang="en-US" sz="2000" smtClean="0"/>
              <a:t>個節點。則</a:t>
            </a:r>
            <a:r>
              <a:rPr lang="en-US" altLang="zh-TW" sz="2000" smtClean="0"/>
              <a:t>T</a:t>
            </a:r>
            <a:r>
              <a:rPr lang="zh-TW" altLang="en-US" sz="2000" smtClean="0"/>
              <a:t>中沒有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smtClean="0"/>
              <a:t>                任何一節點階層大於</a:t>
            </a:r>
            <a:r>
              <a:rPr lang="en-US" altLang="zh-TW" sz="2000" smtClean="0"/>
              <a:t>(log</a:t>
            </a:r>
            <a:r>
              <a:rPr lang="en-US" altLang="zh-TW" sz="1000" smtClean="0"/>
              <a:t>2</a:t>
            </a:r>
            <a:r>
              <a:rPr lang="en-US" altLang="zh-TW" sz="2000" smtClean="0"/>
              <a:t> n)+1</a:t>
            </a:r>
            <a:r>
              <a:rPr lang="zh-TW" altLang="en-US" sz="2000" smtClean="0"/>
              <a:t>。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724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Ex </a:t>
            </a:r>
            <a:r>
              <a:rPr lang="zh-TW" altLang="en-US" sz="1800"/>
              <a:t>： </a:t>
            </a:r>
            <a:r>
              <a:rPr lang="en-US" altLang="zh-TW" sz="1800">
                <a:latin typeface="Times New Roman" panose="02020603050405020304" pitchFamily="18" charset="0"/>
              </a:rPr>
              <a:t>(</a:t>
            </a:r>
            <a:r>
              <a:rPr lang="zh-TW" altLang="en-US" sz="1800">
                <a:latin typeface="Times New Roman" panose="02020603050405020304" pitchFamily="18" charset="0"/>
              </a:rPr>
              <a:t>最差狀況</a:t>
            </a:r>
            <a:r>
              <a:rPr lang="en-US" altLang="zh-TW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Parent  [i] = -1 , 0 ≤ i ≤ 7 ,  n=8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Union (0,1) ,  Union (2,3) ,  Union (4,5) ,  Union (6,7)   Union (0,2) 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Union (4,6) ,  Union (0,4) </a:t>
            </a:r>
          </a:p>
        </p:txBody>
      </p:sp>
      <p:sp>
        <p:nvSpPr>
          <p:cNvPr id="51206" name="Text Box 106"/>
          <p:cNvSpPr txBox="1">
            <a:spLocks noChangeArrowheads="1"/>
          </p:cNvSpPr>
          <p:nvPr/>
        </p:nvSpPr>
        <p:spPr bwMode="auto">
          <a:xfrm>
            <a:off x="2266950" y="2420938"/>
            <a:ext cx="47529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[-1]    [-1]    [-1]    [-1]    [-1]    [-1]    [-1]    [-1]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0       1       2        3       4       5       6       7</a:t>
            </a:r>
          </a:p>
        </p:txBody>
      </p:sp>
      <p:sp>
        <p:nvSpPr>
          <p:cNvPr id="51207" name="Text Box 107"/>
          <p:cNvSpPr txBox="1">
            <a:spLocks noChangeArrowheads="1"/>
          </p:cNvSpPr>
          <p:nvPr/>
        </p:nvSpPr>
        <p:spPr bwMode="auto">
          <a:xfrm>
            <a:off x="2195513" y="3068638"/>
            <a:ext cx="4897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[-2]                   [-2]                [-2]                  [-2]</a:t>
            </a:r>
          </a:p>
        </p:txBody>
      </p:sp>
      <p:grpSp>
        <p:nvGrpSpPr>
          <p:cNvPr id="51208" name="Group 166"/>
          <p:cNvGrpSpPr>
            <a:grpSpLocks/>
          </p:cNvGrpSpPr>
          <p:nvPr/>
        </p:nvGrpSpPr>
        <p:grpSpPr bwMode="auto">
          <a:xfrm>
            <a:off x="2338388" y="3500438"/>
            <a:ext cx="290512" cy="792162"/>
            <a:chOff x="1473" y="2205"/>
            <a:chExt cx="183" cy="499"/>
          </a:xfrm>
        </p:grpSpPr>
        <p:sp>
          <p:nvSpPr>
            <p:cNvPr id="51259" name="AutoShape 108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60" name="AutoShape 109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61" name="Line 111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09" name="Group 113"/>
          <p:cNvGrpSpPr>
            <a:grpSpLocks/>
          </p:cNvGrpSpPr>
          <p:nvPr/>
        </p:nvGrpSpPr>
        <p:grpSpPr bwMode="auto">
          <a:xfrm>
            <a:off x="3851275" y="3500438"/>
            <a:ext cx="290513" cy="792162"/>
            <a:chOff x="1473" y="2205"/>
            <a:chExt cx="183" cy="499"/>
          </a:xfrm>
        </p:grpSpPr>
        <p:sp>
          <p:nvSpPr>
            <p:cNvPr id="51256" name="AutoShape 114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57" name="AutoShape 115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58" name="Line 116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0" name="Group 117"/>
          <p:cNvGrpSpPr>
            <a:grpSpLocks/>
          </p:cNvGrpSpPr>
          <p:nvPr/>
        </p:nvGrpSpPr>
        <p:grpSpPr bwMode="auto">
          <a:xfrm>
            <a:off x="5219700" y="3500438"/>
            <a:ext cx="290513" cy="792162"/>
            <a:chOff x="1473" y="2205"/>
            <a:chExt cx="183" cy="499"/>
          </a:xfrm>
        </p:grpSpPr>
        <p:sp>
          <p:nvSpPr>
            <p:cNvPr id="51253" name="AutoShape 118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54" name="AutoShape 119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55" name="Line 120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1" name="Group 121"/>
          <p:cNvGrpSpPr>
            <a:grpSpLocks/>
          </p:cNvGrpSpPr>
          <p:nvPr/>
        </p:nvGrpSpPr>
        <p:grpSpPr bwMode="auto">
          <a:xfrm>
            <a:off x="6657975" y="3500438"/>
            <a:ext cx="290513" cy="792162"/>
            <a:chOff x="1473" y="2205"/>
            <a:chExt cx="183" cy="499"/>
          </a:xfrm>
        </p:grpSpPr>
        <p:sp>
          <p:nvSpPr>
            <p:cNvPr id="51250" name="AutoShape 122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51" name="AutoShape 123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52" name="Line 124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12" name="Text Box 125"/>
          <p:cNvSpPr txBox="1">
            <a:spLocks noChangeArrowheads="1"/>
          </p:cNvSpPr>
          <p:nvPr/>
        </p:nvSpPr>
        <p:spPr bwMode="auto">
          <a:xfrm>
            <a:off x="2195513" y="4365625"/>
            <a:ext cx="4897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[-4]                             [-4]                             [-8]</a:t>
            </a:r>
          </a:p>
        </p:txBody>
      </p:sp>
      <p:grpSp>
        <p:nvGrpSpPr>
          <p:cNvPr id="51213" name="Group 162"/>
          <p:cNvGrpSpPr>
            <a:grpSpLocks/>
          </p:cNvGrpSpPr>
          <p:nvPr/>
        </p:nvGrpSpPr>
        <p:grpSpPr bwMode="auto">
          <a:xfrm>
            <a:off x="1979613" y="4797425"/>
            <a:ext cx="1296987" cy="1223963"/>
            <a:chOff x="1247" y="3022"/>
            <a:chExt cx="817" cy="771"/>
          </a:xfrm>
        </p:grpSpPr>
        <p:sp>
          <p:nvSpPr>
            <p:cNvPr id="51243" name="AutoShape 126"/>
            <p:cNvSpPr>
              <a:spLocks noChangeArrowheads="1"/>
            </p:cNvSpPr>
            <p:nvPr/>
          </p:nvSpPr>
          <p:spPr bwMode="auto">
            <a:xfrm>
              <a:off x="1474" y="3022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44" name="AutoShape 127"/>
            <p:cNvSpPr>
              <a:spLocks noChangeArrowheads="1"/>
            </p:cNvSpPr>
            <p:nvPr/>
          </p:nvSpPr>
          <p:spPr bwMode="auto">
            <a:xfrm>
              <a:off x="1247" y="3294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45" name="AutoShape 128"/>
            <p:cNvSpPr>
              <a:spLocks noChangeArrowheads="1"/>
            </p:cNvSpPr>
            <p:nvPr/>
          </p:nvSpPr>
          <p:spPr bwMode="auto">
            <a:xfrm>
              <a:off x="1700" y="3294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46" name="AutoShape 129"/>
            <p:cNvSpPr>
              <a:spLocks noChangeArrowheads="1"/>
            </p:cNvSpPr>
            <p:nvPr/>
          </p:nvSpPr>
          <p:spPr bwMode="auto">
            <a:xfrm>
              <a:off x="1882" y="3612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47" name="Line 130"/>
            <p:cNvSpPr>
              <a:spLocks noChangeShapeType="1"/>
            </p:cNvSpPr>
            <p:nvPr/>
          </p:nvSpPr>
          <p:spPr bwMode="auto">
            <a:xfrm flipV="1">
              <a:off x="1383" y="3203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8" name="Line 131"/>
            <p:cNvSpPr>
              <a:spLocks noChangeShapeType="1"/>
            </p:cNvSpPr>
            <p:nvPr/>
          </p:nvSpPr>
          <p:spPr bwMode="auto">
            <a:xfrm flipH="1" flipV="1">
              <a:off x="1610" y="320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9" name="Line 132"/>
            <p:cNvSpPr>
              <a:spLocks noChangeShapeType="1"/>
            </p:cNvSpPr>
            <p:nvPr/>
          </p:nvSpPr>
          <p:spPr bwMode="auto">
            <a:xfrm flipH="1" flipV="1">
              <a:off x="1837" y="3475"/>
              <a:ext cx="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4" name="Group 164"/>
          <p:cNvGrpSpPr>
            <a:grpSpLocks/>
          </p:cNvGrpSpPr>
          <p:nvPr/>
        </p:nvGrpSpPr>
        <p:grpSpPr bwMode="auto">
          <a:xfrm>
            <a:off x="4140200" y="4768850"/>
            <a:ext cx="1584325" cy="1252538"/>
            <a:chOff x="2608" y="3004"/>
            <a:chExt cx="998" cy="789"/>
          </a:xfrm>
        </p:grpSpPr>
        <p:grpSp>
          <p:nvGrpSpPr>
            <p:cNvPr id="51232" name="Group 163"/>
            <p:cNvGrpSpPr>
              <a:grpSpLocks/>
            </p:cNvGrpSpPr>
            <p:nvPr/>
          </p:nvGrpSpPr>
          <p:grpSpPr bwMode="auto">
            <a:xfrm>
              <a:off x="2608" y="3022"/>
              <a:ext cx="817" cy="771"/>
              <a:chOff x="2608" y="3022"/>
              <a:chExt cx="817" cy="771"/>
            </a:xfrm>
          </p:grpSpPr>
          <p:sp>
            <p:nvSpPr>
              <p:cNvPr id="51236" name="AutoShape 133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1237" name="AutoShape 134"/>
              <p:cNvSpPr>
                <a:spLocks noChangeArrowheads="1"/>
              </p:cNvSpPr>
              <p:nvPr/>
            </p:nvSpPr>
            <p:spPr bwMode="auto">
              <a:xfrm>
                <a:off x="2608" y="3294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1238" name="AutoShape 135"/>
              <p:cNvSpPr>
                <a:spLocks noChangeArrowheads="1"/>
              </p:cNvSpPr>
              <p:nvPr/>
            </p:nvSpPr>
            <p:spPr bwMode="auto">
              <a:xfrm>
                <a:off x="3061" y="3294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1239" name="AutoShape 136"/>
              <p:cNvSpPr>
                <a:spLocks noChangeArrowheads="1"/>
              </p:cNvSpPr>
              <p:nvPr/>
            </p:nvSpPr>
            <p:spPr bwMode="auto">
              <a:xfrm>
                <a:off x="3243" y="3612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1240" name="Line 137"/>
              <p:cNvSpPr>
                <a:spLocks noChangeShapeType="1"/>
              </p:cNvSpPr>
              <p:nvPr/>
            </p:nvSpPr>
            <p:spPr bwMode="auto">
              <a:xfrm flipV="1">
                <a:off x="2744" y="3203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1" name="Line 138"/>
              <p:cNvSpPr>
                <a:spLocks noChangeShapeType="1"/>
              </p:cNvSpPr>
              <p:nvPr/>
            </p:nvSpPr>
            <p:spPr bwMode="auto">
              <a:xfrm flipH="1" flipV="1">
                <a:off x="2971" y="3203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2" name="Line 139"/>
              <p:cNvSpPr>
                <a:spLocks noChangeShapeType="1"/>
              </p:cNvSpPr>
              <p:nvPr/>
            </p:nvSpPr>
            <p:spPr bwMode="auto">
              <a:xfrm flipH="1" flipV="1">
                <a:off x="3198" y="3475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33" name="Text Box 158"/>
            <p:cNvSpPr txBox="1">
              <a:spLocks noChangeArrowheads="1"/>
            </p:cNvSpPr>
            <p:nvPr/>
          </p:nvSpPr>
          <p:spPr bwMode="auto">
            <a:xfrm>
              <a:off x="3011" y="30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51234" name="Text Box 159"/>
            <p:cNvSpPr txBox="1">
              <a:spLocks noChangeArrowheads="1"/>
            </p:cNvSpPr>
            <p:nvPr/>
          </p:nvSpPr>
          <p:spPr bwMode="auto">
            <a:xfrm>
              <a:off x="3237" y="326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51235" name="Text Box 160"/>
            <p:cNvSpPr txBox="1">
              <a:spLocks noChangeArrowheads="1"/>
            </p:cNvSpPr>
            <p:nvPr/>
          </p:nvSpPr>
          <p:spPr bwMode="auto">
            <a:xfrm>
              <a:off x="3419" y="35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3</a:t>
              </a:r>
            </a:p>
          </p:txBody>
        </p:sp>
      </p:grpSp>
      <p:grpSp>
        <p:nvGrpSpPr>
          <p:cNvPr id="51215" name="Group 165"/>
          <p:cNvGrpSpPr>
            <a:grpSpLocks/>
          </p:cNvGrpSpPr>
          <p:nvPr/>
        </p:nvGrpSpPr>
        <p:grpSpPr bwMode="auto">
          <a:xfrm>
            <a:off x="6156325" y="4748213"/>
            <a:ext cx="2087563" cy="1704975"/>
            <a:chOff x="3878" y="2976"/>
            <a:chExt cx="1315" cy="1074"/>
          </a:xfrm>
        </p:grpSpPr>
        <p:sp>
          <p:nvSpPr>
            <p:cNvPr id="51216" name="AutoShape 140"/>
            <p:cNvSpPr>
              <a:spLocks noChangeArrowheads="1"/>
            </p:cNvSpPr>
            <p:nvPr/>
          </p:nvSpPr>
          <p:spPr bwMode="auto">
            <a:xfrm>
              <a:off x="4195" y="297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17" name="AutoShape 141"/>
            <p:cNvSpPr>
              <a:spLocks noChangeArrowheads="1"/>
            </p:cNvSpPr>
            <p:nvPr/>
          </p:nvSpPr>
          <p:spPr bwMode="auto">
            <a:xfrm>
              <a:off x="3878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18" name="AutoShape 142"/>
            <p:cNvSpPr>
              <a:spLocks noChangeArrowheads="1"/>
            </p:cNvSpPr>
            <p:nvPr/>
          </p:nvSpPr>
          <p:spPr bwMode="auto">
            <a:xfrm>
              <a:off x="4512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19" name="AutoShape 143"/>
            <p:cNvSpPr>
              <a:spLocks noChangeArrowheads="1"/>
            </p:cNvSpPr>
            <p:nvPr/>
          </p:nvSpPr>
          <p:spPr bwMode="auto">
            <a:xfrm>
              <a:off x="4377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20" name="AutoShape 147"/>
            <p:cNvSpPr>
              <a:spLocks noChangeArrowheads="1"/>
            </p:cNvSpPr>
            <p:nvPr/>
          </p:nvSpPr>
          <p:spPr bwMode="auto">
            <a:xfrm>
              <a:off x="4195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21" name="AutoShape 148"/>
            <p:cNvSpPr>
              <a:spLocks noChangeArrowheads="1"/>
            </p:cNvSpPr>
            <p:nvPr/>
          </p:nvSpPr>
          <p:spPr bwMode="auto">
            <a:xfrm>
              <a:off x="4694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22" name="AutoShape 149"/>
            <p:cNvSpPr>
              <a:spLocks noChangeArrowheads="1"/>
            </p:cNvSpPr>
            <p:nvPr/>
          </p:nvSpPr>
          <p:spPr bwMode="auto">
            <a:xfrm>
              <a:off x="4150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23" name="AutoShape 150"/>
            <p:cNvSpPr>
              <a:spLocks noChangeArrowheads="1"/>
            </p:cNvSpPr>
            <p:nvPr/>
          </p:nvSpPr>
          <p:spPr bwMode="auto">
            <a:xfrm>
              <a:off x="4830" y="3838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24" name="Line 151"/>
            <p:cNvSpPr>
              <a:spLocks noChangeShapeType="1"/>
            </p:cNvSpPr>
            <p:nvPr/>
          </p:nvSpPr>
          <p:spPr bwMode="auto">
            <a:xfrm flipV="1">
              <a:off x="4014" y="3158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5" name="Line 152"/>
            <p:cNvSpPr>
              <a:spLocks noChangeShapeType="1"/>
            </p:cNvSpPr>
            <p:nvPr/>
          </p:nvSpPr>
          <p:spPr bwMode="auto">
            <a:xfrm flipV="1">
              <a:off x="4286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6" name="Line 153"/>
            <p:cNvSpPr>
              <a:spLocks noChangeShapeType="1"/>
            </p:cNvSpPr>
            <p:nvPr/>
          </p:nvSpPr>
          <p:spPr bwMode="auto">
            <a:xfrm flipH="1" flipV="1">
              <a:off x="4377" y="3158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7" name="Line 154"/>
            <p:cNvSpPr>
              <a:spLocks noChangeShapeType="1"/>
            </p:cNvSpPr>
            <p:nvPr/>
          </p:nvSpPr>
          <p:spPr bwMode="auto">
            <a:xfrm flipV="1">
              <a:off x="4241" y="343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8" name="Line 155"/>
            <p:cNvSpPr>
              <a:spLocks noChangeShapeType="1"/>
            </p:cNvSpPr>
            <p:nvPr/>
          </p:nvSpPr>
          <p:spPr bwMode="auto">
            <a:xfrm flipV="1">
              <a:off x="4468" y="3430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9" name="Line 156"/>
            <p:cNvSpPr>
              <a:spLocks noChangeShapeType="1"/>
            </p:cNvSpPr>
            <p:nvPr/>
          </p:nvSpPr>
          <p:spPr bwMode="auto">
            <a:xfrm flipH="1" flipV="1">
              <a:off x="4649" y="343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0" name="Line 157"/>
            <p:cNvSpPr>
              <a:spLocks noChangeShapeType="1"/>
            </p:cNvSpPr>
            <p:nvPr/>
          </p:nvSpPr>
          <p:spPr bwMode="auto">
            <a:xfrm flipH="1" flipV="1">
              <a:off x="4830" y="3748"/>
              <a:ext cx="4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1" name="Text Box 161"/>
            <p:cNvSpPr txBox="1">
              <a:spLocks noChangeArrowheads="1"/>
            </p:cNvSpPr>
            <p:nvPr/>
          </p:nvSpPr>
          <p:spPr bwMode="auto">
            <a:xfrm>
              <a:off x="5006" y="38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8F9C63-6B5D-6349-855C-425D812D8F4E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10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2ADC3-C294-46AF-9BB0-00A09F4ED156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433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06575"/>
            <a:ext cx="5699125" cy="34226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Height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zh-TW" altLang="en-US" sz="2800"/>
              <a:t>樹高為最大增數</a:t>
            </a:r>
            <a:r>
              <a:rPr lang="en-US" altLang="zh-TW" sz="2800"/>
              <a:t>(level)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Degree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zh-TW" altLang="en-US" sz="2800"/>
              <a:t>分支度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Leaf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degree</a:t>
            </a:r>
            <a:r>
              <a:rPr lang="zh-TW" altLang="en-US" sz="2800"/>
              <a:t>為</a:t>
            </a:r>
            <a:r>
              <a:rPr lang="en-US" altLang="zh-TW" sz="2800"/>
              <a:t>0</a:t>
            </a:r>
            <a:r>
              <a:rPr lang="zh-TW" altLang="en-US" sz="2800"/>
              <a:t>之節點</a:t>
            </a:r>
            <a:r>
              <a:rPr lang="en-US" altLang="zh-TW" sz="2800"/>
              <a:t>(</a:t>
            </a:r>
            <a:r>
              <a:rPr lang="zh-TW" altLang="en-US" sz="2800"/>
              <a:t>端點</a:t>
            </a:r>
            <a:r>
              <a:rPr lang="en-US" altLang="zh-TW" sz="2800"/>
              <a:t>)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Parent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A</a:t>
            </a:r>
            <a:r>
              <a:rPr lang="zh-TW" altLang="en-US" sz="2800"/>
              <a:t>為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之 </a:t>
            </a:r>
            <a:r>
              <a:rPr lang="en-US" altLang="zh-TW" sz="2800"/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arent </a:t>
            </a:r>
            <a:r>
              <a:rPr lang="en-US" altLang="zh-TW" sz="2800"/>
              <a:t>  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Chlidren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為</a:t>
            </a:r>
            <a:r>
              <a:rPr lang="en-US" altLang="zh-TW" sz="2800">
                <a:latin typeface="Times New Roman" panose="02020603050405020304" pitchFamily="18" charset="0"/>
              </a:rPr>
              <a:t>A</a:t>
            </a:r>
            <a:r>
              <a:rPr lang="zh-TW" altLang="en-US" sz="2800"/>
              <a:t>之 </a:t>
            </a:r>
            <a:r>
              <a:rPr lang="en-US" altLang="zh-TW" sz="2800"/>
              <a:t>C</a:t>
            </a:r>
            <a:r>
              <a:rPr lang="en-US" altLang="zh-TW" sz="2800">
                <a:latin typeface="Times New Roman" panose="02020603050405020304" pitchFamily="18" charset="0"/>
              </a:rPr>
              <a:t>hildren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Siblings</a:t>
            </a:r>
            <a:r>
              <a:rPr lang="zh-TW" altLang="en-US" sz="2800"/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為兄弟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443663" y="1844675"/>
            <a:ext cx="2449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7019925" y="2276475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6372225" y="3429000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7740650" y="3429000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cxnSp>
        <p:nvCxnSpPr>
          <p:cNvPr id="9225" name="AutoShape 8"/>
          <p:cNvCxnSpPr>
            <a:cxnSpLocks noChangeShapeType="1"/>
            <a:stCxn id="9222" idx="3"/>
            <a:endCxn id="9223" idx="0"/>
          </p:cNvCxnSpPr>
          <p:nvPr/>
        </p:nvCxnSpPr>
        <p:spPr bwMode="auto">
          <a:xfrm flipH="1">
            <a:off x="6732588" y="2838450"/>
            <a:ext cx="392112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9"/>
          <p:cNvCxnSpPr>
            <a:cxnSpLocks noChangeShapeType="1"/>
            <a:stCxn id="9222" idx="5"/>
            <a:endCxn id="9224" idx="0"/>
          </p:cNvCxnSpPr>
          <p:nvPr/>
        </p:nvCxnSpPr>
        <p:spPr bwMode="auto">
          <a:xfrm>
            <a:off x="7635875" y="2838450"/>
            <a:ext cx="465138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F910D2-C069-F64C-AB3D-FCA25B4B546E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8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FDD31-2235-48B0-B3B7-76F5E204CEAF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638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b="1"/>
              <a:t>左子、右弟表示法</a:t>
            </a:r>
          </a:p>
        </p:txBody>
      </p:sp>
      <p:sp>
        <p:nvSpPr>
          <p:cNvPr id="16421" name="Text Box 3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TW" altLang="en-US" sz="440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樹狀結構表示法</a:t>
            </a:r>
          </a:p>
        </p:txBody>
      </p:sp>
      <p:graphicFrame>
        <p:nvGraphicFramePr>
          <p:cNvPr id="16443" name="Group 59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971550" y="1628775"/>
          <a:ext cx="3455988" cy="1036638"/>
        </p:xfrm>
        <a:graphic>
          <a:graphicData uri="http://schemas.openxmlformats.org/drawingml/2006/table">
            <a:tbl>
              <a:tblPr/>
              <a:tblGrid>
                <a:gridCol w="1690688">
                  <a:extLst>
                    <a:ext uri="{9D8B030D-6E8A-4147-A177-3AD203B41FA5}"/>
                  </a:extLst>
                </a:gridCol>
                <a:gridCol w="1765300">
                  <a:extLst>
                    <a:ext uri="{9D8B030D-6E8A-4147-A177-3AD203B41FA5}"/>
                  </a:extLst>
                </a:gridCol>
              </a:tblGrid>
              <a:tr h="51831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left child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right sibling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256" name="AutoShape 61"/>
          <p:cNvSpPr>
            <a:spLocks noChangeArrowheads="1"/>
          </p:cNvSpPr>
          <p:nvPr/>
        </p:nvSpPr>
        <p:spPr bwMode="auto">
          <a:xfrm>
            <a:off x="2268538" y="28527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57" name="AutoShape 62"/>
          <p:cNvSpPr>
            <a:spLocks noChangeArrowheads="1"/>
          </p:cNvSpPr>
          <p:nvPr/>
        </p:nvSpPr>
        <p:spPr bwMode="auto">
          <a:xfrm>
            <a:off x="1116013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58" name="AutoShape 63"/>
          <p:cNvSpPr>
            <a:spLocks noChangeArrowheads="1"/>
          </p:cNvSpPr>
          <p:nvPr/>
        </p:nvSpPr>
        <p:spPr bwMode="auto">
          <a:xfrm>
            <a:off x="226853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59" name="AutoShape 64"/>
          <p:cNvSpPr>
            <a:spLocks noChangeArrowheads="1"/>
          </p:cNvSpPr>
          <p:nvPr/>
        </p:nvSpPr>
        <p:spPr bwMode="auto">
          <a:xfrm>
            <a:off x="334803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60" name="AutoShape 65"/>
          <p:cNvSpPr>
            <a:spLocks noChangeArrowheads="1"/>
          </p:cNvSpPr>
          <p:nvPr/>
        </p:nvSpPr>
        <p:spPr bwMode="auto">
          <a:xfrm>
            <a:off x="61118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61" name="AutoShape 66"/>
          <p:cNvSpPr>
            <a:spLocks noChangeArrowheads="1"/>
          </p:cNvSpPr>
          <p:nvPr/>
        </p:nvSpPr>
        <p:spPr bwMode="auto">
          <a:xfrm>
            <a:off x="1476375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62" name="AutoShape 67"/>
          <p:cNvSpPr>
            <a:spLocks noChangeArrowheads="1"/>
          </p:cNvSpPr>
          <p:nvPr/>
        </p:nvSpPr>
        <p:spPr bwMode="auto">
          <a:xfrm>
            <a:off x="226853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63" name="AutoShape 68"/>
          <p:cNvSpPr>
            <a:spLocks noChangeArrowheads="1"/>
          </p:cNvSpPr>
          <p:nvPr/>
        </p:nvSpPr>
        <p:spPr bwMode="auto">
          <a:xfrm>
            <a:off x="284321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264" name="AutoShape 69"/>
          <p:cNvSpPr>
            <a:spLocks noChangeArrowheads="1"/>
          </p:cNvSpPr>
          <p:nvPr/>
        </p:nvSpPr>
        <p:spPr bwMode="auto">
          <a:xfrm>
            <a:off x="334803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65" name="AutoShape 70"/>
          <p:cNvSpPr>
            <a:spLocks noChangeArrowheads="1"/>
          </p:cNvSpPr>
          <p:nvPr/>
        </p:nvSpPr>
        <p:spPr bwMode="auto">
          <a:xfrm>
            <a:off x="3851275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266" name="AutoShape 71"/>
          <p:cNvSpPr>
            <a:spLocks noChangeArrowheads="1"/>
          </p:cNvSpPr>
          <p:nvPr/>
        </p:nvSpPr>
        <p:spPr bwMode="auto">
          <a:xfrm>
            <a:off x="250825" y="55165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267" name="AutoShape 72"/>
          <p:cNvSpPr>
            <a:spLocks noChangeArrowheads="1"/>
          </p:cNvSpPr>
          <p:nvPr/>
        </p:nvSpPr>
        <p:spPr bwMode="auto">
          <a:xfrm>
            <a:off x="90011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68" name="AutoShape 73"/>
          <p:cNvSpPr>
            <a:spLocks noChangeArrowheads="1"/>
          </p:cNvSpPr>
          <p:nvPr/>
        </p:nvSpPr>
        <p:spPr bwMode="auto">
          <a:xfrm>
            <a:off x="284321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10269" name="AutoShape 74"/>
          <p:cNvCxnSpPr>
            <a:cxnSpLocks noChangeShapeType="1"/>
            <a:stCxn id="10256" idx="4"/>
            <a:endCxn id="10258" idx="0"/>
          </p:cNvCxnSpPr>
          <p:nvPr/>
        </p:nvCxnSpPr>
        <p:spPr bwMode="auto">
          <a:xfrm>
            <a:off x="2486025" y="3294063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AutoShape 76"/>
          <p:cNvCxnSpPr>
            <a:cxnSpLocks noChangeShapeType="1"/>
            <a:stCxn id="10256" idx="3"/>
            <a:endCxn id="10257" idx="7"/>
          </p:cNvCxnSpPr>
          <p:nvPr/>
        </p:nvCxnSpPr>
        <p:spPr bwMode="auto">
          <a:xfrm flipH="1">
            <a:off x="1485900" y="3230563"/>
            <a:ext cx="846138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1" name="AutoShape 78"/>
          <p:cNvCxnSpPr>
            <a:cxnSpLocks noChangeShapeType="1"/>
            <a:stCxn id="10256" idx="5"/>
            <a:endCxn id="10259" idx="1"/>
          </p:cNvCxnSpPr>
          <p:nvPr/>
        </p:nvCxnSpPr>
        <p:spPr bwMode="auto">
          <a:xfrm>
            <a:off x="2638425" y="3230563"/>
            <a:ext cx="773113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AutoShape 79"/>
          <p:cNvCxnSpPr>
            <a:cxnSpLocks noChangeShapeType="1"/>
            <a:stCxn id="10257" idx="3"/>
            <a:endCxn id="10260" idx="0"/>
          </p:cNvCxnSpPr>
          <p:nvPr/>
        </p:nvCxnSpPr>
        <p:spPr bwMode="auto">
          <a:xfrm flipH="1">
            <a:off x="828675" y="3951288"/>
            <a:ext cx="350838" cy="547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AutoShape 80"/>
          <p:cNvCxnSpPr>
            <a:cxnSpLocks noChangeShapeType="1"/>
            <a:stCxn id="10257" idx="5"/>
            <a:endCxn id="10261" idx="0"/>
          </p:cNvCxnSpPr>
          <p:nvPr/>
        </p:nvCxnSpPr>
        <p:spPr bwMode="auto">
          <a:xfrm>
            <a:off x="1485900" y="3951288"/>
            <a:ext cx="207963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AutoShape 81"/>
          <p:cNvCxnSpPr>
            <a:cxnSpLocks noChangeShapeType="1"/>
            <a:stCxn id="10258" idx="4"/>
            <a:endCxn id="10262" idx="0"/>
          </p:cNvCxnSpPr>
          <p:nvPr/>
        </p:nvCxnSpPr>
        <p:spPr bwMode="auto">
          <a:xfrm>
            <a:off x="2486025" y="4014788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AutoShape 82"/>
          <p:cNvCxnSpPr>
            <a:cxnSpLocks noChangeShapeType="1"/>
            <a:stCxn id="10259" idx="3"/>
            <a:endCxn id="10263" idx="0"/>
          </p:cNvCxnSpPr>
          <p:nvPr/>
        </p:nvCxnSpPr>
        <p:spPr bwMode="auto">
          <a:xfrm flipH="1">
            <a:off x="3060700" y="3951288"/>
            <a:ext cx="350838" cy="547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AutoShape 83"/>
          <p:cNvCxnSpPr>
            <a:cxnSpLocks noChangeShapeType="1"/>
            <a:stCxn id="10259" idx="4"/>
            <a:endCxn id="10264" idx="0"/>
          </p:cNvCxnSpPr>
          <p:nvPr/>
        </p:nvCxnSpPr>
        <p:spPr bwMode="auto">
          <a:xfrm>
            <a:off x="3565525" y="4014788"/>
            <a:ext cx="0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AutoShape 85"/>
          <p:cNvCxnSpPr>
            <a:cxnSpLocks noChangeShapeType="1"/>
            <a:stCxn id="10259" idx="5"/>
            <a:endCxn id="10265" idx="0"/>
          </p:cNvCxnSpPr>
          <p:nvPr/>
        </p:nvCxnSpPr>
        <p:spPr bwMode="auto">
          <a:xfrm>
            <a:off x="3717925" y="3951288"/>
            <a:ext cx="350838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8" name="AutoShape 87"/>
          <p:cNvCxnSpPr>
            <a:cxnSpLocks noChangeShapeType="1"/>
            <a:stCxn id="10260" idx="3"/>
            <a:endCxn id="10266" idx="0"/>
          </p:cNvCxnSpPr>
          <p:nvPr/>
        </p:nvCxnSpPr>
        <p:spPr bwMode="auto">
          <a:xfrm flipH="1">
            <a:off x="468313" y="4886325"/>
            <a:ext cx="206375" cy="620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9" name="AutoShape 88"/>
          <p:cNvCxnSpPr>
            <a:cxnSpLocks noChangeShapeType="1"/>
            <a:stCxn id="10260" idx="5"/>
            <a:endCxn id="10267" idx="0"/>
          </p:cNvCxnSpPr>
          <p:nvPr/>
        </p:nvCxnSpPr>
        <p:spPr bwMode="auto">
          <a:xfrm>
            <a:off x="981075" y="4886325"/>
            <a:ext cx="136525" cy="620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0" name="AutoShape 89"/>
          <p:cNvCxnSpPr>
            <a:cxnSpLocks noChangeShapeType="1"/>
            <a:stCxn id="10263" idx="4"/>
            <a:endCxn id="10268" idx="0"/>
          </p:cNvCxnSpPr>
          <p:nvPr/>
        </p:nvCxnSpPr>
        <p:spPr bwMode="auto">
          <a:xfrm>
            <a:off x="3060700" y="4949825"/>
            <a:ext cx="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1" name="AutoShape 90"/>
          <p:cNvSpPr>
            <a:spLocks noChangeArrowheads="1"/>
          </p:cNvSpPr>
          <p:nvPr/>
        </p:nvSpPr>
        <p:spPr bwMode="auto">
          <a:xfrm>
            <a:off x="4572000" y="422116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282" name="AutoShape 92"/>
          <p:cNvSpPr>
            <a:spLocks noChangeArrowheads="1"/>
          </p:cNvSpPr>
          <p:nvPr/>
        </p:nvSpPr>
        <p:spPr bwMode="auto">
          <a:xfrm>
            <a:off x="6516688" y="28527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83" name="AutoShape 93"/>
          <p:cNvSpPr>
            <a:spLocks noChangeArrowheads="1"/>
          </p:cNvSpPr>
          <p:nvPr/>
        </p:nvSpPr>
        <p:spPr bwMode="auto">
          <a:xfrm>
            <a:off x="5508625" y="35734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84" name="AutoShape 94"/>
          <p:cNvSpPr>
            <a:spLocks noChangeArrowheads="1"/>
          </p:cNvSpPr>
          <p:nvPr/>
        </p:nvSpPr>
        <p:spPr bwMode="auto">
          <a:xfrm>
            <a:off x="651668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85" name="AutoShape 95"/>
          <p:cNvSpPr>
            <a:spLocks noChangeArrowheads="1"/>
          </p:cNvSpPr>
          <p:nvPr/>
        </p:nvSpPr>
        <p:spPr bwMode="auto">
          <a:xfrm>
            <a:off x="7740650" y="35734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86" name="AutoShape 96"/>
          <p:cNvSpPr>
            <a:spLocks noChangeArrowheads="1"/>
          </p:cNvSpPr>
          <p:nvPr/>
        </p:nvSpPr>
        <p:spPr bwMode="auto">
          <a:xfrm>
            <a:off x="5076825" y="45085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87" name="AutoShape 97"/>
          <p:cNvSpPr>
            <a:spLocks noChangeArrowheads="1"/>
          </p:cNvSpPr>
          <p:nvPr/>
        </p:nvSpPr>
        <p:spPr bwMode="auto">
          <a:xfrm>
            <a:off x="579596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88" name="AutoShape 98"/>
          <p:cNvSpPr>
            <a:spLocks noChangeArrowheads="1"/>
          </p:cNvSpPr>
          <p:nvPr/>
        </p:nvSpPr>
        <p:spPr bwMode="auto">
          <a:xfrm>
            <a:off x="651668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89" name="AutoShape 99"/>
          <p:cNvSpPr>
            <a:spLocks noChangeArrowheads="1"/>
          </p:cNvSpPr>
          <p:nvPr/>
        </p:nvSpPr>
        <p:spPr bwMode="auto">
          <a:xfrm>
            <a:off x="7092950" y="45085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290" name="AutoShape 100"/>
          <p:cNvSpPr>
            <a:spLocks noChangeArrowheads="1"/>
          </p:cNvSpPr>
          <p:nvPr/>
        </p:nvSpPr>
        <p:spPr bwMode="auto">
          <a:xfrm>
            <a:off x="7740650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91" name="AutoShape 101"/>
          <p:cNvSpPr>
            <a:spLocks noChangeArrowheads="1"/>
          </p:cNvSpPr>
          <p:nvPr/>
        </p:nvSpPr>
        <p:spPr bwMode="auto">
          <a:xfrm>
            <a:off x="838676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292" name="AutoShape 102"/>
          <p:cNvSpPr>
            <a:spLocks noChangeArrowheads="1"/>
          </p:cNvSpPr>
          <p:nvPr/>
        </p:nvSpPr>
        <p:spPr bwMode="auto">
          <a:xfrm>
            <a:off x="471646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293" name="AutoShape 103"/>
          <p:cNvSpPr>
            <a:spLocks noChangeArrowheads="1"/>
          </p:cNvSpPr>
          <p:nvPr/>
        </p:nvSpPr>
        <p:spPr bwMode="auto">
          <a:xfrm>
            <a:off x="5362575" y="551815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94" name="AutoShape 104"/>
          <p:cNvSpPr>
            <a:spLocks noChangeArrowheads="1"/>
          </p:cNvSpPr>
          <p:nvPr/>
        </p:nvSpPr>
        <p:spPr bwMode="auto">
          <a:xfrm>
            <a:off x="7092950" y="55165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10295" name="AutoShape 105"/>
          <p:cNvCxnSpPr>
            <a:cxnSpLocks noChangeShapeType="1"/>
            <a:stCxn id="10282" idx="3"/>
            <a:endCxn id="10283" idx="7"/>
          </p:cNvCxnSpPr>
          <p:nvPr/>
        </p:nvCxnSpPr>
        <p:spPr bwMode="auto">
          <a:xfrm flipH="1">
            <a:off x="5878513" y="3230563"/>
            <a:ext cx="7016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6" name="AutoShape 106"/>
          <p:cNvCxnSpPr>
            <a:cxnSpLocks noChangeShapeType="1"/>
            <a:stCxn id="10283" idx="6"/>
            <a:endCxn id="10284" idx="2"/>
          </p:cNvCxnSpPr>
          <p:nvPr/>
        </p:nvCxnSpPr>
        <p:spPr bwMode="auto">
          <a:xfrm>
            <a:off x="5951538" y="3789363"/>
            <a:ext cx="55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7" name="AutoShape 107"/>
          <p:cNvCxnSpPr>
            <a:cxnSpLocks noChangeShapeType="1"/>
            <a:stCxn id="10284" idx="6"/>
            <a:endCxn id="10285" idx="2"/>
          </p:cNvCxnSpPr>
          <p:nvPr/>
        </p:nvCxnSpPr>
        <p:spPr bwMode="auto">
          <a:xfrm>
            <a:off x="6959600" y="37893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8" name="AutoShape 108"/>
          <p:cNvCxnSpPr>
            <a:cxnSpLocks noChangeShapeType="1"/>
            <a:stCxn id="10283" idx="3"/>
            <a:endCxn id="10286" idx="0"/>
          </p:cNvCxnSpPr>
          <p:nvPr/>
        </p:nvCxnSpPr>
        <p:spPr bwMode="auto">
          <a:xfrm flipH="1">
            <a:off x="5294313" y="3951288"/>
            <a:ext cx="27781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9" name="AutoShape 110"/>
          <p:cNvCxnSpPr>
            <a:cxnSpLocks noChangeShapeType="1"/>
            <a:stCxn id="10286" idx="6"/>
            <a:endCxn id="10287" idx="2"/>
          </p:cNvCxnSpPr>
          <p:nvPr/>
        </p:nvCxnSpPr>
        <p:spPr bwMode="auto">
          <a:xfrm>
            <a:off x="5519738" y="4724400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0" name="AutoShape 111"/>
          <p:cNvCxnSpPr>
            <a:cxnSpLocks noChangeShapeType="1"/>
            <a:stCxn id="10284" idx="4"/>
            <a:endCxn id="10288" idx="0"/>
          </p:cNvCxnSpPr>
          <p:nvPr/>
        </p:nvCxnSpPr>
        <p:spPr bwMode="auto">
          <a:xfrm>
            <a:off x="6734175" y="4014788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1" name="AutoShape 112"/>
          <p:cNvCxnSpPr>
            <a:cxnSpLocks noChangeShapeType="1"/>
            <a:stCxn id="10285" idx="3"/>
            <a:endCxn id="10289" idx="0"/>
          </p:cNvCxnSpPr>
          <p:nvPr/>
        </p:nvCxnSpPr>
        <p:spPr bwMode="auto">
          <a:xfrm flipH="1">
            <a:off x="7310438" y="3951288"/>
            <a:ext cx="49371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2" name="AutoShape 114"/>
          <p:cNvCxnSpPr>
            <a:cxnSpLocks noChangeShapeType="1"/>
            <a:stCxn id="10289" idx="6"/>
            <a:endCxn id="10290" idx="2"/>
          </p:cNvCxnSpPr>
          <p:nvPr/>
        </p:nvCxnSpPr>
        <p:spPr bwMode="auto">
          <a:xfrm>
            <a:off x="7535863" y="4724400"/>
            <a:ext cx="195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3" name="AutoShape 115"/>
          <p:cNvCxnSpPr>
            <a:cxnSpLocks noChangeShapeType="1"/>
            <a:stCxn id="10290" idx="6"/>
            <a:endCxn id="10291" idx="2"/>
          </p:cNvCxnSpPr>
          <p:nvPr/>
        </p:nvCxnSpPr>
        <p:spPr bwMode="auto">
          <a:xfrm flipV="1">
            <a:off x="8183563" y="4724400"/>
            <a:ext cx="1936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4" name="AutoShape 116"/>
          <p:cNvCxnSpPr>
            <a:cxnSpLocks noChangeShapeType="1"/>
            <a:stCxn id="10286" idx="3"/>
            <a:endCxn id="10292" idx="0"/>
          </p:cNvCxnSpPr>
          <p:nvPr/>
        </p:nvCxnSpPr>
        <p:spPr bwMode="auto">
          <a:xfrm flipH="1">
            <a:off x="4933950" y="4886325"/>
            <a:ext cx="206375" cy="620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5" name="AutoShape 117"/>
          <p:cNvCxnSpPr>
            <a:cxnSpLocks noChangeShapeType="1"/>
            <a:stCxn id="10292" idx="6"/>
            <a:endCxn id="10293" idx="2"/>
          </p:cNvCxnSpPr>
          <p:nvPr/>
        </p:nvCxnSpPr>
        <p:spPr bwMode="auto">
          <a:xfrm>
            <a:off x="5159375" y="5732463"/>
            <a:ext cx="1936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6" name="AutoShape 118"/>
          <p:cNvCxnSpPr>
            <a:cxnSpLocks noChangeShapeType="1"/>
            <a:stCxn id="10289" idx="4"/>
            <a:endCxn id="10294" idx="0"/>
          </p:cNvCxnSpPr>
          <p:nvPr/>
        </p:nvCxnSpPr>
        <p:spPr bwMode="auto">
          <a:xfrm>
            <a:off x="7310438" y="4949825"/>
            <a:ext cx="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7" name="Text Box 119"/>
          <p:cNvSpPr txBox="1">
            <a:spLocks noChangeArrowheads="1"/>
          </p:cNvSpPr>
          <p:nvPr/>
        </p:nvSpPr>
        <p:spPr bwMode="auto">
          <a:xfrm>
            <a:off x="7575550" y="2371725"/>
            <a:ext cx="102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10308" name="Text Box 120"/>
          <p:cNvSpPr txBox="1">
            <a:spLocks noChangeArrowheads="1"/>
          </p:cNvSpPr>
          <p:nvPr/>
        </p:nvSpPr>
        <p:spPr bwMode="auto">
          <a:xfrm>
            <a:off x="7359650" y="2732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二元樹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版面配置區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6937CD-7420-D240-A97B-F3E0E158839F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33" name="投影片編號版面配置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09B10-7F88-4A62-9A03-52B1C1BF81EC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74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二元樹 </a:t>
            </a:r>
          </a:p>
        </p:txBody>
      </p:sp>
      <p:sp>
        <p:nvSpPr>
          <p:cNvPr id="174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smtClean="0"/>
              <a:t>特性：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smtClean="0"/>
              <a:t>    </a:t>
            </a:r>
            <a:r>
              <a:rPr lang="en-US" altLang="zh-TW" sz="2400" smtClean="0"/>
              <a:t>(1) </a:t>
            </a:r>
            <a:r>
              <a:rPr lang="zh-TW" altLang="en-US" sz="2400" smtClean="0"/>
              <a:t>每一個節點之分支度不超過２。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smtClean="0"/>
              <a:t>    </a:t>
            </a:r>
            <a:r>
              <a:rPr lang="en-US" altLang="zh-TW" sz="2400" smtClean="0"/>
              <a:t>(2) </a:t>
            </a:r>
            <a:r>
              <a:rPr lang="zh-TW" altLang="en-US" sz="2400" smtClean="0"/>
              <a:t>左、右子樹有別。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smtClean="0"/>
              <a:t>    </a:t>
            </a:r>
            <a:r>
              <a:rPr lang="en-US" altLang="zh-TW" sz="2400" smtClean="0"/>
              <a:t>(3)</a:t>
            </a:r>
            <a:r>
              <a:rPr lang="zh-TW" altLang="en-US" sz="2400" smtClean="0"/>
              <a:t>可以有０個節點。  </a:t>
            </a: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2698750" y="29972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1" name="AutoShape 5"/>
          <p:cNvSpPr>
            <a:spLocks noChangeArrowheads="1"/>
          </p:cNvSpPr>
          <p:nvPr/>
        </p:nvSpPr>
        <p:spPr bwMode="auto">
          <a:xfrm>
            <a:off x="2266950" y="36449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2" name="AutoShape 6"/>
          <p:cNvSpPr>
            <a:spLocks noChangeArrowheads="1"/>
          </p:cNvSpPr>
          <p:nvPr/>
        </p:nvSpPr>
        <p:spPr bwMode="auto">
          <a:xfrm>
            <a:off x="1835150" y="42926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330325" y="49418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4" name="AutoShape 8"/>
          <p:cNvSpPr>
            <a:spLocks noChangeArrowheads="1"/>
          </p:cNvSpPr>
          <p:nvPr/>
        </p:nvSpPr>
        <p:spPr bwMode="auto">
          <a:xfrm>
            <a:off x="898525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2195513" y="573405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FF00"/>
                </a:solidFill>
              </a:rPr>
              <a:t>傾斜 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>
            <a:off x="2627313" y="3429000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H="1">
            <a:off x="2195513" y="4076700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 flipH="1">
            <a:off x="1763713" y="4724400"/>
            <a:ext cx="144462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H="1">
            <a:off x="1260475" y="5373688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0" name="AutoShape 19"/>
          <p:cNvSpPr>
            <a:spLocks noChangeArrowheads="1"/>
          </p:cNvSpPr>
          <p:nvPr/>
        </p:nvSpPr>
        <p:spPr bwMode="auto">
          <a:xfrm>
            <a:off x="6156325" y="29972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81" name="AutoShape 20"/>
          <p:cNvSpPr>
            <a:spLocks noChangeArrowheads="1"/>
          </p:cNvSpPr>
          <p:nvPr/>
        </p:nvSpPr>
        <p:spPr bwMode="auto">
          <a:xfrm>
            <a:off x="5364163" y="36449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82" name="AutoShape 21"/>
          <p:cNvSpPr>
            <a:spLocks noChangeArrowheads="1"/>
          </p:cNvSpPr>
          <p:nvPr/>
        </p:nvSpPr>
        <p:spPr bwMode="auto">
          <a:xfrm>
            <a:off x="6946900" y="36449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83" name="AutoShape 22"/>
          <p:cNvSpPr>
            <a:spLocks noChangeArrowheads="1"/>
          </p:cNvSpPr>
          <p:nvPr/>
        </p:nvSpPr>
        <p:spPr bwMode="auto">
          <a:xfrm>
            <a:off x="493077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84" name="AutoShape 23"/>
          <p:cNvSpPr>
            <a:spLocks noChangeArrowheads="1"/>
          </p:cNvSpPr>
          <p:nvPr/>
        </p:nvSpPr>
        <p:spPr bwMode="auto">
          <a:xfrm>
            <a:off x="572452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85" name="AutoShape 24"/>
          <p:cNvSpPr>
            <a:spLocks noChangeArrowheads="1"/>
          </p:cNvSpPr>
          <p:nvPr/>
        </p:nvSpPr>
        <p:spPr bwMode="auto">
          <a:xfrm>
            <a:off x="6516688" y="44370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86" name="AutoShape 25"/>
          <p:cNvSpPr>
            <a:spLocks noChangeArrowheads="1"/>
          </p:cNvSpPr>
          <p:nvPr/>
        </p:nvSpPr>
        <p:spPr bwMode="auto">
          <a:xfrm>
            <a:off x="723582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287" name="AutoShape 26"/>
          <p:cNvSpPr>
            <a:spLocks noChangeArrowheads="1"/>
          </p:cNvSpPr>
          <p:nvPr/>
        </p:nvSpPr>
        <p:spPr bwMode="auto">
          <a:xfrm>
            <a:off x="4498975" y="53736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88" name="AutoShape 27"/>
          <p:cNvSpPr>
            <a:spLocks noChangeArrowheads="1"/>
          </p:cNvSpPr>
          <p:nvPr/>
        </p:nvSpPr>
        <p:spPr bwMode="auto">
          <a:xfrm>
            <a:off x="5291138" y="537368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1289" name="AutoShape 28"/>
          <p:cNvCxnSpPr>
            <a:cxnSpLocks noChangeShapeType="1"/>
            <a:stCxn id="11280" idx="3"/>
            <a:endCxn id="11281" idx="7"/>
          </p:cNvCxnSpPr>
          <p:nvPr/>
        </p:nvCxnSpPr>
        <p:spPr bwMode="auto">
          <a:xfrm flipH="1">
            <a:off x="5734050" y="3375025"/>
            <a:ext cx="485775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0" name="AutoShape 29"/>
          <p:cNvCxnSpPr>
            <a:cxnSpLocks noChangeShapeType="1"/>
            <a:stCxn id="11280" idx="5"/>
            <a:endCxn id="11282" idx="1"/>
          </p:cNvCxnSpPr>
          <p:nvPr/>
        </p:nvCxnSpPr>
        <p:spPr bwMode="auto">
          <a:xfrm>
            <a:off x="6526213" y="3375025"/>
            <a:ext cx="484187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AutoShape 30"/>
          <p:cNvCxnSpPr>
            <a:cxnSpLocks noChangeShapeType="1"/>
            <a:stCxn id="11281" idx="3"/>
            <a:endCxn id="11283" idx="0"/>
          </p:cNvCxnSpPr>
          <p:nvPr/>
        </p:nvCxnSpPr>
        <p:spPr bwMode="auto">
          <a:xfrm flipH="1">
            <a:off x="5148263" y="4022725"/>
            <a:ext cx="27940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2" name="AutoShape 32"/>
          <p:cNvCxnSpPr>
            <a:cxnSpLocks noChangeShapeType="1"/>
            <a:stCxn id="11281" idx="5"/>
            <a:endCxn id="11284" idx="0"/>
          </p:cNvCxnSpPr>
          <p:nvPr/>
        </p:nvCxnSpPr>
        <p:spPr bwMode="auto">
          <a:xfrm>
            <a:off x="5734050" y="4022725"/>
            <a:ext cx="207963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3" name="AutoShape 33"/>
          <p:cNvCxnSpPr>
            <a:cxnSpLocks noChangeShapeType="1"/>
            <a:stCxn id="11282" idx="3"/>
            <a:endCxn id="11285" idx="0"/>
          </p:cNvCxnSpPr>
          <p:nvPr/>
        </p:nvCxnSpPr>
        <p:spPr bwMode="auto">
          <a:xfrm flipH="1">
            <a:off x="6734175" y="4022725"/>
            <a:ext cx="276225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4" name="AutoShape 34"/>
          <p:cNvCxnSpPr>
            <a:cxnSpLocks noChangeShapeType="1"/>
            <a:stCxn id="11282" idx="5"/>
            <a:endCxn id="11286" idx="0"/>
          </p:cNvCxnSpPr>
          <p:nvPr/>
        </p:nvCxnSpPr>
        <p:spPr bwMode="auto">
          <a:xfrm>
            <a:off x="7316788" y="4022725"/>
            <a:ext cx="136525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5" name="AutoShape 35"/>
          <p:cNvCxnSpPr>
            <a:cxnSpLocks noChangeShapeType="1"/>
            <a:stCxn id="11283" idx="3"/>
            <a:endCxn id="11287" idx="0"/>
          </p:cNvCxnSpPr>
          <p:nvPr/>
        </p:nvCxnSpPr>
        <p:spPr bwMode="auto">
          <a:xfrm flipH="1">
            <a:off x="4716463" y="4814888"/>
            <a:ext cx="2778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6" name="AutoShape 36"/>
          <p:cNvCxnSpPr>
            <a:cxnSpLocks noChangeShapeType="1"/>
            <a:stCxn id="11283" idx="5"/>
            <a:endCxn id="11288" idx="0"/>
          </p:cNvCxnSpPr>
          <p:nvPr/>
        </p:nvCxnSpPr>
        <p:spPr bwMode="auto">
          <a:xfrm>
            <a:off x="5300663" y="4814888"/>
            <a:ext cx="20796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37"/>
          <p:cNvSpPr txBox="1">
            <a:spLocks noChangeArrowheads="1"/>
          </p:cNvSpPr>
          <p:nvPr/>
        </p:nvSpPr>
        <p:spPr bwMode="auto">
          <a:xfrm>
            <a:off x="6083300" y="5734050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FF00"/>
                </a:solidFill>
              </a:rPr>
              <a:t>完整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FEDB4C-7121-E54B-B102-FB96B09001B4}" type="datetime1">
              <a:rPr lang="zh-TW" altLang="en-US"/>
              <a:pPr>
                <a:defRPr/>
              </a:pPr>
              <a:t>2022/4/26</a:t>
            </a:fld>
            <a:endParaRPr lang="en-US" altLang="zh-TW"/>
          </a:p>
        </p:txBody>
      </p:sp>
      <p:sp>
        <p:nvSpPr>
          <p:cNvPr id="6" name="投影片編號版面配置區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668" y="6236466"/>
            <a:ext cx="2133600" cy="457200"/>
          </a:xfrm>
        </p:spPr>
        <p:txBody>
          <a:bodyPr/>
          <a:lstStyle/>
          <a:p>
            <a:pPr>
              <a:defRPr/>
            </a:pPr>
            <a:fld id="{4FF5C499-0AA8-4CA2-BF85-3C2A8BF137AF}" type="slidenum">
              <a:rPr lang="en-US" altLang="zh-TW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843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798512"/>
            <a:ext cx="8218488" cy="558281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b="1" dirty="0">
                <a:solidFill>
                  <a:srgbClr val="FF0000"/>
                </a:solidFill>
              </a:rPr>
              <a:t>公設：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 dirty="0">
                <a:solidFill>
                  <a:srgbClr val="FF0000"/>
                </a:solidFill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</a:rPr>
              <a:t>(1) </a:t>
            </a:r>
            <a:r>
              <a:rPr lang="zh-TW" altLang="en-US" sz="2400" b="1" dirty="0">
                <a:solidFill>
                  <a:srgbClr val="FF0000"/>
                </a:solidFill>
              </a:rPr>
              <a:t>在二元樹的 </a:t>
            </a:r>
            <a:r>
              <a:rPr lang="en-US" altLang="zh-TW" sz="2400" b="1" dirty="0">
                <a:solidFill>
                  <a:srgbClr val="FF0000"/>
                </a:solidFill>
              </a:rPr>
              <a:t>k </a:t>
            </a:r>
            <a:r>
              <a:rPr lang="zh-TW" altLang="en-US" sz="2400" b="1" dirty="0">
                <a:solidFill>
                  <a:srgbClr val="FF0000"/>
                </a:solidFill>
              </a:rPr>
              <a:t>階層之上最多節點個數為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    (2) </a:t>
            </a:r>
            <a:r>
              <a:rPr lang="zh-TW" altLang="en-US" sz="2400" b="1" dirty="0">
                <a:solidFill>
                  <a:srgbClr val="FF0000"/>
                </a:solidFill>
              </a:rPr>
              <a:t>在深度</a:t>
            </a:r>
            <a:r>
              <a:rPr lang="en-US" altLang="zh-TW" sz="2400" b="1" dirty="0">
                <a:solidFill>
                  <a:srgbClr val="FF0000"/>
                </a:solidFill>
              </a:rPr>
              <a:t>k</a:t>
            </a:r>
            <a:r>
              <a:rPr lang="zh-TW" altLang="en-US" sz="2400" b="1" dirty="0">
                <a:solidFill>
                  <a:srgbClr val="FF0000"/>
                </a:solidFill>
              </a:rPr>
              <a:t>的二元樹最多節點個數為</a:t>
            </a:r>
            <a:r>
              <a:rPr lang="en-US" altLang="zh-TW" sz="2400" b="1" dirty="0">
                <a:solidFill>
                  <a:srgbClr val="FF0000"/>
                </a:solidFill>
              </a:rPr>
              <a:t>2 -1</a:t>
            </a:r>
            <a:r>
              <a:rPr lang="zh-TW" altLang="en-US" sz="2400" b="1" dirty="0">
                <a:solidFill>
                  <a:srgbClr val="FF0000"/>
                </a:solidFill>
              </a:rPr>
              <a:t>。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2400" dirty="0"/>
              <a:t>公設：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對任一非空二元樹，如果</a:t>
            </a:r>
            <a:r>
              <a:rPr lang="en-US" altLang="zh-TW" sz="2400" dirty="0"/>
              <a:t>n</a:t>
            </a:r>
            <a:r>
              <a:rPr lang="en-US" altLang="zh-TW" sz="1000" dirty="0"/>
              <a:t>0</a:t>
            </a:r>
            <a:r>
              <a:rPr lang="zh-TW" altLang="en-US" sz="2400" dirty="0"/>
              <a:t>為葉節點個數，</a:t>
            </a:r>
            <a:r>
              <a:rPr lang="en-US" altLang="zh-TW" sz="2400" dirty="0"/>
              <a:t>n</a:t>
            </a:r>
            <a:r>
              <a:rPr lang="zh-TW" altLang="en-US" sz="900" dirty="0"/>
              <a:t>２</a:t>
            </a:r>
            <a:r>
              <a:rPr lang="zh-TW" altLang="en-US" sz="2400" dirty="0"/>
              <a:t>為分支度為</a:t>
            </a:r>
            <a:r>
              <a:rPr lang="en-US" altLang="zh-TW" sz="2400" dirty="0"/>
              <a:t>2</a:t>
            </a:r>
            <a:r>
              <a:rPr lang="zh-TW" altLang="en-US" sz="2400" dirty="0"/>
              <a:t>的節點個數，則</a:t>
            </a:r>
            <a:r>
              <a:rPr lang="en-US" altLang="zh-TW" sz="2400" dirty="0"/>
              <a:t>n</a:t>
            </a:r>
            <a:r>
              <a:rPr lang="en-US" altLang="zh-TW" sz="1000" dirty="0"/>
              <a:t>0</a:t>
            </a:r>
            <a:r>
              <a:rPr lang="zh-TW" altLang="en-US" sz="2400" dirty="0"/>
              <a:t>＝</a:t>
            </a:r>
            <a:r>
              <a:rPr lang="en-US" altLang="zh-TW" sz="2400" dirty="0"/>
              <a:t>n</a:t>
            </a:r>
            <a:r>
              <a:rPr lang="zh-TW" altLang="en-US" sz="1000" dirty="0"/>
              <a:t>２</a:t>
            </a:r>
            <a:r>
              <a:rPr lang="zh-TW" altLang="en-US" sz="2400" dirty="0"/>
              <a:t>＋１。 </a:t>
            </a:r>
          </a:p>
          <a:p>
            <a:pPr eaLnBrk="1" hangingPunct="1">
              <a:defRPr/>
            </a:pPr>
            <a:endParaRPr lang="en-US" altLang="zh-TW" sz="2800" b="1" dirty="0" smtClean="0">
              <a:solidFill>
                <a:srgbClr val="FF0000"/>
              </a:solidFill>
              <a:effectLst/>
              <a:latin typeface="+mn-ea"/>
            </a:endParaRPr>
          </a:p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FF0000"/>
                </a:solidFill>
                <a:effectLst/>
                <a:latin typeface="+mn-ea"/>
              </a:rPr>
              <a:t>公設</a:t>
            </a:r>
            <a:r>
              <a:rPr lang="zh-TW" altLang="en-US" sz="2800" b="1" dirty="0">
                <a:solidFill>
                  <a:srgbClr val="FF0000"/>
                </a:solidFill>
                <a:effectLst/>
                <a:latin typeface="+mn-ea"/>
              </a:rPr>
              <a:t>： </a:t>
            </a:r>
            <a:r>
              <a:rPr lang="en-US" altLang="zh-TW" sz="2800" b="1" dirty="0" smtClean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effectLst/>
                <a:latin typeface="+mn-ea"/>
              </a:rPr>
              <a:t>用陣列儲存樹狀結構資料時必用公設</a:t>
            </a:r>
            <a:r>
              <a:rPr lang="en-US" altLang="zh-TW" sz="2800" b="1" dirty="0" smtClean="0">
                <a:solidFill>
                  <a:srgbClr val="FF0000"/>
                </a:solidFill>
                <a:effectLst/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effectLst/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>
                <a:effectLst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(1)  parent(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[ 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/2] ( [ . ] 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高斯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  <a:r>
              <a:rPr lang="zh-TW" altLang="en-US" sz="2800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>
                <a:solidFill>
                  <a:srgbClr val="FF0000"/>
                </a:solidFill>
                <a:effectLst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(2)  left-child 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2i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(3)  right-child 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2i+1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  <a:r>
              <a:rPr lang="zh-TW" altLang="en-US" sz="2800" dirty="0"/>
              <a:t> </a:t>
            </a:r>
          </a:p>
        </p:txBody>
      </p:sp>
      <p:sp>
        <p:nvSpPr>
          <p:cNvPr id="18442" name="Rectangl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710363" y="1196975"/>
            <a:ext cx="382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anose="02020603050405020304" pitchFamily="18" charset="0"/>
              </a:rPr>
              <a:t>K-1</a:t>
            </a:r>
          </a:p>
        </p:txBody>
      </p:sp>
      <p:sp>
        <p:nvSpPr>
          <p:cNvPr id="18443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918200" y="1700213"/>
            <a:ext cx="382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anose="02020603050405020304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/>
              </a:rPr>
              <a:t>資料儲存方式</a:t>
            </a:r>
            <a:endParaRPr lang="zh-TW" alt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63272" cy="24768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solidFill>
                  <a:srgbClr val="FFFF00"/>
                </a:solidFill>
              </a:rPr>
              <a:t>堆疊</a:t>
            </a:r>
            <a:r>
              <a:rPr lang="en-US" altLang="zh-TW" dirty="0" smtClean="0">
                <a:solidFill>
                  <a:srgbClr val="FFFF00"/>
                </a:solidFill>
              </a:rPr>
              <a:t>(Stack)</a:t>
            </a:r>
            <a:r>
              <a:rPr lang="en-US" altLang="zh-TW" dirty="0" smtClean="0"/>
              <a:t>		</a:t>
            </a:r>
            <a:r>
              <a:rPr lang="zh-TW" altLang="en-US" dirty="0" smtClean="0">
                <a:solidFill>
                  <a:srgbClr val="FFFF00"/>
                </a:solidFill>
              </a:rPr>
              <a:t>佇列</a:t>
            </a:r>
            <a:r>
              <a:rPr lang="en-US" altLang="zh-TW" dirty="0" smtClean="0">
                <a:solidFill>
                  <a:srgbClr val="FFFF00"/>
                </a:solidFill>
              </a:rPr>
              <a:t>(Queue)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775770"/>
            <a:ext cx="8507288" cy="2341885"/>
          </a:xfrm>
        </p:spPr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靜態資料儲存</a:t>
            </a:r>
            <a:r>
              <a:rPr lang="en-US" altLang="zh-TW" dirty="0" smtClean="0">
                <a:solidFill>
                  <a:srgbClr val="FF0000"/>
                </a:solidFill>
              </a:rPr>
              <a:t>		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動態</a:t>
            </a:r>
            <a:r>
              <a:rPr lang="zh-TW" altLang="en-US" dirty="0" smtClean="0">
                <a:solidFill>
                  <a:srgbClr val="FF0000"/>
                </a:solidFill>
              </a:rPr>
              <a:t>資料儲存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r>
              <a:rPr lang="en-US" altLang="zh-TW" dirty="0" smtClean="0">
                <a:solidFill>
                  <a:srgbClr val="FF0000"/>
                </a:solidFill>
              </a:rPr>
              <a:t>			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指標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動態宣告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a</a:t>
            </a:r>
            <a:r>
              <a:rPr lang="en-US" altLang="zh-TW" dirty="0" smtClean="0">
                <a:solidFill>
                  <a:srgbClr val="FF0000"/>
                </a:solidFill>
              </a:rPr>
              <a:t>rray</a:t>
            </a: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rgbClr val="FF0000"/>
                </a:solidFill>
              </a:rPr>
              <a:t>pointer</a:t>
            </a:r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malloc</a:t>
            </a:r>
            <a:r>
              <a:rPr lang="zh-TW" altLang="en-US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calloc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34EF9-0FB9-4B85-8232-9D474CE3B15B}" type="datetime1">
              <a:rPr lang="zh-TW" altLang="en-US" smtClean="0"/>
              <a:pPr>
                <a:defRPr/>
              </a:pPr>
              <a:t>2022/4/26</a:t>
            </a:fld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22C9-DEAB-49CF-BAD8-F28D25EEAAAC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8" name="向下箭號 7"/>
          <p:cNvSpPr/>
          <p:nvPr/>
        </p:nvSpPr>
        <p:spPr>
          <a:xfrm>
            <a:off x="4041652" y="2614800"/>
            <a:ext cx="1060696" cy="1462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5401</TotalTime>
  <Words>3617</Words>
  <Application>Microsoft Office PowerPoint</Application>
  <PresentationFormat>如螢幕大小 (4:3)</PresentationFormat>
  <Paragraphs>1125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細明體</vt:lpstr>
      <vt:lpstr>新細明體</vt:lpstr>
      <vt:lpstr>Arial</vt:lpstr>
      <vt:lpstr>Consolas</vt:lpstr>
      <vt:lpstr>Times New Roman</vt:lpstr>
      <vt:lpstr>Wingdings</vt:lpstr>
      <vt:lpstr>Orbit</vt:lpstr>
      <vt:lpstr>資 料 結 構 第五章</vt:lpstr>
      <vt:lpstr>內容</vt:lpstr>
      <vt:lpstr>樹狀結構 </vt:lpstr>
      <vt:lpstr>PowerPoint 簡報</vt:lpstr>
      <vt:lpstr>PowerPoint 簡報</vt:lpstr>
      <vt:lpstr>PowerPoint 簡報</vt:lpstr>
      <vt:lpstr>二元樹 </vt:lpstr>
      <vt:lpstr>PowerPoint 簡報</vt:lpstr>
      <vt:lpstr>資料儲存方式</vt:lpstr>
      <vt:lpstr>二元樹表示法： </vt:lpstr>
      <vt:lpstr>PowerPoint 簡報</vt:lpstr>
      <vt:lpstr>PowerPoint 簡報</vt:lpstr>
      <vt:lpstr>PowerPoint 簡報</vt:lpstr>
      <vt:lpstr>二元樹之參訪 </vt:lpstr>
      <vt:lpstr>PowerPoint 簡報</vt:lpstr>
      <vt:lpstr>PowerPoint 簡報</vt:lpstr>
      <vt:lpstr>PowerPoint 簡報</vt:lpstr>
      <vt:lpstr>PowerPoint 簡報</vt:lpstr>
      <vt:lpstr>其他的二元樹運算 </vt:lpstr>
      <vt:lpstr>PowerPoint 簡報</vt:lpstr>
      <vt:lpstr>引線樹 </vt:lpstr>
      <vt:lpstr>PowerPoint 簡報</vt:lpstr>
      <vt:lpstr>PowerPoint 簡報</vt:lpstr>
      <vt:lpstr>PowerPoint 簡報</vt:lpstr>
      <vt:lpstr>累堆（heap） </vt:lpstr>
      <vt:lpstr>優先佇列：（priority queues） </vt:lpstr>
      <vt:lpstr>PowerPoint 簡報</vt:lpstr>
      <vt:lpstr>PowerPoint 簡報</vt:lpstr>
      <vt:lpstr>PowerPoint 簡報</vt:lpstr>
      <vt:lpstr>PowerPoint 簡報</vt:lpstr>
      <vt:lpstr>二元搜尋樹 </vt:lpstr>
      <vt:lpstr>PowerPoint 簡報</vt:lpstr>
      <vt:lpstr>PowerPoint 簡報</vt:lpstr>
      <vt:lpstr>PowerPoint 簡報</vt:lpstr>
      <vt:lpstr>PowerPoint 簡報</vt:lpstr>
      <vt:lpstr>PowerPoint 簡報</vt:lpstr>
      <vt:lpstr>二元搜尋樹之高度 </vt:lpstr>
      <vt:lpstr>選取樹 </vt:lpstr>
      <vt:lpstr>PowerPoint 簡報</vt:lpstr>
      <vt:lpstr>樹林 </vt:lpstr>
      <vt:lpstr>PowerPoint 簡報</vt:lpstr>
      <vt:lpstr>樹林的集合表示法 </vt:lpstr>
      <vt:lpstr>樹林的集合表示法 </vt:lpstr>
      <vt:lpstr>PowerPoint 簡報</vt:lpstr>
      <vt:lpstr>PowerPoint 簡報</vt:lpstr>
      <vt:lpstr>PowerPoint 簡報</vt:lpstr>
      <vt:lpstr>PowerPoint 簡報</vt:lpstr>
    </vt:vector>
  </TitlesOfParts>
  <Company>info3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第五章</dc:title>
  <dc:creator>Administrator</dc:creator>
  <cp:lastModifiedBy>興夏 陳</cp:lastModifiedBy>
  <cp:revision>240</cp:revision>
  <dcterms:created xsi:type="dcterms:W3CDTF">2003-06-18T13:45:02Z</dcterms:created>
  <dcterms:modified xsi:type="dcterms:W3CDTF">2022-04-26T13:55:27Z</dcterms:modified>
</cp:coreProperties>
</file>