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1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0" r:id="rId24"/>
    <p:sldId id="284" r:id="rId25"/>
    <p:sldId id="285" r:id="rId26"/>
    <p:sldId id="287" r:id="rId27"/>
    <p:sldId id="286" r:id="rId28"/>
    <p:sldId id="288" r:id="rId29"/>
    <p:sldId id="299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17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09E7CC-69EC-416B-BAAD-C6AC5E7C48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324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C645571-20FC-4D6E-93E6-6FEE01DCFD2F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8849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9E7CC-69EC-416B-BAAD-C6AC5E7C4820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203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6" name="Freeform 4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" name="Freeform 5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Freeform 6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5130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31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50DF6-A3AA-459C-8DB9-6B8A7607AE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097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A2CF-2AE6-45DA-B909-1BE66C8109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07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553E-C1D8-40EB-B572-672D490F0E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109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1C86-8802-4510-9381-548125BC0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35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871D7-D4B4-4F48-AE43-EB51D8C918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96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3BCB5-28D6-4351-9810-F35697BD7B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839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9F60A-88CC-4D34-9FA6-5568B15ACA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406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69ED5-95D2-4DE8-8D63-639A0E17AF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3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A43E0-930A-4DAD-A086-FE6C4B0E76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80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BE2A3-3883-42D3-994A-42B86BF355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42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預留位置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B3CDB-40C9-409A-8CC9-D4F71B20C7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64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099" name="Freeform 3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00" name="Freeform 4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01" name="Freeform 5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02" name="Freeform 6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4106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07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8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9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10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D60E726-B79B-4078-8DE5-54C8EFE256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7CEC7-FFFA-4A81-9C4D-86B71643D7AA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14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2636838"/>
            <a:ext cx="6624637" cy="89376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第六章</a:t>
            </a:r>
          </a:p>
        </p:txBody>
      </p:sp>
      <p:sp>
        <p:nvSpPr>
          <p:cNvPr id="614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24300" y="3933825"/>
            <a:ext cx="4600575" cy="7334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dirty="0" smtClean="0"/>
              <a:t>陳興夏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431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b="1" dirty="0">
                <a:solidFill>
                  <a:srgbClr val="FFFF00"/>
                </a:solidFill>
              </a:rPr>
              <a:t>相鄰串列法：</a:t>
            </a:r>
            <a:r>
              <a:rPr lang="zh-TW" altLang="en-US" sz="2200" b="1" dirty="0">
                <a:solidFill>
                  <a:srgbClr val="FF0000"/>
                </a:solidFill>
              </a:rPr>
              <a:t>（動態） </a:t>
            </a:r>
          </a:p>
        </p:txBody>
      </p:sp>
      <p:grpSp>
        <p:nvGrpSpPr>
          <p:cNvPr id="14339" name="Group 18"/>
          <p:cNvGrpSpPr>
            <a:grpSpLocks/>
          </p:cNvGrpSpPr>
          <p:nvPr/>
        </p:nvGrpSpPr>
        <p:grpSpPr bwMode="auto">
          <a:xfrm>
            <a:off x="3347963" y="1347787"/>
            <a:ext cx="2016125" cy="2081213"/>
            <a:chOff x="1110" y="852"/>
            <a:chExt cx="1498" cy="1583"/>
          </a:xfrm>
        </p:grpSpPr>
        <p:sp>
          <p:nvSpPr>
            <p:cNvPr id="14436" name="AutoShape 6"/>
            <p:cNvSpPr>
              <a:spLocks noChangeArrowheads="1"/>
            </p:cNvSpPr>
            <p:nvPr/>
          </p:nvSpPr>
          <p:spPr bwMode="auto">
            <a:xfrm>
              <a:off x="1683" y="852"/>
              <a:ext cx="396" cy="35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4437" name="AutoShape 7"/>
            <p:cNvSpPr>
              <a:spLocks noChangeArrowheads="1"/>
            </p:cNvSpPr>
            <p:nvPr/>
          </p:nvSpPr>
          <p:spPr bwMode="auto">
            <a:xfrm>
              <a:off x="1110" y="1511"/>
              <a:ext cx="396" cy="35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438" name="AutoShape 8"/>
            <p:cNvSpPr>
              <a:spLocks noChangeArrowheads="1"/>
            </p:cNvSpPr>
            <p:nvPr/>
          </p:nvSpPr>
          <p:spPr bwMode="auto">
            <a:xfrm>
              <a:off x="2212" y="1511"/>
              <a:ext cx="396" cy="35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439" name="AutoShape 9"/>
            <p:cNvSpPr>
              <a:spLocks noChangeArrowheads="1"/>
            </p:cNvSpPr>
            <p:nvPr/>
          </p:nvSpPr>
          <p:spPr bwMode="auto">
            <a:xfrm>
              <a:off x="1683" y="2083"/>
              <a:ext cx="396" cy="35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4440" name="AutoShape 10"/>
            <p:cNvCxnSpPr>
              <a:cxnSpLocks noChangeShapeType="1"/>
              <a:stCxn id="14436" idx="4"/>
              <a:endCxn id="14439" idx="0"/>
            </p:cNvCxnSpPr>
            <p:nvPr/>
          </p:nvCxnSpPr>
          <p:spPr bwMode="auto">
            <a:xfrm>
              <a:off x="1881" y="1210"/>
              <a:ext cx="0" cy="8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1" name="AutoShape 11"/>
            <p:cNvCxnSpPr>
              <a:cxnSpLocks noChangeShapeType="1"/>
              <a:stCxn id="14436" idx="4"/>
              <a:endCxn id="14437" idx="6"/>
            </p:cNvCxnSpPr>
            <p:nvPr/>
          </p:nvCxnSpPr>
          <p:spPr bwMode="auto">
            <a:xfrm flipH="1">
              <a:off x="1512" y="1210"/>
              <a:ext cx="369" cy="4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2" name="AutoShape 12"/>
            <p:cNvCxnSpPr>
              <a:cxnSpLocks noChangeShapeType="1"/>
              <a:stCxn id="14437" idx="6"/>
              <a:endCxn id="14438" idx="2"/>
            </p:cNvCxnSpPr>
            <p:nvPr/>
          </p:nvCxnSpPr>
          <p:spPr bwMode="auto">
            <a:xfrm>
              <a:off x="1512" y="1687"/>
              <a:ext cx="6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3" name="AutoShape 13"/>
            <p:cNvCxnSpPr>
              <a:cxnSpLocks noChangeShapeType="1"/>
              <a:stCxn id="14436" idx="4"/>
              <a:endCxn id="14438" idx="2"/>
            </p:cNvCxnSpPr>
            <p:nvPr/>
          </p:nvCxnSpPr>
          <p:spPr bwMode="auto">
            <a:xfrm>
              <a:off x="1881" y="1210"/>
              <a:ext cx="325" cy="4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4" name="AutoShape 14"/>
            <p:cNvCxnSpPr>
              <a:cxnSpLocks noChangeShapeType="1"/>
              <a:stCxn id="14437" idx="6"/>
              <a:endCxn id="14439" idx="0"/>
            </p:cNvCxnSpPr>
            <p:nvPr/>
          </p:nvCxnSpPr>
          <p:spPr bwMode="auto">
            <a:xfrm>
              <a:off x="1512" y="1687"/>
              <a:ext cx="369" cy="3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5" name="AutoShape 15"/>
            <p:cNvCxnSpPr>
              <a:cxnSpLocks noChangeShapeType="1"/>
              <a:stCxn id="14438" idx="2"/>
              <a:endCxn id="14439" idx="0"/>
            </p:cNvCxnSpPr>
            <p:nvPr/>
          </p:nvCxnSpPr>
          <p:spPr bwMode="auto">
            <a:xfrm flipH="1">
              <a:off x="1881" y="1687"/>
              <a:ext cx="325" cy="3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340" name="Text Box 16"/>
          <p:cNvSpPr txBox="1">
            <a:spLocks noChangeArrowheads="1"/>
          </p:cNvSpPr>
          <p:nvPr/>
        </p:nvSpPr>
        <p:spPr bwMode="auto">
          <a:xfrm>
            <a:off x="1258888" y="1484784"/>
            <a:ext cx="1584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</a:rPr>
              <a:t>G</a:t>
            </a:r>
            <a:r>
              <a:rPr lang="en-US" altLang="zh-TW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zh-TW" altLang="en-US" sz="2400" b="1" dirty="0" smtClean="0">
                <a:latin typeface="Times New Roman" panose="02020603050405020304" pitchFamily="18" charset="0"/>
              </a:rPr>
              <a:t>無向圖</a:t>
            </a:r>
            <a:r>
              <a:rPr lang="zh-TW" altLang="en-US" sz="2400" b="1" baseline="-25000" dirty="0" smtClean="0">
                <a:latin typeface="Times New Roman" panose="02020603050405020304" pitchFamily="18" charset="0"/>
              </a:rPr>
              <a:t> </a:t>
            </a:r>
            <a:endParaRPr lang="en-US" altLang="zh-TW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4341" name="Text Box 17"/>
          <p:cNvSpPr txBox="1">
            <a:spLocks noChangeArrowheads="1"/>
          </p:cNvSpPr>
          <p:nvPr/>
        </p:nvSpPr>
        <p:spPr bwMode="auto">
          <a:xfrm>
            <a:off x="808038" y="1489794"/>
            <a:ext cx="5413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例</a:t>
            </a:r>
            <a:r>
              <a:rPr lang="en-US" altLang="zh-TW" sz="2200"/>
              <a:t>: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1281113" y="3573463"/>
            <a:ext cx="15065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headnode </a:t>
            </a:r>
          </a:p>
        </p:txBody>
      </p:sp>
      <p:grpSp>
        <p:nvGrpSpPr>
          <p:cNvPr id="14343" name="Group 93"/>
          <p:cNvGrpSpPr>
            <a:grpSpLocks/>
          </p:cNvGrpSpPr>
          <p:nvPr/>
        </p:nvGrpSpPr>
        <p:grpSpPr bwMode="auto">
          <a:xfrm>
            <a:off x="1476375" y="4292600"/>
            <a:ext cx="1366838" cy="2016125"/>
            <a:chOff x="930" y="2704"/>
            <a:chExt cx="861" cy="1270"/>
          </a:xfrm>
        </p:grpSpPr>
        <p:grpSp>
          <p:nvGrpSpPr>
            <p:cNvPr id="14427" name="Group 24"/>
            <p:cNvGrpSpPr>
              <a:grpSpLocks/>
            </p:cNvGrpSpPr>
            <p:nvPr/>
          </p:nvGrpSpPr>
          <p:grpSpPr bwMode="auto">
            <a:xfrm>
              <a:off x="930" y="2704"/>
              <a:ext cx="499" cy="1270"/>
              <a:chOff x="2472" y="1071"/>
              <a:chExt cx="680" cy="2631"/>
            </a:xfrm>
          </p:grpSpPr>
          <p:sp>
            <p:nvSpPr>
              <p:cNvPr id="14432" name="Rectangle 20"/>
              <p:cNvSpPr>
                <a:spLocks noChangeArrowheads="1"/>
              </p:cNvSpPr>
              <p:nvPr/>
            </p:nvSpPr>
            <p:spPr bwMode="auto">
              <a:xfrm>
                <a:off x="2472" y="1071"/>
                <a:ext cx="680" cy="26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4433" name="Line 21"/>
              <p:cNvSpPr>
                <a:spLocks noChangeShapeType="1"/>
              </p:cNvSpPr>
              <p:nvPr/>
            </p:nvSpPr>
            <p:spPr bwMode="auto">
              <a:xfrm>
                <a:off x="2472" y="238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4" name="Line 22"/>
              <p:cNvSpPr>
                <a:spLocks noChangeShapeType="1"/>
              </p:cNvSpPr>
              <p:nvPr/>
            </p:nvSpPr>
            <p:spPr bwMode="auto">
              <a:xfrm>
                <a:off x="2472" y="175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5" name="Line 23"/>
              <p:cNvSpPr>
                <a:spLocks noChangeShapeType="1"/>
              </p:cNvSpPr>
              <p:nvPr/>
            </p:nvSpPr>
            <p:spPr bwMode="auto">
              <a:xfrm>
                <a:off x="2472" y="302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428" name="Line 74"/>
            <p:cNvSpPr>
              <a:spLocks noChangeShapeType="1"/>
            </p:cNvSpPr>
            <p:nvPr/>
          </p:nvSpPr>
          <p:spPr bwMode="auto">
            <a:xfrm>
              <a:off x="1156" y="288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29" name="Line 75"/>
            <p:cNvSpPr>
              <a:spLocks noChangeShapeType="1"/>
            </p:cNvSpPr>
            <p:nvPr/>
          </p:nvSpPr>
          <p:spPr bwMode="auto">
            <a:xfrm>
              <a:off x="1156" y="320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0" name="Line 76"/>
            <p:cNvSpPr>
              <a:spLocks noChangeShapeType="1"/>
            </p:cNvSpPr>
            <p:nvPr/>
          </p:nvSpPr>
          <p:spPr bwMode="auto">
            <a:xfrm>
              <a:off x="1156" y="347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1" name="Line 77"/>
            <p:cNvSpPr>
              <a:spLocks noChangeShapeType="1"/>
            </p:cNvSpPr>
            <p:nvPr/>
          </p:nvSpPr>
          <p:spPr bwMode="auto">
            <a:xfrm>
              <a:off x="1156" y="379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44" name="Group 90"/>
          <p:cNvGrpSpPr>
            <a:grpSpLocks/>
          </p:cNvGrpSpPr>
          <p:nvPr/>
        </p:nvGrpSpPr>
        <p:grpSpPr bwMode="auto">
          <a:xfrm>
            <a:off x="3133725" y="4292600"/>
            <a:ext cx="1222375" cy="2016125"/>
            <a:chOff x="1974" y="2704"/>
            <a:chExt cx="770" cy="1270"/>
          </a:xfrm>
        </p:grpSpPr>
        <p:grpSp>
          <p:nvGrpSpPr>
            <p:cNvPr id="14412" name="Group 71"/>
            <p:cNvGrpSpPr>
              <a:grpSpLocks/>
            </p:cNvGrpSpPr>
            <p:nvPr/>
          </p:nvGrpSpPr>
          <p:grpSpPr bwMode="auto">
            <a:xfrm>
              <a:off x="1974" y="2704"/>
              <a:ext cx="498" cy="1270"/>
              <a:chOff x="1928" y="2704"/>
              <a:chExt cx="498" cy="1270"/>
            </a:xfrm>
          </p:grpSpPr>
          <p:grpSp>
            <p:nvGrpSpPr>
              <p:cNvPr id="14417" name="Group 40"/>
              <p:cNvGrpSpPr>
                <a:grpSpLocks/>
              </p:cNvGrpSpPr>
              <p:nvPr/>
            </p:nvGrpSpPr>
            <p:grpSpPr bwMode="auto">
              <a:xfrm>
                <a:off x="1928" y="2704"/>
                <a:ext cx="408" cy="1270"/>
                <a:chOff x="2472" y="1071"/>
                <a:chExt cx="680" cy="2631"/>
              </a:xfrm>
            </p:grpSpPr>
            <p:sp>
              <p:nvSpPr>
                <p:cNvPr id="14423" name="Rectangle 41"/>
                <p:cNvSpPr>
                  <a:spLocks noChangeArrowheads="1"/>
                </p:cNvSpPr>
                <p:nvPr/>
              </p:nvSpPr>
              <p:spPr bwMode="auto">
                <a:xfrm>
                  <a:off x="2472" y="1071"/>
                  <a:ext cx="680" cy="263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4424" name="Line 42"/>
                <p:cNvSpPr>
                  <a:spLocks noChangeShapeType="1"/>
                </p:cNvSpPr>
                <p:nvPr/>
              </p:nvSpPr>
              <p:spPr bwMode="auto">
                <a:xfrm>
                  <a:off x="2472" y="2387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25" name="Line 43"/>
                <p:cNvSpPr>
                  <a:spLocks noChangeShapeType="1"/>
                </p:cNvSpPr>
                <p:nvPr/>
              </p:nvSpPr>
              <p:spPr bwMode="auto">
                <a:xfrm>
                  <a:off x="2472" y="175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26" name="Line 44"/>
                <p:cNvSpPr>
                  <a:spLocks noChangeShapeType="1"/>
                </p:cNvSpPr>
                <p:nvPr/>
              </p:nvSpPr>
              <p:spPr bwMode="auto">
                <a:xfrm>
                  <a:off x="2472" y="302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418" name="Group 56"/>
              <p:cNvGrpSpPr>
                <a:grpSpLocks/>
              </p:cNvGrpSpPr>
              <p:nvPr/>
            </p:nvGrpSpPr>
            <p:grpSpPr bwMode="auto">
              <a:xfrm>
                <a:off x="2336" y="2704"/>
                <a:ext cx="90" cy="1270"/>
                <a:chOff x="2472" y="1071"/>
                <a:chExt cx="680" cy="2631"/>
              </a:xfrm>
            </p:grpSpPr>
            <p:sp>
              <p:nvSpPr>
                <p:cNvPr id="14419" name="Rectangle 57"/>
                <p:cNvSpPr>
                  <a:spLocks noChangeArrowheads="1"/>
                </p:cNvSpPr>
                <p:nvPr/>
              </p:nvSpPr>
              <p:spPr bwMode="auto">
                <a:xfrm>
                  <a:off x="2472" y="1071"/>
                  <a:ext cx="680" cy="263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4420" name="Line 58"/>
                <p:cNvSpPr>
                  <a:spLocks noChangeShapeType="1"/>
                </p:cNvSpPr>
                <p:nvPr/>
              </p:nvSpPr>
              <p:spPr bwMode="auto">
                <a:xfrm>
                  <a:off x="2472" y="2387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21" name="Line 59"/>
                <p:cNvSpPr>
                  <a:spLocks noChangeShapeType="1"/>
                </p:cNvSpPr>
                <p:nvPr/>
              </p:nvSpPr>
              <p:spPr bwMode="auto">
                <a:xfrm>
                  <a:off x="2472" y="175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22" name="Line 60"/>
                <p:cNvSpPr>
                  <a:spLocks noChangeShapeType="1"/>
                </p:cNvSpPr>
                <p:nvPr/>
              </p:nvSpPr>
              <p:spPr bwMode="auto">
                <a:xfrm>
                  <a:off x="2472" y="302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413" name="Line 78"/>
            <p:cNvSpPr>
              <a:spLocks noChangeShapeType="1"/>
            </p:cNvSpPr>
            <p:nvPr/>
          </p:nvSpPr>
          <p:spPr bwMode="auto">
            <a:xfrm>
              <a:off x="2426" y="288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4" name="Line 79"/>
            <p:cNvSpPr>
              <a:spLocks noChangeShapeType="1"/>
            </p:cNvSpPr>
            <p:nvPr/>
          </p:nvSpPr>
          <p:spPr bwMode="auto">
            <a:xfrm>
              <a:off x="2426" y="315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5" name="Line 80"/>
            <p:cNvSpPr>
              <a:spLocks noChangeShapeType="1"/>
            </p:cNvSpPr>
            <p:nvPr/>
          </p:nvSpPr>
          <p:spPr bwMode="auto">
            <a:xfrm>
              <a:off x="2426" y="347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6" name="Line 81"/>
            <p:cNvSpPr>
              <a:spLocks noChangeShapeType="1"/>
            </p:cNvSpPr>
            <p:nvPr/>
          </p:nvSpPr>
          <p:spPr bwMode="auto">
            <a:xfrm>
              <a:off x="2426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45" name="Group 91"/>
          <p:cNvGrpSpPr>
            <a:grpSpLocks/>
          </p:cNvGrpSpPr>
          <p:nvPr/>
        </p:nvGrpSpPr>
        <p:grpSpPr bwMode="auto">
          <a:xfrm>
            <a:off x="4789488" y="4292600"/>
            <a:ext cx="1223962" cy="2016125"/>
            <a:chOff x="3017" y="2704"/>
            <a:chExt cx="771" cy="1270"/>
          </a:xfrm>
        </p:grpSpPr>
        <p:grpSp>
          <p:nvGrpSpPr>
            <p:cNvPr id="14397" name="Group 72"/>
            <p:cNvGrpSpPr>
              <a:grpSpLocks/>
            </p:cNvGrpSpPr>
            <p:nvPr/>
          </p:nvGrpSpPr>
          <p:grpSpPr bwMode="auto">
            <a:xfrm>
              <a:off x="3017" y="2704"/>
              <a:ext cx="498" cy="1270"/>
              <a:chOff x="2926" y="2704"/>
              <a:chExt cx="498" cy="1270"/>
            </a:xfrm>
          </p:grpSpPr>
          <p:grpSp>
            <p:nvGrpSpPr>
              <p:cNvPr id="14402" name="Group 45"/>
              <p:cNvGrpSpPr>
                <a:grpSpLocks/>
              </p:cNvGrpSpPr>
              <p:nvPr/>
            </p:nvGrpSpPr>
            <p:grpSpPr bwMode="auto">
              <a:xfrm>
                <a:off x="2926" y="2704"/>
                <a:ext cx="408" cy="1270"/>
                <a:chOff x="2472" y="1071"/>
                <a:chExt cx="680" cy="2631"/>
              </a:xfrm>
            </p:grpSpPr>
            <p:sp>
              <p:nvSpPr>
                <p:cNvPr id="14408" name="Rectangle 46"/>
                <p:cNvSpPr>
                  <a:spLocks noChangeArrowheads="1"/>
                </p:cNvSpPr>
                <p:nvPr/>
              </p:nvSpPr>
              <p:spPr bwMode="auto">
                <a:xfrm>
                  <a:off x="2472" y="1071"/>
                  <a:ext cx="680" cy="263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4409" name="Line 47"/>
                <p:cNvSpPr>
                  <a:spLocks noChangeShapeType="1"/>
                </p:cNvSpPr>
                <p:nvPr/>
              </p:nvSpPr>
              <p:spPr bwMode="auto">
                <a:xfrm>
                  <a:off x="2472" y="2387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10" name="Line 48"/>
                <p:cNvSpPr>
                  <a:spLocks noChangeShapeType="1"/>
                </p:cNvSpPr>
                <p:nvPr/>
              </p:nvSpPr>
              <p:spPr bwMode="auto">
                <a:xfrm>
                  <a:off x="2472" y="175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11" name="Line 49"/>
                <p:cNvSpPr>
                  <a:spLocks noChangeShapeType="1"/>
                </p:cNvSpPr>
                <p:nvPr/>
              </p:nvSpPr>
              <p:spPr bwMode="auto">
                <a:xfrm>
                  <a:off x="2472" y="302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403" name="Group 61"/>
              <p:cNvGrpSpPr>
                <a:grpSpLocks/>
              </p:cNvGrpSpPr>
              <p:nvPr/>
            </p:nvGrpSpPr>
            <p:grpSpPr bwMode="auto">
              <a:xfrm>
                <a:off x="3334" y="2704"/>
                <a:ext cx="90" cy="1270"/>
                <a:chOff x="2472" y="1071"/>
                <a:chExt cx="680" cy="2631"/>
              </a:xfrm>
            </p:grpSpPr>
            <p:sp>
              <p:nvSpPr>
                <p:cNvPr id="14404" name="Rectangle 62"/>
                <p:cNvSpPr>
                  <a:spLocks noChangeArrowheads="1"/>
                </p:cNvSpPr>
                <p:nvPr/>
              </p:nvSpPr>
              <p:spPr bwMode="auto">
                <a:xfrm>
                  <a:off x="2472" y="1071"/>
                  <a:ext cx="680" cy="263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4405" name="Line 63"/>
                <p:cNvSpPr>
                  <a:spLocks noChangeShapeType="1"/>
                </p:cNvSpPr>
                <p:nvPr/>
              </p:nvSpPr>
              <p:spPr bwMode="auto">
                <a:xfrm>
                  <a:off x="2472" y="2387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06" name="Line 64"/>
                <p:cNvSpPr>
                  <a:spLocks noChangeShapeType="1"/>
                </p:cNvSpPr>
                <p:nvPr/>
              </p:nvSpPr>
              <p:spPr bwMode="auto">
                <a:xfrm>
                  <a:off x="2472" y="175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07" name="Line 65"/>
                <p:cNvSpPr>
                  <a:spLocks noChangeShapeType="1"/>
                </p:cNvSpPr>
                <p:nvPr/>
              </p:nvSpPr>
              <p:spPr bwMode="auto">
                <a:xfrm>
                  <a:off x="2472" y="302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398" name="Line 82"/>
            <p:cNvSpPr>
              <a:spLocks noChangeShapeType="1"/>
            </p:cNvSpPr>
            <p:nvPr/>
          </p:nvSpPr>
          <p:spPr bwMode="auto">
            <a:xfrm>
              <a:off x="3469" y="288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9" name="Line 83"/>
            <p:cNvSpPr>
              <a:spLocks noChangeShapeType="1"/>
            </p:cNvSpPr>
            <p:nvPr/>
          </p:nvSpPr>
          <p:spPr bwMode="auto">
            <a:xfrm>
              <a:off x="3470" y="315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0" name="Line 84"/>
            <p:cNvSpPr>
              <a:spLocks noChangeShapeType="1"/>
            </p:cNvSpPr>
            <p:nvPr/>
          </p:nvSpPr>
          <p:spPr bwMode="auto">
            <a:xfrm>
              <a:off x="3470" y="347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1" name="Line 85"/>
            <p:cNvSpPr>
              <a:spLocks noChangeShapeType="1"/>
            </p:cNvSpPr>
            <p:nvPr/>
          </p:nvSpPr>
          <p:spPr bwMode="auto">
            <a:xfrm>
              <a:off x="3470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46" name="Group 73"/>
          <p:cNvGrpSpPr>
            <a:grpSpLocks/>
          </p:cNvGrpSpPr>
          <p:nvPr/>
        </p:nvGrpSpPr>
        <p:grpSpPr bwMode="auto">
          <a:xfrm>
            <a:off x="6516688" y="4292600"/>
            <a:ext cx="792162" cy="2016125"/>
            <a:chOff x="3969" y="2704"/>
            <a:chExt cx="499" cy="1270"/>
          </a:xfrm>
        </p:grpSpPr>
        <p:grpSp>
          <p:nvGrpSpPr>
            <p:cNvPr id="14387" name="Group 50"/>
            <p:cNvGrpSpPr>
              <a:grpSpLocks/>
            </p:cNvGrpSpPr>
            <p:nvPr/>
          </p:nvGrpSpPr>
          <p:grpSpPr bwMode="auto">
            <a:xfrm>
              <a:off x="3969" y="2704"/>
              <a:ext cx="408" cy="1270"/>
              <a:chOff x="2472" y="1071"/>
              <a:chExt cx="680" cy="2631"/>
            </a:xfrm>
          </p:grpSpPr>
          <p:sp>
            <p:nvSpPr>
              <p:cNvPr id="14393" name="Rectangle 51"/>
              <p:cNvSpPr>
                <a:spLocks noChangeArrowheads="1"/>
              </p:cNvSpPr>
              <p:nvPr/>
            </p:nvSpPr>
            <p:spPr bwMode="auto">
              <a:xfrm>
                <a:off x="2472" y="1071"/>
                <a:ext cx="680" cy="26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4394" name="Line 52"/>
              <p:cNvSpPr>
                <a:spLocks noChangeShapeType="1"/>
              </p:cNvSpPr>
              <p:nvPr/>
            </p:nvSpPr>
            <p:spPr bwMode="auto">
              <a:xfrm>
                <a:off x="2472" y="238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5" name="Line 53"/>
              <p:cNvSpPr>
                <a:spLocks noChangeShapeType="1"/>
              </p:cNvSpPr>
              <p:nvPr/>
            </p:nvSpPr>
            <p:spPr bwMode="auto">
              <a:xfrm>
                <a:off x="2472" y="175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6" name="Line 54"/>
              <p:cNvSpPr>
                <a:spLocks noChangeShapeType="1"/>
              </p:cNvSpPr>
              <p:nvPr/>
            </p:nvSpPr>
            <p:spPr bwMode="auto">
              <a:xfrm>
                <a:off x="2472" y="302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88" name="Group 66"/>
            <p:cNvGrpSpPr>
              <a:grpSpLocks/>
            </p:cNvGrpSpPr>
            <p:nvPr/>
          </p:nvGrpSpPr>
          <p:grpSpPr bwMode="auto">
            <a:xfrm>
              <a:off x="4378" y="2704"/>
              <a:ext cx="90" cy="1270"/>
              <a:chOff x="2472" y="1071"/>
              <a:chExt cx="680" cy="2631"/>
            </a:xfrm>
          </p:grpSpPr>
          <p:sp>
            <p:nvSpPr>
              <p:cNvPr id="14389" name="Rectangle 67"/>
              <p:cNvSpPr>
                <a:spLocks noChangeArrowheads="1"/>
              </p:cNvSpPr>
              <p:nvPr/>
            </p:nvSpPr>
            <p:spPr bwMode="auto">
              <a:xfrm>
                <a:off x="2472" y="1071"/>
                <a:ext cx="680" cy="26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4390" name="Line 68"/>
              <p:cNvSpPr>
                <a:spLocks noChangeShapeType="1"/>
              </p:cNvSpPr>
              <p:nvPr/>
            </p:nvSpPr>
            <p:spPr bwMode="auto">
              <a:xfrm>
                <a:off x="2472" y="238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1" name="Line 69"/>
              <p:cNvSpPr>
                <a:spLocks noChangeShapeType="1"/>
              </p:cNvSpPr>
              <p:nvPr/>
            </p:nvSpPr>
            <p:spPr bwMode="auto">
              <a:xfrm>
                <a:off x="2472" y="175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2" name="Line 70"/>
              <p:cNvSpPr>
                <a:spLocks noChangeShapeType="1"/>
              </p:cNvSpPr>
              <p:nvPr/>
            </p:nvSpPr>
            <p:spPr bwMode="auto">
              <a:xfrm>
                <a:off x="2472" y="302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4347" name="Text Box 94"/>
          <p:cNvSpPr txBox="1">
            <a:spLocks noChangeArrowheads="1"/>
          </p:cNvSpPr>
          <p:nvPr/>
        </p:nvSpPr>
        <p:spPr bwMode="auto">
          <a:xfrm>
            <a:off x="1008063" y="43703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48" name="Text Box 95"/>
          <p:cNvSpPr txBox="1">
            <a:spLocks noChangeArrowheads="1"/>
          </p:cNvSpPr>
          <p:nvPr/>
        </p:nvSpPr>
        <p:spPr bwMode="auto">
          <a:xfrm>
            <a:off x="1008063" y="48021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49" name="Text Box 96"/>
          <p:cNvSpPr txBox="1">
            <a:spLocks noChangeArrowheads="1"/>
          </p:cNvSpPr>
          <p:nvPr/>
        </p:nvSpPr>
        <p:spPr bwMode="auto">
          <a:xfrm>
            <a:off x="1008063" y="530701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0" name="Text Box 97"/>
          <p:cNvSpPr txBox="1">
            <a:spLocks noChangeArrowheads="1"/>
          </p:cNvSpPr>
          <p:nvPr/>
        </p:nvSpPr>
        <p:spPr bwMode="auto">
          <a:xfrm>
            <a:off x="1008063" y="581025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51" name="Text Box 98"/>
          <p:cNvSpPr txBox="1">
            <a:spLocks noChangeArrowheads="1"/>
          </p:cNvSpPr>
          <p:nvPr/>
        </p:nvSpPr>
        <p:spPr bwMode="auto">
          <a:xfrm>
            <a:off x="3276600" y="429260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2" name="Text Box 99"/>
          <p:cNvSpPr txBox="1">
            <a:spLocks noChangeArrowheads="1"/>
          </p:cNvSpPr>
          <p:nvPr/>
        </p:nvSpPr>
        <p:spPr bwMode="auto">
          <a:xfrm>
            <a:off x="4932363" y="530066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3" name="Text Box 100"/>
          <p:cNvSpPr txBox="1">
            <a:spLocks noChangeArrowheads="1"/>
          </p:cNvSpPr>
          <p:nvPr/>
        </p:nvSpPr>
        <p:spPr bwMode="auto">
          <a:xfrm>
            <a:off x="4932363" y="58054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4" name="Text Box 101"/>
          <p:cNvSpPr txBox="1">
            <a:spLocks noChangeArrowheads="1"/>
          </p:cNvSpPr>
          <p:nvPr/>
        </p:nvSpPr>
        <p:spPr bwMode="auto">
          <a:xfrm>
            <a:off x="3276600" y="48021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5" name="Text Box 102"/>
          <p:cNvSpPr txBox="1">
            <a:spLocks noChangeArrowheads="1"/>
          </p:cNvSpPr>
          <p:nvPr/>
        </p:nvSpPr>
        <p:spPr bwMode="auto">
          <a:xfrm>
            <a:off x="3276600" y="530066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6" name="Text Box 103"/>
          <p:cNvSpPr txBox="1">
            <a:spLocks noChangeArrowheads="1"/>
          </p:cNvSpPr>
          <p:nvPr/>
        </p:nvSpPr>
        <p:spPr bwMode="auto">
          <a:xfrm>
            <a:off x="3276600" y="581025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7" name="Text Box 104"/>
          <p:cNvSpPr txBox="1">
            <a:spLocks noChangeArrowheads="1"/>
          </p:cNvSpPr>
          <p:nvPr/>
        </p:nvSpPr>
        <p:spPr bwMode="auto">
          <a:xfrm>
            <a:off x="4968875" y="429260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8" name="Text Box 105"/>
          <p:cNvSpPr txBox="1">
            <a:spLocks noChangeArrowheads="1"/>
          </p:cNvSpPr>
          <p:nvPr/>
        </p:nvSpPr>
        <p:spPr bwMode="auto">
          <a:xfrm>
            <a:off x="4968875" y="4797425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9" name="Text Box 106"/>
          <p:cNvSpPr txBox="1">
            <a:spLocks noChangeArrowheads="1"/>
          </p:cNvSpPr>
          <p:nvPr/>
        </p:nvSpPr>
        <p:spPr bwMode="auto">
          <a:xfrm>
            <a:off x="6696075" y="581025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60" name="Text Box 107"/>
          <p:cNvSpPr txBox="1">
            <a:spLocks noChangeArrowheads="1"/>
          </p:cNvSpPr>
          <p:nvPr/>
        </p:nvSpPr>
        <p:spPr bwMode="auto">
          <a:xfrm>
            <a:off x="6659563" y="429260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61" name="Text Box 108"/>
          <p:cNvSpPr txBox="1">
            <a:spLocks noChangeArrowheads="1"/>
          </p:cNvSpPr>
          <p:nvPr/>
        </p:nvSpPr>
        <p:spPr bwMode="auto">
          <a:xfrm>
            <a:off x="6659563" y="48021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62" name="Text Box 109"/>
          <p:cNvSpPr txBox="1">
            <a:spLocks noChangeArrowheads="1"/>
          </p:cNvSpPr>
          <p:nvPr/>
        </p:nvSpPr>
        <p:spPr bwMode="auto">
          <a:xfrm>
            <a:off x="6659563" y="530701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14363" name="Group 127"/>
          <p:cNvGrpSpPr>
            <a:grpSpLocks/>
          </p:cNvGrpSpPr>
          <p:nvPr/>
        </p:nvGrpSpPr>
        <p:grpSpPr bwMode="auto">
          <a:xfrm>
            <a:off x="7235825" y="4581525"/>
            <a:ext cx="576263" cy="142875"/>
            <a:chOff x="4558" y="2886"/>
            <a:chExt cx="363" cy="90"/>
          </a:xfrm>
        </p:grpSpPr>
        <p:sp>
          <p:nvSpPr>
            <p:cNvPr id="14382" name="Line 111"/>
            <p:cNvSpPr>
              <a:spLocks noChangeShapeType="1"/>
            </p:cNvSpPr>
            <p:nvPr/>
          </p:nvSpPr>
          <p:spPr bwMode="auto">
            <a:xfrm>
              <a:off x="4830" y="288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383" name="Group 114"/>
            <p:cNvGrpSpPr>
              <a:grpSpLocks/>
            </p:cNvGrpSpPr>
            <p:nvPr/>
          </p:nvGrpSpPr>
          <p:grpSpPr bwMode="auto">
            <a:xfrm>
              <a:off x="4558" y="2886"/>
              <a:ext cx="363" cy="90"/>
              <a:chOff x="4558" y="2886"/>
              <a:chExt cx="363" cy="90"/>
            </a:xfrm>
          </p:grpSpPr>
          <p:sp>
            <p:nvSpPr>
              <p:cNvPr id="14384" name="Line 110"/>
              <p:cNvSpPr>
                <a:spLocks noChangeShapeType="1"/>
              </p:cNvSpPr>
              <p:nvPr/>
            </p:nvSpPr>
            <p:spPr bwMode="auto">
              <a:xfrm>
                <a:off x="4558" y="288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5" name="Line 112"/>
              <p:cNvSpPr>
                <a:spLocks noChangeShapeType="1"/>
              </p:cNvSpPr>
              <p:nvPr/>
            </p:nvSpPr>
            <p:spPr bwMode="auto">
              <a:xfrm>
                <a:off x="4785" y="293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6" name="Line 113"/>
              <p:cNvSpPr>
                <a:spLocks noChangeShapeType="1"/>
              </p:cNvSpPr>
              <p:nvPr/>
            </p:nvSpPr>
            <p:spPr bwMode="auto">
              <a:xfrm>
                <a:off x="4785" y="297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4364" name="Group 124"/>
          <p:cNvGrpSpPr>
            <a:grpSpLocks/>
          </p:cNvGrpSpPr>
          <p:nvPr/>
        </p:nvGrpSpPr>
        <p:grpSpPr bwMode="auto">
          <a:xfrm>
            <a:off x="7235825" y="5013325"/>
            <a:ext cx="576263" cy="144463"/>
            <a:chOff x="4558" y="3158"/>
            <a:chExt cx="363" cy="91"/>
          </a:xfrm>
        </p:grpSpPr>
        <p:grpSp>
          <p:nvGrpSpPr>
            <p:cNvPr id="14377" name="Group 115"/>
            <p:cNvGrpSpPr>
              <a:grpSpLocks/>
            </p:cNvGrpSpPr>
            <p:nvPr/>
          </p:nvGrpSpPr>
          <p:grpSpPr bwMode="auto">
            <a:xfrm>
              <a:off x="4558" y="3159"/>
              <a:ext cx="363" cy="90"/>
              <a:chOff x="4558" y="2886"/>
              <a:chExt cx="363" cy="90"/>
            </a:xfrm>
          </p:grpSpPr>
          <p:sp>
            <p:nvSpPr>
              <p:cNvPr id="14379" name="Line 116"/>
              <p:cNvSpPr>
                <a:spLocks noChangeShapeType="1"/>
              </p:cNvSpPr>
              <p:nvPr/>
            </p:nvSpPr>
            <p:spPr bwMode="auto">
              <a:xfrm>
                <a:off x="4558" y="288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0" name="Line 117"/>
              <p:cNvSpPr>
                <a:spLocks noChangeShapeType="1"/>
              </p:cNvSpPr>
              <p:nvPr/>
            </p:nvSpPr>
            <p:spPr bwMode="auto">
              <a:xfrm>
                <a:off x="4785" y="293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1" name="Line 118"/>
              <p:cNvSpPr>
                <a:spLocks noChangeShapeType="1"/>
              </p:cNvSpPr>
              <p:nvPr/>
            </p:nvSpPr>
            <p:spPr bwMode="auto">
              <a:xfrm>
                <a:off x="4785" y="297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78" name="Line 123"/>
            <p:cNvSpPr>
              <a:spLocks noChangeShapeType="1"/>
            </p:cNvSpPr>
            <p:nvPr/>
          </p:nvSpPr>
          <p:spPr bwMode="auto">
            <a:xfrm>
              <a:off x="4830" y="3158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65" name="Group 126"/>
          <p:cNvGrpSpPr>
            <a:grpSpLocks/>
          </p:cNvGrpSpPr>
          <p:nvPr/>
        </p:nvGrpSpPr>
        <p:grpSpPr bwMode="auto">
          <a:xfrm>
            <a:off x="7235825" y="5518150"/>
            <a:ext cx="576263" cy="142875"/>
            <a:chOff x="4558" y="3476"/>
            <a:chExt cx="363" cy="90"/>
          </a:xfrm>
        </p:grpSpPr>
        <p:grpSp>
          <p:nvGrpSpPr>
            <p:cNvPr id="14372" name="Group 119"/>
            <p:cNvGrpSpPr>
              <a:grpSpLocks/>
            </p:cNvGrpSpPr>
            <p:nvPr/>
          </p:nvGrpSpPr>
          <p:grpSpPr bwMode="auto">
            <a:xfrm>
              <a:off x="4558" y="3476"/>
              <a:ext cx="363" cy="90"/>
              <a:chOff x="4558" y="2886"/>
              <a:chExt cx="363" cy="90"/>
            </a:xfrm>
          </p:grpSpPr>
          <p:sp>
            <p:nvSpPr>
              <p:cNvPr id="14374" name="Line 120"/>
              <p:cNvSpPr>
                <a:spLocks noChangeShapeType="1"/>
              </p:cNvSpPr>
              <p:nvPr/>
            </p:nvSpPr>
            <p:spPr bwMode="auto">
              <a:xfrm>
                <a:off x="4558" y="288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5" name="Line 121"/>
              <p:cNvSpPr>
                <a:spLocks noChangeShapeType="1"/>
              </p:cNvSpPr>
              <p:nvPr/>
            </p:nvSpPr>
            <p:spPr bwMode="auto">
              <a:xfrm>
                <a:off x="4785" y="293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6" name="Line 122"/>
              <p:cNvSpPr>
                <a:spLocks noChangeShapeType="1"/>
              </p:cNvSpPr>
              <p:nvPr/>
            </p:nvSpPr>
            <p:spPr bwMode="auto">
              <a:xfrm>
                <a:off x="4785" y="297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73" name="Line 125"/>
            <p:cNvSpPr>
              <a:spLocks noChangeShapeType="1"/>
            </p:cNvSpPr>
            <p:nvPr/>
          </p:nvSpPr>
          <p:spPr bwMode="auto">
            <a:xfrm>
              <a:off x="4830" y="347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66" name="Group 128"/>
          <p:cNvGrpSpPr>
            <a:grpSpLocks/>
          </p:cNvGrpSpPr>
          <p:nvPr/>
        </p:nvGrpSpPr>
        <p:grpSpPr bwMode="auto">
          <a:xfrm>
            <a:off x="7235825" y="6092825"/>
            <a:ext cx="576263" cy="142875"/>
            <a:chOff x="4558" y="2886"/>
            <a:chExt cx="363" cy="90"/>
          </a:xfrm>
        </p:grpSpPr>
        <p:sp>
          <p:nvSpPr>
            <p:cNvPr id="14367" name="Line 129"/>
            <p:cNvSpPr>
              <a:spLocks noChangeShapeType="1"/>
            </p:cNvSpPr>
            <p:nvPr/>
          </p:nvSpPr>
          <p:spPr bwMode="auto">
            <a:xfrm>
              <a:off x="4830" y="288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368" name="Group 130"/>
            <p:cNvGrpSpPr>
              <a:grpSpLocks/>
            </p:cNvGrpSpPr>
            <p:nvPr/>
          </p:nvGrpSpPr>
          <p:grpSpPr bwMode="auto">
            <a:xfrm>
              <a:off x="4558" y="2886"/>
              <a:ext cx="363" cy="90"/>
              <a:chOff x="4558" y="2886"/>
              <a:chExt cx="363" cy="90"/>
            </a:xfrm>
          </p:grpSpPr>
          <p:sp>
            <p:nvSpPr>
              <p:cNvPr id="14369" name="Line 131"/>
              <p:cNvSpPr>
                <a:spLocks noChangeShapeType="1"/>
              </p:cNvSpPr>
              <p:nvPr/>
            </p:nvSpPr>
            <p:spPr bwMode="auto">
              <a:xfrm>
                <a:off x="4558" y="288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0" name="Line 132"/>
              <p:cNvSpPr>
                <a:spLocks noChangeShapeType="1"/>
              </p:cNvSpPr>
              <p:nvPr/>
            </p:nvSpPr>
            <p:spPr bwMode="auto">
              <a:xfrm>
                <a:off x="4785" y="293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1" name="Line 133"/>
              <p:cNvSpPr>
                <a:spLocks noChangeShapeType="1"/>
              </p:cNvSpPr>
              <p:nvPr/>
            </p:nvSpPr>
            <p:spPr bwMode="auto">
              <a:xfrm>
                <a:off x="4785" y="297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210" y="127773"/>
            <a:ext cx="599916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C000"/>
                </a:solidFill>
                <a:effectLst/>
              </a:rPr>
              <a:t>圖形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儲存</a:t>
            </a:r>
            <a:r>
              <a:rPr lang="zh-TW" altLang="en-US" b="1" dirty="0" smtClean="0">
                <a:solidFill>
                  <a:srgbClr val="FFC000"/>
                </a:solidFill>
                <a:effectLst/>
              </a:rPr>
              <a:t>法 </a:t>
            </a:r>
            <a:endParaRPr lang="zh-TW" altLang="en-US" b="1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4"/>
          <p:cNvSpPr txBox="1">
            <a:spLocks noChangeArrowheads="1"/>
          </p:cNvSpPr>
          <p:nvPr/>
        </p:nvSpPr>
        <p:spPr bwMode="auto">
          <a:xfrm>
            <a:off x="179512" y="2031231"/>
            <a:ext cx="1511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</a:rPr>
              <a:t>G</a:t>
            </a:r>
            <a:r>
              <a:rPr lang="en-US" altLang="zh-TW" sz="2400" b="1" baseline="-25000" dirty="0" smtClean="0">
                <a:latin typeface="Times New Roman" panose="02020603050405020304" pitchFamily="18" charset="0"/>
              </a:rPr>
              <a:t>3</a:t>
            </a:r>
            <a:r>
              <a:rPr lang="zh-TW" altLang="en-US" sz="2400" b="1" dirty="0" smtClean="0">
                <a:latin typeface="Times New Roman" panose="02020603050405020304" pitchFamily="18" charset="0"/>
              </a:rPr>
              <a:t>有向圖</a:t>
            </a:r>
            <a:endParaRPr lang="en-US" altLang="zh-TW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363" name="Text Box 15"/>
          <p:cNvSpPr txBox="1">
            <a:spLocks noChangeArrowheads="1"/>
          </p:cNvSpPr>
          <p:nvPr/>
        </p:nvSpPr>
        <p:spPr bwMode="auto">
          <a:xfrm>
            <a:off x="808038" y="549275"/>
            <a:ext cx="5413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例</a:t>
            </a:r>
            <a:r>
              <a:rPr lang="en-US" altLang="zh-TW" sz="2200"/>
              <a:t>:</a:t>
            </a:r>
          </a:p>
        </p:txBody>
      </p:sp>
      <p:grpSp>
        <p:nvGrpSpPr>
          <p:cNvPr id="15364" name="Group 152"/>
          <p:cNvGrpSpPr>
            <a:grpSpLocks/>
          </p:cNvGrpSpPr>
          <p:nvPr/>
        </p:nvGrpSpPr>
        <p:grpSpPr bwMode="auto">
          <a:xfrm>
            <a:off x="2051050" y="1266825"/>
            <a:ext cx="482600" cy="2233613"/>
            <a:chOff x="1292" y="798"/>
            <a:chExt cx="304" cy="1407"/>
          </a:xfrm>
        </p:grpSpPr>
        <p:sp>
          <p:nvSpPr>
            <p:cNvPr id="15405" name="AutoShape 111"/>
            <p:cNvSpPr>
              <a:spLocks noChangeArrowheads="1"/>
            </p:cNvSpPr>
            <p:nvPr/>
          </p:nvSpPr>
          <p:spPr bwMode="auto">
            <a:xfrm>
              <a:off x="1292" y="79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406" name="AutoShape 112"/>
            <p:cNvSpPr>
              <a:spLocks noChangeArrowheads="1"/>
            </p:cNvSpPr>
            <p:nvPr/>
          </p:nvSpPr>
          <p:spPr bwMode="auto">
            <a:xfrm>
              <a:off x="1292" y="1361"/>
              <a:ext cx="304" cy="2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407" name="AutoShape 113"/>
            <p:cNvSpPr>
              <a:spLocks noChangeArrowheads="1"/>
            </p:cNvSpPr>
            <p:nvPr/>
          </p:nvSpPr>
          <p:spPr bwMode="auto">
            <a:xfrm>
              <a:off x="1292" y="1923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408" name="Line 114"/>
            <p:cNvSpPr>
              <a:spLocks noChangeShapeType="1"/>
            </p:cNvSpPr>
            <p:nvPr/>
          </p:nvSpPr>
          <p:spPr bwMode="auto">
            <a:xfrm>
              <a:off x="1462" y="1115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Line 115"/>
            <p:cNvSpPr>
              <a:spLocks noChangeShapeType="1"/>
            </p:cNvSpPr>
            <p:nvPr/>
          </p:nvSpPr>
          <p:spPr bwMode="auto">
            <a:xfrm flipV="1">
              <a:off x="1393" y="1115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0" name="Line 116"/>
            <p:cNvSpPr>
              <a:spLocks noChangeShapeType="1"/>
            </p:cNvSpPr>
            <p:nvPr/>
          </p:nvSpPr>
          <p:spPr bwMode="auto">
            <a:xfrm>
              <a:off x="1462" y="1678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Text Box 141"/>
          <p:cNvSpPr txBox="1">
            <a:spLocks noChangeArrowheads="1"/>
          </p:cNvSpPr>
          <p:nvPr/>
        </p:nvSpPr>
        <p:spPr bwMode="auto">
          <a:xfrm>
            <a:off x="1116013" y="4005263"/>
            <a:ext cx="4048125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b="1"/>
              <a:t>演算法</a:t>
            </a:r>
            <a:r>
              <a:rPr lang="en-US" altLang="zh-TW" sz="2200" b="1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typedef struct node * node_ptr;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typedef struct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	int vertex;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	node_ptr  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}</a:t>
            </a:r>
            <a:r>
              <a:rPr lang="zh-Hant" altLang="en-US" sz="2200"/>
              <a:t> </a:t>
            </a:r>
            <a:r>
              <a:rPr lang="en-US" altLang="zh-Hant" sz="2200"/>
              <a:t>node;</a:t>
            </a:r>
            <a:endParaRPr lang="en-US" altLang="zh-TW" sz="2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node_ptr graph [50]; </a:t>
            </a:r>
          </a:p>
        </p:txBody>
      </p: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3260725" y="909638"/>
            <a:ext cx="150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headnode </a:t>
            </a:r>
          </a:p>
        </p:txBody>
      </p:sp>
      <p:grpSp>
        <p:nvGrpSpPr>
          <p:cNvPr id="15367" name="Group 135"/>
          <p:cNvGrpSpPr>
            <a:grpSpLocks/>
          </p:cNvGrpSpPr>
          <p:nvPr/>
        </p:nvGrpSpPr>
        <p:grpSpPr bwMode="auto">
          <a:xfrm>
            <a:off x="6840538" y="2349500"/>
            <a:ext cx="790575" cy="647700"/>
            <a:chOff x="3017" y="2704"/>
            <a:chExt cx="498" cy="1270"/>
          </a:xfrm>
        </p:grpSpPr>
        <p:sp>
          <p:nvSpPr>
            <p:cNvPr id="15403" name="Rectangle 46"/>
            <p:cNvSpPr>
              <a:spLocks noChangeArrowheads="1"/>
            </p:cNvSpPr>
            <p:nvPr/>
          </p:nvSpPr>
          <p:spPr bwMode="auto">
            <a:xfrm>
              <a:off x="3017" y="2704"/>
              <a:ext cx="408" cy="127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15404" name="Rectangle 51"/>
            <p:cNvSpPr>
              <a:spLocks noChangeArrowheads="1"/>
            </p:cNvSpPr>
            <p:nvPr/>
          </p:nvSpPr>
          <p:spPr bwMode="auto">
            <a:xfrm>
              <a:off x="3425" y="2704"/>
              <a:ext cx="90" cy="127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</p:grpSp>
      <p:sp>
        <p:nvSpPr>
          <p:cNvPr id="15368" name="Text Box 80"/>
          <p:cNvSpPr txBox="1">
            <a:spLocks noChangeArrowheads="1"/>
          </p:cNvSpPr>
          <p:nvPr/>
        </p:nvSpPr>
        <p:spPr bwMode="auto">
          <a:xfrm>
            <a:off x="6983413" y="242570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15369" name="Group 136"/>
          <p:cNvGrpSpPr>
            <a:grpSpLocks/>
          </p:cNvGrpSpPr>
          <p:nvPr/>
        </p:nvGrpSpPr>
        <p:grpSpPr bwMode="auto">
          <a:xfrm>
            <a:off x="7631113" y="2709863"/>
            <a:ext cx="576262" cy="142875"/>
            <a:chOff x="2517" y="2931"/>
            <a:chExt cx="363" cy="90"/>
          </a:xfrm>
        </p:grpSpPr>
        <p:sp>
          <p:nvSpPr>
            <p:cNvPr id="15399" name="Line 137"/>
            <p:cNvSpPr>
              <a:spLocks noChangeShapeType="1"/>
            </p:cNvSpPr>
            <p:nvPr/>
          </p:nvSpPr>
          <p:spPr bwMode="auto">
            <a:xfrm>
              <a:off x="2789" y="293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0" name="Line 138"/>
            <p:cNvSpPr>
              <a:spLocks noChangeShapeType="1"/>
            </p:cNvSpPr>
            <p:nvPr/>
          </p:nvSpPr>
          <p:spPr bwMode="auto">
            <a:xfrm>
              <a:off x="251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Line 139"/>
            <p:cNvSpPr>
              <a:spLocks noChangeShapeType="1"/>
            </p:cNvSpPr>
            <p:nvPr/>
          </p:nvSpPr>
          <p:spPr bwMode="auto">
            <a:xfrm>
              <a:off x="2744" y="297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2" name="Line 140"/>
            <p:cNvSpPr>
              <a:spLocks noChangeShapeType="1"/>
            </p:cNvSpPr>
            <p:nvPr/>
          </p:nvSpPr>
          <p:spPr bwMode="auto">
            <a:xfrm>
              <a:off x="2744" y="30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70" name="Group 154"/>
          <p:cNvGrpSpPr>
            <a:grpSpLocks/>
          </p:cNvGrpSpPr>
          <p:nvPr/>
        </p:nvGrpSpPr>
        <p:grpSpPr bwMode="auto">
          <a:xfrm>
            <a:off x="2987675" y="1628775"/>
            <a:ext cx="1835150" cy="2016125"/>
            <a:chOff x="1882" y="1026"/>
            <a:chExt cx="1156" cy="1270"/>
          </a:xfrm>
        </p:grpSpPr>
        <p:grpSp>
          <p:nvGrpSpPr>
            <p:cNvPr id="15385" name="Group 144"/>
            <p:cNvGrpSpPr>
              <a:grpSpLocks/>
            </p:cNvGrpSpPr>
            <p:nvPr/>
          </p:nvGrpSpPr>
          <p:grpSpPr bwMode="auto">
            <a:xfrm>
              <a:off x="1882" y="1026"/>
              <a:ext cx="1156" cy="1270"/>
              <a:chOff x="635" y="2704"/>
              <a:chExt cx="1156" cy="1270"/>
            </a:xfrm>
          </p:grpSpPr>
          <p:sp>
            <p:nvSpPr>
              <p:cNvPr id="15388" name="Rectangle 19"/>
              <p:cNvSpPr>
                <a:spLocks noChangeArrowheads="1"/>
              </p:cNvSpPr>
              <p:nvPr/>
            </p:nvSpPr>
            <p:spPr bwMode="auto">
              <a:xfrm>
                <a:off x="930" y="2704"/>
                <a:ext cx="499" cy="12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5389" name="Line 23"/>
              <p:cNvSpPr>
                <a:spLocks noChangeShapeType="1"/>
              </p:cNvSpPr>
              <p:nvPr/>
            </p:nvSpPr>
            <p:spPr bwMode="auto">
              <a:xfrm>
                <a:off x="1156" y="2886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0" name="Line 24"/>
              <p:cNvSpPr>
                <a:spLocks noChangeShapeType="1"/>
              </p:cNvSpPr>
              <p:nvPr/>
            </p:nvSpPr>
            <p:spPr bwMode="auto">
              <a:xfrm>
                <a:off x="1156" y="3385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1" name="Text Box 70"/>
              <p:cNvSpPr txBox="1">
                <a:spLocks noChangeArrowheads="1"/>
              </p:cNvSpPr>
              <p:nvPr/>
            </p:nvSpPr>
            <p:spPr bwMode="auto">
              <a:xfrm>
                <a:off x="635" y="2753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92" name="Text Box 71"/>
              <p:cNvSpPr txBox="1">
                <a:spLocks noChangeArrowheads="1"/>
              </p:cNvSpPr>
              <p:nvPr/>
            </p:nvSpPr>
            <p:spPr bwMode="auto">
              <a:xfrm>
                <a:off x="635" y="3206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393" name="Text Box 72"/>
              <p:cNvSpPr txBox="1">
                <a:spLocks noChangeArrowheads="1"/>
              </p:cNvSpPr>
              <p:nvPr/>
            </p:nvSpPr>
            <p:spPr bwMode="auto">
              <a:xfrm>
                <a:off x="635" y="3615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grpSp>
            <p:nvGrpSpPr>
              <p:cNvPr id="15394" name="Group 126"/>
              <p:cNvGrpSpPr>
                <a:grpSpLocks/>
              </p:cNvGrpSpPr>
              <p:nvPr/>
            </p:nvGrpSpPr>
            <p:grpSpPr bwMode="auto">
              <a:xfrm>
                <a:off x="1202" y="3793"/>
                <a:ext cx="453" cy="90"/>
                <a:chOff x="1202" y="3793"/>
                <a:chExt cx="453" cy="90"/>
              </a:xfrm>
            </p:grpSpPr>
            <p:sp>
              <p:nvSpPr>
                <p:cNvPr id="15395" name="Line 121"/>
                <p:cNvSpPr>
                  <a:spLocks noChangeShapeType="1"/>
                </p:cNvSpPr>
                <p:nvPr/>
              </p:nvSpPr>
              <p:spPr bwMode="auto">
                <a:xfrm>
                  <a:off x="1564" y="3793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6" name="Line 123"/>
                <p:cNvSpPr>
                  <a:spLocks noChangeShapeType="1"/>
                </p:cNvSpPr>
                <p:nvPr/>
              </p:nvSpPr>
              <p:spPr bwMode="auto">
                <a:xfrm>
                  <a:off x="1202" y="3793"/>
                  <a:ext cx="3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7" name="Line 124"/>
                <p:cNvSpPr>
                  <a:spLocks noChangeShapeType="1"/>
                </p:cNvSpPr>
                <p:nvPr/>
              </p:nvSpPr>
              <p:spPr bwMode="auto">
                <a:xfrm>
                  <a:off x="1519" y="3838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8" name="Line 125"/>
                <p:cNvSpPr>
                  <a:spLocks noChangeShapeType="1"/>
                </p:cNvSpPr>
                <p:nvPr/>
              </p:nvSpPr>
              <p:spPr bwMode="auto">
                <a:xfrm>
                  <a:off x="1519" y="388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5386" name="Line 147"/>
            <p:cNvSpPr>
              <a:spLocks noChangeShapeType="1"/>
            </p:cNvSpPr>
            <p:nvPr/>
          </p:nvSpPr>
          <p:spPr bwMode="auto">
            <a:xfrm>
              <a:off x="2200" y="1435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7" name="Line 148"/>
            <p:cNvSpPr>
              <a:spLocks noChangeShapeType="1"/>
            </p:cNvSpPr>
            <p:nvPr/>
          </p:nvSpPr>
          <p:spPr bwMode="auto">
            <a:xfrm>
              <a:off x="2200" y="1843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71" name="Group 153"/>
          <p:cNvGrpSpPr>
            <a:grpSpLocks/>
          </p:cNvGrpSpPr>
          <p:nvPr/>
        </p:nvGrpSpPr>
        <p:grpSpPr bwMode="auto">
          <a:xfrm>
            <a:off x="5076825" y="1628775"/>
            <a:ext cx="1403350" cy="1368425"/>
            <a:chOff x="3198" y="1026"/>
            <a:chExt cx="884" cy="862"/>
          </a:xfrm>
        </p:grpSpPr>
        <p:grpSp>
          <p:nvGrpSpPr>
            <p:cNvPr id="15373" name="Group 143"/>
            <p:cNvGrpSpPr>
              <a:grpSpLocks/>
            </p:cNvGrpSpPr>
            <p:nvPr/>
          </p:nvGrpSpPr>
          <p:grpSpPr bwMode="auto">
            <a:xfrm>
              <a:off x="3220" y="1026"/>
              <a:ext cx="862" cy="862"/>
              <a:chOff x="1973" y="2704"/>
              <a:chExt cx="862" cy="862"/>
            </a:xfrm>
          </p:grpSpPr>
          <p:sp>
            <p:nvSpPr>
              <p:cNvPr id="15375" name="Text Box 74"/>
              <p:cNvSpPr txBox="1">
                <a:spLocks noChangeArrowheads="1"/>
              </p:cNvSpPr>
              <p:nvPr/>
            </p:nvSpPr>
            <p:spPr bwMode="auto">
              <a:xfrm>
                <a:off x="2086" y="279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376" name="Text Box 78"/>
              <p:cNvSpPr txBox="1">
                <a:spLocks noChangeArrowheads="1"/>
              </p:cNvSpPr>
              <p:nvPr/>
            </p:nvSpPr>
            <p:spPr bwMode="auto">
              <a:xfrm>
                <a:off x="2086" y="3203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77" name="Rectangle 30"/>
              <p:cNvSpPr>
                <a:spLocks noChangeArrowheads="1"/>
              </p:cNvSpPr>
              <p:nvPr/>
            </p:nvSpPr>
            <p:spPr bwMode="auto">
              <a:xfrm>
                <a:off x="1973" y="2704"/>
                <a:ext cx="408" cy="8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5378" name="Rectangle 35"/>
              <p:cNvSpPr>
                <a:spLocks noChangeArrowheads="1"/>
              </p:cNvSpPr>
              <p:nvPr/>
            </p:nvSpPr>
            <p:spPr bwMode="auto">
              <a:xfrm>
                <a:off x="2381" y="2704"/>
                <a:ext cx="90" cy="8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5379" name="Line 40"/>
              <p:cNvSpPr>
                <a:spLocks noChangeShapeType="1"/>
              </p:cNvSpPr>
              <p:nvPr/>
            </p:nvSpPr>
            <p:spPr bwMode="auto">
              <a:xfrm>
                <a:off x="2425" y="333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5380" name="Group 134"/>
              <p:cNvGrpSpPr>
                <a:grpSpLocks/>
              </p:cNvGrpSpPr>
              <p:nvPr/>
            </p:nvGrpSpPr>
            <p:grpSpPr bwMode="auto">
              <a:xfrm>
                <a:off x="2472" y="2931"/>
                <a:ext cx="363" cy="90"/>
                <a:chOff x="2517" y="2931"/>
                <a:chExt cx="363" cy="90"/>
              </a:xfrm>
            </p:grpSpPr>
            <p:sp>
              <p:nvSpPr>
                <p:cNvPr id="15381" name="Line 129"/>
                <p:cNvSpPr>
                  <a:spLocks noChangeShapeType="1"/>
                </p:cNvSpPr>
                <p:nvPr/>
              </p:nvSpPr>
              <p:spPr bwMode="auto">
                <a:xfrm>
                  <a:off x="2789" y="2931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82" name="Line 130"/>
                <p:cNvSpPr>
                  <a:spLocks noChangeShapeType="1"/>
                </p:cNvSpPr>
                <p:nvPr/>
              </p:nvSpPr>
              <p:spPr bwMode="auto">
                <a:xfrm>
                  <a:off x="2517" y="2931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83" name="Line 131"/>
                <p:cNvSpPr>
                  <a:spLocks noChangeShapeType="1"/>
                </p:cNvSpPr>
                <p:nvPr/>
              </p:nvSpPr>
              <p:spPr bwMode="auto">
                <a:xfrm>
                  <a:off x="2744" y="2976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84" name="Line 132"/>
                <p:cNvSpPr>
                  <a:spLocks noChangeShapeType="1"/>
                </p:cNvSpPr>
                <p:nvPr/>
              </p:nvSpPr>
              <p:spPr bwMode="auto">
                <a:xfrm>
                  <a:off x="2744" y="302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5374" name="Line 150"/>
            <p:cNvSpPr>
              <a:spLocks noChangeShapeType="1"/>
            </p:cNvSpPr>
            <p:nvPr/>
          </p:nvSpPr>
          <p:spPr bwMode="auto">
            <a:xfrm>
              <a:off x="3198" y="1435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72" name="文字方塊 1"/>
          <p:cNvSpPr txBox="1">
            <a:spLocks noChangeArrowheads="1"/>
          </p:cNvSpPr>
          <p:nvPr/>
        </p:nvSpPr>
        <p:spPr bwMode="auto">
          <a:xfrm>
            <a:off x="6840538" y="5876925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search.c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51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6" y="-8731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C000"/>
                </a:solidFill>
                <a:effectLst/>
              </a:rPr>
              <a:t>圖形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儲存</a:t>
            </a:r>
            <a:r>
              <a:rPr lang="zh-TW" altLang="en-US" b="1" dirty="0" smtClean="0">
                <a:solidFill>
                  <a:srgbClr val="FFC000"/>
                </a:solidFill>
                <a:effectLst/>
              </a:rPr>
              <a:t>法 </a:t>
            </a:r>
            <a:endParaRPr lang="zh-TW" altLang="en-US" b="1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C000"/>
                </a:solidFill>
                <a:effectLst/>
              </a:rPr>
              <a:t>圖形節點尋訪</a:t>
            </a:r>
            <a:endParaRPr lang="zh-TW" altLang="en-US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3072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60483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b="1" dirty="0">
                <a:solidFill>
                  <a:srgbClr val="FF0000"/>
                </a:solidFill>
              </a:rPr>
              <a:t>先深後廣搜尋法：（</a:t>
            </a:r>
            <a:r>
              <a:rPr lang="en-US" altLang="zh-TW" sz="2200" b="1" dirty="0">
                <a:solidFill>
                  <a:srgbClr val="FF0000"/>
                </a:solidFill>
              </a:rPr>
              <a:t>Depth First Search</a:t>
            </a:r>
            <a:r>
              <a:rPr lang="zh-TW" altLang="en-US" sz="2200" b="1" dirty="0">
                <a:solidFill>
                  <a:srgbClr val="FF0000"/>
                </a:solidFill>
              </a:rPr>
              <a:t>）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92163" y="186372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例：</a:t>
            </a:r>
            <a:r>
              <a:rPr lang="zh-TW" altLang="en-US" sz="2400"/>
              <a:t> </a:t>
            </a:r>
          </a:p>
        </p:txBody>
      </p:sp>
      <p:grpSp>
        <p:nvGrpSpPr>
          <p:cNvPr id="16389" name="Group 24"/>
          <p:cNvGrpSpPr>
            <a:grpSpLocks/>
          </p:cNvGrpSpPr>
          <p:nvPr/>
        </p:nvGrpSpPr>
        <p:grpSpPr bwMode="auto">
          <a:xfrm>
            <a:off x="971550" y="2349500"/>
            <a:ext cx="3313113" cy="3687763"/>
            <a:chOff x="612" y="1480"/>
            <a:chExt cx="2087" cy="2323"/>
          </a:xfrm>
        </p:grpSpPr>
        <p:sp>
          <p:nvSpPr>
            <p:cNvPr id="16391" name="AutoShape 5"/>
            <p:cNvSpPr>
              <a:spLocks noChangeArrowheads="1"/>
            </p:cNvSpPr>
            <p:nvPr/>
          </p:nvSpPr>
          <p:spPr bwMode="auto">
            <a:xfrm>
              <a:off x="1487" y="1480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92" name="AutoShape 6"/>
            <p:cNvSpPr>
              <a:spLocks noChangeArrowheads="1"/>
            </p:cNvSpPr>
            <p:nvPr/>
          </p:nvSpPr>
          <p:spPr bwMode="auto">
            <a:xfrm>
              <a:off x="975" y="1933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93" name="AutoShape 7"/>
            <p:cNvSpPr>
              <a:spLocks noChangeArrowheads="1"/>
            </p:cNvSpPr>
            <p:nvPr/>
          </p:nvSpPr>
          <p:spPr bwMode="auto">
            <a:xfrm>
              <a:off x="2032" y="1933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394" name="AutoShape 8"/>
            <p:cNvSpPr>
              <a:spLocks noChangeArrowheads="1"/>
            </p:cNvSpPr>
            <p:nvPr/>
          </p:nvSpPr>
          <p:spPr bwMode="auto">
            <a:xfrm>
              <a:off x="612" y="256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395" name="AutoShape 9"/>
            <p:cNvSpPr>
              <a:spLocks noChangeArrowheads="1"/>
            </p:cNvSpPr>
            <p:nvPr/>
          </p:nvSpPr>
          <p:spPr bwMode="auto">
            <a:xfrm>
              <a:off x="1306" y="256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396" name="AutoShape 10"/>
            <p:cNvSpPr>
              <a:spLocks noChangeArrowheads="1"/>
            </p:cNvSpPr>
            <p:nvPr/>
          </p:nvSpPr>
          <p:spPr bwMode="auto">
            <a:xfrm>
              <a:off x="1701" y="256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397" name="AutoShape 11"/>
            <p:cNvSpPr>
              <a:spLocks noChangeArrowheads="1"/>
            </p:cNvSpPr>
            <p:nvPr/>
          </p:nvSpPr>
          <p:spPr bwMode="auto">
            <a:xfrm>
              <a:off x="2395" y="256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398" name="AutoShape 12"/>
            <p:cNvSpPr>
              <a:spLocks noChangeArrowheads="1"/>
            </p:cNvSpPr>
            <p:nvPr/>
          </p:nvSpPr>
          <p:spPr bwMode="auto">
            <a:xfrm>
              <a:off x="1487" y="3521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6399" name="AutoShape 13"/>
            <p:cNvCxnSpPr>
              <a:cxnSpLocks noChangeShapeType="1"/>
              <a:stCxn id="16391" idx="3"/>
              <a:endCxn id="16392" idx="7"/>
            </p:cNvCxnSpPr>
            <p:nvPr/>
          </p:nvCxnSpPr>
          <p:spPr bwMode="auto">
            <a:xfrm flipH="1">
              <a:off x="1234" y="1727"/>
              <a:ext cx="298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0" name="AutoShape 14"/>
            <p:cNvCxnSpPr>
              <a:cxnSpLocks noChangeShapeType="1"/>
              <a:stCxn id="16391" idx="5"/>
              <a:endCxn id="16393" idx="1"/>
            </p:cNvCxnSpPr>
            <p:nvPr/>
          </p:nvCxnSpPr>
          <p:spPr bwMode="auto">
            <a:xfrm>
              <a:off x="1746" y="1727"/>
              <a:ext cx="331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1" name="AutoShape 15"/>
            <p:cNvCxnSpPr>
              <a:cxnSpLocks noChangeShapeType="1"/>
              <a:stCxn id="16392" idx="3"/>
              <a:endCxn id="16394" idx="0"/>
            </p:cNvCxnSpPr>
            <p:nvPr/>
          </p:nvCxnSpPr>
          <p:spPr bwMode="auto">
            <a:xfrm flipH="1">
              <a:off x="764" y="2180"/>
              <a:ext cx="256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16"/>
            <p:cNvCxnSpPr>
              <a:cxnSpLocks noChangeShapeType="1"/>
              <a:stCxn id="16392" idx="5"/>
              <a:endCxn id="16395" idx="0"/>
            </p:cNvCxnSpPr>
            <p:nvPr/>
          </p:nvCxnSpPr>
          <p:spPr bwMode="auto">
            <a:xfrm>
              <a:off x="1234" y="2180"/>
              <a:ext cx="224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17"/>
            <p:cNvCxnSpPr>
              <a:cxnSpLocks noChangeShapeType="1"/>
              <a:stCxn id="16393" idx="3"/>
              <a:endCxn id="16396" idx="0"/>
            </p:cNvCxnSpPr>
            <p:nvPr/>
          </p:nvCxnSpPr>
          <p:spPr bwMode="auto">
            <a:xfrm flipH="1">
              <a:off x="1853" y="2180"/>
              <a:ext cx="224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18"/>
            <p:cNvCxnSpPr>
              <a:cxnSpLocks noChangeShapeType="1"/>
              <a:stCxn id="16393" idx="5"/>
              <a:endCxn id="16397" idx="0"/>
            </p:cNvCxnSpPr>
            <p:nvPr/>
          </p:nvCxnSpPr>
          <p:spPr bwMode="auto">
            <a:xfrm>
              <a:off x="2291" y="2180"/>
              <a:ext cx="256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19"/>
            <p:cNvCxnSpPr>
              <a:cxnSpLocks noChangeShapeType="1"/>
              <a:stCxn id="16394" idx="4"/>
              <a:endCxn id="16398" idx="0"/>
            </p:cNvCxnSpPr>
            <p:nvPr/>
          </p:nvCxnSpPr>
          <p:spPr bwMode="auto">
            <a:xfrm>
              <a:off x="764" y="2856"/>
              <a:ext cx="875" cy="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20"/>
            <p:cNvCxnSpPr>
              <a:cxnSpLocks noChangeShapeType="1"/>
              <a:stCxn id="16395" idx="4"/>
              <a:endCxn id="16398" idx="0"/>
            </p:cNvCxnSpPr>
            <p:nvPr/>
          </p:nvCxnSpPr>
          <p:spPr bwMode="auto">
            <a:xfrm>
              <a:off x="1458" y="2856"/>
              <a:ext cx="181" cy="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21"/>
            <p:cNvCxnSpPr>
              <a:cxnSpLocks noChangeShapeType="1"/>
              <a:stCxn id="16396" idx="4"/>
              <a:endCxn id="16398" idx="0"/>
            </p:cNvCxnSpPr>
            <p:nvPr/>
          </p:nvCxnSpPr>
          <p:spPr bwMode="auto">
            <a:xfrm flipH="1">
              <a:off x="1639" y="2856"/>
              <a:ext cx="214" cy="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8" name="AutoShape 22"/>
            <p:cNvCxnSpPr>
              <a:cxnSpLocks noChangeShapeType="1"/>
              <a:stCxn id="16397" idx="4"/>
              <a:endCxn id="16398" idx="0"/>
            </p:cNvCxnSpPr>
            <p:nvPr/>
          </p:nvCxnSpPr>
          <p:spPr bwMode="auto">
            <a:xfrm flipH="1">
              <a:off x="1639" y="2856"/>
              <a:ext cx="908" cy="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390" name="Text Box 23"/>
          <p:cNvSpPr txBox="1">
            <a:spLocks noChangeArrowheads="1"/>
          </p:cNvSpPr>
          <p:nvPr/>
        </p:nvSpPr>
        <p:spPr bwMode="auto">
          <a:xfrm>
            <a:off x="5272088" y="2944813"/>
            <a:ext cx="2100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V</a:t>
            </a:r>
            <a:r>
              <a:rPr lang="en-US" altLang="zh-TW" sz="2400" baseline="-25000">
                <a:latin typeface="Times New Roman" panose="02020603050405020304" pitchFamily="18" charset="0"/>
              </a:rPr>
              <a:t>0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1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3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7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V</a:t>
            </a:r>
            <a:r>
              <a:rPr lang="en-US" altLang="zh-TW" sz="2400" baseline="-25000">
                <a:latin typeface="Times New Roman" panose="02020603050405020304" pitchFamily="18" charset="0"/>
              </a:rPr>
              <a:t>5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2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6</a:t>
            </a:r>
            <a:r>
              <a:rPr lang="en-US" altLang="zh-TW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42"/>
          <p:cNvGrpSpPr>
            <a:grpSpLocks/>
          </p:cNvGrpSpPr>
          <p:nvPr/>
        </p:nvGrpSpPr>
        <p:grpSpPr bwMode="auto">
          <a:xfrm>
            <a:off x="755650" y="620713"/>
            <a:ext cx="7200900" cy="3011487"/>
            <a:chOff x="431" y="391"/>
            <a:chExt cx="5214" cy="2593"/>
          </a:xfrm>
        </p:grpSpPr>
        <p:grpSp>
          <p:nvGrpSpPr>
            <p:cNvPr id="17413" name="Group 241"/>
            <p:cNvGrpSpPr>
              <a:grpSpLocks/>
            </p:cNvGrpSpPr>
            <p:nvPr/>
          </p:nvGrpSpPr>
          <p:grpSpPr bwMode="auto">
            <a:xfrm>
              <a:off x="431" y="391"/>
              <a:ext cx="2131" cy="2593"/>
              <a:chOff x="431" y="391"/>
              <a:chExt cx="2131" cy="2593"/>
            </a:xfrm>
          </p:grpSpPr>
          <p:grpSp>
            <p:nvGrpSpPr>
              <p:cNvPr id="17511" name="Group 24"/>
              <p:cNvGrpSpPr>
                <a:grpSpLocks/>
              </p:cNvGrpSpPr>
              <p:nvPr/>
            </p:nvGrpSpPr>
            <p:grpSpPr bwMode="auto">
              <a:xfrm>
                <a:off x="704" y="391"/>
                <a:ext cx="861" cy="2540"/>
                <a:chOff x="704" y="391"/>
                <a:chExt cx="861" cy="2540"/>
              </a:xfrm>
            </p:grpSpPr>
            <p:grpSp>
              <p:nvGrpSpPr>
                <p:cNvPr id="17564" name="Group 4"/>
                <p:cNvGrpSpPr>
                  <a:grpSpLocks/>
                </p:cNvGrpSpPr>
                <p:nvPr/>
              </p:nvGrpSpPr>
              <p:grpSpPr bwMode="auto">
                <a:xfrm>
                  <a:off x="704" y="391"/>
                  <a:ext cx="861" cy="1270"/>
                  <a:chOff x="930" y="2704"/>
                  <a:chExt cx="861" cy="1270"/>
                </a:xfrm>
              </p:grpSpPr>
              <p:grpSp>
                <p:nvGrpSpPr>
                  <p:cNvPr id="17575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930" y="2704"/>
                    <a:ext cx="499" cy="1270"/>
                    <a:chOff x="2472" y="1071"/>
                    <a:chExt cx="680" cy="2631"/>
                  </a:xfrm>
                </p:grpSpPr>
                <p:sp>
                  <p:nvSpPr>
                    <p:cNvPr id="17580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581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82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83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757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886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7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203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7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475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7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793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565" name="Group 14"/>
                <p:cNvGrpSpPr>
                  <a:grpSpLocks/>
                </p:cNvGrpSpPr>
                <p:nvPr/>
              </p:nvGrpSpPr>
              <p:grpSpPr bwMode="auto">
                <a:xfrm>
                  <a:off x="704" y="1661"/>
                  <a:ext cx="861" cy="1270"/>
                  <a:chOff x="930" y="2704"/>
                  <a:chExt cx="861" cy="1270"/>
                </a:xfrm>
              </p:grpSpPr>
              <p:grpSp>
                <p:nvGrpSpPr>
                  <p:cNvPr id="1756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930" y="2704"/>
                    <a:ext cx="499" cy="1270"/>
                    <a:chOff x="2472" y="1071"/>
                    <a:chExt cx="680" cy="2631"/>
                  </a:xfrm>
                </p:grpSpPr>
                <p:sp>
                  <p:nvSpPr>
                    <p:cNvPr id="17571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572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7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7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756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886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6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203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6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475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7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793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17512" name="Group 240"/>
              <p:cNvGrpSpPr>
                <a:grpSpLocks/>
              </p:cNvGrpSpPr>
              <p:nvPr/>
            </p:nvGrpSpPr>
            <p:grpSpPr bwMode="auto">
              <a:xfrm>
                <a:off x="431" y="391"/>
                <a:ext cx="2131" cy="2593"/>
                <a:chOff x="431" y="391"/>
                <a:chExt cx="2131" cy="2593"/>
              </a:xfrm>
            </p:grpSpPr>
            <p:grpSp>
              <p:nvGrpSpPr>
                <p:cNvPr id="17513" name="Group 78"/>
                <p:cNvGrpSpPr>
                  <a:grpSpLocks/>
                </p:cNvGrpSpPr>
                <p:nvPr/>
              </p:nvGrpSpPr>
              <p:grpSpPr bwMode="auto">
                <a:xfrm>
                  <a:off x="1791" y="391"/>
                  <a:ext cx="771" cy="2540"/>
                  <a:chOff x="1882" y="391"/>
                  <a:chExt cx="771" cy="2540"/>
                </a:xfrm>
              </p:grpSpPr>
              <p:grpSp>
                <p:nvGrpSpPr>
                  <p:cNvPr id="1753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883" y="391"/>
                    <a:ext cx="770" cy="1270"/>
                    <a:chOff x="1974" y="2704"/>
                    <a:chExt cx="770" cy="1270"/>
                  </a:xfrm>
                </p:grpSpPr>
                <p:grpSp>
                  <p:nvGrpSpPr>
                    <p:cNvPr id="17549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4" y="2704"/>
                      <a:ext cx="498" cy="1270"/>
                      <a:chOff x="1928" y="2704"/>
                      <a:chExt cx="498" cy="1270"/>
                    </a:xfrm>
                  </p:grpSpPr>
                  <p:grpSp>
                    <p:nvGrpSpPr>
                      <p:cNvPr id="17554" name="Group 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8" y="2704"/>
                        <a:ext cx="408" cy="1270"/>
                        <a:chOff x="2472" y="1071"/>
                        <a:chExt cx="680" cy="2631"/>
                      </a:xfrm>
                    </p:grpSpPr>
                    <p:sp>
                      <p:nvSpPr>
                        <p:cNvPr id="17560" name="Rectangle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72" y="1071"/>
                          <a:ext cx="680" cy="26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TW" altLang="en-US" sz="2400"/>
                        </a:p>
                      </p:txBody>
                    </p:sp>
                    <p:sp>
                      <p:nvSpPr>
                        <p:cNvPr id="17561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2387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62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175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63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302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  <p:grpSp>
                    <p:nvGrpSpPr>
                      <p:cNvPr id="17555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36" y="2704"/>
                        <a:ext cx="90" cy="1270"/>
                        <a:chOff x="2472" y="1071"/>
                        <a:chExt cx="680" cy="2631"/>
                      </a:xfrm>
                    </p:grpSpPr>
                    <p:sp>
                      <p:nvSpPr>
                        <p:cNvPr id="17556" name="Rectangle 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72" y="1071"/>
                          <a:ext cx="680" cy="26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TW" altLang="en-US" sz="2400"/>
                        </a:p>
                      </p:txBody>
                    </p:sp>
                    <p:sp>
                      <p:nvSpPr>
                        <p:cNvPr id="17557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2387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58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175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59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302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</p:grpSp>
                <p:sp>
                  <p:nvSpPr>
                    <p:cNvPr id="1755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2886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51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158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52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475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53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793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753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882" y="1661"/>
                    <a:ext cx="770" cy="1270"/>
                    <a:chOff x="1974" y="2704"/>
                    <a:chExt cx="770" cy="1270"/>
                  </a:xfrm>
                </p:grpSpPr>
                <p:grpSp>
                  <p:nvGrpSpPr>
                    <p:cNvPr id="17534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4" y="2704"/>
                      <a:ext cx="498" cy="1270"/>
                      <a:chOff x="1928" y="2704"/>
                      <a:chExt cx="498" cy="1270"/>
                    </a:xfrm>
                  </p:grpSpPr>
                  <p:grpSp>
                    <p:nvGrpSpPr>
                      <p:cNvPr id="17539" name="Group 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8" y="2704"/>
                        <a:ext cx="408" cy="1270"/>
                        <a:chOff x="2472" y="1071"/>
                        <a:chExt cx="680" cy="2631"/>
                      </a:xfrm>
                    </p:grpSpPr>
                    <p:sp>
                      <p:nvSpPr>
                        <p:cNvPr id="17545" name="Rectangle 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72" y="1071"/>
                          <a:ext cx="680" cy="26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TW" altLang="en-US" sz="2400"/>
                        </a:p>
                      </p:txBody>
                    </p:sp>
                    <p:sp>
                      <p:nvSpPr>
                        <p:cNvPr id="17546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2387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47" name="Line 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175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48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302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  <p:grpSp>
                    <p:nvGrpSpPr>
                      <p:cNvPr id="17540" name="Group 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36" y="2704"/>
                        <a:ext cx="90" cy="1270"/>
                        <a:chOff x="2472" y="1071"/>
                        <a:chExt cx="680" cy="2631"/>
                      </a:xfrm>
                    </p:grpSpPr>
                    <p:sp>
                      <p:nvSpPr>
                        <p:cNvPr id="17541" name="Rectangle 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72" y="1071"/>
                          <a:ext cx="680" cy="26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TW" altLang="en-US" sz="2400"/>
                        </a:p>
                      </p:txBody>
                    </p:sp>
                    <p:sp>
                      <p:nvSpPr>
                        <p:cNvPr id="17542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2387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43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175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44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302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</p:grpSp>
                <p:sp>
                  <p:nvSpPr>
                    <p:cNvPr id="17535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2886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36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158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37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475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38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793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7514" name="Group 229"/>
                <p:cNvGrpSpPr>
                  <a:grpSpLocks/>
                </p:cNvGrpSpPr>
                <p:nvPr/>
              </p:nvGrpSpPr>
              <p:grpSpPr bwMode="auto">
                <a:xfrm>
                  <a:off x="431" y="436"/>
                  <a:ext cx="1686" cy="2548"/>
                  <a:chOff x="431" y="436"/>
                  <a:chExt cx="1686" cy="2548"/>
                </a:xfrm>
              </p:grpSpPr>
              <p:sp>
                <p:nvSpPr>
                  <p:cNvPr id="17515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440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7516" name="Text Box 2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712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7517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1031"/>
                    <a:ext cx="234" cy="3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7518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1346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7519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1661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7520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2027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17521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2301"/>
                    <a:ext cx="234" cy="3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17522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2616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7</a:t>
                    </a:r>
                  </a:p>
                </p:txBody>
              </p:sp>
              <p:grpSp>
                <p:nvGrpSpPr>
                  <p:cNvPr id="17523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882" y="436"/>
                    <a:ext cx="235" cy="2544"/>
                    <a:chOff x="1882" y="436"/>
                    <a:chExt cx="235" cy="2544"/>
                  </a:xfrm>
                </p:grpSpPr>
                <p:sp>
                  <p:nvSpPr>
                    <p:cNvPr id="17524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436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525" name="Text Box 2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708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7526" name="Text Box 2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1025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7527" name="Text Box 2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1342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528" name="Text Box 2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1661"/>
                      <a:ext cx="221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529" name="Text Box 2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1978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530" name="Text Box 2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2296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531" name="Text Box 2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2613"/>
                      <a:ext cx="235" cy="36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3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239"/>
            <p:cNvGrpSpPr>
              <a:grpSpLocks/>
            </p:cNvGrpSpPr>
            <p:nvPr/>
          </p:nvGrpSpPr>
          <p:grpSpPr bwMode="auto">
            <a:xfrm>
              <a:off x="2835" y="391"/>
              <a:ext cx="817" cy="2590"/>
              <a:chOff x="2835" y="391"/>
              <a:chExt cx="817" cy="2590"/>
            </a:xfrm>
          </p:grpSpPr>
          <p:grpSp>
            <p:nvGrpSpPr>
              <p:cNvPr id="17451" name="Group 196"/>
              <p:cNvGrpSpPr>
                <a:grpSpLocks/>
              </p:cNvGrpSpPr>
              <p:nvPr/>
            </p:nvGrpSpPr>
            <p:grpSpPr bwMode="auto">
              <a:xfrm>
                <a:off x="2835" y="391"/>
                <a:ext cx="817" cy="2540"/>
                <a:chOff x="2925" y="391"/>
                <a:chExt cx="817" cy="2540"/>
              </a:xfrm>
            </p:grpSpPr>
            <p:grpSp>
              <p:nvGrpSpPr>
                <p:cNvPr id="17461" name="Group 81"/>
                <p:cNvGrpSpPr>
                  <a:grpSpLocks/>
                </p:cNvGrpSpPr>
                <p:nvPr/>
              </p:nvGrpSpPr>
              <p:grpSpPr bwMode="auto">
                <a:xfrm>
                  <a:off x="2926" y="391"/>
                  <a:ext cx="498" cy="1270"/>
                  <a:chOff x="1928" y="2704"/>
                  <a:chExt cx="498" cy="1270"/>
                </a:xfrm>
              </p:grpSpPr>
              <p:grpSp>
                <p:nvGrpSpPr>
                  <p:cNvPr id="17501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928" y="2704"/>
                    <a:ext cx="408" cy="1270"/>
                    <a:chOff x="2472" y="1071"/>
                    <a:chExt cx="680" cy="2631"/>
                  </a:xfrm>
                </p:grpSpPr>
                <p:sp>
                  <p:nvSpPr>
                    <p:cNvPr id="1750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508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0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10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7502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2336" y="2704"/>
                    <a:ext cx="90" cy="1270"/>
                    <a:chOff x="2472" y="1071"/>
                    <a:chExt cx="680" cy="2631"/>
                  </a:xfrm>
                </p:grpSpPr>
                <p:sp>
                  <p:nvSpPr>
                    <p:cNvPr id="17503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504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05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06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17462" name="Line 93"/>
                <p:cNvSpPr>
                  <a:spLocks noChangeShapeType="1"/>
                </p:cNvSpPr>
                <p:nvPr/>
              </p:nvSpPr>
              <p:spPr bwMode="auto">
                <a:xfrm>
                  <a:off x="3378" y="845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63" name="Line 94"/>
                <p:cNvSpPr>
                  <a:spLocks noChangeShapeType="1"/>
                </p:cNvSpPr>
                <p:nvPr/>
              </p:nvSpPr>
              <p:spPr bwMode="auto">
                <a:xfrm>
                  <a:off x="3378" y="1162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17464" name="Group 97"/>
                <p:cNvGrpSpPr>
                  <a:grpSpLocks/>
                </p:cNvGrpSpPr>
                <p:nvPr/>
              </p:nvGrpSpPr>
              <p:grpSpPr bwMode="auto">
                <a:xfrm>
                  <a:off x="2925" y="1661"/>
                  <a:ext cx="498" cy="1270"/>
                  <a:chOff x="1928" y="2704"/>
                  <a:chExt cx="498" cy="1270"/>
                </a:xfrm>
              </p:grpSpPr>
              <p:grpSp>
                <p:nvGrpSpPr>
                  <p:cNvPr id="17491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1928" y="2704"/>
                    <a:ext cx="408" cy="1270"/>
                    <a:chOff x="2472" y="1071"/>
                    <a:chExt cx="680" cy="2631"/>
                  </a:xfrm>
                </p:grpSpPr>
                <p:sp>
                  <p:nvSpPr>
                    <p:cNvPr id="17497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498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499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00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7492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2336" y="2704"/>
                    <a:ext cx="90" cy="1270"/>
                    <a:chOff x="2472" y="1071"/>
                    <a:chExt cx="680" cy="2631"/>
                  </a:xfrm>
                </p:grpSpPr>
                <p:sp>
                  <p:nvSpPr>
                    <p:cNvPr id="17493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494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495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496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17465" name="Line 111"/>
                <p:cNvSpPr>
                  <a:spLocks noChangeShapeType="1"/>
                </p:cNvSpPr>
                <p:nvPr/>
              </p:nvSpPr>
              <p:spPr bwMode="auto">
                <a:xfrm>
                  <a:off x="3377" y="2750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17466" name="Group 161"/>
                <p:cNvGrpSpPr>
                  <a:grpSpLocks/>
                </p:cNvGrpSpPr>
                <p:nvPr/>
              </p:nvGrpSpPr>
              <p:grpSpPr bwMode="auto">
                <a:xfrm>
                  <a:off x="3379" y="573"/>
                  <a:ext cx="363" cy="90"/>
                  <a:chOff x="2517" y="2931"/>
                  <a:chExt cx="363" cy="90"/>
                </a:xfrm>
              </p:grpSpPr>
              <p:sp>
                <p:nvSpPr>
                  <p:cNvPr id="17487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8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9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90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67" name="Group 166"/>
                <p:cNvGrpSpPr>
                  <a:grpSpLocks/>
                </p:cNvGrpSpPr>
                <p:nvPr/>
              </p:nvGrpSpPr>
              <p:grpSpPr bwMode="auto">
                <a:xfrm>
                  <a:off x="3379" y="1480"/>
                  <a:ext cx="363" cy="90"/>
                  <a:chOff x="2517" y="2931"/>
                  <a:chExt cx="363" cy="90"/>
                </a:xfrm>
              </p:grpSpPr>
              <p:sp>
                <p:nvSpPr>
                  <p:cNvPr id="1748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5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6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68" name="Group 171"/>
                <p:cNvGrpSpPr>
                  <a:grpSpLocks/>
                </p:cNvGrpSpPr>
                <p:nvPr/>
              </p:nvGrpSpPr>
              <p:grpSpPr bwMode="auto">
                <a:xfrm>
                  <a:off x="3379" y="1843"/>
                  <a:ext cx="363" cy="90"/>
                  <a:chOff x="2517" y="2931"/>
                  <a:chExt cx="363" cy="90"/>
                </a:xfrm>
              </p:grpSpPr>
              <p:sp>
                <p:nvSpPr>
                  <p:cNvPr id="17479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0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1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2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69" name="Group 176"/>
                <p:cNvGrpSpPr>
                  <a:grpSpLocks/>
                </p:cNvGrpSpPr>
                <p:nvPr/>
              </p:nvGrpSpPr>
              <p:grpSpPr bwMode="auto">
                <a:xfrm>
                  <a:off x="3379" y="2161"/>
                  <a:ext cx="363" cy="90"/>
                  <a:chOff x="2517" y="2931"/>
                  <a:chExt cx="363" cy="90"/>
                </a:xfrm>
              </p:grpSpPr>
              <p:sp>
                <p:nvSpPr>
                  <p:cNvPr id="1747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7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8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70" name="Group 181"/>
                <p:cNvGrpSpPr>
                  <a:grpSpLocks/>
                </p:cNvGrpSpPr>
                <p:nvPr/>
              </p:nvGrpSpPr>
              <p:grpSpPr bwMode="auto">
                <a:xfrm>
                  <a:off x="3379" y="2433"/>
                  <a:ext cx="363" cy="90"/>
                  <a:chOff x="2517" y="2931"/>
                  <a:chExt cx="363" cy="90"/>
                </a:xfrm>
              </p:grpSpPr>
              <p:sp>
                <p:nvSpPr>
                  <p:cNvPr id="17471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2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3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4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17452" name="Group 230"/>
              <p:cNvGrpSpPr>
                <a:grpSpLocks/>
              </p:cNvGrpSpPr>
              <p:nvPr/>
            </p:nvGrpSpPr>
            <p:grpSpPr bwMode="auto">
              <a:xfrm>
                <a:off x="2925" y="436"/>
                <a:ext cx="234" cy="2545"/>
                <a:chOff x="2925" y="436"/>
                <a:chExt cx="234" cy="2545"/>
              </a:xfrm>
            </p:grpSpPr>
            <p:sp>
              <p:nvSpPr>
                <p:cNvPr id="17453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2925" y="436"/>
                  <a:ext cx="23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7454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2925" y="708"/>
                  <a:ext cx="23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7455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2925" y="1026"/>
                  <a:ext cx="23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 dirty="0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17456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925" y="1344"/>
                  <a:ext cx="23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7457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2925" y="1661"/>
                  <a:ext cx="23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7458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2925" y="1979"/>
                  <a:ext cx="23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7459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925" y="2298"/>
                  <a:ext cx="23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7460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2925" y="2614"/>
                  <a:ext cx="23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17415" name="Group 236"/>
            <p:cNvGrpSpPr>
              <a:grpSpLocks/>
            </p:cNvGrpSpPr>
            <p:nvPr/>
          </p:nvGrpSpPr>
          <p:grpSpPr bwMode="auto">
            <a:xfrm>
              <a:off x="3877" y="709"/>
              <a:ext cx="817" cy="688"/>
              <a:chOff x="3877" y="709"/>
              <a:chExt cx="817" cy="688"/>
            </a:xfrm>
          </p:grpSpPr>
          <p:grpSp>
            <p:nvGrpSpPr>
              <p:cNvPr id="17433" name="Group 197"/>
              <p:cNvGrpSpPr>
                <a:grpSpLocks/>
              </p:cNvGrpSpPr>
              <p:nvPr/>
            </p:nvGrpSpPr>
            <p:grpSpPr bwMode="auto">
              <a:xfrm>
                <a:off x="3877" y="709"/>
                <a:ext cx="817" cy="635"/>
                <a:chOff x="3923" y="709"/>
                <a:chExt cx="817" cy="635"/>
              </a:xfrm>
            </p:grpSpPr>
            <p:grpSp>
              <p:nvGrpSpPr>
                <p:cNvPr id="17436" name="Group 141"/>
                <p:cNvGrpSpPr>
                  <a:grpSpLocks/>
                </p:cNvGrpSpPr>
                <p:nvPr/>
              </p:nvGrpSpPr>
              <p:grpSpPr bwMode="auto">
                <a:xfrm>
                  <a:off x="3923" y="709"/>
                  <a:ext cx="498" cy="635"/>
                  <a:chOff x="3425" y="709"/>
                  <a:chExt cx="498" cy="635"/>
                </a:xfrm>
              </p:grpSpPr>
              <p:sp>
                <p:nvSpPr>
                  <p:cNvPr id="17447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425" y="709"/>
                    <a:ext cx="408" cy="63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1744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425" y="1038"/>
                    <a:ext cx="4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9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709"/>
                    <a:ext cx="90" cy="63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17450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3833" y="1038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37" name="Group 151"/>
                <p:cNvGrpSpPr>
                  <a:grpSpLocks/>
                </p:cNvGrpSpPr>
                <p:nvPr/>
              </p:nvGrpSpPr>
              <p:grpSpPr bwMode="auto">
                <a:xfrm>
                  <a:off x="4377" y="890"/>
                  <a:ext cx="363" cy="90"/>
                  <a:chOff x="2517" y="2931"/>
                  <a:chExt cx="363" cy="90"/>
                </a:xfrm>
              </p:grpSpPr>
              <p:sp>
                <p:nvSpPr>
                  <p:cNvPr id="17443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4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5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38" name="Group 156"/>
                <p:cNvGrpSpPr>
                  <a:grpSpLocks/>
                </p:cNvGrpSpPr>
                <p:nvPr/>
              </p:nvGrpSpPr>
              <p:grpSpPr bwMode="auto">
                <a:xfrm>
                  <a:off x="4377" y="1208"/>
                  <a:ext cx="363" cy="90"/>
                  <a:chOff x="2517" y="2931"/>
                  <a:chExt cx="363" cy="90"/>
                </a:xfrm>
              </p:grpSpPr>
              <p:sp>
                <p:nvSpPr>
                  <p:cNvPr id="17439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0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1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2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17434" name="Text Box 231"/>
              <p:cNvSpPr txBox="1">
                <a:spLocks noChangeArrowheads="1"/>
              </p:cNvSpPr>
              <p:nvPr/>
            </p:nvSpPr>
            <p:spPr bwMode="auto">
              <a:xfrm>
                <a:off x="3969" y="709"/>
                <a:ext cx="23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435" name="Text Box 232"/>
              <p:cNvSpPr txBox="1">
                <a:spLocks noChangeArrowheads="1"/>
              </p:cNvSpPr>
              <p:nvPr/>
            </p:nvSpPr>
            <p:spPr bwMode="auto">
              <a:xfrm>
                <a:off x="3969" y="1029"/>
                <a:ext cx="23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17416" name="Group 237"/>
            <p:cNvGrpSpPr>
              <a:grpSpLocks/>
            </p:cNvGrpSpPr>
            <p:nvPr/>
          </p:nvGrpSpPr>
          <p:grpSpPr bwMode="auto">
            <a:xfrm>
              <a:off x="3878" y="2613"/>
              <a:ext cx="726" cy="370"/>
              <a:chOff x="3878" y="2613"/>
              <a:chExt cx="726" cy="370"/>
            </a:xfrm>
          </p:grpSpPr>
          <p:grpSp>
            <p:nvGrpSpPr>
              <p:cNvPr id="17428" name="Group 147"/>
              <p:cNvGrpSpPr>
                <a:grpSpLocks/>
              </p:cNvGrpSpPr>
              <p:nvPr/>
            </p:nvGrpSpPr>
            <p:grpSpPr bwMode="auto">
              <a:xfrm>
                <a:off x="3878" y="2613"/>
                <a:ext cx="498" cy="318"/>
                <a:chOff x="3335" y="2296"/>
                <a:chExt cx="498" cy="318"/>
              </a:xfrm>
            </p:grpSpPr>
            <p:sp>
              <p:nvSpPr>
                <p:cNvPr id="174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3335" y="2296"/>
                  <a:ext cx="408" cy="31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7432" name="Rectangle 145"/>
                <p:cNvSpPr>
                  <a:spLocks noChangeArrowheads="1"/>
                </p:cNvSpPr>
                <p:nvPr/>
              </p:nvSpPr>
              <p:spPr bwMode="auto">
                <a:xfrm>
                  <a:off x="3743" y="2296"/>
                  <a:ext cx="90" cy="31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</p:grpSp>
          <p:sp>
            <p:nvSpPr>
              <p:cNvPr id="17429" name="Line 200"/>
              <p:cNvSpPr>
                <a:spLocks noChangeShapeType="1"/>
              </p:cNvSpPr>
              <p:nvPr/>
            </p:nvSpPr>
            <p:spPr bwMode="auto">
              <a:xfrm>
                <a:off x="4332" y="279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0" name="Text Box 233"/>
              <p:cNvSpPr txBox="1">
                <a:spLocks noChangeArrowheads="1"/>
              </p:cNvSpPr>
              <p:nvPr/>
            </p:nvSpPr>
            <p:spPr bwMode="auto">
              <a:xfrm>
                <a:off x="3969" y="2614"/>
                <a:ext cx="235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17417" name="Group 238"/>
            <p:cNvGrpSpPr>
              <a:grpSpLocks/>
            </p:cNvGrpSpPr>
            <p:nvPr/>
          </p:nvGrpSpPr>
          <p:grpSpPr bwMode="auto">
            <a:xfrm>
              <a:off x="4830" y="2614"/>
              <a:ext cx="815" cy="367"/>
              <a:chOff x="4830" y="2614"/>
              <a:chExt cx="815" cy="367"/>
            </a:xfrm>
          </p:grpSpPr>
          <p:grpSp>
            <p:nvGrpSpPr>
              <p:cNvPr id="17418" name="Group 199"/>
              <p:cNvGrpSpPr>
                <a:grpSpLocks/>
              </p:cNvGrpSpPr>
              <p:nvPr/>
            </p:nvGrpSpPr>
            <p:grpSpPr bwMode="auto">
              <a:xfrm>
                <a:off x="4830" y="2614"/>
                <a:ext cx="815" cy="318"/>
                <a:chOff x="4877" y="2614"/>
                <a:chExt cx="815" cy="318"/>
              </a:xfrm>
            </p:grpSpPr>
            <p:grpSp>
              <p:nvGrpSpPr>
                <p:cNvPr id="17420" name="Group 148"/>
                <p:cNvGrpSpPr>
                  <a:grpSpLocks/>
                </p:cNvGrpSpPr>
                <p:nvPr/>
              </p:nvGrpSpPr>
              <p:grpSpPr bwMode="auto">
                <a:xfrm>
                  <a:off x="4877" y="2614"/>
                  <a:ext cx="498" cy="318"/>
                  <a:chOff x="3335" y="2296"/>
                  <a:chExt cx="498" cy="318"/>
                </a:xfrm>
              </p:grpSpPr>
              <p:sp>
                <p:nvSpPr>
                  <p:cNvPr id="1742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335" y="2296"/>
                    <a:ext cx="408" cy="31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1742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743" y="2296"/>
                    <a:ext cx="90" cy="31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</p:grpSp>
            <p:grpSp>
              <p:nvGrpSpPr>
                <p:cNvPr id="17421" name="Group 191"/>
                <p:cNvGrpSpPr>
                  <a:grpSpLocks/>
                </p:cNvGrpSpPr>
                <p:nvPr/>
              </p:nvGrpSpPr>
              <p:grpSpPr bwMode="auto">
                <a:xfrm>
                  <a:off x="5329" y="2795"/>
                  <a:ext cx="363" cy="90"/>
                  <a:chOff x="2517" y="2931"/>
                  <a:chExt cx="363" cy="90"/>
                </a:xfrm>
              </p:grpSpPr>
              <p:sp>
                <p:nvSpPr>
                  <p:cNvPr id="17422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23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24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25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17419" name="Text Box 234"/>
              <p:cNvSpPr txBox="1">
                <a:spLocks noChangeArrowheads="1"/>
              </p:cNvSpPr>
              <p:nvPr/>
            </p:nvSpPr>
            <p:spPr bwMode="auto">
              <a:xfrm>
                <a:off x="4921" y="2614"/>
                <a:ext cx="23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</p:grpSp>
      <p:sp>
        <p:nvSpPr>
          <p:cNvPr id="17411" name="Text Box 235"/>
          <p:cNvSpPr txBox="1">
            <a:spLocks noChangeArrowheads="1"/>
          </p:cNvSpPr>
          <p:nvPr/>
        </p:nvSpPr>
        <p:spPr bwMode="auto">
          <a:xfrm>
            <a:off x="755650" y="3771900"/>
            <a:ext cx="539908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FF00"/>
                </a:solidFill>
              </a:rPr>
              <a:t>void </a:t>
            </a:r>
            <a:r>
              <a:rPr lang="en-US" altLang="zh-TW" sz="1600" b="1" dirty="0" err="1">
                <a:solidFill>
                  <a:srgbClr val="FFFF00"/>
                </a:solidFill>
              </a:rPr>
              <a:t>dfs</a:t>
            </a:r>
            <a:r>
              <a:rPr lang="en-US" altLang="zh-TW" sz="1600" b="1" dirty="0">
                <a:solidFill>
                  <a:srgbClr val="FFFF00"/>
                </a:solidFill>
              </a:rPr>
              <a:t>(</a:t>
            </a:r>
            <a:r>
              <a:rPr lang="en-US" altLang="zh-TW" sz="1600" b="1" dirty="0" err="1">
                <a:solidFill>
                  <a:srgbClr val="FFFF00"/>
                </a:solidFill>
              </a:rPr>
              <a:t>int</a:t>
            </a:r>
            <a:r>
              <a:rPr lang="en-US" altLang="zh-TW" sz="1600" b="1" dirty="0">
                <a:solidFill>
                  <a:srgbClr val="FFFF00"/>
                </a:solidFill>
              </a:rPr>
              <a:t> v)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/* depth first search of a graph  beginning with vertex  v.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</a:t>
            </a:r>
            <a:r>
              <a:rPr lang="en-US" altLang="zh-TW" sz="1600" dirty="0" err="1"/>
              <a:t>node_ptr</a:t>
            </a:r>
            <a:r>
              <a:rPr lang="en-US" altLang="zh-TW" sz="1600" dirty="0"/>
              <a:t> w;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visited[v] = TRUE;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 %5d", v);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for   (w = graph[v]; w; w = w</a:t>
            </a:r>
            <a:r>
              <a:rPr lang="en-US" altLang="zh-TW" sz="1600" b="1" dirty="0">
                <a:solidFill>
                  <a:srgbClr val="FF0000"/>
                </a:solidFill>
              </a:rPr>
              <a:t>-&gt;</a:t>
            </a:r>
            <a:r>
              <a:rPr lang="en-US" altLang="zh-TW" sz="1600" dirty="0"/>
              <a:t>link)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     if   (! visited[w</a:t>
            </a:r>
            <a:r>
              <a:rPr lang="en-US" altLang="zh-TW" sz="1600" b="1" dirty="0">
                <a:solidFill>
                  <a:srgbClr val="FF0000"/>
                </a:solidFill>
              </a:rPr>
              <a:t>-&gt; </a:t>
            </a:r>
            <a:r>
              <a:rPr lang="en-US" altLang="zh-TW" sz="1600" dirty="0"/>
              <a:t>vertex])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       </a:t>
            </a:r>
            <a:r>
              <a:rPr lang="en-US" altLang="zh-TW" sz="1600" dirty="0" err="1"/>
              <a:t>dfs</a:t>
            </a:r>
            <a:r>
              <a:rPr lang="en-US" altLang="zh-TW" sz="1600" dirty="0"/>
              <a:t>(w</a:t>
            </a:r>
            <a:r>
              <a:rPr lang="en-US" altLang="zh-TW" sz="1600" b="1" dirty="0">
                <a:solidFill>
                  <a:srgbClr val="FF0000"/>
                </a:solidFill>
              </a:rPr>
              <a:t>-&gt;</a:t>
            </a:r>
            <a:r>
              <a:rPr lang="en-US" altLang="zh-TW" sz="1600" dirty="0"/>
              <a:t>vertex);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} </a:t>
            </a:r>
          </a:p>
        </p:txBody>
      </p:sp>
      <p:sp>
        <p:nvSpPr>
          <p:cNvPr id="17412" name="文字方塊 174"/>
          <p:cNvSpPr txBox="1">
            <a:spLocks noChangeArrowheads="1"/>
          </p:cNvSpPr>
          <p:nvPr/>
        </p:nvSpPr>
        <p:spPr bwMode="auto">
          <a:xfrm>
            <a:off x="6840538" y="5876925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search.c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17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8237" y="-89160"/>
            <a:ext cx="444428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C000"/>
                </a:solidFill>
                <a:effectLst/>
              </a:rPr>
              <a:t>圖形節點尋訪</a:t>
            </a:r>
            <a:endParaRPr lang="zh-TW" altLang="en-US" b="1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640"/>
            <a:ext cx="8229600" cy="647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000" b="1" dirty="0">
                <a:solidFill>
                  <a:srgbClr val="FF0000"/>
                </a:solidFill>
              </a:rPr>
              <a:t>先廣後深：（</a:t>
            </a:r>
            <a:r>
              <a:rPr lang="en-US" altLang="zh-TW" sz="2000" b="1" dirty="0">
                <a:solidFill>
                  <a:srgbClr val="FF0000"/>
                </a:solidFill>
              </a:rPr>
              <a:t>Breadth First Search</a:t>
            </a:r>
            <a:r>
              <a:rPr lang="zh-TW" altLang="en-US" sz="2000" b="1" dirty="0">
                <a:solidFill>
                  <a:srgbClr val="FF0000"/>
                </a:solidFill>
              </a:rPr>
              <a:t>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1800" dirty="0"/>
              <a:t>上例：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0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1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2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3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4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5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6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7</a:t>
            </a:r>
            <a:r>
              <a:rPr lang="en-US" altLang="zh-TW" sz="1800" dirty="0"/>
              <a:t> </a:t>
            </a:r>
          </a:p>
        </p:txBody>
      </p:sp>
      <p:grpSp>
        <p:nvGrpSpPr>
          <p:cNvPr id="18435" name="Group 537"/>
          <p:cNvGrpSpPr>
            <a:grpSpLocks/>
          </p:cNvGrpSpPr>
          <p:nvPr/>
        </p:nvGrpSpPr>
        <p:grpSpPr bwMode="auto">
          <a:xfrm>
            <a:off x="1042988" y="908050"/>
            <a:ext cx="2449512" cy="1079500"/>
            <a:chOff x="657" y="754"/>
            <a:chExt cx="1543" cy="680"/>
          </a:xfrm>
        </p:grpSpPr>
        <p:sp>
          <p:nvSpPr>
            <p:cNvPr id="18481" name="Line 513"/>
            <p:cNvSpPr>
              <a:spLocks noChangeShapeType="1"/>
            </p:cNvSpPr>
            <p:nvPr/>
          </p:nvSpPr>
          <p:spPr bwMode="auto">
            <a:xfrm>
              <a:off x="658" y="98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2" name="Text Box 514"/>
            <p:cNvSpPr txBox="1">
              <a:spLocks noChangeArrowheads="1"/>
            </p:cNvSpPr>
            <p:nvPr/>
          </p:nvSpPr>
          <p:spPr bwMode="auto">
            <a:xfrm>
              <a:off x="862" y="754"/>
              <a:ext cx="11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方法：利用</a:t>
              </a:r>
              <a:r>
                <a:rPr lang="en-US" altLang="zh-TW" sz="1600"/>
                <a:t>queue</a:t>
              </a:r>
            </a:p>
          </p:txBody>
        </p:sp>
        <p:sp>
          <p:nvSpPr>
            <p:cNvPr id="18483" name="Text Box 516"/>
            <p:cNvSpPr txBox="1">
              <a:spLocks noChangeArrowheads="1"/>
            </p:cNvSpPr>
            <p:nvPr/>
          </p:nvSpPr>
          <p:spPr bwMode="auto">
            <a:xfrm>
              <a:off x="1279" y="981"/>
              <a:ext cx="73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0</a:t>
              </a:r>
              <a:r>
                <a:rPr lang="en-US" altLang="zh-TW" sz="1600" dirty="0"/>
                <a:t> </a:t>
              </a:r>
            </a:p>
          </p:txBody>
        </p:sp>
        <p:sp>
          <p:nvSpPr>
            <p:cNvPr id="18484" name="Line 517"/>
            <p:cNvSpPr>
              <a:spLocks noChangeShapeType="1"/>
            </p:cNvSpPr>
            <p:nvPr/>
          </p:nvSpPr>
          <p:spPr bwMode="auto">
            <a:xfrm>
              <a:off x="657" y="1207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5" name="Text Box 519"/>
            <p:cNvSpPr txBox="1">
              <a:spLocks noChangeArrowheads="1"/>
            </p:cNvSpPr>
            <p:nvPr/>
          </p:nvSpPr>
          <p:spPr bwMode="auto">
            <a:xfrm>
              <a:off x="1156" y="120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en-US" altLang="zh-TW" sz="1600"/>
                <a:t> </a:t>
              </a:r>
            </a:p>
          </p:txBody>
        </p:sp>
        <p:sp>
          <p:nvSpPr>
            <p:cNvPr id="18486" name="Line 520"/>
            <p:cNvSpPr>
              <a:spLocks noChangeShapeType="1"/>
            </p:cNvSpPr>
            <p:nvPr/>
          </p:nvSpPr>
          <p:spPr bwMode="auto">
            <a:xfrm>
              <a:off x="657" y="1434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36" name="Group 538"/>
          <p:cNvGrpSpPr>
            <a:grpSpLocks/>
          </p:cNvGrpSpPr>
          <p:nvPr/>
        </p:nvGrpSpPr>
        <p:grpSpPr bwMode="auto">
          <a:xfrm>
            <a:off x="5219700" y="1195388"/>
            <a:ext cx="2520950" cy="768350"/>
            <a:chOff x="3288" y="950"/>
            <a:chExt cx="1588" cy="484"/>
          </a:xfrm>
        </p:grpSpPr>
        <p:sp>
          <p:nvSpPr>
            <p:cNvPr id="18476" name="Line 515"/>
            <p:cNvSpPr>
              <a:spLocks noChangeShapeType="1"/>
            </p:cNvSpPr>
            <p:nvPr/>
          </p:nvSpPr>
          <p:spPr bwMode="auto">
            <a:xfrm>
              <a:off x="3288" y="98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7" name="Line 518"/>
            <p:cNvSpPr>
              <a:spLocks noChangeShapeType="1"/>
            </p:cNvSpPr>
            <p:nvPr/>
          </p:nvSpPr>
          <p:spPr bwMode="auto">
            <a:xfrm>
              <a:off x="3288" y="1207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8" name="Line 521"/>
            <p:cNvSpPr>
              <a:spLocks noChangeShapeType="1"/>
            </p:cNvSpPr>
            <p:nvPr/>
          </p:nvSpPr>
          <p:spPr bwMode="auto">
            <a:xfrm>
              <a:off x="3288" y="1434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9" name="Text Box 524"/>
            <p:cNvSpPr txBox="1">
              <a:spLocks noChangeArrowheads="1"/>
            </p:cNvSpPr>
            <p:nvPr/>
          </p:nvSpPr>
          <p:spPr bwMode="auto">
            <a:xfrm>
              <a:off x="3787" y="950"/>
              <a:ext cx="9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1</a:t>
              </a:r>
              <a:r>
                <a:rPr lang="en-US" altLang="zh-TW" sz="1600" dirty="0"/>
                <a:t> </a:t>
              </a:r>
              <a:r>
                <a:rPr lang="en-US" altLang="zh-TW" sz="2000" dirty="0"/>
                <a:t>,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2</a:t>
              </a:r>
            </a:p>
          </p:txBody>
        </p:sp>
        <p:sp>
          <p:nvSpPr>
            <p:cNvPr id="18480" name="Text Box 525"/>
            <p:cNvSpPr txBox="1">
              <a:spLocks noChangeArrowheads="1"/>
            </p:cNvSpPr>
            <p:nvPr/>
          </p:nvSpPr>
          <p:spPr bwMode="auto">
            <a:xfrm>
              <a:off x="3618" y="1146"/>
              <a:ext cx="1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en-US" altLang="zh-TW" sz="1600"/>
                <a:t> </a:t>
              </a:r>
              <a:r>
                <a:rPr lang="en-US" altLang="zh-TW" sz="2400"/>
                <a:t>,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1</a:t>
              </a:r>
              <a:r>
                <a:rPr lang="en-US" altLang="zh-TW" sz="2400"/>
                <a:t>,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2</a:t>
              </a:r>
            </a:p>
          </p:txBody>
        </p:sp>
      </p:grpSp>
      <p:grpSp>
        <p:nvGrpSpPr>
          <p:cNvPr id="18437" name="Group 536"/>
          <p:cNvGrpSpPr>
            <a:grpSpLocks/>
          </p:cNvGrpSpPr>
          <p:nvPr/>
        </p:nvGrpSpPr>
        <p:grpSpPr bwMode="auto">
          <a:xfrm>
            <a:off x="971550" y="2060575"/>
            <a:ext cx="2808288" cy="811213"/>
            <a:chOff x="657" y="1616"/>
            <a:chExt cx="1769" cy="511"/>
          </a:xfrm>
        </p:grpSpPr>
        <p:sp>
          <p:nvSpPr>
            <p:cNvPr id="18472" name="Line 526"/>
            <p:cNvSpPr>
              <a:spLocks noChangeShapeType="1"/>
            </p:cNvSpPr>
            <p:nvPr/>
          </p:nvSpPr>
          <p:spPr bwMode="auto">
            <a:xfrm>
              <a:off x="657" y="1706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3" name="Text Box 527"/>
            <p:cNvSpPr txBox="1">
              <a:spLocks noChangeArrowheads="1"/>
            </p:cNvSpPr>
            <p:nvPr/>
          </p:nvSpPr>
          <p:spPr bwMode="auto">
            <a:xfrm>
              <a:off x="986" y="1616"/>
              <a:ext cx="12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 smtClean="0"/>
                <a:t>V</a:t>
              </a:r>
              <a:r>
                <a:rPr lang="en-US" altLang="zh-TW" sz="1600" baseline="-25000" dirty="0" smtClean="0"/>
                <a:t>2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3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4</a:t>
              </a:r>
              <a:r>
                <a:rPr lang="en-US" altLang="zh-TW" sz="2400" dirty="0"/>
                <a:t> </a:t>
              </a:r>
            </a:p>
          </p:txBody>
        </p:sp>
        <p:sp>
          <p:nvSpPr>
            <p:cNvPr id="18474" name="Line 528"/>
            <p:cNvSpPr>
              <a:spLocks noChangeShapeType="1"/>
            </p:cNvSpPr>
            <p:nvPr/>
          </p:nvSpPr>
          <p:spPr bwMode="auto">
            <a:xfrm>
              <a:off x="657" y="188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5" name="Text Box 529"/>
            <p:cNvSpPr txBox="1">
              <a:spLocks noChangeArrowheads="1"/>
            </p:cNvSpPr>
            <p:nvPr/>
          </p:nvSpPr>
          <p:spPr bwMode="auto">
            <a:xfrm>
              <a:off x="787" y="1915"/>
              <a:ext cx="14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1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2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3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4</a:t>
              </a:r>
              <a:endParaRPr lang="en-US" altLang="zh-TW" sz="2400"/>
            </a:p>
          </p:txBody>
        </p:sp>
      </p:grpSp>
      <p:grpSp>
        <p:nvGrpSpPr>
          <p:cNvPr id="18438" name="Group 535"/>
          <p:cNvGrpSpPr>
            <a:grpSpLocks/>
          </p:cNvGrpSpPr>
          <p:nvPr/>
        </p:nvGrpSpPr>
        <p:grpSpPr bwMode="auto">
          <a:xfrm>
            <a:off x="1042988" y="3068638"/>
            <a:ext cx="4033837" cy="746125"/>
            <a:chOff x="657" y="2205"/>
            <a:chExt cx="2541" cy="470"/>
          </a:xfrm>
        </p:grpSpPr>
        <p:sp>
          <p:nvSpPr>
            <p:cNvPr id="18468" name="Line 531"/>
            <p:cNvSpPr>
              <a:spLocks noChangeShapeType="1"/>
            </p:cNvSpPr>
            <p:nvPr/>
          </p:nvSpPr>
          <p:spPr bwMode="auto">
            <a:xfrm>
              <a:off x="657" y="2296"/>
              <a:ext cx="25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9" name="Text Box 532"/>
            <p:cNvSpPr txBox="1">
              <a:spLocks noChangeArrowheads="1"/>
            </p:cNvSpPr>
            <p:nvPr/>
          </p:nvSpPr>
          <p:spPr bwMode="auto">
            <a:xfrm>
              <a:off x="1371" y="2205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3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6</a:t>
              </a:r>
              <a:r>
                <a:rPr lang="en-US" altLang="zh-TW" sz="2400" dirty="0"/>
                <a:t> </a:t>
              </a:r>
            </a:p>
          </p:txBody>
        </p:sp>
        <p:sp>
          <p:nvSpPr>
            <p:cNvPr id="18470" name="Line 533"/>
            <p:cNvSpPr>
              <a:spLocks noChangeShapeType="1"/>
            </p:cNvSpPr>
            <p:nvPr/>
          </p:nvSpPr>
          <p:spPr bwMode="auto">
            <a:xfrm>
              <a:off x="657" y="2478"/>
              <a:ext cx="25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1" name="Text Box 534"/>
            <p:cNvSpPr txBox="1">
              <a:spLocks noChangeArrowheads="1"/>
            </p:cNvSpPr>
            <p:nvPr/>
          </p:nvSpPr>
          <p:spPr bwMode="auto">
            <a:xfrm>
              <a:off x="896" y="2387"/>
              <a:ext cx="20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1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2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3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4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5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6</a:t>
              </a:r>
              <a:r>
                <a:rPr lang="en-US" altLang="zh-TW" sz="2400"/>
                <a:t> </a:t>
              </a:r>
            </a:p>
          </p:txBody>
        </p:sp>
      </p:grpSp>
      <p:grpSp>
        <p:nvGrpSpPr>
          <p:cNvPr id="18439" name="Group 575"/>
          <p:cNvGrpSpPr>
            <a:grpSpLocks/>
          </p:cNvGrpSpPr>
          <p:nvPr/>
        </p:nvGrpSpPr>
        <p:grpSpPr bwMode="auto">
          <a:xfrm>
            <a:off x="1042988" y="3860800"/>
            <a:ext cx="4608512" cy="768350"/>
            <a:chOff x="657" y="2568"/>
            <a:chExt cx="2903" cy="484"/>
          </a:xfrm>
        </p:grpSpPr>
        <p:sp>
          <p:nvSpPr>
            <p:cNvPr id="18464" name="Line 540"/>
            <p:cNvSpPr>
              <a:spLocks noChangeShapeType="1"/>
            </p:cNvSpPr>
            <p:nvPr/>
          </p:nvSpPr>
          <p:spPr bwMode="auto">
            <a:xfrm>
              <a:off x="657" y="2659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5" name="Text Box 541"/>
            <p:cNvSpPr txBox="1">
              <a:spLocks noChangeArrowheads="1"/>
            </p:cNvSpPr>
            <p:nvPr/>
          </p:nvSpPr>
          <p:spPr bwMode="auto">
            <a:xfrm>
              <a:off x="1655" y="2568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7</a:t>
              </a:r>
              <a:r>
                <a:rPr lang="en-US" altLang="zh-TW" sz="2400" dirty="0"/>
                <a:t> </a:t>
              </a:r>
            </a:p>
          </p:txBody>
        </p:sp>
        <p:sp>
          <p:nvSpPr>
            <p:cNvPr id="18466" name="Line 542"/>
            <p:cNvSpPr>
              <a:spLocks noChangeShapeType="1"/>
            </p:cNvSpPr>
            <p:nvPr/>
          </p:nvSpPr>
          <p:spPr bwMode="auto">
            <a:xfrm flipV="1">
              <a:off x="657" y="2840"/>
              <a:ext cx="290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7" name="Text Box 543"/>
            <p:cNvSpPr txBox="1">
              <a:spLocks noChangeArrowheads="1"/>
            </p:cNvSpPr>
            <p:nvPr/>
          </p:nvSpPr>
          <p:spPr bwMode="auto">
            <a:xfrm>
              <a:off x="941" y="2840"/>
              <a:ext cx="24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1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2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3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4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5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6</a:t>
              </a:r>
              <a:r>
                <a:rPr lang="en-US" altLang="zh-TW" sz="1600"/>
                <a:t> 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7</a:t>
              </a:r>
              <a:r>
                <a:rPr lang="en-US" altLang="zh-TW" sz="1600"/>
                <a:t> </a:t>
              </a:r>
            </a:p>
          </p:txBody>
        </p:sp>
      </p:grpSp>
      <p:grpSp>
        <p:nvGrpSpPr>
          <p:cNvPr id="18440" name="Group 560"/>
          <p:cNvGrpSpPr>
            <a:grpSpLocks/>
          </p:cNvGrpSpPr>
          <p:nvPr/>
        </p:nvGrpSpPr>
        <p:grpSpPr bwMode="auto">
          <a:xfrm>
            <a:off x="755576" y="4868863"/>
            <a:ext cx="3024262" cy="719137"/>
            <a:chOff x="657" y="3521"/>
            <a:chExt cx="1543" cy="453"/>
          </a:xfrm>
        </p:grpSpPr>
        <p:sp>
          <p:nvSpPr>
            <p:cNvPr id="18459" name="Line 545"/>
            <p:cNvSpPr>
              <a:spLocks noChangeShapeType="1"/>
            </p:cNvSpPr>
            <p:nvPr/>
          </p:nvSpPr>
          <p:spPr bwMode="auto">
            <a:xfrm>
              <a:off x="658" y="352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0" name="Line 548"/>
            <p:cNvSpPr>
              <a:spLocks noChangeShapeType="1"/>
            </p:cNvSpPr>
            <p:nvPr/>
          </p:nvSpPr>
          <p:spPr bwMode="auto">
            <a:xfrm>
              <a:off x="657" y="3748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1" name="Text Box 549"/>
            <p:cNvSpPr txBox="1">
              <a:spLocks noChangeArrowheads="1"/>
            </p:cNvSpPr>
            <p:nvPr/>
          </p:nvSpPr>
          <p:spPr bwMode="auto">
            <a:xfrm>
              <a:off x="1156" y="3747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</a:t>
              </a:r>
              <a:r>
                <a:rPr lang="zh-TW" altLang="en-US" sz="1600"/>
                <a:t>同上</a:t>
              </a:r>
            </a:p>
          </p:txBody>
        </p:sp>
        <p:sp>
          <p:nvSpPr>
            <p:cNvPr id="18462" name="Line 550"/>
            <p:cNvSpPr>
              <a:spLocks noChangeShapeType="1"/>
            </p:cNvSpPr>
            <p:nvPr/>
          </p:nvSpPr>
          <p:spPr bwMode="auto">
            <a:xfrm>
              <a:off x="657" y="3974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3" name="Text Box 557"/>
            <p:cNvSpPr txBox="1">
              <a:spLocks noChangeArrowheads="1"/>
            </p:cNvSpPr>
            <p:nvPr/>
          </p:nvSpPr>
          <p:spPr bwMode="auto">
            <a:xfrm>
              <a:off x="1020" y="3521"/>
              <a:ext cx="106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 smtClean="0"/>
                <a:t>V</a:t>
              </a:r>
              <a:r>
                <a:rPr lang="en-US" altLang="zh-TW" sz="1600" baseline="-25000" dirty="0" smtClean="0"/>
                <a:t>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7</a:t>
              </a:r>
              <a:r>
                <a:rPr lang="en-US" altLang="zh-TW" sz="1600" dirty="0"/>
                <a:t> </a:t>
              </a:r>
            </a:p>
          </p:txBody>
        </p:sp>
      </p:grpSp>
      <p:grpSp>
        <p:nvGrpSpPr>
          <p:cNvPr id="18441" name="Group 561"/>
          <p:cNvGrpSpPr>
            <a:grpSpLocks/>
          </p:cNvGrpSpPr>
          <p:nvPr/>
        </p:nvGrpSpPr>
        <p:grpSpPr bwMode="auto">
          <a:xfrm>
            <a:off x="5219700" y="4797425"/>
            <a:ext cx="2447925" cy="720725"/>
            <a:chOff x="3288" y="3506"/>
            <a:chExt cx="1542" cy="454"/>
          </a:xfrm>
        </p:grpSpPr>
        <p:sp>
          <p:nvSpPr>
            <p:cNvPr id="18454" name="Line 552"/>
            <p:cNvSpPr>
              <a:spLocks noChangeShapeType="1"/>
            </p:cNvSpPr>
            <p:nvPr/>
          </p:nvSpPr>
          <p:spPr bwMode="auto">
            <a:xfrm>
              <a:off x="3288" y="3506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5" name="Line 553"/>
            <p:cNvSpPr>
              <a:spLocks noChangeShapeType="1"/>
            </p:cNvSpPr>
            <p:nvPr/>
          </p:nvSpPr>
          <p:spPr bwMode="auto">
            <a:xfrm>
              <a:off x="3288" y="3732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6" name="Line 554"/>
            <p:cNvSpPr>
              <a:spLocks noChangeShapeType="1"/>
            </p:cNvSpPr>
            <p:nvPr/>
          </p:nvSpPr>
          <p:spPr bwMode="auto">
            <a:xfrm>
              <a:off x="3288" y="395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7" name="Text Box 558"/>
            <p:cNvSpPr txBox="1">
              <a:spLocks noChangeArrowheads="1"/>
            </p:cNvSpPr>
            <p:nvPr/>
          </p:nvSpPr>
          <p:spPr bwMode="auto">
            <a:xfrm>
              <a:off x="3429" y="3521"/>
              <a:ext cx="10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 smtClean="0"/>
                <a:t>V</a:t>
              </a:r>
              <a:r>
                <a:rPr lang="en-US" altLang="zh-TW" sz="1600" baseline="-25000" dirty="0" smtClean="0"/>
                <a:t>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7</a:t>
              </a:r>
              <a:r>
                <a:rPr lang="en-US" altLang="zh-TW" sz="1600" dirty="0"/>
                <a:t> </a:t>
              </a:r>
            </a:p>
          </p:txBody>
        </p:sp>
        <p:sp>
          <p:nvSpPr>
            <p:cNvPr id="18458" name="Text Box 559"/>
            <p:cNvSpPr txBox="1">
              <a:spLocks noChangeArrowheads="1"/>
            </p:cNvSpPr>
            <p:nvPr/>
          </p:nvSpPr>
          <p:spPr bwMode="auto">
            <a:xfrm>
              <a:off x="3787" y="3748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</a:t>
              </a:r>
              <a:r>
                <a:rPr lang="zh-TW" altLang="en-US" sz="1600"/>
                <a:t>同上</a:t>
              </a:r>
            </a:p>
          </p:txBody>
        </p:sp>
      </p:grpSp>
      <p:grpSp>
        <p:nvGrpSpPr>
          <p:cNvPr id="18442" name="Group 577"/>
          <p:cNvGrpSpPr>
            <a:grpSpLocks/>
          </p:cNvGrpSpPr>
          <p:nvPr/>
        </p:nvGrpSpPr>
        <p:grpSpPr bwMode="auto">
          <a:xfrm>
            <a:off x="1042988" y="5949950"/>
            <a:ext cx="2449512" cy="719138"/>
            <a:chOff x="657" y="3748"/>
            <a:chExt cx="1543" cy="453"/>
          </a:xfrm>
        </p:grpSpPr>
        <p:sp>
          <p:nvSpPr>
            <p:cNvPr id="18449" name="Line 563"/>
            <p:cNvSpPr>
              <a:spLocks noChangeShapeType="1"/>
            </p:cNvSpPr>
            <p:nvPr/>
          </p:nvSpPr>
          <p:spPr bwMode="auto">
            <a:xfrm>
              <a:off x="658" y="3748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Line 564"/>
            <p:cNvSpPr>
              <a:spLocks noChangeShapeType="1"/>
            </p:cNvSpPr>
            <p:nvPr/>
          </p:nvSpPr>
          <p:spPr bwMode="auto">
            <a:xfrm>
              <a:off x="657" y="3975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1" name="Text Box 565"/>
            <p:cNvSpPr txBox="1">
              <a:spLocks noChangeArrowheads="1"/>
            </p:cNvSpPr>
            <p:nvPr/>
          </p:nvSpPr>
          <p:spPr bwMode="auto">
            <a:xfrm>
              <a:off x="1156" y="3974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</a:t>
              </a:r>
              <a:r>
                <a:rPr lang="zh-TW" altLang="en-US" sz="1600"/>
                <a:t>同上</a:t>
              </a:r>
            </a:p>
          </p:txBody>
        </p:sp>
        <p:sp>
          <p:nvSpPr>
            <p:cNvPr id="18452" name="Line 566"/>
            <p:cNvSpPr>
              <a:spLocks noChangeShapeType="1"/>
            </p:cNvSpPr>
            <p:nvPr/>
          </p:nvSpPr>
          <p:spPr bwMode="auto">
            <a:xfrm>
              <a:off x="657" y="420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3" name="Text Box 567"/>
            <p:cNvSpPr txBox="1">
              <a:spLocks noChangeArrowheads="1"/>
            </p:cNvSpPr>
            <p:nvPr/>
          </p:nvSpPr>
          <p:spPr bwMode="auto">
            <a:xfrm>
              <a:off x="1292" y="3748"/>
              <a:ext cx="8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 smtClean="0"/>
                <a:t>V</a:t>
              </a:r>
              <a:r>
                <a:rPr lang="en-US" altLang="zh-TW" sz="1600" baseline="-25000" dirty="0" smtClean="0"/>
                <a:t>7</a:t>
              </a:r>
              <a:r>
                <a:rPr lang="en-US" altLang="zh-TW" sz="1600" dirty="0" smtClean="0"/>
                <a:t> </a:t>
              </a:r>
              <a:endParaRPr lang="en-US" altLang="zh-TW" sz="1600" dirty="0"/>
            </a:p>
          </p:txBody>
        </p:sp>
      </p:grpSp>
      <p:grpSp>
        <p:nvGrpSpPr>
          <p:cNvPr id="18443" name="Group 576"/>
          <p:cNvGrpSpPr>
            <a:grpSpLocks/>
          </p:cNvGrpSpPr>
          <p:nvPr/>
        </p:nvGrpSpPr>
        <p:grpSpPr bwMode="auto">
          <a:xfrm>
            <a:off x="5219700" y="5926138"/>
            <a:ext cx="2447925" cy="720725"/>
            <a:chOff x="3288" y="3733"/>
            <a:chExt cx="1542" cy="454"/>
          </a:xfrm>
        </p:grpSpPr>
        <p:sp>
          <p:nvSpPr>
            <p:cNvPr id="18445" name="Line 569"/>
            <p:cNvSpPr>
              <a:spLocks noChangeShapeType="1"/>
            </p:cNvSpPr>
            <p:nvPr/>
          </p:nvSpPr>
          <p:spPr bwMode="auto">
            <a:xfrm>
              <a:off x="3288" y="3733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570"/>
            <p:cNvSpPr>
              <a:spLocks noChangeShapeType="1"/>
            </p:cNvSpPr>
            <p:nvPr/>
          </p:nvSpPr>
          <p:spPr bwMode="auto">
            <a:xfrm>
              <a:off x="3288" y="395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571"/>
            <p:cNvSpPr>
              <a:spLocks noChangeShapeType="1"/>
            </p:cNvSpPr>
            <p:nvPr/>
          </p:nvSpPr>
          <p:spPr bwMode="auto">
            <a:xfrm>
              <a:off x="3288" y="4186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Text Box 573"/>
            <p:cNvSpPr txBox="1">
              <a:spLocks noChangeArrowheads="1"/>
            </p:cNvSpPr>
            <p:nvPr/>
          </p:nvSpPr>
          <p:spPr bwMode="auto">
            <a:xfrm>
              <a:off x="3787" y="3975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</a:t>
              </a:r>
              <a:r>
                <a:rPr lang="zh-TW" altLang="en-US" sz="1600"/>
                <a:t>同上</a:t>
              </a:r>
            </a:p>
          </p:txBody>
        </p:sp>
      </p:grpSp>
      <p:sp>
        <p:nvSpPr>
          <p:cNvPr id="18444" name="Text Box 574"/>
          <p:cNvSpPr txBox="1">
            <a:spLocks noChangeArrowheads="1"/>
          </p:cNvSpPr>
          <p:nvPr/>
        </p:nvSpPr>
        <p:spPr bwMode="auto">
          <a:xfrm>
            <a:off x="7935913" y="61404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/>
              <a:t>結束</a:t>
            </a:r>
          </a:p>
        </p:txBody>
      </p:sp>
      <p:sp>
        <p:nvSpPr>
          <p:cNvPr id="55" name="Text Box 567"/>
          <p:cNvSpPr txBox="1">
            <a:spLocks noChangeArrowheads="1"/>
          </p:cNvSpPr>
          <p:nvPr/>
        </p:nvSpPr>
        <p:spPr bwMode="auto">
          <a:xfrm>
            <a:off x="5939309" y="5949280"/>
            <a:ext cx="12969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 smtClean="0">
                <a:solidFill>
                  <a:srgbClr val="FFFF00"/>
                </a:solidFill>
              </a:rPr>
              <a:t>Queue:</a:t>
            </a:r>
            <a:r>
              <a:rPr lang="en-US" altLang="zh-TW" sz="1600" dirty="0" smtClean="0"/>
              <a:t> </a:t>
            </a:r>
            <a:endParaRPr lang="en-US" altLang="zh-TW" sz="1600" dirty="0"/>
          </a:p>
        </p:txBody>
      </p:sp>
      <p:sp>
        <p:nvSpPr>
          <p:cNvPr id="5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8237" y="-89160"/>
            <a:ext cx="444428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C000"/>
                </a:solidFill>
                <a:effectLst/>
              </a:rPr>
              <a:t>圖形節點尋訪</a:t>
            </a:r>
            <a:endParaRPr lang="zh-TW" altLang="en-US" b="1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404813"/>
            <a:ext cx="6059488" cy="61928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solidFill>
                  <a:srgbClr val="FFFF00"/>
                </a:solidFill>
              </a:rPr>
              <a:t>void </a:t>
            </a:r>
            <a:r>
              <a:rPr lang="en-US" altLang="zh-TW" sz="1800" b="1" dirty="0" err="1">
                <a:solidFill>
                  <a:srgbClr val="FFFF00"/>
                </a:solidFill>
              </a:rPr>
              <a:t>bfs</a:t>
            </a:r>
            <a:r>
              <a:rPr lang="en-US" altLang="zh-TW" sz="1800" b="1" dirty="0">
                <a:solidFill>
                  <a:srgbClr val="FFFF00"/>
                </a:solidFill>
              </a:rPr>
              <a:t>(</a:t>
            </a:r>
            <a:r>
              <a:rPr lang="en-US" altLang="zh-TW" sz="1800" b="1" dirty="0" err="1">
                <a:solidFill>
                  <a:srgbClr val="FFFF00"/>
                </a:solidFill>
              </a:rPr>
              <a:t>int</a:t>
            </a:r>
            <a:r>
              <a:rPr lang="en-US" altLang="zh-TW" sz="1800" b="1" dirty="0">
                <a:solidFill>
                  <a:srgbClr val="FFFF00"/>
                </a:solidFill>
              </a:rPr>
              <a:t> v)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/* breadth first traversal of a graph, starting with node v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the global array visited is initialized to 0, the queue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operations are similar to those described in </a:t>
            </a:r>
            <a:r>
              <a:rPr lang="en-US" altLang="zh-TW" sz="1800" dirty="0" smtClean="0"/>
              <a:t>Chapter </a:t>
            </a:r>
            <a:r>
              <a:rPr lang="en-US" altLang="zh-TW" sz="1800" dirty="0"/>
              <a:t>4.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node_ptr</a:t>
            </a:r>
            <a:r>
              <a:rPr lang="en-US" altLang="zh-TW" sz="1800" dirty="0"/>
              <a:t> w;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queue_ptr</a:t>
            </a:r>
            <a:r>
              <a:rPr lang="en-US" altLang="zh-TW" sz="1800" dirty="0"/>
              <a:t> front, rear;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front = rear = NULL; /* initialize queue */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("%5d" , v);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visited[v] = TRUE;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addq</a:t>
            </a:r>
            <a:r>
              <a:rPr lang="en-US" altLang="zh-TW" sz="1800" dirty="0"/>
              <a:t>(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front, 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rear, v);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while   (front)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v = </a:t>
            </a:r>
            <a:r>
              <a:rPr lang="en-US" altLang="zh-TW" sz="1800" dirty="0" err="1"/>
              <a:t>deleteq</a:t>
            </a:r>
            <a:r>
              <a:rPr lang="en-US" altLang="zh-TW" sz="1800" dirty="0"/>
              <a:t> (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front);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for   (w = graph [v] ; w; w = w</a:t>
            </a:r>
            <a:r>
              <a:rPr lang="en-US" altLang="zh-TW" sz="1800" b="1" dirty="0">
                <a:solidFill>
                  <a:srgbClr val="FF0000"/>
                </a:solidFill>
              </a:rPr>
              <a:t>-&gt;</a:t>
            </a:r>
            <a:r>
              <a:rPr lang="en-US" altLang="zh-TW" sz="1800" dirty="0"/>
              <a:t>link)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if   (! visited[w</a:t>
            </a:r>
            <a:r>
              <a:rPr lang="en-US" altLang="zh-TW" sz="1800" b="1" dirty="0">
                <a:solidFill>
                  <a:srgbClr val="FF0000"/>
                </a:solidFill>
              </a:rPr>
              <a:t>-&gt;</a:t>
            </a:r>
            <a:r>
              <a:rPr lang="en-US" altLang="zh-TW" sz="1800" dirty="0"/>
              <a:t>vertex])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    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("%5d" , w</a:t>
            </a:r>
            <a:r>
              <a:rPr lang="en-US" altLang="zh-TW" sz="1800" b="1" dirty="0">
                <a:solidFill>
                  <a:srgbClr val="FF0000"/>
                </a:solidFill>
              </a:rPr>
              <a:t>-&gt;</a:t>
            </a:r>
            <a:r>
              <a:rPr lang="en-US" altLang="zh-TW" sz="1800" dirty="0"/>
              <a:t>vertex);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    </a:t>
            </a:r>
            <a:r>
              <a:rPr lang="en-US" altLang="zh-TW" sz="1800" dirty="0" err="1"/>
              <a:t>addq</a:t>
            </a:r>
            <a:r>
              <a:rPr lang="en-US" altLang="zh-TW" sz="1800" dirty="0"/>
              <a:t>(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front, 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rear, w</a:t>
            </a:r>
            <a:r>
              <a:rPr lang="en-US" altLang="zh-TW" sz="1800" b="1" dirty="0">
                <a:solidFill>
                  <a:srgbClr val="FF0000"/>
                </a:solidFill>
              </a:rPr>
              <a:t>-&gt;</a:t>
            </a:r>
            <a:r>
              <a:rPr lang="en-US" altLang="zh-TW" sz="1800" dirty="0"/>
              <a:t>vertex);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    visited[</a:t>
            </a:r>
            <a:r>
              <a:rPr lang="en-US" altLang="zh-TW" sz="1800" b="1" dirty="0">
                <a:solidFill>
                  <a:srgbClr val="FF0000"/>
                </a:solidFill>
              </a:rPr>
              <a:t>w-&gt;</a:t>
            </a:r>
            <a:r>
              <a:rPr lang="en-US" altLang="zh-TW" sz="1800" dirty="0"/>
              <a:t>vertex] =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} </a:t>
            </a:r>
          </a:p>
        </p:txBody>
      </p:sp>
      <p:sp>
        <p:nvSpPr>
          <p:cNvPr id="19459" name="文字方塊 2"/>
          <p:cNvSpPr txBox="1">
            <a:spLocks noChangeArrowheads="1"/>
          </p:cNvSpPr>
          <p:nvPr/>
        </p:nvSpPr>
        <p:spPr bwMode="auto">
          <a:xfrm>
            <a:off x="6840538" y="5876925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search.c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8237" y="-89160"/>
            <a:ext cx="444428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C000"/>
                </a:solidFill>
                <a:effectLst/>
              </a:rPr>
              <a:t>圖形節點尋訪</a:t>
            </a:r>
            <a:endParaRPr lang="zh-TW" altLang="en-US" b="1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11175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dirty="0"/>
              <a:t>連通元件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dirty="0"/>
              <a:t>void connected(void)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{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/* determine the connected components of a graph */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	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for  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if (! visited 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</a:t>
            </a:r>
            <a:r>
              <a:rPr lang="en-US" altLang="zh-TW" sz="2400" dirty="0" err="1"/>
              <a:t>dfs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("\n");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}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} </a:t>
            </a:r>
          </a:p>
        </p:txBody>
      </p:sp>
      <p:sp>
        <p:nvSpPr>
          <p:cNvPr id="20483" name="文字方塊 2"/>
          <p:cNvSpPr txBox="1">
            <a:spLocks noChangeArrowheads="1"/>
          </p:cNvSpPr>
          <p:nvPr/>
        </p:nvSpPr>
        <p:spPr bwMode="auto">
          <a:xfrm>
            <a:off x="6840538" y="5876925"/>
            <a:ext cx="209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component.c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0" y="56927"/>
            <a:ext cx="444428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C000"/>
                </a:solidFill>
                <a:effectLst/>
              </a:rPr>
              <a:t>圖形節點尋訪</a:t>
            </a:r>
            <a:endParaRPr lang="zh-TW" altLang="en-US" b="1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生成樹 </a:t>
            </a:r>
          </a:p>
        </p:txBody>
      </p:sp>
      <p:sp>
        <p:nvSpPr>
          <p:cNvPr id="3584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52538"/>
          </a:xfr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TW" altLang="en-US" sz="2200"/>
              <a:t>將</a:t>
            </a:r>
            <a:r>
              <a:rPr lang="en-US" altLang="zh-TW" sz="2200"/>
              <a:t>G</a:t>
            </a:r>
            <a:r>
              <a:rPr lang="zh-TW" altLang="en-US" sz="2200"/>
              <a:t>之邊分為：</a:t>
            </a:r>
            <a:r>
              <a:rPr lang="en-US" altLang="zh-TW" sz="2200"/>
              <a:t>T</a:t>
            </a:r>
            <a:r>
              <a:rPr lang="zh-TW" altLang="en-US" sz="2200"/>
              <a:t>（樹邊），</a:t>
            </a:r>
            <a:r>
              <a:rPr lang="en-US" altLang="zh-TW" sz="2200"/>
              <a:t>N</a:t>
            </a:r>
            <a:r>
              <a:rPr lang="zh-TW" altLang="en-US" sz="2200"/>
              <a:t>（非樹邊）</a:t>
            </a:r>
          </a:p>
          <a:p>
            <a:pPr eaLnBrk="1" hangingPunct="1">
              <a:defRPr/>
            </a:pPr>
            <a:r>
              <a:rPr lang="en-US" altLang="zh-TW" sz="2200"/>
              <a:t>T</a:t>
            </a:r>
            <a:r>
              <a:rPr lang="zh-TW" altLang="en-US" sz="2200"/>
              <a:t>：搜尋期間利用到或經過的邊。</a:t>
            </a:r>
          </a:p>
          <a:p>
            <a:pPr eaLnBrk="1" hangingPunct="1">
              <a:defRPr/>
            </a:pPr>
            <a:r>
              <a:rPr lang="en-US" altLang="zh-TW" sz="2200"/>
              <a:t>N</a:t>
            </a:r>
            <a:r>
              <a:rPr lang="zh-TW" altLang="en-US" sz="2200"/>
              <a:t>：剩下的邊。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68313" y="2781300"/>
            <a:ext cx="11382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/>
              <a:t>  </a:t>
            </a:r>
            <a:r>
              <a:rPr lang="zh-TW" altLang="en-US" sz="2200"/>
              <a:t>例： </a:t>
            </a:r>
          </a:p>
        </p:txBody>
      </p:sp>
      <p:grpSp>
        <p:nvGrpSpPr>
          <p:cNvPr id="21509" name="Group 25"/>
          <p:cNvGrpSpPr>
            <a:grpSpLocks/>
          </p:cNvGrpSpPr>
          <p:nvPr/>
        </p:nvGrpSpPr>
        <p:grpSpPr bwMode="auto">
          <a:xfrm>
            <a:off x="611188" y="3141663"/>
            <a:ext cx="2447925" cy="2592387"/>
            <a:chOff x="612" y="1979"/>
            <a:chExt cx="1542" cy="1633"/>
          </a:xfrm>
        </p:grpSpPr>
        <p:sp>
          <p:nvSpPr>
            <p:cNvPr id="21544" name="AutoShape 6"/>
            <p:cNvSpPr>
              <a:spLocks noChangeArrowheads="1"/>
            </p:cNvSpPr>
            <p:nvPr/>
          </p:nvSpPr>
          <p:spPr bwMode="auto">
            <a:xfrm>
              <a:off x="1295" y="1979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45" name="AutoShape 7"/>
            <p:cNvSpPr>
              <a:spLocks noChangeArrowheads="1"/>
            </p:cNvSpPr>
            <p:nvPr/>
          </p:nvSpPr>
          <p:spPr bwMode="auto">
            <a:xfrm>
              <a:off x="880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46" name="AutoShape 8"/>
            <p:cNvSpPr>
              <a:spLocks noChangeArrowheads="1"/>
            </p:cNvSpPr>
            <p:nvPr/>
          </p:nvSpPr>
          <p:spPr bwMode="auto">
            <a:xfrm>
              <a:off x="1661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47" name="AutoShape 9"/>
            <p:cNvSpPr>
              <a:spLocks noChangeArrowheads="1"/>
            </p:cNvSpPr>
            <p:nvPr/>
          </p:nvSpPr>
          <p:spPr bwMode="auto">
            <a:xfrm>
              <a:off x="612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48" name="AutoShape 10"/>
            <p:cNvSpPr>
              <a:spLocks noChangeArrowheads="1"/>
            </p:cNvSpPr>
            <p:nvPr/>
          </p:nvSpPr>
          <p:spPr bwMode="auto">
            <a:xfrm>
              <a:off x="1125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49" name="AutoShape 11"/>
            <p:cNvSpPr>
              <a:spLocks noChangeArrowheads="1"/>
            </p:cNvSpPr>
            <p:nvPr/>
          </p:nvSpPr>
          <p:spPr bwMode="auto">
            <a:xfrm>
              <a:off x="1417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550" name="AutoShape 12"/>
            <p:cNvSpPr>
              <a:spLocks noChangeArrowheads="1"/>
            </p:cNvSpPr>
            <p:nvPr/>
          </p:nvSpPr>
          <p:spPr bwMode="auto">
            <a:xfrm>
              <a:off x="1929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551" name="AutoShape 13"/>
            <p:cNvSpPr>
              <a:spLocks noChangeArrowheads="1"/>
            </p:cNvSpPr>
            <p:nvPr/>
          </p:nvSpPr>
          <p:spPr bwMode="auto">
            <a:xfrm>
              <a:off x="1259" y="341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1552" name="AutoShape 14"/>
            <p:cNvCxnSpPr>
              <a:cxnSpLocks noChangeShapeType="1"/>
              <a:stCxn id="21544" idx="3"/>
              <a:endCxn id="21545" idx="7"/>
            </p:cNvCxnSpPr>
            <p:nvPr/>
          </p:nvCxnSpPr>
          <p:spPr bwMode="auto">
            <a:xfrm flipH="1">
              <a:off x="1072" y="2154"/>
              <a:ext cx="25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3" name="AutoShape 15"/>
            <p:cNvCxnSpPr>
              <a:cxnSpLocks noChangeShapeType="1"/>
              <a:stCxn id="21544" idx="5"/>
              <a:endCxn id="21546" idx="1"/>
            </p:cNvCxnSpPr>
            <p:nvPr/>
          </p:nvCxnSpPr>
          <p:spPr bwMode="auto">
            <a:xfrm>
              <a:off x="1486" y="2154"/>
              <a:ext cx="20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4" name="AutoShape 16"/>
            <p:cNvCxnSpPr>
              <a:cxnSpLocks noChangeShapeType="1"/>
              <a:stCxn id="21545" idx="3"/>
              <a:endCxn id="21547" idx="0"/>
            </p:cNvCxnSpPr>
            <p:nvPr/>
          </p:nvCxnSpPr>
          <p:spPr bwMode="auto">
            <a:xfrm flipH="1">
              <a:off x="724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5" name="AutoShape 17"/>
            <p:cNvCxnSpPr>
              <a:cxnSpLocks noChangeShapeType="1"/>
              <a:stCxn id="21545" idx="5"/>
              <a:endCxn id="21548" idx="0"/>
            </p:cNvCxnSpPr>
            <p:nvPr/>
          </p:nvCxnSpPr>
          <p:spPr bwMode="auto">
            <a:xfrm>
              <a:off x="1072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6" name="AutoShape 18"/>
            <p:cNvCxnSpPr>
              <a:cxnSpLocks noChangeShapeType="1"/>
              <a:stCxn id="21546" idx="3"/>
              <a:endCxn id="21549" idx="0"/>
            </p:cNvCxnSpPr>
            <p:nvPr/>
          </p:nvCxnSpPr>
          <p:spPr bwMode="auto">
            <a:xfrm flipH="1">
              <a:off x="1529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7" name="AutoShape 19"/>
            <p:cNvCxnSpPr>
              <a:cxnSpLocks noChangeShapeType="1"/>
              <a:stCxn id="21546" idx="5"/>
              <a:endCxn id="21550" idx="0"/>
            </p:cNvCxnSpPr>
            <p:nvPr/>
          </p:nvCxnSpPr>
          <p:spPr bwMode="auto">
            <a:xfrm>
              <a:off x="1853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8" name="AutoShape 20"/>
            <p:cNvCxnSpPr>
              <a:cxnSpLocks noChangeShapeType="1"/>
              <a:stCxn id="21547" idx="4"/>
              <a:endCxn id="21551" idx="0"/>
            </p:cNvCxnSpPr>
            <p:nvPr/>
          </p:nvCxnSpPr>
          <p:spPr bwMode="auto">
            <a:xfrm>
              <a:off x="724" y="2946"/>
              <a:ext cx="647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9" name="AutoShape 21"/>
            <p:cNvCxnSpPr>
              <a:cxnSpLocks noChangeShapeType="1"/>
              <a:stCxn id="21548" idx="4"/>
              <a:endCxn id="21551" idx="0"/>
            </p:cNvCxnSpPr>
            <p:nvPr/>
          </p:nvCxnSpPr>
          <p:spPr bwMode="auto">
            <a:xfrm>
              <a:off x="1237" y="2946"/>
              <a:ext cx="134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0" name="AutoShape 22"/>
            <p:cNvCxnSpPr>
              <a:cxnSpLocks noChangeShapeType="1"/>
              <a:stCxn id="21549" idx="4"/>
              <a:endCxn id="21551" idx="0"/>
            </p:cNvCxnSpPr>
            <p:nvPr/>
          </p:nvCxnSpPr>
          <p:spPr bwMode="auto">
            <a:xfrm flipH="1">
              <a:off x="1371" y="2946"/>
              <a:ext cx="158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1" name="AutoShape 23"/>
            <p:cNvCxnSpPr>
              <a:cxnSpLocks noChangeShapeType="1"/>
              <a:stCxn id="21550" idx="4"/>
              <a:endCxn id="21551" idx="0"/>
            </p:cNvCxnSpPr>
            <p:nvPr/>
          </p:nvCxnSpPr>
          <p:spPr bwMode="auto">
            <a:xfrm flipH="1">
              <a:off x="1371" y="2946"/>
              <a:ext cx="671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10" name="Text Box 24"/>
          <p:cNvSpPr txBox="1">
            <a:spLocks noChangeArrowheads="1"/>
          </p:cNvSpPr>
          <p:nvPr/>
        </p:nvSpPr>
        <p:spPr bwMode="auto">
          <a:xfrm>
            <a:off x="3924300" y="2636838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/>
              <a:t>先深後廣生成樹</a:t>
            </a:r>
            <a:r>
              <a:rPr lang="zh-TW" altLang="en-US" sz="2400"/>
              <a:t> </a:t>
            </a:r>
          </a:p>
        </p:txBody>
      </p:sp>
      <p:grpSp>
        <p:nvGrpSpPr>
          <p:cNvPr id="21511" name="Group 45"/>
          <p:cNvGrpSpPr>
            <a:grpSpLocks/>
          </p:cNvGrpSpPr>
          <p:nvPr/>
        </p:nvGrpSpPr>
        <p:grpSpPr bwMode="auto">
          <a:xfrm>
            <a:off x="3563938" y="3141663"/>
            <a:ext cx="2447925" cy="2592387"/>
            <a:chOff x="2245" y="1979"/>
            <a:chExt cx="1542" cy="1633"/>
          </a:xfrm>
        </p:grpSpPr>
        <p:sp>
          <p:nvSpPr>
            <p:cNvPr id="21529" name="AutoShape 27"/>
            <p:cNvSpPr>
              <a:spLocks noChangeArrowheads="1"/>
            </p:cNvSpPr>
            <p:nvPr/>
          </p:nvSpPr>
          <p:spPr bwMode="auto">
            <a:xfrm>
              <a:off x="2928" y="1979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30" name="AutoShape 28"/>
            <p:cNvSpPr>
              <a:spLocks noChangeArrowheads="1"/>
            </p:cNvSpPr>
            <p:nvPr/>
          </p:nvSpPr>
          <p:spPr bwMode="auto">
            <a:xfrm>
              <a:off x="2513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31" name="AutoShape 29"/>
            <p:cNvSpPr>
              <a:spLocks noChangeArrowheads="1"/>
            </p:cNvSpPr>
            <p:nvPr/>
          </p:nvSpPr>
          <p:spPr bwMode="auto">
            <a:xfrm>
              <a:off x="3294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32" name="AutoShape 30"/>
            <p:cNvSpPr>
              <a:spLocks noChangeArrowheads="1"/>
            </p:cNvSpPr>
            <p:nvPr/>
          </p:nvSpPr>
          <p:spPr bwMode="auto">
            <a:xfrm>
              <a:off x="2245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33" name="AutoShape 31"/>
            <p:cNvSpPr>
              <a:spLocks noChangeArrowheads="1"/>
            </p:cNvSpPr>
            <p:nvPr/>
          </p:nvSpPr>
          <p:spPr bwMode="auto">
            <a:xfrm>
              <a:off x="2758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34" name="AutoShape 32"/>
            <p:cNvSpPr>
              <a:spLocks noChangeArrowheads="1"/>
            </p:cNvSpPr>
            <p:nvPr/>
          </p:nvSpPr>
          <p:spPr bwMode="auto">
            <a:xfrm>
              <a:off x="3050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535" name="AutoShape 33"/>
            <p:cNvSpPr>
              <a:spLocks noChangeArrowheads="1"/>
            </p:cNvSpPr>
            <p:nvPr/>
          </p:nvSpPr>
          <p:spPr bwMode="auto">
            <a:xfrm>
              <a:off x="3562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536" name="AutoShape 34"/>
            <p:cNvSpPr>
              <a:spLocks noChangeArrowheads="1"/>
            </p:cNvSpPr>
            <p:nvPr/>
          </p:nvSpPr>
          <p:spPr bwMode="auto">
            <a:xfrm>
              <a:off x="2892" y="341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1537" name="AutoShape 35"/>
            <p:cNvCxnSpPr>
              <a:cxnSpLocks noChangeShapeType="1"/>
              <a:stCxn id="21529" idx="3"/>
              <a:endCxn id="21530" idx="7"/>
            </p:cNvCxnSpPr>
            <p:nvPr/>
          </p:nvCxnSpPr>
          <p:spPr bwMode="auto">
            <a:xfrm flipH="1">
              <a:off x="2705" y="2154"/>
              <a:ext cx="25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8" name="AutoShape 37"/>
            <p:cNvCxnSpPr>
              <a:cxnSpLocks noChangeShapeType="1"/>
              <a:stCxn id="21530" idx="3"/>
              <a:endCxn id="21532" idx="0"/>
            </p:cNvCxnSpPr>
            <p:nvPr/>
          </p:nvCxnSpPr>
          <p:spPr bwMode="auto">
            <a:xfrm flipH="1">
              <a:off x="2357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9" name="AutoShape 39"/>
            <p:cNvCxnSpPr>
              <a:cxnSpLocks noChangeShapeType="1"/>
              <a:stCxn id="21531" idx="3"/>
              <a:endCxn id="21534" idx="0"/>
            </p:cNvCxnSpPr>
            <p:nvPr/>
          </p:nvCxnSpPr>
          <p:spPr bwMode="auto">
            <a:xfrm flipH="1">
              <a:off x="3162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0" name="AutoShape 40"/>
            <p:cNvCxnSpPr>
              <a:cxnSpLocks noChangeShapeType="1"/>
              <a:stCxn id="21531" idx="5"/>
              <a:endCxn id="21535" idx="0"/>
            </p:cNvCxnSpPr>
            <p:nvPr/>
          </p:nvCxnSpPr>
          <p:spPr bwMode="auto">
            <a:xfrm>
              <a:off x="3486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1" name="AutoShape 41"/>
            <p:cNvCxnSpPr>
              <a:cxnSpLocks noChangeShapeType="1"/>
              <a:stCxn id="21532" idx="4"/>
              <a:endCxn id="21536" idx="0"/>
            </p:cNvCxnSpPr>
            <p:nvPr/>
          </p:nvCxnSpPr>
          <p:spPr bwMode="auto">
            <a:xfrm>
              <a:off x="2357" y="2946"/>
              <a:ext cx="647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2" name="AutoShape 42"/>
            <p:cNvCxnSpPr>
              <a:cxnSpLocks noChangeShapeType="1"/>
              <a:stCxn id="21533" idx="4"/>
              <a:endCxn id="21536" idx="0"/>
            </p:cNvCxnSpPr>
            <p:nvPr/>
          </p:nvCxnSpPr>
          <p:spPr bwMode="auto">
            <a:xfrm>
              <a:off x="2870" y="2946"/>
              <a:ext cx="134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3" name="AutoShape 43"/>
            <p:cNvCxnSpPr>
              <a:cxnSpLocks noChangeShapeType="1"/>
              <a:stCxn id="21534" idx="4"/>
              <a:endCxn id="21536" idx="0"/>
            </p:cNvCxnSpPr>
            <p:nvPr/>
          </p:nvCxnSpPr>
          <p:spPr bwMode="auto">
            <a:xfrm flipH="1">
              <a:off x="3004" y="2946"/>
              <a:ext cx="158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12" name="Text Box 46"/>
          <p:cNvSpPr txBox="1">
            <a:spLocks noChangeArrowheads="1"/>
          </p:cNvSpPr>
          <p:nvPr/>
        </p:nvSpPr>
        <p:spPr bwMode="auto">
          <a:xfrm>
            <a:off x="6796088" y="2752725"/>
            <a:ext cx="1663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/>
              <a:t>先廣後深生成樹 </a:t>
            </a:r>
          </a:p>
        </p:txBody>
      </p:sp>
      <p:grpSp>
        <p:nvGrpSpPr>
          <p:cNvPr id="21513" name="Group 66"/>
          <p:cNvGrpSpPr>
            <a:grpSpLocks/>
          </p:cNvGrpSpPr>
          <p:nvPr/>
        </p:nvGrpSpPr>
        <p:grpSpPr bwMode="auto">
          <a:xfrm>
            <a:off x="6372225" y="3141663"/>
            <a:ext cx="2447925" cy="2592387"/>
            <a:chOff x="4014" y="1979"/>
            <a:chExt cx="1542" cy="1633"/>
          </a:xfrm>
        </p:grpSpPr>
        <p:sp>
          <p:nvSpPr>
            <p:cNvPr id="21514" name="AutoShape 48"/>
            <p:cNvSpPr>
              <a:spLocks noChangeArrowheads="1"/>
            </p:cNvSpPr>
            <p:nvPr/>
          </p:nvSpPr>
          <p:spPr bwMode="auto">
            <a:xfrm>
              <a:off x="4697" y="1979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15" name="AutoShape 49"/>
            <p:cNvSpPr>
              <a:spLocks noChangeArrowheads="1"/>
            </p:cNvSpPr>
            <p:nvPr/>
          </p:nvSpPr>
          <p:spPr bwMode="auto">
            <a:xfrm>
              <a:off x="4282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16" name="AutoShape 50"/>
            <p:cNvSpPr>
              <a:spLocks noChangeArrowheads="1"/>
            </p:cNvSpPr>
            <p:nvPr/>
          </p:nvSpPr>
          <p:spPr bwMode="auto">
            <a:xfrm>
              <a:off x="5063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17" name="AutoShape 51"/>
            <p:cNvSpPr>
              <a:spLocks noChangeArrowheads="1"/>
            </p:cNvSpPr>
            <p:nvPr/>
          </p:nvSpPr>
          <p:spPr bwMode="auto">
            <a:xfrm>
              <a:off x="4014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18" name="AutoShape 52"/>
            <p:cNvSpPr>
              <a:spLocks noChangeArrowheads="1"/>
            </p:cNvSpPr>
            <p:nvPr/>
          </p:nvSpPr>
          <p:spPr bwMode="auto">
            <a:xfrm>
              <a:off x="4527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19" name="AutoShape 53"/>
            <p:cNvSpPr>
              <a:spLocks noChangeArrowheads="1"/>
            </p:cNvSpPr>
            <p:nvPr/>
          </p:nvSpPr>
          <p:spPr bwMode="auto">
            <a:xfrm>
              <a:off x="4819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520" name="AutoShape 54"/>
            <p:cNvSpPr>
              <a:spLocks noChangeArrowheads="1"/>
            </p:cNvSpPr>
            <p:nvPr/>
          </p:nvSpPr>
          <p:spPr bwMode="auto">
            <a:xfrm>
              <a:off x="5331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521" name="AutoShape 55"/>
            <p:cNvSpPr>
              <a:spLocks noChangeArrowheads="1"/>
            </p:cNvSpPr>
            <p:nvPr/>
          </p:nvSpPr>
          <p:spPr bwMode="auto">
            <a:xfrm>
              <a:off x="4661" y="341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1522" name="AutoShape 56"/>
            <p:cNvCxnSpPr>
              <a:cxnSpLocks noChangeShapeType="1"/>
              <a:stCxn id="21514" idx="3"/>
              <a:endCxn id="21515" idx="7"/>
            </p:cNvCxnSpPr>
            <p:nvPr/>
          </p:nvCxnSpPr>
          <p:spPr bwMode="auto">
            <a:xfrm flipH="1">
              <a:off x="4474" y="2154"/>
              <a:ext cx="25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3" name="AutoShape 57"/>
            <p:cNvCxnSpPr>
              <a:cxnSpLocks noChangeShapeType="1"/>
              <a:stCxn id="21514" idx="5"/>
              <a:endCxn id="21516" idx="1"/>
            </p:cNvCxnSpPr>
            <p:nvPr/>
          </p:nvCxnSpPr>
          <p:spPr bwMode="auto">
            <a:xfrm>
              <a:off x="4888" y="2154"/>
              <a:ext cx="20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4" name="AutoShape 58"/>
            <p:cNvCxnSpPr>
              <a:cxnSpLocks noChangeShapeType="1"/>
              <a:stCxn id="21515" idx="3"/>
              <a:endCxn id="21517" idx="0"/>
            </p:cNvCxnSpPr>
            <p:nvPr/>
          </p:nvCxnSpPr>
          <p:spPr bwMode="auto">
            <a:xfrm flipH="1">
              <a:off x="4126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59"/>
            <p:cNvCxnSpPr>
              <a:cxnSpLocks noChangeShapeType="1"/>
              <a:stCxn id="21515" idx="5"/>
              <a:endCxn id="21518" idx="0"/>
            </p:cNvCxnSpPr>
            <p:nvPr/>
          </p:nvCxnSpPr>
          <p:spPr bwMode="auto">
            <a:xfrm>
              <a:off x="4474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60"/>
            <p:cNvCxnSpPr>
              <a:cxnSpLocks noChangeShapeType="1"/>
              <a:stCxn id="21516" idx="3"/>
              <a:endCxn id="21519" idx="0"/>
            </p:cNvCxnSpPr>
            <p:nvPr/>
          </p:nvCxnSpPr>
          <p:spPr bwMode="auto">
            <a:xfrm flipH="1">
              <a:off x="4931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61"/>
            <p:cNvCxnSpPr>
              <a:cxnSpLocks noChangeShapeType="1"/>
              <a:stCxn id="21516" idx="5"/>
              <a:endCxn id="21520" idx="0"/>
            </p:cNvCxnSpPr>
            <p:nvPr/>
          </p:nvCxnSpPr>
          <p:spPr bwMode="auto">
            <a:xfrm>
              <a:off x="5255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62"/>
            <p:cNvCxnSpPr>
              <a:cxnSpLocks noChangeShapeType="1"/>
              <a:stCxn id="21517" idx="4"/>
              <a:endCxn id="21521" idx="0"/>
            </p:cNvCxnSpPr>
            <p:nvPr/>
          </p:nvCxnSpPr>
          <p:spPr bwMode="auto">
            <a:xfrm>
              <a:off x="4126" y="2946"/>
              <a:ext cx="647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362950" cy="25923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dirty="0"/>
              <a:t>特性：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dirty="0"/>
              <a:t>(1)  </a:t>
            </a:r>
            <a:r>
              <a:rPr lang="zh-TW" altLang="en-US" sz="2400" dirty="0"/>
              <a:t>生成樹</a:t>
            </a:r>
            <a:r>
              <a:rPr lang="en-US" altLang="zh-TW" sz="2400" dirty="0"/>
              <a:t>G</a:t>
            </a:r>
            <a:r>
              <a:rPr lang="en-US" altLang="zh-TW" sz="2400" baseline="-25000" dirty="0"/>
              <a:t>1</a:t>
            </a:r>
            <a:r>
              <a:rPr lang="zh-TW" altLang="en-US" sz="2400" dirty="0"/>
              <a:t>為圖</a:t>
            </a:r>
            <a:r>
              <a:rPr lang="en-US" altLang="zh-TW" sz="2400" dirty="0"/>
              <a:t>G</a:t>
            </a:r>
            <a:r>
              <a:rPr lang="zh-TW" altLang="en-US" sz="2400" dirty="0"/>
              <a:t>之最小子圖，且</a:t>
            </a:r>
            <a:r>
              <a:rPr lang="en-US" altLang="zh-TW" sz="2400" dirty="0"/>
              <a:t>V(G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V(G)</a:t>
            </a:r>
            <a:r>
              <a:rPr lang="zh-TW" altLang="en-US" sz="2400" dirty="0"/>
              <a:t>，</a:t>
            </a:r>
            <a:r>
              <a:rPr lang="en-US" altLang="zh-TW" sz="2400" dirty="0"/>
              <a:t>G</a:t>
            </a:r>
            <a:r>
              <a:rPr lang="en-US" altLang="zh-TW" sz="2400" baseline="-25000" dirty="0"/>
              <a:t>1</a:t>
            </a:r>
            <a:r>
              <a:rPr lang="zh-TW" altLang="en-US" sz="2400" dirty="0"/>
              <a:t>是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      連通。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b="1" dirty="0">
                <a:solidFill>
                  <a:srgbClr val="FF0000"/>
                </a:solidFill>
                <a:effectLst/>
              </a:rPr>
              <a:t>(2)  </a:t>
            </a:r>
            <a:r>
              <a:rPr lang="zh-TW" altLang="en-US" sz="2400" b="1" dirty="0">
                <a:solidFill>
                  <a:srgbClr val="FF0000"/>
                </a:solidFill>
                <a:effectLst/>
              </a:rPr>
              <a:t>生成樹有</a:t>
            </a:r>
            <a:r>
              <a:rPr lang="en-US" altLang="zh-TW" sz="2400" b="1" dirty="0">
                <a:solidFill>
                  <a:srgbClr val="FF0000"/>
                </a:solidFill>
                <a:effectLst/>
              </a:rPr>
              <a:t>N-1</a:t>
            </a:r>
            <a:r>
              <a:rPr lang="zh-TW" altLang="en-US" sz="2400" b="1" dirty="0">
                <a:solidFill>
                  <a:srgbClr val="FF0000"/>
                </a:solidFill>
                <a:effectLst/>
              </a:rPr>
              <a:t>個邊。 </a:t>
            </a:r>
          </a:p>
          <a:p>
            <a:pPr eaLnBrk="1" hangingPunct="1">
              <a:defRPr/>
            </a:pPr>
            <a:r>
              <a:rPr lang="zh-TW" altLang="en-US" sz="2400" dirty="0"/>
              <a:t>應用：城市與城市間網路架設。</a:t>
            </a:r>
            <a:r>
              <a:rPr lang="zh-TW" altLang="en-US" dirty="0"/>
              <a:t> </a:t>
            </a:r>
            <a:r>
              <a:rPr lang="zh-TW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/>
            </a:extLst>
          </p:cNvPr>
          <p:cNvSpPr>
            <a:spLocks noGrp="1" noChangeArrowheads="1"/>
          </p:cNvSpPr>
          <p:nvPr/>
        </p:nvSpPr>
        <p:spPr bwMode="auto">
          <a:xfrm>
            <a:off x="457200" y="404664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p:sp>
        <p:nvSpPr>
          <p:cNvPr id="3789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400" dirty="0" smtClean="0"/>
              <a:t>定義：對有加權的無向圖形中，具有最少的成本之生成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 smtClean="0"/>
              <a:t>               樹。</a:t>
            </a:r>
          </a:p>
          <a:p>
            <a:pPr eaLnBrk="1" hangingPunct="1">
              <a:defRPr/>
            </a:pPr>
            <a:r>
              <a:rPr lang="zh-TW" altLang="en-US" sz="2400" dirty="0" smtClean="0"/>
              <a:t>限制：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(1) </a:t>
            </a:r>
            <a:r>
              <a:rPr lang="zh-TW" altLang="en-US" sz="2400" dirty="0" smtClean="0"/>
              <a:t>只能使用圖形內之邊。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(2) </a:t>
            </a:r>
            <a:r>
              <a:rPr lang="zh-TW" altLang="en-US" sz="2400" dirty="0" smtClean="0"/>
              <a:t>恰好只使用</a:t>
            </a:r>
            <a:r>
              <a:rPr lang="en-US" altLang="zh-TW" sz="2400" dirty="0" smtClean="0"/>
              <a:t>N-1</a:t>
            </a:r>
            <a:r>
              <a:rPr lang="zh-TW" altLang="en-US" sz="2400" dirty="0" smtClean="0"/>
              <a:t>個邊。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(3) </a:t>
            </a:r>
            <a:r>
              <a:rPr lang="zh-TW" altLang="en-US" sz="2400" dirty="0" smtClean="0"/>
              <a:t>不可使用會形成環路的邊。 </a:t>
            </a:r>
          </a:p>
          <a:p>
            <a:pPr eaLnBrk="1" hangingPunct="1">
              <a:defRPr/>
            </a:pPr>
            <a:r>
              <a:rPr lang="en-US" altLang="zh-TW" sz="2400" b="1" dirty="0" err="1" smtClean="0">
                <a:solidFill>
                  <a:srgbClr val="FF0000"/>
                </a:solidFill>
              </a:rPr>
              <a:t>Kruskal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法：</a:t>
            </a:r>
            <a:r>
              <a:rPr lang="zh-TW" altLang="en-US" sz="2400" dirty="0" smtClean="0"/>
              <a:t>根據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各邊的成本以遞增的方式</a:t>
            </a:r>
            <a:r>
              <a:rPr lang="zh-TW" altLang="en-US" sz="2400" dirty="0" smtClean="0"/>
              <a:t>選取要加入</a:t>
            </a:r>
            <a:r>
              <a:rPr lang="en-US" altLang="zh-TW" sz="2400" dirty="0" smtClean="0"/>
              <a:t>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                   </a:t>
            </a:r>
            <a:r>
              <a:rPr lang="zh-TW" altLang="en-US" sz="2400" dirty="0" smtClean="0"/>
              <a:t>中，若此邊與原Ｔ中已有的邊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不形成環路</a:t>
            </a:r>
            <a:r>
              <a:rPr lang="zh-TW" altLang="en-US" sz="2400" dirty="0" smtClean="0"/>
              <a:t>，即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 smtClean="0"/>
              <a:t>                       可加入</a:t>
            </a:r>
            <a:r>
              <a:rPr lang="en-US" altLang="zh-TW" sz="2400" dirty="0" smtClean="0"/>
              <a:t>T</a:t>
            </a:r>
            <a:r>
              <a:rPr lang="zh-TW" altLang="en-US" sz="2400" dirty="0" smtClean="0"/>
              <a:t>中。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　圖形 </a:t>
            </a:r>
          </a:p>
        </p:txBody>
      </p:sp>
      <p:sp>
        <p:nvSpPr>
          <p:cNvPr id="92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075613" cy="5334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smtClean="0"/>
              <a:t>例：橋樑問題（</a:t>
            </a:r>
            <a:r>
              <a:rPr lang="en-US" altLang="zh-TW" sz="2200" smtClean="0"/>
              <a:t>Euler</a:t>
            </a:r>
            <a:r>
              <a:rPr lang="zh-TW" altLang="en-US" sz="2200" smtClean="0"/>
              <a:t>）</a:t>
            </a:r>
            <a:r>
              <a:rPr lang="zh-TW" altLang="en-US" sz="2400" smtClean="0"/>
              <a:t> </a:t>
            </a:r>
          </a:p>
        </p:txBody>
      </p:sp>
      <p:grpSp>
        <p:nvGrpSpPr>
          <p:cNvPr id="6148" name="Group 25"/>
          <p:cNvGrpSpPr>
            <a:grpSpLocks/>
          </p:cNvGrpSpPr>
          <p:nvPr/>
        </p:nvGrpSpPr>
        <p:grpSpPr bwMode="auto">
          <a:xfrm>
            <a:off x="1374775" y="1844675"/>
            <a:ext cx="2592388" cy="3384550"/>
            <a:chOff x="748" y="1389"/>
            <a:chExt cx="1633" cy="2132"/>
          </a:xfrm>
        </p:grpSpPr>
        <p:grpSp>
          <p:nvGrpSpPr>
            <p:cNvPr id="6150" name="Group 13"/>
            <p:cNvGrpSpPr>
              <a:grpSpLocks/>
            </p:cNvGrpSpPr>
            <p:nvPr/>
          </p:nvGrpSpPr>
          <p:grpSpPr bwMode="auto">
            <a:xfrm>
              <a:off x="994" y="1661"/>
              <a:ext cx="1160" cy="1633"/>
              <a:chOff x="994" y="1661"/>
              <a:chExt cx="1160" cy="1633"/>
            </a:xfrm>
          </p:grpSpPr>
          <p:sp>
            <p:nvSpPr>
              <p:cNvPr id="6162" name="Oval 4"/>
              <p:cNvSpPr>
                <a:spLocks noChangeArrowheads="1"/>
              </p:cNvSpPr>
              <p:nvPr/>
            </p:nvSpPr>
            <p:spPr bwMode="auto">
              <a:xfrm>
                <a:off x="997" y="1661"/>
                <a:ext cx="224" cy="81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6163" name="Oval 5"/>
              <p:cNvSpPr>
                <a:spLocks noChangeArrowheads="1"/>
              </p:cNvSpPr>
              <p:nvPr/>
            </p:nvSpPr>
            <p:spPr bwMode="auto">
              <a:xfrm>
                <a:off x="994" y="2476"/>
                <a:ext cx="224" cy="80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6164" name="Line 8"/>
              <p:cNvSpPr>
                <a:spLocks noChangeShapeType="1"/>
              </p:cNvSpPr>
              <p:nvPr/>
            </p:nvSpPr>
            <p:spPr bwMode="auto">
              <a:xfrm>
                <a:off x="1104" y="2478"/>
                <a:ext cx="105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5" name="Arc 9"/>
              <p:cNvSpPr>
                <a:spLocks/>
              </p:cNvSpPr>
              <p:nvPr/>
            </p:nvSpPr>
            <p:spPr bwMode="auto">
              <a:xfrm>
                <a:off x="1111" y="1661"/>
                <a:ext cx="1043" cy="820"/>
              </a:xfrm>
              <a:custGeom>
                <a:avLst/>
                <a:gdLst>
                  <a:gd name="T0" fmla="*/ 0 w 24899"/>
                  <a:gd name="T1" fmla="*/ 0 h 21600"/>
                  <a:gd name="T2" fmla="*/ 0 w 24899"/>
                  <a:gd name="T3" fmla="*/ 0 h 21600"/>
                  <a:gd name="T4" fmla="*/ 0 w 2489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899" h="21600" fill="none" extrusionOk="0">
                    <a:moveTo>
                      <a:pt x="0" y="253"/>
                    </a:moveTo>
                    <a:cubicBezTo>
                      <a:pt x="1091" y="84"/>
                      <a:pt x="2194" y="0"/>
                      <a:pt x="3299" y="0"/>
                    </a:cubicBezTo>
                    <a:cubicBezTo>
                      <a:pt x="15228" y="0"/>
                      <a:pt x="24899" y="9670"/>
                      <a:pt x="24899" y="21600"/>
                    </a:cubicBezTo>
                  </a:path>
                  <a:path w="24899" h="21600" stroke="0" extrusionOk="0">
                    <a:moveTo>
                      <a:pt x="0" y="253"/>
                    </a:moveTo>
                    <a:cubicBezTo>
                      <a:pt x="1091" y="84"/>
                      <a:pt x="2194" y="0"/>
                      <a:pt x="3299" y="0"/>
                    </a:cubicBezTo>
                    <a:cubicBezTo>
                      <a:pt x="15228" y="0"/>
                      <a:pt x="24899" y="9670"/>
                      <a:pt x="24899" y="21600"/>
                    </a:cubicBezTo>
                    <a:lnTo>
                      <a:pt x="3299" y="21600"/>
                    </a:lnTo>
                    <a:lnTo>
                      <a:pt x="0" y="253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6" name="Arc 10"/>
              <p:cNvSpPr>
                <a:spLocks/>
              </p:cNvSpPr>
              <p:nvPr/>
            </p:nvSpPr>
            <p:spPr bwMode="auto">
              <a:xfrm flipV="1">
                <a:off x="1111" y="2478"/>
                <a:ext cx="1030" cy="816"/>
              </a:xfrm>
              <a:custGeom>
                <a:avLst/>
                <a:gdLst>
                  <a:gd name="T0" fmla="*/ 0 w 22204"/>
                  <a:gd name="T1" fmla="*/ 0 h 23020"/>
                  <a:gd name="T2" fmla="*/ 0 w 22204"/>
                  <a:gd name="T3" fmla="*/ 0 h 23020"/>
                  <a:gd name="T4" fmla="*/ 0 w 22204"/>
                  <a:gd name="T5" fmla="*/ 0 h 230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04" h="23020" fill="none" extrusionOk="0">
                    <a:moveTo>
                      <a:pt x="0" y="8"/>
                    </a:moveTo>
                    <a:cubicBezTo>
                      <a:pt x="201" y="2"/>
                      <a:pt x="402" y="0"/>
                      <a:pt x="604" y="0"/>
                    </a:cubicBezTo>
                    <a:cubicBezTo>
                      <a:pt x="12533" y="0"/>
                      <a:pt x="22204" y="9670"/>
                      <a:pt x="22204" y="21600"/>
                    </a:cubicBezTo>
                    <a:cubicBezTo>
                      <a:pt x="22204" y="22073"/>
                      <a:pt x="22188" y="22547"/>
                      <a:pt x="22157" y="23020"/>
                    </a:cubicBezTo>
                  </a:path>
                  <a:path w="22204" h="23020" stroke="0" extrusionOk="0">
                    <a:moveTo>
                      <a:pt x="0" y="8"/>
                    </a:moveTo>
                    <a:cubicBezTo>
                      <a:pt x="201" y="2"/>
                      <a:pt x="402" y="0"/>
                      <a:pt x="604" y="0"/>
                    </a:cubicBezTo>
                    <a:cubicBezTo>
                      <a:pt x="12533" y="0"/>
                      <a:pt x="22204" y="9670"/>
                      <a:pt x="22204" y="21600"/>
                    </a:cubicBezTo>
                    <a:cubicBezTo>
                      <a:pt x="22204" y="22073"/>
                      <a:pt x="22188" y="22547"/>
                      <a:pt x="22157" y="23020"/>
                    </a:cubicBezTo>
                    <a:lnTo>
                      <a:pt x="604" y="21600"/>
                    </a:lnTo>
                    <a:lnTo>
                      <a:pt x="0" y="8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/>
              <a:lstStyle/>
              <a:p>
                <a:endParaRPr lang="zh-TW" altLang="en-US"/>
              </a:p>
            </p:txBody>
          </p:sp>
        </p:grpSp>
        <p:sp>
          <p:nvSpPr>
            <p:cNvPr id="6151" name="Text Box 12"/>
            <p:cNvSpPr txBox="1">
              <a:spLocks noChangeArrowheads="1"/>
            </p:cNvSpPr>
            <p:nvPr/>
          </p:nvSpPr>
          <p:spPr bwMode="auto">
            <a:xfrm>
              <a:off x="1015" y="138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52" name="Text Box 14"/>
            <p:cNvSpPr txBox="1">
              <a:spLocks noChangeArrowheads="1"/>
            </p:cNvSpPr>
            <p:nvPr/>
          </p:nvSpPr>
          <p:spPr bwMode="auto">
            <a:xfrm>
              <a:off x="793" y="1842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53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154" name="Text Box 16"/>
            <p:cNvSpPr txBox="1">
              <a:spLocks noChangeArrowheads="1"/>
            </p:cNvSpPr>
            <p:nvPr/>
          </p:nvSpPr>
          <p:spPr bwMode="auto">
            <a:xfrm>
              <a:off x="1468" y="222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55" name="Text Box 17"/>
            <p:cNvSpPr txBox="1">
              <a:spLocks noChangeArrowheads="1"/>
            </p:cNvSpPr>
            <p:nvPr/>
          </p:nvSpPr>
          <p:spPr bwMode="auto">
            <a:xfrm>
              <a:off x="2149" y="231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156" name="Text Box 18"/>
            <p:cNvSpPr txBox="1">
              <a:spLocks noChangeArrowheads="1"/>
            </p:cNvSpPr>
            <p:nvPr/>
          </p:nvSpPr>
          <p:spPr bwMode="auto">
            <a:xfrm>
              <a:off x="1701" y="1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157" name="Text Box 19"/>
            <p:cNvSpPr txBox="1">
              <a:spLocks noChangeArrowheads="1"/>
            </p:cNvSpPr>
            <p:nvPr/>
          </p:nvSpPr>
          <p:spPr bwMode="auto">
            <a:xfrm>
              <a:off x="833" y="231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58" name="Text Box 20"/>
            <p:cNvSpPr txBox="1">
              <a:spLocks noChangeArrowheads="1"/>
            </p:cNvSpPr>
            <p:nvPr/>
          </p:nvSpPr>
          <p:spPr bwMode="auto">
            <a:xfrm>
              <a:off x="748" y="27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59" name="Text Box 21"/>
            <p:cNvSpPr txBox="1">
              <a:spLocks noChangeArrowheads="1"/>
            </p:cNvSpPr>
            <p:nvPr/>
          </p:nvSpPr>
          <p:spPr bwMode="auto">
            <a:xfrm>
              <a:off x="1242" y="272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60" name="Text Box 22"/>
            <p:cNvSpPr txBox="1">
              <a:spLocks noChangeArrowheads="1"/>
            </p:cNvSpPr>
            <p:nvPr/>
          </p:nvSpPr>
          <p:spPr bwMode="auto">
            <a:xfrm>
              <a:off x="1020" y="327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61" name="Text Box 23"/>
            <p:cNvSpPr txBox="1">
              <a:spLocks noChangeArrowheads="1"/>
            </p:cNvSpPr>
            <p:nvPr/>
          </p:nvSpPr>
          <p:spPr bwMode="auto">
            <a:xfrm>
              <a:off x="1701" y="3067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6149" name="Text Box 24"/>
          <p:cNvSpPr txBox="1">
            <a:spLocks noChangeArrowheads="1"/>
          </p:cNvSpPr>
          <p:nvPr/>
        </p:nvSpPr>
        <p:spPr bwMode="auto">
          <a:xfrm>
            <a:off x="827088" y="5589588"/>
            <a:ext cx="7561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問題：從任一點出發，經過每一橋恰一次，並回到原點？</a:t>
            </a:r>
            <a:r>
              <a:rPr lang="zh-TW" alt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8" name="AutoShape 25"/>
          <p:cNvCxnSpPr>
            <a:cxnSpLocks noChangeShapeType="1"/>
            <a:stCxn id="24633" idx="3"/>
            <a:endCxn id="24640" idx="7"/>
          </p:cNvCxnSpPr>
          <p:nvPr/>
        </p:nvCxnSpPr>
        <p:spPr bwMode="auto">
          <a:xfrm flipH="1">
            <a:off x="963613" y="3538538"/>
            <a:ext cx="63500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79" name="Text Box 31"/>
          <p:cNvSpPr txBox="1">
            <a:spLocks noChangeArrowheads="1"/>
          </p:cNvSpPr>
          <p:nvPr/>
        </p:nvSpPr>
        <p:spPr bwMode="auto">
          <a:xfrm>
            <a:off x="441325" y="9810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範例：</a:t>
            </a:r>
            <a:r>
              <a:rPr lang="zh-TW" altLang="en-US" sz="2400"/>
              <a:t> </a:t>
            </a:r>
          </a:p>
        </p:txBody>
      </p:sp>
      <p:sp>
        <p:nvSpPr>
          <p:cNvPr id="24580" name="Text Box 49"/>
          <p:cNvSpPr txBox="1">
            <a:spLocks noChangeArrowheads="1"/>
          </p:cNvSpPr>
          <p:nvPr/>
        </p:nvSpPr>
        <p:spPr bwMode="auto">
          <a:xfrm>
            <a:off x="395288" y="50863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(A)</a:t>
            </a:r>
          </a:p>
        </p:txBody>
      </p:sp>
      <p:grpSp>
        <p:nvGrpSpPr>
          <p:cNvPr id="24581" name="Group 53"/>
          <p:cNvGrpSpPr>
            <a:grpSpLocks/>
          </p:cNvGrpSpPr>
          <p:nvPr/>
        </p:nvGrpSpPr>
        <p:grpSpPr bwMode="auto">
          <a:xfrm>
            <a:off x="323850" y="1989138"/>
            <a:ext cx="2671763" cy="3175000"/>
            <a:chOff x="385" y="692"/>
            <a:chExt cx="1683" cy="2000"/>
          </a:xfrm>
        </p:grpSpPr>
        <p:sp>
          <p:nvSpPr>
            <p:cNvPr id="24630" name="Oval 5"/>
            <p:cNvSpPr>
              <a:spLocks noChangeArrowheads="1"/>
            </p:cNvSpPr>
            <p:nvPr/>
          </p:nvSpPr>
          <p:spPr bwMode="auto">
            <a:xfrm>
              <a:off x="1014" y="70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grpSp>
          <p:nvGrpSpPr>
            <p:cNvPr id="24631" name="Group 52"/>
            <p:cNvGrpSpPr>
              <a:grpSpLocks/>
            </p:cNvGrpSpPr>
            <p:nvPr/>
          </p:nvGrpSpPr>
          <p:grpSpPr bwMode="auto">
            <a:xfrm>
              <a:off x="385" y="692"/>
              <a:ext cx="1683" cy="2000"/>
              <a:chOff x="385" y="692"/>
              <a:chExt cx="1683" cy="2000"/>
            </a:xfrm>
          </p:grpSpPr>
          <p:sp>
            <p:nvSpPr>
              <p:cNvPr id="24632" name="Oval 6"/>
              <p:cNvSpPr>
                <a:spLocks noChangeArrowheads="1"/>
              </p:cNvSpPr>
              <p:nvPr/>
            </p:nvSpPr>
            <p:spPr bwMode="auto">
              <a:xfrm>
                <a:off x="1518" y="982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33" name="Oval 8"/>
              <p:cNvSpPr>
                <a:spLocks noChangeArrowheads="1"/>
              </p:cNvSpPr>
              <p:nvPr/>
            </p:nvSpPr>
            <p:spPr bwMode="auto">
              <a:xfrm>
                <a:off x="1153" y="147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34" name="Oval 9"/>
              <p:cNvSpPr>
                <a:spLocks noChangeArrowheads="1"/>
              </p:cNvSpPr>
              <p:nvPr/>
            </p:nvSpPr>
            <p:spPr bwMode="auto">
              <a:xfrm>
                <a:off x="521" y="1230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grpSp>
            <p:nvGrpSpPr>
              <p:cNvPr id="24635" name="Group 51"/>
              <p:cNvGrpSpPr>
                <a:grpSpLocks/>
              </p:cNvGrpSpPr>
              <p:nvPr/>
            </p:nvGrpSpPr>
            <p:grpSpPr bwMode="auto">
              <a:xfrm>
                <a:off x="385" y="692"/>
                <a:ext cx="1683" cy="2000"/>
                <a:chOff x="381" y="692"/>
                <a:chExt cx="1683" cy="2000"/>
              </a:xfrm>
            </p:grpSpPr>
            <p:sp>
              <p:nvSpPr>
                <p:cNvPr id="24636" name="Oval 7"/>
                <p:cNvSpPr>
                  <a:spLocks noChangeArrowheads="1"/>
                </p:cNvSpPr>
                <p:nvPr/>
              </p:nvSpPr>
              <p:spPr bwMode="auto">
                <a:xfrm>
                  <a:off x="1721" y="1486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4637" name="Oval 10"/>
                <p:cNvSpPr>
                  <a:spLocks noChangeArrowheads="1"/>
                </p:cNvSpPr>
                <p:nvPr/>
              </p:nvSpPr>
              <p:spPr bwMode="auto">
                <a:xfrm>
                  <a:off x="1438" y="2472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grpSp>
              <p:nvGrpSpPr>
                <p:cNvPr id="24638" name="Group 50"/>
                <p:cNvGrpSpPr>
                  <a:grpSpLocks/>
                </p:cNvGrpSpPr>
                <p:nvPr/>
              </p:nvGrpSpPr>
              <p:grpSpPr bwMode="auto">
                <a:xfrm>
                  <a:off x="381" y="692"/>
                  <a:ext cx="1683" cy="2000"/>
                  <a:chOff x="381" y="692"/>
                  <a:chExt cx="1683" cy="2000"/>
                </a:xfrm>
              </p:grpSpPr>
              <p:sp>
                <p:nvSpPr>
                  <p:cNvPr id="24640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77" y="1974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cxnSp>
                <p:nvCxnSpPr>
                  <p:cNvPr id="24641" name="AutoShape 22"/>
                  <p:cNvCxnSpPr>
                    <a:cxnSpLocks noChangeShapeType="1"/>
                    <a:stCxn id="24630" idx="6"/>
                    <a:endCxn id="24632" idx="1"/>
                  </p:cNvCxnSpPr>
                  <p:nvPr/>
                </p:nvCxnSpPr>
                <p:spPr bwMode="auto">
                  <a:xfrm>
                    <a:off x="1262" y="811"/>
                    <a:ext cx="291" cy="19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2" name="AutoShape 23"/>
                  <p:cNvCxnSpPr>
                    <a:cxnSpLocks noChangeShapeType="1"/>
                    <a:stCxn id="24630" idx="3"/>
                    <a:endCxn id="24634" idx="7"/>
                  </p:cNvCxnSpPr>
                  <p:nvPr/>
                </p:nvCxnSpPr>
                <p:spPr bwMode="auto">
                  <a:xfrm flipH="1">
                    <a:off x="728" y="893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3" name="AutoShape 24"/>
                  <p:cNvCxnSpPr>
                    <a:cxnSpLocks noChangeShapeType="1"/>
                    <a:stCxn id="24634" idx="4"/>
                    <a:endCxn id="24640" idx="0"/>
                  </p:cNvCxnSpPr>
                  <p:nvPr/>
                </p:nvCxnSpPr>
                <p:spPr bwMode="auto">
                  <a:xfrm>
                    <a:off x="642" y="1452"/>
                    <a:ext cx="56" cy="51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4" name="AutoShape 26"/>
                  <p:cNvCxnSpPr>
                    <a:cxnSpLocks noChangeShapeType="1"/>
                    <a:stCxn id="24633" idx="4"/>
                    <a:endCxn id="24637" idx="1"/>
                  </p:cNvCxnSpPr>
                  <p:nvPr/>
                </p:nvCxnSpPr>
                <p:spPr bwMode="auto">
                  <a:xfrm>
                    <a:off x="1274" y="1700"/>
                    <a:ext cx="199" cy="79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5" name="AutoShape 27"/>
                  <p:cNvCxnSpPr>
                    <a:cxnSpLocks noChangeShapeType="1"/>
                    <a:stCxn id="24640" idx="5"/>
                    <a:endCxn id="24637" idx="1"/>
                  </p:cNvCxnSpPr>
                  <p:nvPr/>
                </p:nvCxnSpPr>
                <p:spPr bwMode="auto">
                  <a:xfrm>
                    <a:off x="784" y="2164"/>
                    <a:ext cx="689" cy="33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6" name="AutoShape 28"/>
                  <p:cNvCxnSpPr>
                    <a:cxnSpLocks noChangeShapeType="1"/>
                    <a:stCxn id="24636" idx="4"/>
                    <a:endCxn id="24637" idx="0"/>
                  </p:cNvCxnSpPr>
                  <p:nvPr/>
                </p:nvCxnSpPr>
                <p:spPr bwMode="auto">
                  <a:xfrm flipH="1">
                    <a:off x="1559" y="1708"/>
                    <a:ext cx="283" cy="75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7" name="AutoShape 29"/>
                  <p:cNvCxnSpPr>
                    <a:cxnSpLocks noChangeShapeType="1"/>
                    <a:stCxn id="24632" idx="5"/>
                    <a:endCxn id="24636" idx="0"/>
                  </p:cNvCxnSpPr>
                  <p:nvPr/>
                </p:nvCxnSpPr>
                <p:spPr bwMode="auto">
                  <a:xfrm>
                    <a:off x="1725" y="1172"/>
                    <a:ext cx="117" cy="30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8" name="AutoShape 30"/>
                  <p:cNvCxnSpPr>
                    <a:cxnSpLocks noChangeShapeType="1"/>
                    <a:stCxn id="24632" idx="3"/>
                    <a:endCxn id="24633" idx="7"/>
                  </p:cNvCxnSpPr>
                  <p:nvPr/>
                </p:nvCxnSpPr>
                <p:spPr bwMode="auto">
                  <a:xfrm flipH="1">
                    <a:off x="1360" y="1172"/>
                    <a:ext cx="193" cy="33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464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" y="69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465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0" y="96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465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2" y="123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2465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6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465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7" y="1463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24654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" y="246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465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91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sp>
                <p:nvSpPr>
                  <p:cNvPr id="2465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" y="182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25</a:t>
                    </a:r>
                  </a:p>
                </p:txBody>
              </p:sp>
              <p:sp>
                <p:nvSpPr>
                  <p:cNvPr id="2465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4" y="1690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24</a:t>
                    </a:r>
                  </a:p>
                </p:txBody>
              </p:sp>
              <p:sp>
                <p:nvSpPr>
                  <p:cNvPr id="24658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18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22</a:t>
                    </a:r>
                  </a:p>
                </p:txBody>
              </p:sp>
              <p:sp>
                <p:nvSpPr>
                  <p:cNvPr id="24659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200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18</a:t>
                    </a:r>
                  </a:p>
                </p:txBody>
              </p:sp>
              <p:sp>
                <p:nvSpPr>
                  <p:cNvPr id="24660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1" y="2143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12</a:t>
                    </a:r>
                  </a:p>
                </p:txBody>
              </p:sp>
              <p:sp>
                <p:nvSpPr>
                  <p:cNvPr id="2466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6" y="123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14</a:t>
                    </a:r>
                  </a:p>
                </p:txBody>
              </p:sp>
              <p:sp>
                <p:nvSpPr>
                  <p:cNvPr id="24662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8" y="1236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16</a:t>
                    </a:r>
                  </a:p>
                </p:txBody>
              </p:sp>
              <p:sp>
                <p:nvSpPr>
                  <p:cNvPr id="24663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73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28</a:t>
                    </a:r>
                  </a:p>
                </p:txBody>
              </p:sp>
            </p:grpSp>
            <p:sp>
              <p:nvSpPr>
                <p:cNvPr id="246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12" y="197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grpSp>
        <p:nvGrpSpPr>
          <p:cNvPr id="24582" name="Group 97"/>
          <p:cNvGrpSpPr>
            <a:grpSpLocks/>
          </p:cNvGrpSpPr>
          <p:nvPr/>
        </p:nvGrpSpPr>
        <p:grpSpPr bwMode="auto">
          <a:xfrm>
            <a:off x="3284538" y="1989138"/>
            <a:ext cx="2295525" cy="3175000"/>
            <a:chOff x="2195" y="527"/>
            <a:chExt cx="1446" cy="2000"/>
          </a:xfrm>
        </p:grpSpPr>
        <p:grpSp>
          <p:nvGrpSpPr>
            <p:cNvPr id="24609" name="Group 91"/>
            <p:cNvGrpSpPr>
              <a:grpSpLocks/>
            </p:cNvGrpSpPr>
            <p:nvPr/>
          </p:nvGrpSpPr>
          <p:grpSpPr bwMode="auto">
            <a:xfrm>
              <a:off x="2688" y="527"/>
              <a:ext cx="242" cy="231"/>
              <a:chOff x="2688" y="527"/>
              <a:chExt cx="242" cy="231"/>
            </a:xfrm>
          </p:grpSpPr>
          <p:sp>
            <p:nvSpPr>
              <p:cNvPr id="24628" name="Oval 55"/>
              <p:cNvSpPr>
                <a:spLocks noChangeArrowheads="1"/>
              </p:cNvSpPr>
              <p:nvPr/>
            </p:nvSpPr>
            <p:spPr bwMode="auto">
              <a:xfrm>
                <a:off x="2688" y="53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9" name="Text Box 73"/>
              <p:cNvSpPr txBox="1">
                <a:spLocks noChangeArrowheads="1"/>
              </p:cNvSpPr>
              <p:nvPr/>
            </p:nvSpPr>
            <p:spPr bwMode="auto">
              <a:xfrm>
                <a:off x="2729" y="5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grpSp>
          <p:nvGrpSpPr>
            <p:cNvPr id="24610" name="Group 92"/>
            <p:cNvGrpSpPr>
              <a:grpSpLocks/>
            </p:cNvGrpSpPr>
            <p:nvPr/>
          </p:nvGrpSpPr>
          <p:grpSpPr bwMode="auto">
            <a:xfrm>
              <a:off x="3192" y="799"/>
              <a:ext cx="242" cy="234"/>
              <a:chOff x="3192" y="799"/>
              <a:chExt cx="242" cy="234"/>
            </a:xfrm>
          </p:grpSpPr>
          <p:sp>
            <p:nvSpPr>
              <p:cNvPr id="24626" name="Oval 57"/>
              <p:cNvSpPr>
                <a:spLocks noChangeArrowheads="1"/>
              </p:cNvSpPr>
              <p:nvPr/>
            </p:nvSpPr>
            <p:spPr bwMode="auto">
              <a:xfrm>
                <a:off x="3192" y="81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27" name="Text Box 74"/>
              <p:cNvSpPr txBox="1">
                <a:spLocks noChangeArrowheads="1"/>
              </p:cNvSpPr>
              <p:nvPr/>
            </p:nvSpPr>
            <p:spPr bwMode="auto">
              <a:xfrm>
                <a:off x="3228" y="79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24611" name="Group 90"/>
            <p:cNvGrpSpPr>
              <a:grpSpLocks/>
            </p:cNvGrpSpPr>
            <p:nvPr/>
          </p:nvGrpSpPr>
          <p:grpSpPr bwMode="auto">
            <a:xfrm>
              <a:off x="2195" y="1065"/>
              <a:ext cx="242" cy="237"/>
              <a:chOff x="2195" y="1065"/>
              <a:chExt cx="242" cy="237"/>
            </a:xfrm>
          </p:grpSpPr>
          <p:sp>
            <p:nvSpPr>
              <p:cNvPr id="24624" name="Oval 59"/>
              <p:cNvSpPr>
                <a:spLocks noChangeArrowheads="1"/>
              </p:cNvSpPr>
              <p:nvPr/>
            </p:nvSpPr>
            <p:spPr bwMode="auto">
              <a:xfrm>
                <a:off x="2195" y="1065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25" name="Text Box 75"/>
              <p:cNvSpPr txBox="1">
                <a:spLocks noChangeArrowheads="1"/>
              </p:cNvSpPr>
              <p:nvPr/>
            </p:nvSpPr>
            <p:spPr bwMode="auto">
              <a:xfrm>
                <a:off x="2230" y="107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grpSp>
          <p:nvGrpSpPr>
            <p:cNvPr id="24612" name="Group 94"/>
            <p:cNvGrpSpPr>
              <a:grpSpLocks/>
            </p:cNvGrpSpPr>
            <p:nvPr/>
          </p:nvGrpSpPr>
          <p:grpSpPr bwMode="auto">
            <a:xfrm>
              <a:off x="3399" y="1321"/>
              <a:ext cx="242" cy="249"/>
              <a:chOff x="3399" y="1321"/>
              <a:chExt cx="242" cy="249"/>
            </a:xfrm>
          </p:grpSpPr>
          <p:sp>
            <p:nvSpPr>
              <p:cNvPr id="24622" name="Oval 61"/>
              <p:cNvSpPr>
                <a:spLocks noChangeArrowheads="1"/>
              </p:cNvSpPr>
              <p:nvPr/>
            </p:nvSpPr>
            <p:spPr bwMode="auto">
              <a:xfrm>
                <a:off x="3399" y="1321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23" name="Text Box 76"/>
              <p:cNvSpPr txBox="1">
                <a:spLocks noChangeArrowheads="1"/>
              </p:cNvSpPr>
              <p:nvPr/>
            </p:nvSpPr>
            <p:spPr bwMode="auto">
              <a:xfrm>
                <a:off x="3424" y="13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4613" name="Group 93"/>
            <p:cNvGrpSpPr>
              <a:grpSpLocks/>
            </p:cNvGrpSpPr>
            <p:nvPr/>
          </p:nvGrpSpPr>
          <p:grpSpPr bwMode="auto">
            <a:xfrm>
              <a:off x="2827" y="1298"/>
              <a:ext cx="242" cy="231"/>
              <a:chOff x="2827" y="1298"/>
              <a:chExt cx="242" cy="231"/>
            </a:xfrm>
          </p:grpSpPr>
          <p:sp>
            <p:nvSpPr>
              <p:cNvPr id="24620" name="Oval 58"/>
              <p:cNvSpPr>
                <a:spLocks noChangeArrowheads="1"/>
              </p:cNvSpPr>
              <p:nvPr/>
            </p:nvSpPr>
            <p:spPr bwMode="auto">
              <a:xfrm>
                <a:off x="2827" y="131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21" name="Text Box 77"/>
              <p:cNvSpPr txBox="1">
                <a:spLocks noChangeArrowheads="1"/>
              </p:cNvSpPr>
              <p:nvPr/>
            </p:nvSpPr>
            <p:spPr bwMode="auto">
              <a:xfrm>
                <a:off x="2865" y="129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4614" name="Group 96"/>
            <p:cNvGrpSpPr>
              <a:grpSpLocks/>
            </p:cNvGrpSpPr>
            <p:nvPr/>
          </p:nvGrpSpPr>
          <p:grpSpPr bwMode="auto">
            <a:xfrm>
              <a:off x="3116" y="2296"/>
              <a:ext cx="242" cy="231"/>
              <a:chOff x="3116" y="2296"/>
              <a:chExt cx="242" cy="231"/>
            </a:xfrm>
          </p:grpSpPr>
          <p:sp>
            <p:nvSpPr>
              <p:cNvPr id="24618" name="Oval 62"/>
              <p:cNvSpPr>
                <a:spLocks noChangeArrowheads="1"/>
              </p:cNvSpPr>
              <p:nvPr/>
            </p:nvSpPr>
            <p:spPr bwMode="auto">
              <a:xfrm>
                <a:off x="3116" y="230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19" name="Text Box 78"/>
              <p:cNvSpPr txBox="1">
                <a:spLocks noChangeArrowheads="1"/>
              </p:cNvSpPr>
              <p:nvPr/>
            </p:nvSpPr>
            <p:spPr bwMode="auto">
              <a:xfrm>
                <a:off x="3137" y="229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4615" name="Group 95"/>
            <p:cNvGrpSpPr>
              <a:grpSpLocks/>
            </p:cNvGrpSpPr>
            <p:nvPr/>
          </p:nvGrpSpPr>
          <p:grpSpPr bwMode="auto">
            <a:xfrm>
              <a:off x="2255" y="1809"/>
              <a:ext cx="242" cy="236"/>
              <a:chOff x="2255" y="1809"/>
              <a:chExt cx="242" cy="236"/>
            </a:xfrm>
          </p:grpSpPr>
          <p:sp>
            <p:nvSpPr>
              <p:cNvPr id="24616" name="Oval 64"/>
              <p:cNvSpPr>
                <a:spLocks noChangeArrowheads="1"/>
              </p:cNvSpPr>
              <p:nvPr/>
            </p:nvSpPr>
            <p:spPr bwMode="auto">
              <a:xfrm>
                <a:off x="2255" y="1809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17" name="Text Box 88"/>
              <p:cNvSpPr txBox="1">
                <a:spLocks noChangeArrowheads="1"/>
              </p:cNvSpPr>
              <p:nvPr/>
            </p:nvSpPr>
            <p:spPr bwMode="auto">
              <a:xfrm>
                <a:off x="2290" y="181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sp>
        <p:nvSpPr>
          <p:cNvPr id="24583" name="Text Box 89"/>
          <p:cNvSpPr txBox="1">
            <a:spLocks noChangeArrowheads="1"/>
          </p:cNvSpPr>
          <p:nvPr/>
        </p:nvSpPr>
        <p:spPr bwMode="auto">
          <a:xfrm>
            <a:off x="3213100" y="50863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(B)</a:t>
            </a:r>
          </a:p>
        </p:txBody>
      </p:sp>
      <p:sp>
        <p:nvSpPr>
          <p:cNvPr id="24584" name="Text Box 120"/>
          <p:cNvSpPr txBox="1">
            <a:spLocks noChangeArrowheads="1"/>
          </p:cNvSpPr>
          <p:nvPr/>
        </p:nvSpPr>
        <p:spPr bwMode="auto">
          <a:xfrm>
            <a:off x="6173788" y="50784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(C)</a:t>
            </a:r>
          </a:p>
        </p:txBody>
      </p:sp>
      <p:grpSp>
        <p:nvGrpSpPr>
          <p:cNvPr id="24585" name="Group 166"/>
          <p:cNvGrpSpPr>
            <a:grpSpLocks/>
          </p:cNvGrpSpPr>
          <p:nvPr/>
        </p:nvGrpSpPr>
        <p:grpSpPr bwMode="auto">
          <a:xfrm>
            <a:off x="6164263" y="1981200"/>
            <a:ext cx="2295525" cy="3175000"/>
            <a:chOff x="4100" y="527"/>
            <a:chExt cx="1446" cy="2000"/>
          </a:xfrm>
        </p:grpSpPr>
        <p:cxnSp>
          <p:nvCxnSpPr>
            <p:cNvPr id="24586" name="AutoShape 136"/>
            <p:cNvCxnSpPr>
              <a:cxnSpLocks noChangeShapeType="1"/>
            </p:cNvCxnSpPr>
            <p:nvPr/>
          </p:nvCxnSpPr>
          <p:spPr bwMode="auto">
            <a:xfrm flipH="1">
              <a:off x="4311" y="728"/>
              <a:ext cx="321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587" name="Group 159"/>
            <p:cNvGrpSpPr>
              <a:grpSpLocks/>
            </p:cNvGrpSpPr>
            <p:nvPr/>
          </p:nvGrpSpPr>
          <p:grpSpPr bwMode="auto">
            <a:xfrm>
              <a:off x="4593" y="527"/>
              <a:ext cx="242" cy="231"/>
              <a:chOff x="4593" y="527"/>
              <a:chExt cx="242" cy="231"/>
            </a:xfrm>
          </p:grpSpPr>
          <p:sp>
            <p:nvSpPr>
              <p:cNvPr id="24607" name="Oval 125"/>
              <p:cNvSpPr>
                <a:spLocks noChangeArrowheads="1"/>
              </p:cNvSpPr>
              <p:nvPr/>
            </p:nvSpPr>
            <p:spPr bwMode="auto">
              <a:xfrm>
                <a:off x="4593" y="53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08" name="Text Box 143"/>
              <p:cNvSpPr txBox="1">
                <a:spLocks noChangeArrowheads="1"/>
              </p:cNvSpPr>
              <p:nvPr/>
            </p:nvSpPr>
            <p:spPr bwMode="auto">
              <a:xfrm>
                <a:off x="4634" y="5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grpSp>
          <p:nvGrpSpPr>
            <p:cNvPr id="24588" name="Group 162"/>
            <p:cNvGrpSpPr>
              <a:grpSpLocks/>
            </p:cNvGrpSpPr>
            <p:nvPr/>
          </p:nvGrpSpPr>
          <p:grpSpPr bwMode="auto">
            <a:xfrm>
              <a:off x="5097" y="799"/>
              <a:ext cx="242" cy="234"/>
              <a:chOff x="5097" y="799"/>
              <a:chExt cx="242" cy="234"/>
            </a:xfrm>
          </p:grpSpPr>
          <p:sp>
            <p:nvSpPr>
              <p:cNvPr id="24605" name="Oval 127"/>
              <p:cNvSpPr>
                <a:spLocks noChangeArrowheads="1"/>
              </p:cNvSpPr>
              <p:nvPr/>
            </p:nvSpPr>
            <p:spPr bwMode="auto">
              <a:xfrm>
                <a:off x="5097" y="81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06" name="Text Box 144"/>
              <p:cNvSpPr txBox="1">
                <a:spLocks noChangeArrowheads="1"/>
              </p:cNvSpPr>
              <p:nvPr/>
            </p:nvSpPr>
            <p:spPr bwMode="auto">
              <a:xfrm>
                <a:off x="5133" y="79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24589" name="Group 160"/>
            <p:cNvGrpSpPr>
              <a:grpSpLocks/>
            </p:cNvGrpSpPr>
            <p:nvPr/>
          </p:nvGrpSpPr>
          <p:grpSpPr bwMode="auto">
            <a:xfrm>
              <a:off x="4100" y="1065"/>
              <a:ext cx="242" cy="237"/>
              <a:chOff x="4100" y="1065"/>
              <a:chExt cx="242" cy="237"/>
            </a:xfrm>
          </p:grpSpPr>
          <p:sp>
            <p:nvSpPr>
              <p:cNvPr id="24603" name="Oval 129"/>
              <p:cNvSpPr>
                <a:spLocks noChangeArrowheads="1"/>
              </p:cNvSpPr>
              <p:nvPr/>
            </p:nvSpPr>
            <p:spPr bwMode="auto">
              <a:xfrm>
                <a:off x="4100" y="1065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04" name="Text Box 145"/>
              <p:cNvSpPr txBox="1">
                <a:spLocks noChangeArrowheads="1"/>
              </p:cNvSpPr>
              <p:nvPr/>
            </p:nvSpPr>
            <p:spPr bwMode="auto">
              <a:xfrm>
                <a:off x="4135" y="107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grpSp>
          <p:nvGrpSpPr>
            <p:cNvPr id="24590" name="Group 163"/>
            <p:cNvGrpSpPr>
              <a:grpSpLocks/>
            </p:cNvGrpSpPr>
            <p:nvPr/>
          </p:nvGrpSpPr>
          <p:grpSpPr bwMode="auto">
            <a:xfrm>
              <a:off x="5304" y="1321"/>
              <a:ext cx="242" cy="249"/>
              <a:chOff x="5304" y="1321"/>
              <a:chExt cx="242" cy="249"/>
            </a:xfrm>
          </p:grpSpPr>
          <p:sp>
            <p:nvSpPr>
              <p:cNvPr id="24601" name="Oval 131"/>
              <p:cNvSpPr>
                <a:spLocks noChangeArrowheads="1"/>
              </p:cNvSpPr>
              <p:nvPr/>
            </p:nvSpPr>
            <p:spPr bwMode="auto">
              <a:xfrm>
                <a:off x="5304" y="1321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02" name="Text Box 146"/>
              <p:cNvSpPr txBox="1">
                <a:spLocks noChangeArrowheads="1"/>
              </p:cNvSpPr>
              <p:nvPr/>
            </p:nvSpPr>
            <p:spPr bwMode="auto">
              <a:xfrm>
                <a:off x="5329" y="13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4591" name="Group 161"/>
            <p:cNvGrpSpPr>
              <a:grpSpLocks/>
            </p:cNvGrpSpPr>
            <p:nvPr/>
          </p:nvGrpSpPr>
          <p:grpSpPr bwMode="auto">
            <a:xfrm>
              <a:off x="4740" y="1298"/>
              <a:ext cx="242" cy="231"/>
              <a:chOff x="4732" y="1298"/>
              <a:chExt cx="242" cy="231"/>
            </a:xfrm>
          </p:grpSpPr>
          <p:sp>
            <p:nvSpPr>
              <p:cNvPr id="24599" name="Oval 128"/>
              <p:cNvSpPr>
                <a:spLocks noChangeArrowheads="1"/>
              </p:cNvSpPr>
              <p:nvPr/>
            </p:nvSpPr>
            <p:spPr bwMode="auto">
              <a:xfrm>
                <a:off x="4732" y="131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00" name="Text Box 147"/>
              <p:cNvSpPr txBox="1">
                <a:spLocks noChangeArrowheads="1"/>
              </p:cNvSpPr>
              <p:nvPr/>
            </p:nvSpPr>
            <p:spPr bwMode="auto">
              <a:xfrm>
                <a:off x="4770" y="129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4592" name="Group 165"/>
            <p:cNvGrpSpPr>
              <a:grpSpLocks/>
            </p:cNvGrpSpPr>
            <p:nvPr/>
          </p:nvGrpSpPr>
          <p:grpSpPr bwMode="auto">
            <a:xfrm>
              <a:off x="5021" y="2296"/>
              <a:ext cx="242" cy="231"/>
              <a:chOff x="5021" y="2296"/>
              <a:chExt cx="242" cy="231"/>
            </a:xfrm>
          </p:grpSpPr>
          <p:sp>
            <p:nvSpPr>
              <p:cNvPr id="24597" name="Oval 132"/>
              <p:cNvSpPr>
                <a:spLocks noChangeArrowheads="1"/>
              </p:cNvSpPr>
              <p:nvPr/>
            </p:nvSpPr>
            <p:spPr bwMode="auto">
              <a:xfrm>
                <a:off x="5021" y="230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598" name="Text Box 148"/>
              <p:cNvSpPr txBox="1">
                <a:spLocks noChangeArrowheads="1"/>
              </p:cNvSpPr>
              <p:nvPr/>
            </p:nvSpPr>
            <p:spPr bwMode="auto">
              <a:xfrm>
                <a:off x="5042" y="229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sp>
          <p:nvSpPr>
            <p:cNvPr id="24593" name="Text Box 149"/>
            <p:cNvSpPr txBox="1">
              <a:spLocks noChangeArrowheads="1"/>
            </p:cNvSpPr>
            <p:nvPr/>
          </p:nvSpPr>
          <p:spPr bwMode="auto">
            <a:xfrm>
              <a:off x="4150" y="75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  <p:grpSp>
          <p:nvGrpSpPr>
            <p:cNvPr id="24594" name="Group 164"/>
            <p:cNvGrpSpPr>
              <a:grpSpLocks/>
            </p:cNvGrpSpPr>
            <p:nvPr/>
          </p:nvGrpSpPr>
          <p:grpSpPr bwMode="auto">
            <a:xfrm>
              <a:off x="4160" y="1809"/>
              <a:ext cx="242" cy="236"/>
              <a:chOff x="4160" y="1809"/>
              <a:chExt cx="242" cy="236"/>
            </a:xfrm>
          </p:grpSpPr>
          <p:sp>
            <p:nvSpPr>
              <p:cNvPr id="24595" name="Oval 134"/>
              <p:cNvSpPr>
                <a:spLocks noChangeArrowheads="1"/>
              </p:cNvSpPr>
              <p:nvPr/>
            </p:nvSpPr>
            <p:spPr bwMode="auto">
              <a:xfrm>
                <a:off x="4160" y="1809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596" name="Text Box 158"/>
              <p:cNvSpPr txBox="1">
                <a:spLocks noChangeArrowheads="1"/>
              </p:cNvSpPr>
              <p:nvPr/>
            </p:nvSpPr>
            <p:spPr bwMode="auto">
              <a:xfrm>
                <a:off x="4195" y="181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sp>
        <p:nvSpPr>
          <p:cNvPr id="8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1325" y="9810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範例：</a:t>
            </a:r>
            <a:r>
              <a:rPr lang="zh-TW" altLang="en-US" sz="2400"/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95288" y="50863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(D)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39750" y="1989138"/>
            <a:ext cx="2295525" cy="3175000"/>
            <a:chOff x="340" y="1253"/>
            <a:chExt cx="1446" cy="2000"/>
          </a:xfrm>
        </p:grpSpPr>
        <p:sp>
          <p:nvSpPr>
            <p:cNvPr id="25661" name="Oval 5"/>
            <p:cNvSpPr>
              <a:spLocks noChangeArrowheads="1"/>
            </p:cNvSpPr>
            <p:nvPr/>
          </p:nvSpPr>
          <p:spPr bwMode="auto">
            <a:xfrm>
              <a:off x="833" y="1264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sp>
          <p:nvSpPr>
            <p:cNvPr id="25662" name="Oval 6"/>
            <p:cNvSpPr>
              <a:spLocks noChangeArrowheads="1"/>
            </p:cNvSpPr>
            <p:nvPr/>
          </p:nvSpPr>
          <p:spPr bwMode="auto">
            <a:xfrm>
              <a:off x="1337" y="154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3" name="Oval 7"/>
            <p:cNvSpPr>
              <a:spLocks noChangeArrowheads="1"/>
            </p:cNvSpPr>
            <p:nvPr/>
          </p:nvSpPr>
          <p:spPr bwMode="auto">
            <a:xfrm>
              <a:off x="972" y="2039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4" name="Oval 8"/>
            <p:cNvSpPr>
              <a:spLocks noChangeArrowheads="1"/>
            </p:cNvSpPr>
            <p:nvPr/>
          </p:nvSpPr>
          <p:spPr bwMode="auto">
            <a:xfrm>
              <a:off x="340" y="1791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5" name="Oval 9"/>
            <p:cNvSpPr>
              <a:spLocks noChangeArrowheads="1"/>
            </p:cNvSpPr>
            <p:nvPr/>
          </p:nvSpPr>
          <p:spPr bwMode="auto">
            <a:xfrm>
              <a:off x="1544" y="2047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6" name="Oval 10"/>
            <p:cNvSpPr>
              <a:spLocks noChangeArrowheads="1"/>
            </p:cNvSpPr>
            <p:nvPr/>
          </p:nvSpPr>
          <p:spPr bwMode="auto">
            <a:xfrm>
              <a:off x="1261" y="303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7" name="Oval 11"/>
            <p:cNvSpPr>
              <a:spLocks noChangeArrowheads="1"/>
            </p:cNvSpPr>
            <p:nvPr/>
          </p:nvSpPr>
          <p:spPr bwMode="auto">
            <a:xfrm>
              <a:off x="400" y="2535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25668" name="Group 12"/>
            <p:cNvGrpSpPr>
              <a:grpSpLocks/>
            </p:cNvGrpSpPr>
            <p:nvPr/>
          </p:nvGrpSpPr>
          <p:grpSpPr bwMode="auto">
            <a:xfrm>
              <a:off x="375" y="1253"/>
              <a:ext cx="1390" cy="2000"/>
              <a:chOff x="375" y="1253"/>
              <a:chExt cx="1390" cy="2000"/>
            </a:xfrm>
          </p:grpSpPr>
          <p:cxnSp>
            <p:nvCxnSpPr>
              <p:cNvPr id="25669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551" y="1454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70" name="AutoShape 14"/>
              <p:cNvCxnSpPr>
                <a:cxnSpLocks noChangeShapeType="1"/>
              </p:cNvCxnSpPr>
              <p:nvPr/>
            </p:nvCxnSpPr>
            <p:spPr bwMode="auto">
              <a:xfrm flipH="1">
                <a:off x="1382" y="2269"/>
                <a:ext cx="283" cy="7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71" name="Text Box 15"/>
              <p:cNvSpPr txBox="1">
                <a:spLocks noChangeArrowheads="1"/>
              </p:cNvSpPr>
              <p:nvPr/>
            </p:nvSpPr>
            <p:spPr bwMode="auto">
              <a:xfrm>
                <a:off x="874" y="12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5672" name="Text Box 16"/>
              <p:cNvSpPr txBox="1">
                <a:spLocks noChangeArrowheads="1"/>
              </p:cNvSpPr>
              <p:nvPr/>
            </p:nvSpPr>
            <p:spPr bwMode="auto">
              <a:xfrm>
                <a:off x="1373" y="152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5673" name="Text Box 17"/>
              <p:cNvSpPr txBox="1">
                <a:spLocks noChangeArrowheads="1"/>
              </p:cNvSpPr>
              <p:nvPr/>
            </p:nvSpPr>
            <p:spPr bwMode="auto">
              <a:xfrm>
                <a:off x="375" y="17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5674" name="Text Box 18"/>
              <p:cNvSpPr txBox="1">
                <a:spLocks noChangeArrowheads="1"/>
              </p:cNvSpPr>
              <p:nvPr/>
            </p:nvSpPr>
            <p:spPr bwMode="auto">
              <a:xfrm>
                <a:off x="1569" y="20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5675" name="Text Box 19"/>
              <p:cNvSpPr txBox="1">
                <a:spLocks noChangeArrowheads="1"/>
              </p:cNvSpPr>
              <p:nvPr/>
            </p:nvSpPr>
            <p:spPr bwMode="auto">
              <a:xfrm>
                <a:off x="1010" y="202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25676" name="Text Box 20"/>
              <p:cNvSpPr txBox="1">
                <a:spLocks noChangeArrowheads="1"/>
              </p:cNvSpPr>
              <p:nvPr/>
            </p:nvSpPr>
            <p:spPr bwMode="auto">
              <a:xfrm>
                <a:off x="1282" y="30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5677" name="Text Box 21"/>
              <p:cNvSpPr txBox="1">
                <a:spLocks noChangeArrowheads="1"/>
              </p:cNvSpPr>
              <p:nvPr/>
            </p:nvSpPr>
            <p:spPr bwMode="auto">
              <a:xfrm>
                <a:off x="390" y="148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sp>
            <p:nvSpPr>
              <p:cNvPr id="25678" name="Text Box 22"/>
              <p:cNvSpPr txBox="1">
                <a:spLocks noChangeArrowheads="1"/>
              </p:cNvSpPr>
              <p:nvPr/>
            </p:nvSpPr>
            <p:spPr bwMode="auto">
              <a:xfrm>
                <a:off x="1474" y="270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  <p:sp>
            <p:nvSpPr>
              <p:cNvPr id="25679" name="Text Box 23"/>
              <p:cNvSpPr txBox="1">
                <a:spLocks noChangeArrowheads="1"/>
              </p:cNvSpPr>
              <p:nvPr/>
            </p:nvSpPr>
            <p:spPr bwMode="auto">
              <a:xfrm>
                <a:off x="435" y="254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sp>
        <p:nvSpPr>
          <p:cNvPr id="25605" name="Text Box 24"/>
          <p:cNvSpPr txBox="1">
            <a:spLocks noChangeArrowheads="1"/>
          </p:cNvSpPr>
          <p:nvPr/>
        </p:nvSpPr>
        <p:spPr bwMode="auto">
          <a:xfrm>
            <a:off x="3213100" y="508635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(E)</a:t>
            </a:r>
          </a:p>
        </p:txBody>
      </p:sp>
      <p:sp>
        <p:nvSpPr>
          <p:cNvPr id="25606" name="Text Box 25"/>
          <p:cNvSpPr txBox="1">
            <a:spLocks noChangeArrowheads="1"/>
          </p:cNvSpPr>
          <p:nvPr/>
        </p:nvSpPr>
        <p:spPr bwMode="auto">
          <a:xfrm>
            <a:off x="6173788" y="5078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(F)</a:t>
            </a:r>
          </a:p>
        </p:txBody>
      </p:sp>
      <p:grpSp>
        <p:nvGrpSpPr>
          <p:cNvPr id="25607" name="Group 26"/>
          <p:cNvGrpSpPr>
            <a:grpSpLocks/>
          </p:cNvGrpSpPr>
          <p:nvPr/>
        </p:nvGrpSpPr>
        <p:grpSpPr bwMode="auto">
          <a:xfrm>
            <a:off x="3284538" y="1982788"/>
            <a:ext cx="2295525" cy="3175000"/>
            <a:chOff x="2069" y="1249"/>
            <a:chExt cx="1446" cy="2000"/>
          </a:xfrm>
        </p:grpSpPr>
        <p:grpSp>
          <p:nvGrpSpPr>
            <p:cNvPr id="25639" name="Group 27"/>
            <p:cNvGrpSpPr>
              <a:grpSpLocks/>
            </p:cNvGrpSpPr>
            <p:nvPr/>
          </p:nvGrpSpPr>
          <p:grpSpPr bwMode="auto">
            <a:xfrm>
              <a:off x="2069" y="1249"/>
              <a:ext cx="1446" cy="2000"/>
              <a:chOff x="340" y="1253"/>
              <a:chExt cx="1446" cy="2000"/>
            </a:xfrm>
          </p:grpSpPr>
          <p:sp>
            <p:nvSpPr>
              <p:cNvPr id="25642" name="Oval 28"/>
              <p:cNvSpPr>
                <a:spLocks noChangeArrowheads="1"/>
              </p:cNvSpPr>
              <p:nvPr/>
            </p:nvSpPr>
            <p:spPr bwMode="auto">
              <a:xfrm>
                <a:off x="833" y="1264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43" name="Oval 29"/>
              <p:cNvSpPr>
                <a:spLocks noChangeArrowheads="1"/>
              </p:cNvSpPr>
              <p:nvPr/>
            </p:nvSpPr>
            <p:spPr bwMode="auto">
              <a:xfrm>
                <a:off x="1337" y="154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4" name="Oval 30"/>
              <p:cNvSpPr>
                <a:spLocks noChangeArrowheads="1"/>
              </p:cNvSpPr>
              <p:nvPr/>
            </p:nvSpPr>
            <p:spPr bwMode="auto">
              <a:xfrm>
                <a:off x="972" y="2039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5" name="Oval 31"/>
              <p:cNvSpPr>
                <a:spLocks noChangeArrowheads="1"/>
              </p:cNvSpPr>
              <p:nvPr/>
            </p:nvSpPr>
            <p:spPr bwMode="auto">
              <a:xfrm>
                <a:off x="340" y="1791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6" name="Oval 32"/>
              <p:cNvSpPr>
                <a:spLocks noChangeArrowheads="1"/>
              </p:cNvSpPr>
              <p:nvPr/>
            </p:nvSpPr>
            <p:spPr bwMode="auto">
              <a:xfrm>
                <a:off x="1544" y="204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7" name="Oval 33"/>
              <p:cNvSpPr>
                <a:spLocks noChangeArrowheads="1"/>
              </p:cNvSpPr>
              <p:nvPr/>
            </p:nvSpPr>
            <p:spPr bwMode="auto">
              <a:xfrm>
                <a:off x="1261" y="303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8" name="Oval 34"/>
              <p:cNvSpPr>
                <a:spLocks noChangeArrowheads="1"/>
              </p:cNvSpPr>
              <p:nvPr/>
            </p:nvSpPr>
            <p:spPr bwMode="auto">
              <a:xfrm>
                <a:off x="400" y="2535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grpSp>
            <p:nvGrpSpPr>
              <p:cNvPr id="25649" name="Group 35"/>
              <p:cNvGrpSpPr>
                <a:grpSpLocks/>
              </p:cNvGrpSpPr>
              <p:nvPr/>
            </p:nvGrpSpPr>
            <p:grpSpPr bwMode="auto">
              <a:xfrm>
                <a:off x="375" y="1253"/>
                <a:ext cx="1390" cy="2000"/>
                <a:chOff x="375" y="1253"/>
                <a:chExt cx="1390" cy="2000"/>
              </a:xfrm>
            </p:grpSpPr>
            <p:cxnSp>
              <p:nvCxnSpPr>
                <p:cNvPr id="25650" name="AutoShape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551" y="1454"/>
                  <a:ext cx="321" cy="36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651" name="AutoShape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1382" y="2269"/>
                  <a:ext cx="283" cy="7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5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874" y="125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2565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73" y="152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2565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75" y="179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2565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69" y="206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2565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10" y="202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2565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282" y="302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565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90" y="1480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10</a:t>
                  </a:r>
                </a:p>
              </p:txBody>
            </p:sp>
            <p:sp>
              <p:nvSpPr>
                <p:cNvPr id="2565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474" y="2704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12</a:t>
                  </a:r>
                </a:p>
              </p:txBody>
            </p:sp>
            <p:sp>
              <p:nvSpPr>
                <p:cNvPr id="2566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" y="2540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25640" name="AutoShape 47"/>
            <p:cNvCxnSpPr>
              <a:cxnSpLocks noChangeShapeType="1"/>
              <a:stCxn id="25643" idx="3"/>
              <a:endCxn id="25656" idx="0"/>
            </p:cNvCxnSpPr>
            <p:nvPr/>
          </p:nvCxnSpPr>
          <p:spPr bwMode="auto">
            <a:xfrm flipH="1">
              <a:off x="2837" y="1729"/>
              <a:ext cx="264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41" name="Text Box 48"/>
            <p:cNvSpPr txBox="1">
              <a:spLocks noChangeArrowheads="1"/>
            </p:cNvSpPr>
            <p:nvPr/>
          </p:nvSpPr>
          <p:spPr bwMode="auto">
            <a:xfrm>
              <a:off x="2653" y="174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14</a:t>
              </a:r>
            </a:p>
          </p:txBody>
        </p:sp>
      </p:grpSp>
      <p:grpSp>
        <p:nvGrpSpPr>
          <p:cNvPr id="25608" name="Group 49"/>
          <p:cNvGrpSpPr>
            <a:grpSpLocks/>
          </p:cNvGrpSpPr>
          <p:nvPr/>
        </p:nvGrpSpPr>
        <p:grpSpPr bwMode="auto">
          <a:xfrm>
            <a:off x="6164263" y="1981200"/>
            <a:ext cx="2439987" cy="3175000"/>
            <a:chOff x="3883" y="1248"/>
            <a:chExt cx="1537" cy="2000"/>
          </a:xfrm>
        </p:grpSpPr>
        <p:grpSp>
          <p:nvGrpSpPr>
            <p:cNvPr id="25611" name="Group 50"/>
            <p:cNvGrpSpPr>
              <a:grpSpLocks/>
            </p:cNvGrpSpPr>
            <p:nvPr/>
          </p:nvGrpSpPr>
          <p:grpSpPr bwMode="auto">
            <a:xfrm>
              <a:off x="3883" y="1248"/>
              <a:ext cx="1446" cy="2000"/>
              <a:chOff x="4100" y="527"/>
              <a:chExt cx="1446" cy="2000"/>
            </a:xfrm>
          </p:grpSpPr>
          <p:cxnSp>
            <p:nvCxnSpPr>
              <p:cNvPr id="25616" name="AutoShape 51"/>
              <p:cNvCxnSpPr>
                <a:cxnSpLocks noChangeShapeType="1"/>
              </p:cNvCxnSpPr>
              <p:nvPr/>
            </p:nvCxnSpPr>
            <p:spPr bwMode="auto">
              <a:xfrm flipH="1">
                <a:off x="4311" y="72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5617" name="Group 52"/>
              <p:cNvGrpSpPr>
                <a:grpSpLocks/>
              </p:cNvGrpSpPr>
              <p:nvPr/>
            </p:nvGrpSpPr>
            <p:grpSpPr bwMode="auto">
              <a:xfrm>
                <a:off x="4593" y="527"/>
                <a:ext cx="242" cy="231"/>
                <a:chOff x="4593" y="527"/>
                <a:chExt cx="242" cy="231"/>
              </a:xfrm>
            </p:grpSpPr>
            <p:sp>
              <p:nvSpPr>
                <p:cNvPr id="25637" name="Oval 53"/>
                <p:cNvSpPr>
                  <a:spLocks noChangeArrowheads="1"/>
                </p:cNvSpPr>
                <p:nvPr/>
              </p:nvSpPr>
              <p:spPr bwMode="auto">
                <a:xfrm>
                  <a:off x="4593" y="53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63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34" y="52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25618" name="Group 55"/>
              <p:cNvGrpSpPr>
                <a:grpSpLocks/>
              </p:cNvGrpSpPr>
              <p:nvPr/>
            </p:nvGrpSpPr>
            <p:grpSpPr bwMode="auto">
              <a:xfrm>
                <a:off x="5097" y="799"/>
                <a:ext cx="242" cy="234"/>
                <a:chOff x="5097" y="799"/>
                <a:chExt cx="242" cy="234"/>
              </a:xfrm>
            </p:grpSpPr>
            <p:sp>
              <p:nvSpPr>
                <p:cNvPr id="25635" name="Oval 56"/>
                <p:cNvSpPr>
                  <a:spLocks noChangeArrowheads="1"/>
                </p:cNvSpPr>
                <p:nvPr/>
              </p:nvSpPr>
              <p:spPr bwMode="auto">
                <a:xfrm>
                  <a:off x="5097" y="81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3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5133" y="79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5619" name="Group 58"/>
              <p:cNvGrpSpPr>
                <a:grpSpLocks/>
              </p:cNvGrpSpPr>
              <p:nvPr/>
            </p:nvGrpSpPr>
            <p:grpSpPr bwMode="auto">
              <a:xfrm>
                <a:off x="4100" y="1065"/>
                <a:ext cx="242" cy="237"/>
                <a:chOff x="4100" y="1065"/>
                <a:chExt cx="242" cy="237"/>
              </a:xfrm>
            </p:grpSpPr>
            <p:sp>
              <p:nvSpPr>
                <p:cNvPr id="25633" name="Oval 59"/>
                <p:cNvSpPr>
                  <a:spLocks noChangeArrowheads="1"/>
                </p:cNvSpPr>
                <p:nvPr/>
              </p:nvSpPr>
              <p:spPr bwMode="auto">
                <a:xfrm>
                  <a:off x="4100" y="106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3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135" y="107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5620" name="Group 61"/>
              <p:cNvGrpSpPr>
                <a:grpSpLocks/>
              </p:cNvGrpSpPr>
              <p:nvPr/>
            </p:nvGrpSpPr>
            <p:grpSpPr bwMode="auto">
              <a:xfrm>
                <a:off x="5304" y="1321"/>
                <a:ext cx="242" cy="249"/>
                <a:chOff x="5304" y="1321"/>
                <a:chExt cx="242" cy="249"/>
              </a:xfrm>
            </p:grpSpPr>
            <p:sp>
              <p:nvSpPr>
                <p:cNvPr id="25631" name="Oval 62"/>
                <p:cNvSpPr>
                  <a:spLocks noChangeArrowheads="1"/>
                </p:cNvSpPr>
                <p:nvPr/>
              </p:nvSpPr>
              <p:spPr bwMode="auto">
                <a:xfrm>
                  <a:off x="5304" y="132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3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329" y="133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5621" name="Group 64"/>
              <p:cNvGrpSpPr>
                <a:grpSpLocks/>
              </p:cNvGrpSpPr>
              <p:nvPr/>
            </p:nvGrpSpPr>
            <p:grpSpPr bwMode="auto">
              <a:xfrm>
                <a:off x="4740" y="1298"/>
                <a:ext cx="242" cy="231"/>
                <a:chOff x="4732" y="1298"/>
                <a:chExt cx="242" cy="231"/>
              </a:xfrm>
            </p:grpSpPr>
            <p:sp>
              <p:nvSpPr>
                <p:cNvPr id="25629" name="Oval 65"/>
                <p:cNvSpPr>
                  <a:spLocks noChangeArrowheads="1"/>
                </p:cNvSpPr>
                <p:nvPr/>
              </p:nvSpPr>
              <p:spPr bwMode="auto">
                <a:xfrm>
                  <a:off x="4732" y="1313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3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770" y="129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5622" name="Group 67"/>
              <p:cNvGrpSpPr>
                <a:grpSpLocks/>
              </p:cNvGrpSpPr>
              <p:nvPr/>
            </p:nvGrpSpPr>
            <p:grpSpPr bwMode="auto">
              <a:xfrm>
                <a:off x="5021" y="2296"/>
                <a:ext cx="242" cy="231"/>
                <a:chOff x="5021" y="2296"/>
                <a:chExt cx="242" cy="231"/>
              </a:xfrm>
            </p:grpSpPr>
            <p:sp>
              <p:nvSpPr>
                <p:cNvPr id="25627" name="Oval 68"/>
                <p:cNvSpPr>
                  <a:spLocks noChangeArrowheads="1"/>
                </p:cNvSpPr>
                <p:nvPr/>
              </p:nvSpPr>
              <p:spPr bwMode="auto">
                <a:xfrm>
                  <a:off x="5021" y="230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2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042" y="229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25623" name="Text Box 70"/>
              <p:cNvSpPr txBox="1">
                <a:spLocks noChangeArrowheads="1"/>
              </p:cNvSpPr>
              <p:nvPr/>
            </p:nvSpPr>
            <p:spPr bwMode="auto">
              <a:xfrm>
                <a:off x="4150" y="75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grpSp>
            <p:nvGrpSpPr>
              <p:cNvPr id="25624" name="Group 71"/>
              <p:cNvGrpSpPr>
                <a:grpSpLocks/>
              </p:cNvGrpSpPr>
              <p:nvPr/>
            </p:nvGrpSpPr>
            <p:grpSpPr bwMode="auto">
              <a:xfrm>
                <a:off x="4160" y="1809"/>
                <a:ext cx="242" cy="236"/>
                <a:chOff x="4160" y="1809"/>
                <a:chExt cx="242" cy="236"/>
              </a:xfrm>
            </p:grpSpPr>
            <p:sp>
              <p:nvSpPr>
                <p:cNvPr id="25625" name="Oval 72"/>
                <p:cNvSpPr>
                  <a:spLocks noChangeArrowheads="1"/>
                </p:cNvSpPr>
                <p:nvPr/>
              </p:nvSpPr>
              <p:spPr bwMode="auto">
                <a:xfrm>
                  <a:off x="4160" y="180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2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195" y="181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25612" name="AutoShape 74"/>
            <p:cNvCxnSpPr>
              <a:cxnSpLocks noChangeShapeType="1"/>
              <a:stCxn id="25635" idx="3"/>
              <a:endCxn id="25630" idx="0"/>
            </p:cNvCxnSpPr>
            <p:nvPr/>
          </p:nvCxnSpPr>
          <p:spPr bwMode="auto">
            <a:xfrm flipH="1">
              <a:off x="4659" y="1728"/>
              <a:ext cx="256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3" name="Text Box 75"/>
            <p:cNvSpPr txBox="1">
              <a:spLocks noChangeArrowheads="1"/>
            </p:cNvSpPr>
            <p:nvPr/>
          </p:nvSpPr>
          <p:spPr bwMode="auto">
            <a:xfrm>
              <a:off x="4464" y="179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14</a:t>
              </a:r>
            </a:p>
          </p:txBody>
        </p:sp>
        <p:cxnSp>
          <p:nvCxnSpPr>
            <p:cNvPr id="25614" name="AutoShape 76"/>
            <p:cNvCxnSpPr>
              <a:cxnSpLocks noChangeShapeType="1"/>
              <a:stCxn id="25635" idx="5"/>
              <a:endCxn id="25631" idx="0"/>
            </p:cNvCxnSpPr>
            <p:nvPr/>
          </p:nvCxnSpPr>
          <p:spPr bwMode="auto">
            <a:xfrm>
              <a:off x="5087" y="1728"/>
              <a:ext cx="121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5" name="Text Box 77"/>
            <p:cNvSpPr txBox="1">
              <a:spLocks noChangeArrowheads="1"/>
            </p:cNvSpPr>
            <p:nvPr/>
          </p:nvSpPr>
          <p:spPr bwMode="auto">
            <a:xfrm>
              <a:off x="5144" y="183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16</a:t>
              </a:r>
            </a:p>
          </p:txBody>
        </p:sp>
      </p:grpSp>
      <p:cxnSp>
        <p:nvCxnSpPr>
          <p:cNvPr id="25609" name="AutoShape 78"/>
          <p:cNvCxnSpPr>
            <a:cxnSpLocks noChangeShapeType="1"/>
            <a:stCxn id="25632" idx="2"/>
            <a:endCxn id="25628" idx="0"/>
          </p:cNvCxnSpPr>
          <p:nvPr/>
        </p:nvCxnSpPr>
        <p:spPr bwMode="auto">
          <a:xfrm flipH="1">
            <a:off x="7815263" y="3636963"/>
            <a:ext cx="455612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0" name="Text Box 79"/>
          <p:cNvSpPr txBox="1">
            <a:spLocks noChangeArrowheads="1"/>
          </p:cNvSpPr>
          <p:nvPr/>
        </p:nvSpPr>
        <p:spPr bwMode="auto">
          <a:xfrm>
            <a:off x="8021638" y="43576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12</a:t>
            </a:r>
          </a:p>
        </p:txBody>
      </p:sp>
      <p:sp>
        <p:nvSpPr>
          <p:cNvPr id="8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41325" y="9810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範例：</a:t>
            </a:r>
            <a:r>
              <a:rPr lang="zh-TW" altLang="en-US" sz="2400"/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00213" y="508635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(G)</a:t>
            </a:r>
          </a:p>
        </p:txBody>
      </p:sp>
      <p:sp>
        <p:nvSpPr>
          <p:cNvPr id="26628" name="Text Box 24"/>
          <p:cNvSpPr txBox="1">
            <a:spLocks noChangeArrowheads="1"/>
          </p:cNvSpPr>
          <p:nvPr/>
        </p:nvSpPr>
        <p:spPr bwMode="auto">
          <a:xfrm>
            <a:off x="5308600" y="50863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(H)</a:t>
            </a:r>
          </a:p>
        </p:txBody>
      </p:sp>
      <p:grpSp>
        <p:nvGrpSpPr>
          <p:cNvPr id="26629" name="Group 115"/>
          <p:cNvGrpSpPr>
            <a:grpSpLocks/>
          </p:cNvGrpSpPr>
          <p:nvPr/>
        </p:nvGrpSpPr>
        <p:grpSpPr bwMode="auto">
          <a:xfrm>
            <a:off x="1844675" y="1982788"/>
            <a:ext cx="2439988" cy="3175000"/>
            <a:chOff x="340" y="1249"/>
            <a:chExt cx="1537" cy="2000"/>
          </a:xfrm>
        </p:grpSpPr>
        <p:grpSp>
          <p:nvGrpSpPr>
            <p:cNvPr id="26668" name="Group 81"/>
            <p:cNvGrpSpPr>
              <a:grpSpLocks/>
            </p:cNvGrpSpPr>
            <p:nvPr/>
          </p:nvGrpSpPr>
          <p:grpSpPr bwMode="auto">
            <a:xfrm>
              <a:off x="340" y="1249"/>
              <a:ext cx="1537" cy="2000"/>
              <a:chOff x="3883" y="1248"/>
              <a:chExt cx="1537" cy="2000"/>
            </a:xfrm>
          </p:grpSpPr>
          <p:grpSp>
            <p:nvGrpSpPr>
              <p:cNvPr id="26671" name="Group 82"/>
              <p:cNvGrpSpPr>
                <a:grpSpLocks/>
              </p:cNvGrpSpPr>
              <p:nvPr/>
            </p:nvGrpSpPr>
            <p:grpSpPr bwMode="auto">
              <a:xfrm>
                <a:off x="3883" y="1248"/>
                <a:ext cx="1537" cy="2000"/>
                <a:chOff x="3883" y="1248"/>
                <a:chExt cx="1537" cy="2000"/>
              </a:xfrm>
            </p:grpSpPr>
            <p:grpSp>
              <p:nvGrpSpPr>
                <p:cNvPr id="26674" name="Group 83"/>
                <p:cNvGrpSpPr>
                  <a:grpSpLocks/>
                </p:cNvGrpSpPr>
                <p:nvPr/>
              </p:nvGrpSpPr>
              <p:grpSpPr bwMode="auto">
                <a:xfrm>
                  <a:off x="3883" y="1248"/>
                  <a:ext cx="1446" cy="2000"/>
                  <a:chOff x="4100" y="527"/>
                  <a:chExt cx="1446" cy="2000"/>
                </a:xfrm>
              </p:grpSpPr>
              <p:cxnSp>
                <p:nvCxnSpPr>
                  <p:cNvPr id="26679" name="AutoShape 8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311" y="728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26680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4593" y="527"/>
                    <a:ext cx="242" cy="231"/>
                    <a:chOff x="4593" y="527"/>
                    <a:chExt cx="242" cy="231"/>
                  </a:xfrm>
                </p:grpSpPr>
                <p:sp>
                  <p:nvSpPr>
                    <p:cNvPr id="26700" name="Oval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3" y="538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zh-TW" sz="16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6701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34" y="527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26681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5097" y="799"/>
                    <a:ext cx="242" cy="234"/>
                    <a:chOff x="5097" y="799"/>
                    <a:chExt cx="242" cy="234"/>
                  </a:xfrm>
                </p:grpSpPr>
                <p:sp>
                  <p:nvSpPr>
                    <p:cNvPr id="26698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7" y="817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9" name="Text 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33" y="799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26682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100" y="1065"/>
                    <a:ext cx="242" cy="237"/>
                    <a:chOff x="4100" y="1065"/>
                    <a:chExt cx="242" cy="237"/>
                  </a:xfrm>
                </p:grpSpPr>
                <p:sp>
                  <p:nvSpPr>
                    <p:cNvPr id="26696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0" y="1065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7" name="Text Box 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5" y="1071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26683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5304" y="1321"/>
                    <a:ext cx="242" cy="249"/>
                    <a:chOff x="5304" y="1321"/>
                    <a:chExt cx="242" cy="249"/>
                  </a:xfrm>
                </p:grpSpPr>
                <p:sp>
                  <p:nvSpPr>
                    <p:cNvPr id="26694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04" y="1321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5" name="Text Box 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29" y="1339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6684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4740" y="1298"/>
                    <a:ext cx="242" cy="231"/>
                    <a:chOff x="4732" y="1298"/>
                    <a:chExt cx="242" cy="231"/>
                  </a:xfrm>
                </p:grpSpPr>
                <p:sp>
                  <p:nvSpPr>
                    <p:cNvPr id="26692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2" y="1313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3" name="Text Box 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70" y="1298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66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5021" y="2296"/>
                    <a:ext cx="242" cy="231"/>
                    <a:chOff x="5021" y="2296"/>
                    <a:chExt cx="242" cy="231"/>
                  </a:xfrm>
                </p:grpSpPr>
                <p:sp>
                  <p:nvSpPr>
                    <p:cNvPr id="26690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1" y="2307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1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42" y="2296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26686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0" y="754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grpSp>
                <p:nvGrpSpPr>
                  <p:cNvPr id="2668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4160" y="1809"/>
                    <a:ext cx="242" cy="236"/>
                    <a:chOff x="4160" y="1809"/>
                    <a:chExt cx="242" cy="236"/>
                  </a:xfrm>
                </p:grpSpPr>
                <p:sp>
                  <p:nvSpPr>
                    <p:cNvPr id="26688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0" y="1809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89" name="Text Box 1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95" y="1814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p:txBody>
                </p:sp>
              </p:grpSp>
            </p:grpSp>
            <p:cxnSp>
              <p:nvCxnSpPr>
                <p:cNvPr id="26675" name="AutoShape 107"/>
                <p:cNvCxnSpPr>
                  <a:cxnSpLocks noChangeShapeType="1"/>
                  <a:stCxn id="26698" idx="3"/>
                  <a:endCxn id="26693" idx="0"/>
                </p:cNvCxnSpPr>
                <p:nvPr/>
              </p:nvCxnSpPr>
              <p:spPr bwMode="auto">
                <a:xfrm flipH="1">
                  <a:off x="4659" y="1728"/>
                  <a:ext cx="256" cy="29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7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64" y="1793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14</a:t>
                  </a:r>
                </a:p>
              </p:txBody>
            </p:sp>
            <p:cxnSp>
              <p:nvCxnSpPr>
                <p:cNvPr id="26677" name="AutoShape 109"/>
                <p:cNvCxnSpPr>
                  <a:cxnSpLocks noChangeShapeType="1"/>
                  <a:stCxn id="26698" idx="5"/>
                  <a:endCxn id="26694" idx="0"/>
                </p:cNvCxnSpPr>
                <p:nvPr/>
              </p:nvCxnSpPr>
              <p:spPr bwMode="auto">
                <a:xfrm>
                  <a:off x="5087" y="1728"/>
                  <a:ext cx="121" cy="30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7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5144" y="1838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16</a:t>
                  </a:r>
                </a:p>
              </p:txBody>
            </p:sp>
          </p:grpSp>
          <p:cxnSp>
            <p:nvCxnSpPr>
              <p:cNvPr id="26672" name="AutoShape 111"/>
              <p:cNvCxnSpPr>
                <a:cxnSpLocks noChangeShapeType="1"/>
                <a:stCxn id="26695" idx="2"/>
                <a:endCxn id="26691" idx="0"/>
              </p:cNvCxnSpPr>
              <p:nvPr/>
            </p:nvCxnSpPr>
            <p:spPr bwMode="auto">
              <a:xfrm flipH="1">
                <a:off x="4923" y="2291"/>
                <a:ext cx="287" cy="7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673" name="Text Box 112"/>
              <p:cNvSpPr txBox="1">
                <a:spLocks noChangeArrowheads="1"/>
              </p:cNvSpPr>
              <p:nvPr/>
            </p:nvSpPr>
            <p:spPr bwMode="auto">
              <a:xfrm>
                <a:off x="5053" y="274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</p:grpSp>
        <p:cxnSp>
          <p:nvCxnSpPr>
            <p:cNvPr id="26669" name="AutoShape 113"/>
            <p:cNvCxnSpPr>
              <a:cxnSpLocks noChangeShapeType="1"/>
            </p:cNvCxnSpPr>
            <p:nvPr/>
          </p:nvCxnSpPr>
          <p:spPr bwMode="auto">
            <a:xfrm>
              <a:off x="634" y="2656"/>
              <a:ext cx="749" cy="3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0" name="Text Box 114"/>
            <p:cNvSpPr txBox="1">
              <a:spLocks noChangeArrowheads="1"/>
            </p:cNvSpPr>
            <p:nvPr/>
          </p:nvSpPr>
          <p:spPr bwMode="auto">
            <a:xfrm>
              <a:off x="826" y="285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22</a:t>
              </a:r>
            </a:p>
          </p:txBody>
        </p:sp>
      </p:grpSp>
      <p:grpSp>
        <p:nvGrpSpPr>
          <p:cNvPr id="26630" name="Group 153"/>
          <p:cNvGrpSpPr>
            <a:grpSpLocks/>
          </p:cNvGrpSpPr>
          <p:nvPr/>
        </p:nvGrpSpPr>
        <p:grpSpPr bwMode="auto">
          <a:xfrm>
            <a:off x="5154613" y="1982788"/>
            <a:ext cx="2657475" cy="3175000"/>
            <a:chOff x="1927" y="1249"/>
            <a:chExt cx="1674" cy="2000"/>
          </a:xfrm>
        </p:grpSpPr>
        <p:grpSp>
          <p:nvGrpSpPr>
            <p:cNvPr id="26631" name="Group 116"/>
            <p:cNvGrpSpPr>
              <a:grpSpLocks/>
            </p:cNvGrpSpPr>
            <p:nvPr/>
          </p:nvGrpSpPr>
          <p:grpSpPr bwMode="auto">
            <a:xfrm>
              <a:off x="2064" y="1249"/>
              <a:ext cx="1537" cy="2000"/>
              <a:chOff x="340" y="1249"/>
              <a:chExt cx="1537" cy="2000"/>
            </a:xfrm>
          </p:grpSpPr>
          <p:grpSp>
            <p:nvGrpSpPr>
              <p:cNvPr id="26634" name="Group 117"/>
              <p:cNvGrpSpPr>
                <a:grpSpLocks/>
              </p:cNvGrpSpPr>
              <p:nvPr/>
            </p:nvGrpSpPr>
            <p:grpSpPr bwMode="auto">
              <a:xfrm>
                <a:off x="340" y="1249"/>
                <a:ext cx="1537" cy="2000"/>
                <a:chOff x="3883" y="1248"/>
                <a:chExt cx="1537" cy="2000"/>
              </a:xfrm>
            </p:grpSpPr>
            <p:grpSp>
              <p:nvGrpSpPr>
                <p:cNvPr id="26637" name="Group 118"/>
                <p:cNvGrpSpPr>
                  <a:grpSpLocks/>
                </p:cNvGrpSpPr>
                <p:nvPr/>
              </p:nvGrpSpPr>
              <p:grpSpPr bwMode="auto">
                <a:xfrm>
                  <a:off x="3883" y="1248"/>
                  <a:ext cx="1537" cy="2000"/>
                  <a:chOff x="3883" y="1248"/>
                  <a:chExt cx="1537" cy="2000"/>
                </a:xfrm>
              </p:grpSpPr>
              <p:grpSp>
                <p:nvGrpSpPr>
                  <p:cNvPr id="26640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883" y="1248"/>
                    <a:ext cx="1446" cy="2000"/>
                    <a:chOff x="4100" y="527"/>
                    <a:chExt cx="1446" cy="2000"/>
                  </a:xfrm>
                </p:grpSpPr>
                <p:cxnSp>
                  <p:nvCxnSpPr>
                    <p:cNvPr id="26645" name="AutoShape 12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311" y="728"/>
                      <a:ext cx="321" cy="363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grpSp>
                  <p:nvGrpSpPr>
                    <p:cNvPr id="26646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93" y="527"/>
                      <a:ext cx="242" cy="231"/>
                      <a:chOff x="4593" y="527"/>
                      <a:chExt cx="242" cy="231"/>
                    </a:xfrm>
                  </p:grpSpPr>
                  <p:sp>
                    <p:nvSpPr>
                      <p:cNvPr id="26666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93" y="538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zh-TW" sz="16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26667" name="Text Box 1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34" y="527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0</a:t>
                        </a:r>
                      </a:p>
                    </p:txBody>
                  </p:sp>
                </p:grpSp>
                <p:grpSp>
                  <p:nvGrpSpPr>
                    <p:cNvPr id="26647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7" y="799"/>
                      <a:ext cx="242" cy="234"/>
                      <a:chOff x="5097" y="799"/>
                      <a:chExt cx="242" cy="234"/>
                    </a:xfrm>
                  </p:grpSpPr>
                  <p:sp>
                    <p:nvSpPr>
                      <p:cNvPr id="26664" name="Oval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97" y="817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65" name="Text Box 1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33" y="799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26648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00" y="1065"/>
                      <a:ext cx="242" cy="237"/>
                      <a:chOff x="4100" y="1065"/>
                      <a:chExt cx="242" cy="237"/>
                    </a:xfrm>
                  </p:grpSpPr>
                  <p:sp>
                    <p:nvSpPr>
                      <p:cNvPr id="26662" name="Oval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0" y="1065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63" name="Text Box 1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35" y="1071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5</a:t>
                        </a:r>
                      </a:p>
                    </p:txBody>
                  </p:sp>
                </p:grpSp>
                <p:grpSp>
                  <p:nvGrpSpPr>
                    <p:cNvPr id="26649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304" y="1321"/>
                      <a:ext cx="242" cy="249"/>
                      <a:chOff x="5304" y="1321"/>
                      <a:chExt cx="242" cy="249"/>
                    </a:xfrm>
                  </p:grpSpPr>
                  <p:sp>
                    <p:nvSpPr>
                      <p:cNvPr id="26660" name="Oval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04" y="1321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61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29" y="1339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26650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0" y="1298"/>
                      <a:ext cx="242" cy="231"/>
                      <a:chOff x="4732" y="1298"/>
                      <a:chExt cx="242" cy="231"/>
                    </a:xfrm>
                  </p:grpSpPr>
                  <p:sp>
                    <p:nvSpPr>
                      <p:cNvPr id="26658" name="Oval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32" y="1313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59" name="Text Box 1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0" y="1298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6</a:t>
                        </a:r>
                      </a:p>
                    </p:txBody>
                  </p:sp>
                </p:grpSp>
                <p:grpSp>
                  <p:nvGrpSpPr>
                    <p:cNvPr id="26651" name="Group 1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1" y="2296"/>
                      <a:ext cx="242" cy="231"/>
                      <a:chOff x="5021" y="2296"/>
                      <a:chExt cx="242" cy="231"/>
                    </a:xfrm>
                  </p:grpSpPr>
                  <p:sp>
                    <p:nvSpPr>
                      <p:cNvPr id="26656" name="Oval 1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21" y="2307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57" name="Text Box 1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42" y="2296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  <p:sp>
                  <p:nvSpPr>
                    <p:cNvPr id="26652" name="Text Box 1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50" y="754"/>
                      <a:ext cx="2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/>
                        <a:t>10</a:t>
                      </a:r>
                    </a:p>
                  </p:txBody>
                </p:sp>
                <p:grpSp>
                  <p:nvGrpSpPr>
                    <p:cNvPr id="26653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60" y="1809"/>
                      <a:ext cx="242" cy="236"/>
                      <a:chOff x="4160" y="1809"/>
                      <a:chExt cx="242" cy="236"/>
                    </a:xfrm>
                  </p:grpSpPr>
                  <p:sp>
                    <p:nvSpPr>
                      <p:cNvPr id="26654" name="Oval 1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60" y="1809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55" name="Text Box 1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5" y="1814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cxnSp>
                <p:nvCxnSpPr>
                  <p:cNvPr id="26641" name="AutoShape 143"/>
                  <p:cNvCxnSpPr>
                    <a:cxnSpLocks noChangeShapeType="1"/>
                    <a:stCxn id="26664" idx="3"/>
                    <a:endCxn id="26659" idx="0"/>
                  </p:cNvCxnSpPr>
                  <p:nvPr/>
                </p:nvCxnSpPr>
                <p:spPr bwMode="auto">
                  <a:xfrm flipH="1">
                    <a:off x="4659" y="1728"/>
                    <a:ext cx="256" cy="29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642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1793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14</a:t>
                    </a:r>
                  </a:p>
                </p:txBody>
              </p:sp>
              <p:cxnSp>
                <p:nvCxnSpPr>
                  <p:cNvPr id="26643" name="AutoShape 145"/>
                  <p:cNvCxnSpPr>
                    <a:cxnSpLocks noChangeShapeType="1"/>
                    <a:stCxn id="26664" idx="5"/>
                    <a:endCxn id="26660" idx="0"/>
                  </p:cNvCxnSpPr>
                  <p:nvPr/>
                </p:nvCxnSpPr>
                <p:spPr bwMode="auto">
                  <a:xfrm>
                    <a:off x="5087" y="1728"/>
                    <a:ext cx="121" cy="30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644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44" y="1838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16</a:t>
                    </a:r>
                  </a:p>
                </p:txBody>
              </p:sp>
            </p:grpSp>
            <p:cxnSp>
              <p:nvCxnSpPr>
                <p:cNvPr id="26638" name="AutoShape 147"/>
                <p:cNvCxnSpPr>
                  <a:cxnSpLocks noChangeShapeType="1"/>
                  <a:stCxn id="26661" idx="2"/>
                  <a:endCxn id="26657" idx="0"/>
                </p:cNvCxnSpPr>
                <p:nvPr/>
              </p:nvCxnSpPr>
              <p:spPr bwMode="auto">
                <a:xfrm flipH="1">
                  <a:off x="4923" y="2291"/>
                  <a:ext cx="287" cy="7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3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5053" y="2745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12</a:t>
                  </a:r>
                </a:p>
              </p:txBody>
            </p:sp>
          </p:grpSp>
          <p:cxnSp>
            <p:nvCxnSpPr>
              <p:cNvPr id="26635" name="AutoShape 149"/>
              <p:cNvCxnSpPr>
                <a:cxnSpLocks noChangeShapeType="1"/>
              </p:cNvCxnSpPr>
              <p:nvPr/>
            </p:nvCxnSpPr>
            <p:spPr bwMode="auto">
              <a:xfrm>
                <a:off x="634" y="2656"/>
                <a:ext cx="749" cy="3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636" name="Text Box 150"/>
              <p:cNvSpPr txBox="1">
                <a:spLocks noChangeArrowheads="1"/>
              </p:cNvSpPr>
              <p:nvPr/>
            </p:nvSpPr>
            <p:spPr bwMode="auto">
              <a:xfrm>
                <a:off x="826" y="2853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22</a:t>
                </a:r>
              </a:p>
            </p:txBody>
          </p:sp>
        </p:grpSp>
        <p:cxnSp>
          <p:nvCxnSpPr>
            <p:cNvPr id="26632" name="AutoShape 151"/>
            <p:cNvCxnSpPr>
              <a:cxnSpLocks noChangeShapeType="1"/>
              <a:stCxn id="26663" idx="2"/>
              <a:endCxn id="26654" idx="0"/>
            </p:cNvCxnSpPr>
            <p:nvPr/>
          </p:nvCxnSpPr>
          <p:spPr bwMode="auto">
            <a:xfrm>
              <a:off x="2197" y="2024"/>
              <a:ext cx="4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3" name="Text Box 152"/>
            <p:cNvSpPr txBox="1">
              <a:spLocks noChangeArrowheads="1"/>
            </p:cNvSpPr>
            <p:nvPr/>
          </p:nvSpPr>
          <p:spPr bwMode="auto">
            <a:xfrm>
              <a:off x="1927" y="234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25</a:t>
              </a:r>
            </a:p>
          </p:txBody>
        </p:sp>
      </p:grpSp>
      <p:sp>
        <p:nvSpPr>
          <p:cNvPr id="7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b="1" smtClean="0">
                <a:effectLst/>
              </a:rPr>
              <a:t>演算法</a:t>
            </a:r>
            <a:r>
              <a:rPr lang="en-US" altLang="zh-TW" sz="2400" b="1" smtClean="0">
                <a:effectLst/>
              </a:rPr>
              <a:t>:</a:t>
            </a:r>
          </a:p>
        </p:txBody>
      </p:sp>
      <p:sp>
        <p:nvSpPr>
          <p:cNvPr id="39940" name="Text Box 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1676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T = { };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while (T contains less than n-1 edges &amp;&amp; E is not empty)  {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choose a least cost edge (v, w) from E; 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delete (v, w) from E;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if   ((v, w) dose not create a cycle in T)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add (v, w) to T;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else 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discard (v, w);  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}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if   (T contains fewer than n-1 edges)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printf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(“No spanning tree\n”); </a:t>
            </a:r>
          </a:p>
          <a:p>
            <a:pPr eaLnBrk="1" hangingPunct="1">
              <a:defRPr/>
            </a:pPr>
            <a:endParaRPr lang="en-US" altLang="zh-TW" dirty="0"/>
          </a:p>
        </p:txBody>
      </p:sp>
      <p:sp>
        <p:nvSpPr>
          <p:cNvPr id="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40464" y="616530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k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ruskal.c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2087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200" b="1" dirty="0">
                <a:solidFill>
                  <a:srgbClr val="FF0000"/>
                </a:solidFill>
              </a:rPr>
              <a:t>P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rims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法：</a:t>
            </a:r>
            <a:r>
              <a:rPr lang="zh-TW" altLang="en-US" sz="2200" dirty="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2200" dirty="0" smtClean="0"/>
              <a:t>方法：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找與邊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(U,V)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有相連接之點，使得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TU{( U,V)}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仍為樹狀結構，且有最小成本的邊。</a:t>
            </a:r>
            <a:r>
              <a:rPr lang="zh-TW" altLang="en-US" sz="2200" dirty="0" smtClean="0"/>
              <a:t>重覆此步驟直到加</a:t>
            </a:r>
            <a:r>
              <a:rPr lang="en-US" altLang="zh-TW" sz="2200" dirty="0" smtClean="0"/>
              <a:t>N-1</a:t>
            </a:r>
            <a:r>
              <a:rPr lang="zh-TW" altLang="en-US" sz="2200" dirty="0" smtClean="0"/>
              <a:t>個邊停止。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2200" dirty="0" smtClean="0"/>
              <a:t>注意：為了不形成環路，每一步驟選擇恰有一個頂點</a:t>
            </a:r>
            <a:r>
              <a:rPr lang="en-US" altLang="zh-TW" sz="2200" dirty="0" smtClean="0"/>
              <a:t>U</a:t>
            </a:r>
            <a:r>
              <a:rPr lang="zh-TW" altLang="en-US" sz="2200" dirty="0" smtClean="0"/>
              <a:t>或</a:t>
            </a:r>
            <a:r>
              <a:rPr lang="en-US" altLang="zh-TW" sz="2200" dirty="0" smtClean="0"/>
              <a:t>V</a:t>
            </a:r>
            <a:r>
              <a:rPr lang="zh-TW" altLang="en-US" sz="2200" dirty="0" smtClean="0"/>
              <a:t>在</a:t>
            </a:r>
            <a:r>
              <a:rPr lang="en-US" altLang="zh-TW" sz="2200" dirty="0" smtClean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 smtClean="0"/>
              <a:t>               </a:t>
            </a:r>
            <a:r>
              <a:rPr lang="zh-TW" altLang="en-US" sz="2200" dirty="0" smtClean="0"/>
              <a:t>中的邊</a:t>
            </a:r>
            <a:r>
              <a:rPr lang="en-US" altLang="zh-TW" sz="2200" dirty="0" smtClean="0"/>
              <a:t>(U,V)</a:t>
            </a:r>
            <a:r>
              <a:rPr lang="zh-TW" altLang="en-US" sz="2200" dirty="0" smtClean="0"/>
              <a:t>。 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842963" y="2636838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例：</a:t>
            </a:r>
            <a:r>
              <a:rPr lang="zh-TW" altLang="en-US" sz="2400"/>
              <a:t> 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485900" y="61579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(A)</a:t>
            </a:r>
          </a:p>
        </p:txBody>
      </p:sp>
      <p:cxnSp>
        <p:nvCxnSpPr>
          <p:cNvPr id="28677" name="AutoShape 7"/>
          <p:cNvCxnSpPr>
            <a:cxnSpLocks noChangeShapeType="1"/>
          </p:cNvCxnSpPr>
          <p:nvPr/>
        </p:nvCxnSpPr>
        <p:spPr bwMode="auto">
          <a:xfrm flipH="1">
            <a:off x="1811338" y="3379788"/>
            <a:ext cx="509587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78" name="Group 8"/>
          <p:cNvGrpSpPr>
            <a:grpSpLocks/>
          </p:cNvGrpSpPr>
          <p:nvPr/>
        </p:nvGrpSpPr>
        <p:grpSpPr bwMode="auto">
          <a:xfrm>
            <a:off x="2259013" y="3060700"/>
            <a:ext cx="384175" cy="366713"/>
            <a:chOff x="4593" y="527"/>
            <a:chExt cx="242" cy="231"/>
          </a:xfrm>
        </p:grpSpPr>
        <p:sp>
          <p:nvSpPr>
            <p:cNvPr id="28734" name="Oval 9"/>
            <p:cNvSpPr>
              <a:spLocks noChangeArrowheads="1"/>
            </p:cNvSpPr>
            <p:nvPr/>
          </p:nvSpPr>
          <p:spPr bwMode="auto">
            <a:xfrm>
              <a:off x="4593" y="538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sp>
          <p:nvSpPr>
            <p:cNvPr id="28735" name="Text Box 10"/>
            <p:cNvSpPr txBox="1">
              <a:spLocks noChangeArrowheads="1"/>
            </p:cNvSpPr>
            <p:nvPr/>
          </p:nvSpPr>
          <p:spPr bwMode="auto">
            <a:xfrm>
              <a:off x="4634" y="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8679" name="Group 11"/>
          <p:cNvGrpSpPr>
            <a:grpSpLocks/>
          </p:cNvGrpSpPr>
          <p:nvPr/>
        </p:nvGrpSpPr>
        <p:grpSpPr bwMode="auto">
          <a:xfrm>
            <a:off x="3059113" y="3492500"/>
            <a:ext cx="384175" cy="371475"/>
            <a:chOff x="5097" y="799"/>
            <a:chExt cx="242" cy="234"/>
          </a:xfrm>
        </p:grpSpPr>
        <p:sp>
          <p:nvSpPr>
            <p:cNvPr id="28732" name="Oval 12"/>
            <p:cNvSpPr>
              <a:spLocks noChangeArrowheads="1"/>
            </p:cNvSpPr>
            <p:nvPr/>
          </p:nvSpPr>
          <p:spPr bwMode="auto">
            <a:xfrm>
              <a:off x="5097" y="817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33" name="Text Box 13"/>
            <p:cNvSpPr txBox="1">
              <a:spLocks noChangeArrowheads="1"/>
            </p:cNvSpPr>
            <p:nvPr/>
          </p:nvSpPr>
          <p:spPr bwMode="auto">
            <a:xfrm>
              <a:off x="5133" y="79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8680" name="Group 14"/>
          <p:cNvGrpSpPr>
            <a:grpSpLocks/>
          </p:cNvGrpSpPr>
          <p:nvPr/>
        </p:nvGrpSpPr>
        <p:grpSpPr bwMode="auto">
          <a:xfrm>
            <a:off x="1476375" y="3914775"/>
            <a:ext cx="384175" cy="376238"/>
            <a:chOff x="4100" y="1065"/>
            <a:chExt cx="242" cy="237"/>
          </a:xfrm>
        </p:grpSpPr>
        <p:sp>
          <p:nvSpPr>
            <p:cNvPr id="28730" name="Oval 15"/>
            <p:cNvSpPr>
              <a:spLocks noChangeArrowheads="1"/>
            </p:cNvSpPr>
            <p:nvPr/>
          </p:nvSpPr>
          <p:spPr bwMode="auto">
            <a:xfrm>
              <a:off x="4100" y="1065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31" name="Text Box 16"/>
            <p:cNvSpPr txBox="1">
              <a:spLocks noChangeArrowheads="1"/>
            </p:cNvSpPr>
            <p:nvPr/>
          </p:nvSpPr>
          <p:spPr bwMode="auto">
            <a:xfrm>
              <a:off x="4135" y="10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28681" name="Group 17"/>
          <p:cNvGrpSpPr>
            <a:grpSpLocks/>
          </p:cNvGrpSpPr>
          <p:nvPr/>
        </p:nvGrpSpPr>
        <p:grpSpPr bwMode="auto">
          <a:xfrm>
            <a:off x="3387725" y="4321175"/>
            <a:ext cx="384175" cy="395288"/>
            <a:chOff x="5304" y="1321"/>
            <a:chExt cx="242" cy="249"/>
          </a:xfrm>
        </p:grpSpPr>
        <p:sp>
          <p:nvSpPr>
            <p:cNvPr id="28728" name="Oval 18"/>
            <p:cNvSpPr>
              <a:spLocks noChangeArrowheads="1"/>
            </p:cNvSpPr>
            <p:nvPr/>
          </p:nvSpPr>
          <p:spPr bwMode="auto">
            <a:xfrm>
              <a:off x="5304" y="1321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29" name="Text Box 19"/>
            <p:cNvSpPr txBox="1">
              <a:spLocks noChangeArrowheads="1"/>
            </p:cNvSpPr>
            <p:nvPr/>
          </p:nvSpPr>
          <p:spPr bwMode="auto">
            <a:xfrm>
              <a:off x="5329" y="133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8682" name="Group 20"/>
          <p:cNvGrpSpPr>
            <a:grpSpLocks/>
          </p:cNvGrpSpPr>
          <p:nvPr/>
        </p:nvGrpSpPr>
        <p:grpSpPr bwMode="auto">
          <a:xfrm>
            <a:off x="2492375" y="4284663"/>
            <a:ext cx="384175" cy="366712"/>
            <a:chOff x="4732" y="1298"/>
            <a:chExt cx="242" cy="231"/>
          </a:xfrm>
        </p:grpSpPr>
        <p:sp>
          <p:nvSpPr>
            <p:cNvPr id="28726" name="Oval 21"/>
            <p:cNvSpPr>
              <a:spLocks noChangeArrowheads="1"/>
            </p:cNvSpPr>
            <p:nvPr/>
          </p:nvSpPr>
          <p:spPr bwMode="auto">
            <a:xfrm>
              <a:off x="4732" y="131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27" name="Text Box 22"/>
            <p:cNvSpPr txBox="1">
              <a:spLocks noChangeArrowheads="1"/>
            </p:cNvSpPr>
            <p:nvPr/>
          </p:nvSpPr>
          <p:spPr bwMode="auto">
            <a:xfrm>
              <a:off x="4770" y="12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28683" name="Group 23"/>
          <p:cNvGrpSpPr>
            <a:grpSpLocks/>
          </p:cNvGrpSpPr>
          <p:nvPr/>
        </p:nvGrpSpPr>
        <p:grpSpPr bwMode="auto">
          <a:xfrm>
            <a:off x="2938463" y="5868988"/>
            <a:ext cx="384175" cy="366712"/>
            <a:chOff x="5021" y="2296"/>
            <a:chExt cx="242" cy="231"/>
          </a:xfrm>
        </p:grpSpPr>
        <p:sp>
          <p:nvSpPr>
            <p:cNvPr id="28724" name="Oval 24"/>
            <p:cNvSpPr>
              <a:spLocks noChangeArrowheads="1"/>
            </p:cNvSpPr>
            <p:nvPr/>
          </p:nvSpPr>
          <p:spPr bwMode="auto">
            <a:xfrm>
              <a:off x="5021" y="2307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25" name="Text Box 25"/>
            <p:cNvSpPr txBox="1">
              <a:spLocks noChangeArrowheads="1"/>
            </p:cNvSpPr>
            <p:nvPr/>
          </p:nvSpPr>
          <p:spPr bwMode="auto">
            <a:xfrm>
              <a:off x="5042" y="229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28684" name="Text Box 26"/>
          <p:cNvSpPr txBox="1">
            <a:spLocks noChangeArrowheads="1"/>
          </p:cNvSpPr>
          <p:nvPr/>
        </p:nvSpPr>
        <p:spPr bwMode="auto">
          <a:xfrm>
            <a:off x="1555750" y="34210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10</a:t>
            </a:r>
          </a:p>
        </p:txBody>
      </p:sp>
      <p:grpSp>
        <p:nvGrpSpPr>
          <p:cNvPr id="28685" name="Group 27"/>
          <p:cNvGrpSpPr>
            <a:grpSpLocks/>
          </p:cNvGrpSpPr>
          <p:nvPr/>
        </p:nvGrpSpPr>
        <p:grpSpPr bwMode="auto">
          <a:xfrm>
            <a:off x="1571625" y="5095875"/>
            <a:ext cx="384175" cy="374650"/>
            <a:chOff x="4160" y="1809"/>
            <a:chExt cx="242" cy="236"/>
          </a:xfrm>
        </p:grpSpPr>
        <p:sp>
          <p:nvSpPr>
            <p:cNvPr id="28722" name="Oval 28"/>
            <p:cNvSpPr>
              <a:spLocks noChangeArrowheads="1"/>
            </p:cNvSpPr>
            <p:nvPr/>
          </p:nvSpPr>
          <p:spPr bwMode="auto">
            <a:xfrm>
              <a:off x="4160" y="1809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23" name="Text Box 29"/>
            <p:cNvSpPr txBox="1">
              <a:spLocks noChangeArrowheads="1"/>
            </p:cNvSpPr>
            <p:nvPr/>
          </p:nvSpPr>
          <p:spPr bwMode="auto">
            <a:xfrm>
              <a:off x="4195" y="181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8686" name="Group 53"/>
          <p:cNvGrpSpPr>
            <a:grpSpLocks/>
          </p:cNvGrpSpPr>
          <p:nvPr/>
        </p:nvGrpSpPr>
        <p:grpSpPr bwMode="auto">
          <a:xfrm>
            <a:off x="5364163" y="2762250"/>
            <a:ext cx="2671762" cy="3175000"/>
            <a:chOff x="385" y="692"/>
            <a:chExt cx="1683" cy="2000"/>
          </a:xfrm>
        </p:grpSpPr>
        <p:sp>
          <p:nvSpPr>
            <p:cNvPr id="28688" name="Oval 5"/>
            <p:cNvSpPr>
              <a:spLocks noChangeArrowheads="1"/>
            </p:cNvSpPr>
            <p:nvPr/>
          </p:nvSpPr>
          <p:spPr bwMode="auto">
            <a:xfrm>
              <a:off x="1014" y="70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grpSp>
          <p:nvGrpSpPr>
            <p:cNvPr id="28689" name="Group 52"/>
            <p:cNvGrpSpPr>
              <a:grpSpLocks/>
            </p:cNvGrpSpPr>
            <p:nvPr/>
          </p:nvGrpSpPr>
          <p:grpSpPr bwMode="auto">
            <a:xfrm>
              <a:off x="385" y="692"/>
              <a:ext cx="1683" cy="2000"/>
              <a:chOff x="385" y="692"/>
              <a:chExt cx="1683" cy="2000"/>
            </a:xfrm>
          </p:grpSpPr>
          <p:sp>
            <p:nvSpPr>
              <p:cNvPr id="28690" name="Oval 6"/>
              <p:cNvSpPr>
                <a:spLocks noChangeArrowheads="1"/>
              </p:cNvSpPr>
              <p:nvPr/>
            </p:nvSpPr>
            <p:spPr bwMode="auto">
              <a:xfrm>
                <a:off x="1518" y="982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8691" name="Oval 8"/>
              <p:cNvSpPr>
                <a:spLocks noChangeArrowheads="1"/>
              </p:cNvSpPr>
              <p:nvPr/>
            </p:nvSpPr>
            <p:spPr bwMode="auto">
              <a:xfrm>
                <a:off x="1153" y="147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8692" name="Oval 9"/>
              <p:cNvSpPr>
                <a:spLocks noChangeArrowheads="1"/>
              </p:cNvSpPr>
              <p:nvPr/>
            </p:nvSpPr>
            <p:spPr bwMode="auto">
              <a:xfrm>
                <a:off x="521" y="1230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grpSp>
            <p:nvGrpSpPr>
              <p:cNvPr id="28693" name="Group 51"/>
              <p:cNvGrpSpPr>
                <a:grpSpLocks/>
              </p:cNvGrpSpPr>
              <p:nvPr/>
            </p:nvGrpSpPr>
            <p:grpSpPr bwMode="auto">
              <a:xfrm>
                <a:off x="385" y="692"/>
                <a:ext cx="1683" cy="2000"/>
                <a:chOff x="381" y="692"/>
                <a:chExt cx="1683" cy="2000"/>
              </a:xfrm>
            </p:grpSpPr>
            <p:sp>
              <p:nvSpPr>
                <p:cNvPr id="28694" name="Oval 7"/>
                <p:cNvSpPr>
                  <a:spLocks noChangeArrowheads="1"/>
                </p:cNvSpPr>
                <p:nvPr/>
              </p:nvSpPr>
              <p:spPr bwMode="auto">
                <a:xfrm>
                  <a:off x="1721" y="1486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8695" name="Oval 10"/>
                <p:cNvSpPr>
                  <a:spLocks noChangeArrowheads="1"/>
                </p:cNvSpPr>
                <p:nvPr/>
              </p:nvSpPr>
              <p:spPr bwMode="auto">
                <a:xfrm>
                  <a:off x="1438" y="2472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grpSp>
              <p:nvGrpSpPr>
                <p:cNvPr id="28696" name="Group 50"/>
                <p:cNvGrpSpPr>
                  <a:grpSpLocks/>
                </p:cNvGrpSpPr>
                <p:nvPr/>
              </p:nvGrpSpPr>
              <p:grpSpPr bwMode="auto">
                <a:xfrm>
                  <a:off x="381" y="692"/>
                  <a:ext cx="1683" cy="2000"/>
                  <a:chOff x="381" y="692"/>
                  <a:chExt cx="1683" cy="2000"/>
                </a:xfrm>
              </p:grpSpPr>
              <p:sp>
                <p:nvSpPr>
                  <p:cNvPr id="28698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77" y="1974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cxnSp>
                <p:nvCxnSpPr>
                  <p:cNvPr id="28699" name="AutoShape 22"/>
                  <p:cNvCxnSpPr>
                    <a:cxnSpLocks noChangeShapeType="1"/>
                    <a:stCxn id="28688" idx="6"/>
                    <a:endCxn id="28690" idx="1"/>
                  </p:cNvCxnSpPr>
                  <p:nvPr/>
                </p:nvCxnSpPr>
                <p:spPr bwMode="auto">
                  <a:xfrm>
                    <a:off x="1262" y="811"/>
                    <a:ext cx="291" cy="19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0" name="AutoShape 23"/>
                  <p:cNvCxnSpPr>
                    <a:cxnSpLocks noChangeShapeType="1"/>
                    <a:stCxn id="28688" idx="3"/>
                    <a:endCxn id="28692" idx="7"/>
                  </p:cNvCxnSpPr>
                  <p:nvPr/>
                </p:nvCxnSpPr>
                <p:spPr bwMode="auto">
                  <a:xfrm flipH="1">
                    <a:off x="728" y="893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1" name="AutoShape 24"/>
                  <p:cNvCxnSpPr>
                    <a:cxnSpLocks noChangeShapeType="1"/>
                    <a:stCxn id="28692" idx="4"/>
                    <a:endCxn id="28698" idx="0"/>
                  </p:cNvCxnSpPr>
                  <p:nvPr/>
                </p:nvCxnSpPr>
                <p:spPr bwMode="auto">
                  <a:xfrm>
                    <a:off x="642" y="1452"/>
                    <a:ext cx="56" cy="51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2" name="AutoShape 26"/>
                  <p:cNvCxnSpPr>
                    <a:cxnSpLocks noChangeShapeType="1"/>
                    <a:stCxn id="28691" idx="4"/>
                    <a:endCxn id="28695" idx="1"/>
                  </p:cNvCxnSpPr>
                  <p:nvPr/>
                </p:nvCxnSpPr>
                <p:spPr bwMode="auto">
                  <a:xfrm>
                    <a:off x="1274" y="1700"/>
                    <a:ext cx="199" cy="79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3" name="AutoShape 27"/>
                  <p:cNvCxnSpPr>
                    <a:cxnSpLocks noChangeShapeType="1"/>
                    <a:stCxn id="28698" idx="5"/>
                    <a:endCxn id="28695" idx="1"/>
                  </p:cNvCxnSpPr>
                  <p:nvPr/>
                </p:nvCxnSpPr>
                <p:spPr bwMode="auto">
                  <a:xfrm>
                    <a:off x="784" y="2164"/>
                    <a:ext cx="689" cy="33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4" name="AutoShape 28"/>
                  <p:cNvCxnSpPr>
                    <a:cxnSpLocks noChangeShapeType="1"/>
                    <a:stCxn id="28694" idx="4"/>
                    <a:endCxn id="28695" idx="0"/>
                  </p:cNvCxnSpPr>
                  <p:nvPr/>
                </p:nvCxnSpPr>
                <p:spPr bwMode="auto">
                  <a:xfrm flipH="1">
                    <a:off x="1559" y="1708"/>
                    <a:ext cx="283" cy="75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5" name="AutoShape 29"/>
                  <p:cNvCxnSpPr>
                    <a:cxnSpLocks noChangeShapeType="1"/>
                    <a:stCxn id="28690" idx="5"/>
                    <a:endCxn id="28694" idx="0"/>
                  </p:cNvCxnSpPr>
                  <p:nvPr/>
                </p:nvCxnSpPr>
                <p:spPr bwMode="auto">
                  <a:xfrm>
                    <a:off x="1725" y="1172"/>
                    <a:ext cx="117" cy="30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6" name="AutoShape 30"/>
                  <p:cNvCxnSpPr>
                    <a:cxnSpLocks noChangeShapeType="1"/>
                    <a:stCxn id="28690" idx="3"/>
                    <a:endCxn id="28691" idx="7"/>
                  </p:cNvCxnSpPr>
                  <p:nvPr/>
                </p:nvCxnSpPr>
                <p:spPr bwMode="auto">
                  <a:xfrm flipH="1">
                    <a:off x="1360" y="1172"/>
                    <a:ext cx="193" cy="33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870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" y="69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870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0" y="96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870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2" y="123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2871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6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8711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7" y="1463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28712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" y="246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713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91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sp>
                <p:nvSpPr>
                  <p:cNvPr id="2871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" y="182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25</a:t>
                    </a:r>
                  </a:p>
                </p:txBody>
              </p:sp>
              <p:sp>
                <p:nvSpPr>
                  <p:cNvPr id="28715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4" y="1690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24</a:t>
                    </a:r>
                  </a:p>
                </p:txBody>
              </p:sp>
              <p:sp>
                <p:nvSpPr>
                  <p:cNvPr id="28716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18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22</a:t>
                    </a:r>
                  </a:p>
                </p:txBody>
              </p:sp>
              <p:sp>
                <p:nvSpPr>
                  <p:cNvPr id="28717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200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18</a:t>
                    </a:r>
                  </a:p>
                </p:txBody>
              </p:sp>
              <p:sp>
                <p:nvSpPr>
                  <p:cNvPr id="2871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1" y="2143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12</a:t>
                    </a:r>
                  </a:p>
                </p:txBody>
              </p:sp>
              <p:sp>
                <p:nvSpPr>
                  <p:cNvPr id="28719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6" y="123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14</a:t>
                    </a:r>
                  </a:p>
                </p:txBody>
              </p:sp>
              <p:sp>
                <p:nvSpPr>
                  <p:cNvPr id="28720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8" y="1236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16</a:t>
                    </a:r>
                  </a:p>
                </p:txBody>
              </p:sp>
              <p:sp>
                <p:nvSpPr>
                  <p:cNvPr id="28721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73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28</a:t>
                    </a:r>
                  </a:p>
                </p:txBody>
              </p:sp>
            </p:grpSp>
            <p:sp>
              <p:nvSpPr>
                <p:cNvPr id="2869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12" y="197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cxnSp>
        <p:nvCxnSpPr>
          <p:cNvPr id="3" name="直線接點 2"/>
          <p:cNvCxnSpPr>
            <a:stCxn id="28691" idx="3"/>
            <a:endCxn id="28698" idx="7"/>
          </p:cNvCxnSpPr>
          <p:nvPr/>
        </p:nvCxnSpPr>
        <p:spPr>
          <a:xfrm flipH="1">
            <a:off x="6003925" y="4302125"/>
            <a:ext cx="63500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1"/>
          <p:cNvGrpSpPr>
            <a:grpSpLocks/>
          </p:cNvGrpSpPr>
          <p:nvPr/>
        </p:nvGrpSpPr>
        <p:grpSpPr bwMode="auto">
          <a:xfrm>
            <a:off x="395288" y="1765300"/>
            <a:ext cx="2449512" cy="3463925"/>
            <a:chOff x="521" y="300"/>
            <a:chExt cx="1543" cy="2182"/>
          </a:xfrm>
        </p:grpSpPr>
        <p:sp>
          <p:nvSpPr>
            <p:cNvPr id="29762" name="Text Box 4"/>
            <p:cNvSpPr txBox="1">
              <a:spLocks noChangeArrowheads="1"/>
            </p:cNvSpPr>
            <p:nvPr/>
          </p:nvSpPr>
          <p:spPr bwMode="auto">
            <a:xfrm>
              <a:off x="624" y="225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(B)</a:t>
              </a:r>
            </a:p>
          </p:txBody>
        </p:sp>
        <p:grpSp>
          <p:nvGrpSpPr>
            <p:cNvPr id="29763" name="Group 5"/>
            <p:cNvGrpSpPr>
              <a:grpSpLocks/>
            </p:cNvGrpSpPr>
            <p:nvPr/>
          </p:nvGrpSpPr>
          <p:grpSpPr bwMode="auto">
            <a:xfrm>
              <a:off x="618" y="300"/>
              <a:ext cx="1446" cy="2000"/>
              <a:chOff x="4100" y="527"/>
              <a:chExt cx="1446" cy="2000"/>
            </a:xfrm>
          </p:grpSpPr>
          <p:cxnSp>
            <p:nvCxnSpPr>
              <p:cNvPr id="29766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4311" y="72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9767" name="Group 7"/>
              <p:cNvGrpSpPr>
                <a:grpSpLocks/>
              </p:cNvGrpSpPr>
              <p:nvPr/>
            </p:nvGrpSpPr>
            <p:grpSpPr bwMode="auto">
              <a:xfrm>
                <a:off x="4593" y="527"/>
                <a:ext cx="242" cy="231"/>
                <a:chOff x="4593" y="527"/>
                <a:chExt cx="242" cy="231"/>
              </a:xfrm>
            </p:grpSpPr>
            <p:sp>
              <p:nvSpPr>
                <p:cNvPr id="29787" name="Oval 8"/>
                <p:cNvSpPr>
                  <a:spLocks noChangeArrowheads="1"/>
                </p:cNvSpPr>
                <p:nvPr/>
              </p:nvSpPr>
              <p:spPr bwMode="auto">
                <a:xfrm>
                  <a:off x="4593" y="53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78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634" y="52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29768" name="Group 10"/>
              <p:cNvGrpSpPr>
                <a:grpSpLocks/>
              </p:cNvGrpSpPr>
              <p:nvPr/>
            </p:nvGrpSpPr>
            <p:grpSpPr bwMode="auto">
              <a:xfrm>
                <a:off x="5097" y="799"/>
                <a:ext cx="242" cy="234"/>
                <a:chOff x="5097" y="799"/>
                <a:chExt cx="242" cy="234"/>
              </a:xfrm>
            </p:grpSpPr>
            <p:sp>
              <p:nvSpPr>
                <p:cNvPr id="29785" name="Oval 11"/>
                <p:cNvSpPr>
                  <a:spLocks noChangeArrowheads="1"/>
                </p:cNvSpPr>
                <p:nvPr/>
              </p:nvSpPr>
              <p:spPr bwMode="auto">
                <a:xfrm>
                  <a:off x="5097" y="81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8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33" y="79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9769" name="Group 13"/>
              <p:cNvGrpSpPr>
                <a:grpSpLocks/>
              </p:cNvGrpSpPr>
              <p:nvPr/>
            </p:nvGrpSpPr>
            <p:grpSpPr bwMode="auto">
              <a:xfrm>
                <a:off x="4100" y="1065"/>
                <a:ext cx="242" cy="237"/>
                <a:chOff x="4100" y="1065"/>
                <a:chExt cx="242" cy="237"/>
              </a:xfrm>
            </p:grpSpPr>
            <p:sp>
              <p:nvSpPr>
                <p:cNvPr id="29783" name="Oval 14"/>
                <p:cNvSpPr>
                  <a:spLocks noChangeArrowheads="1"/>
                </p:cNvSpPr>
                <p:nvPr/>
              </p:nvSpPr>
              <p:spPr bwMode="auto">
                <a:xfrm>
                  <a:off x="4100" y="106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8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135" y="107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9770" name="Group 16"/>
              <p:cNvGrpSpPr>
                <a:grpSpLocks/>
              </p:cNvGrpSpPr>
              <p:nvPr/>
            </p:nvGrpSpPr>
            <p:grpSpPr bwMode="auto">
              <a:xfrm>
                <a:off x="5304" y="1321"/>
                <a:ext cx="242" cy="249"/>
                <a:chOff x="5304" y="1321"/>
                <a:chExt cx="242" cy="249"/>
              </a:xfrm>
            </p:grpSpPr>
            <p:sp>
              <p:nvSpPr>
                <p:cNvPr id="29781" name="Oval 17"/>
                <p:cNvSpPr>
                  <a:spLocks noChangeArrowheads="1"/>
                </p:cNvSpPr>
                <p:nvPr/>
              </p:nvSpPr>
              <p:spPr bwMode="auto">
                <a:xfrm>
                  <a:off x="5304" y="132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329" y="133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9771" name="Group 19"/>
              <p:cNvGrpSpPr>
                <a:grpSpLocks/>
              </p:cNvGrpSpPr>
              <p:nvPr/>
            </p:nvGrpSpPr>
            <p:grpSpPr bwMode="auto">
              <a:xfrm>
                <a:off x="4740" y="1298"/>
                <a:ext cx="242" cy="231"/>
                <a:chOff x="4732" y="1298"/>
                <a:chExt cx="242" cy="231"/>
              </a:xfrm>
            </p:grpSpPr>
            <p:sp>
              <p:nvSpPr>
                <p:cNvPr id="29779" name="Oval 20"/>
                <p:cNvSpPr>
                  <a:spLocks noChangeArrowheads="1"/>
                </p:cNvSpPr>
                <p:nvPr/>
              </p:nvSpPr>
              <p:spPr bwMode="auto">
                <a:xfrm>
                  <a:off x="4732" y="1313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8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70" y="129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9772" name="Group 22"/>
              <p:cNvGrpSpPr>
                <a:grpSpLocks/>
              </p:cNvGrpSpPr>
              <p:nvPr/>
            </p:nvGrpSpPr>
            <p:grpSpPr bwMode="auto">
              <a:xfrm>
                <a:off x="5021" y="2296"/>
                <a:ext cx="242" cy="231"/>
                <a:chOff x="5021" y="2296"/>
                <a:chExt cx="242" cy="231"/>
              </a:xfrm>
            </p:grpSpPr>
            <p:sp>
              <p:nvSpPr>
                <p:cNvPr id="29777" name="Oval 23"/>
                <p:cNvSpPr>
                  <a:spLocks noChangeArrowheads="1"/>
                </p:cNvSpPr>
                <p:nvPr/>
              </p:nvSpPr>
              <p:spPr bwMode="auto">
                <a:xfrm>
                  <a:off x="5021" y="230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7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042" y="229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29773" name="Text Box 25"/>
              <p:cNvSpPr txBox="1">
                <a:spLocks noChangeArrowheads="1"/>
              </p:cNvSpPr>
              <p:nvPr/>
            </p:nvSpPr>
            <p:spPr bwMode="auto">
              <a:xfrm>
                <a:off x="4150" y="75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grpSp>
            <p:nvGrpSpPr>
              <p:cNvPr id="29774" name="Group 26"/>
              <p:cNvGrpSpPr>
                <a:grpSpLocks/>
              </p:cNvGrpSpPr>
              <p:nvPr/>
            </p:nvGrpSpPr>
            <p:grpSpPr bwMode="auto">
              <a:xfrm>
                <a:off x="4160" y="1809"/>
                <a:ext cx="242" cy="236"/>
                <a:chOff x="4160" y="1809"/>
                <a:chExt cx="242" cy="236"/>
              </a:xfrm>
            </p:grpSpPr>
            <p:sp>
              <p:nvSpPr>
                <p:cNvPr id="29775" name="Oval 27"/>
                <p:cNvSpPr>
                  <a:spLocks noChangeArrowheads="1"/>
                </p:cNvSpPr>
                <p:nvPr/>
              </p:nvSpPr>
              <p:spPr bwMode="auto">
                <a:xfrm>
                  <a:off x="4160" y="180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7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195" y="181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29764" name="AutoShape 29"/>
            <p:cNvCxnSpPr>
              <a:cxnSpLocks noChangeShapeType="1"/>
            </p:cNvCxnSpPr>
            <p:nvPr/>
          </p:nvCxnSpPr>
          <p:spPr bwMode="auto">
            <a:xfrm>
              <a:off x="751" y="1071"/>
              <a:ext cx="4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65" name="Text Box 30"/>
            <p:cNvSpPr txBox="1">
              <a:spLocks noChangeArrowheads="1"/>
            </p:cNvSpPr>
            <p:nvPr/>
          </p:nvSpPr>
          <p:spPr bwMode="auto">
            <a:xfrm>
              <a:off x="521" y="131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25</a:t>
              </a:r>
            </a:p>
          </p:txBody>
        </p:sp>
      </p:grpSp>
      <p:sp>
        <p:nvSpPr>
          <p:cNvPr id="29699" name="Text Box 33"/>
          <p:cNvSpPr txBox="1">
            <a:spLocks noChangeArrowheads="1"/>
          </p:cNvSpPr>
          <p:nvPr/>
        </p:nvSpPr>
        <p:spPr bwMode="auto">
          <a:xfrm>
            <a:off x="3295650" y="48625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(C)</a:t>
            </a:r>
          </a:p>
        </p:txBody>
      </p:sp>
      <p:grpSp>
        <p:nvGrpSpPr>
          <p:cNvPr id="29700" name="Group 62"/>
          <p:cNvGrpSpPr>
            <a:grpSpLocks/>
          </p:cNvGrpSpPr>
          <p:nvPr/>
        </p:nvGrpSpPr>
        <p:grpSpPr bwMode="auto">
          <a:xfrm>
            <a:off x="3132138" y="1765300"/>
            <a:ext cx="2449512" cy="3175000"/>
            <a:chOff x="2244" y="300"/>
            <a:chExt cx="1543" cy="2000"/>
          </a:xfrm>
        </p:grpSpPr>
        <p:grpSp>
          <p:nvGrpSpPr>
            <p:cNvPr id="29734" name="Group 34"/>
            <p:cNvGrpSpPr>
              <a:grpSpLocks/>
            </p:cNvGrpSpPr>
            <p:nvPr/>
          </p:nvGrpSpPr>
          <p:grpSpPr bwMode="auto">
            <a:xfrm>
              <a:off x="2341" y="300"/>
              <a:ext cx="1446" cy="2000"/>
              <a:chOff x="4100" y="527"/>
              <a:chExt cx="1446" cy="2000"/>
            </a:xfrm>
          </p:grpSpPr>
          <p:cxnSp>
            <p:nvCxnSpPr>
              <p:cNvPr id="29739" name="AutoShape 35"/>
              <p:cNvCxnSpPr>
                <a:cxnSpLocks noChangeShapeType="1"/>
              </p:cNvCxnSpPr>
              <p:nvPr/>
            </p:nvCxnSpPr>
            <p:spPr bwMode="auto">
              <a:xfrm flipH="1">
                <a:off x="4311" y="72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9740" name="Group 36"/>
              <p:cNvGrpSpPr>
                <a:grpSpLocks/>
              </p:cNvGrpSpPr>
              <p:nvPr/>
            </p:nvGrpSpPr>
            <p:grpSpPr bwMode="auto">
              <a:xfrm>
                <a:off x="4593" y="527"/>
                <a:ext cx="242" cy="231"/>
                <a:chOff x="4593" y="527"/>
                <a:chExt cx="242" cy="231"/>
              </a:xfrm>
            </p:grpSpPr>
            <p:sp>
              <p:nvSpPr>
                <p:cNvPr id="29760" name="Oval 37"/>
                <p:cNvSpPr>
                  <a:spLocks noChangeArrowheads="1"/>
                </p:cNvSpPr>
                <p:nvPr/>
              </p:nvSpPr>
              <p:spPr bwMode="auto">
                <a:xfrm>
                  <a:off x="4593" y="53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76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34" y="52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29741" name="Group 39"/>
              <p:cNvGrpSpPr>
                <a:grpSpLocks/>
              </p:cNvGrpSpPr>
              <p:nvPr/>
            </p:nvGrpSpPr>
            <p:grpSpPr bwMode="auto">
              <a:xfrm>
                <a:off x="5097" y="799"/>
                <a:ext cx="242" cy="234"/>
                <a:chOff x="5097" y="799"/>
                <a:chExt cx="242" cy="234"/>
              </a:xfrm>
            </p:grpSpPr>
            <p:sp>
              <p:nvSpPr>
                <p:cNvPr id="29758" name="Oval 40"/>
                <p:cNvSpPr>
                  <a:spLocks noChangeArrowheads="1"/>
                </p:cNvSpPr>
                <p:nvPr/>
              </p:nvSpPr>
              <p:spPr bwMode="auto">
                <a:xfrm>
                  <a:off x="5097" y="81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133" y="79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9742" name="Group 42"/>
              <p:cNvGrpSpPr>
                <a:grpSpLocks/>
              </p:cNvGrpSpPr>
              <p:nvPr/>
            </p:nvGrpSpPr>
            <p:grpSpPr bwMode="auto">
              <a:xfrm>
                <a:off x="4100" y="1065"/>
                <a:ext cx="242" cy="237"/>
                <a:chOff x="4100" y="1065"/>
                <a:chExt cx="242" cy="237"/>
              </a:xfrm>
            </p:grpSpPr>
            <p:sp>
              <p:nvSpPr>
                <p:cNvPr id="29756" name="Oval 43"/>
                <p:cNvSpPr>
                  <a:spLocks noChangeArrowheads="1"/>
                </p:cNvSpPr>
                <p:nvPr/>
              </p:nvSpPr>
              <p:spPr bwMode="auto">
                <a:xfrm>
                  <a:off x="4100" y="106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35" y="107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9743" name="Group 45"/>
              <p:cNvGrpSpPr>
                <a:grpSpLocks/>
              </p:cNvGrpSpPr>
              <p:nvPr/>
            </p:nvGrpSpPr>
            <p:grpSpPr bwMode="auto">
              <a:xfrm>
                <a:off x="5304" y="1321"/>
                <a:ext cx="242" cy="249"/>
                <a:chOff x="5304" y="1321"/>
                <a:chExt cx="242" cy="249"/>
              </a:xfrm>
            </p:grpSpPr>
            <p:sp>
              <p:nvSpPr>
                <p:cNvPr id="29754" name="Oval 46"/>
                <p:cNvSpPr>
                  <a:spLocks noChangeArrowheads="1"/>
                </p:cNvSpPr>
                <p:nvPr/>
              </p:nvSpPr>
              <p:spPr bwMode="auto">
                <a:xfrm>
                  <a:off x="5304" y="132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329" y="133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9744" name="Group 48"/>
              <p:cNvGrpSpPr>
                <a:grpSpLocks/>
              </p:cNvGrpSpPr>
              <p:nvPr/>
            </p:nvGrpSpPr>
            <p:grpSpPr bwMode="auto">
              <a:xfrm>
                <a:off x="4740" y="1298"/>
                <a:ext cx="242" cy="231"/>
                <a:chOff x="4732" y="1298"/>
                <a:chExt cx="242" cy="231"/>
              </a:xfrm>
            </p:grpSpPr>
            <p:sp>
              <p:nvSpPr>
                <p:cNvPr id="29752" name="Oval 49"/>
                <p:cNvSpPr>
                  <a:spLocks noChangeArrowheads="1"/>
                </p:cNvSpPr>
                <p:nvPr/>
              </p:nvSpPr>
              <p:spPr bwMode="auto">
                <a:xfrm>
                  <a:off x="4732" y="1313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70" y="129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9745" name="Group 51"/>
              <p:cNvGrpSpPr>
                <a:grpSpLocks/>
              </p:cNvGrpSpPr>
              <p:nvPr/>
            </p:nvGrpSpPr>
            <p:grpSpPr bwMode="auto">
              <a:xfrm>
                <a:off x="5021" y="2296"/>
                <a:ext cx="242" cy="231"/>
                <a:chOff x="5021" y="2296"/>
                <a:chExt cx="242" cy="231"/>
              </a:xfrm>
            </p:grpSpPr>
            <p:sp>
              <p:nvSpPr>
                <p:cNvPr id="29750" name="Oval 52"/>
                <p:cNvSpPr>
                  <a:spLocks noChangeArrowheads="1"/>
                </p:cNvSpPr>
                <p:nvPr/>
              </p:nvSpPr>
              <p:spPr bwMode="auto">
                <a:xfrm>
                  <a:off x="5021" y="230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042" y="229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29746" name="Text Box 54"/>
              <p:cNvSpPr txBox="1">
                <a:spLocks noChangeArrowheads="1"/>
              </p:cNvSpPr>
              <p:nvPr/>
            </p:nvSpPr>
            <p:spPr bwMode="auto">
              <a:xfrm>
                <a:off x="4150" y="75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grpSp>
            <p:nvGrpSpPr>
              <p:cNvPr id="29747" name="Group 55"/>
              <p:cNvGrpSpPr>
                <a:grpSpLocks/>
              </p:cNvGrpSpPr>
              <p:nvPr/>
            </p:nvGrpSpPr>
            <p:grpSpPr bwMode="auto">
              <a:xfrm>
                <a:off x="4160" y="1809"/>
                <a:ext cx="242" cy="236"/>
                <a:chOff x="4160" y="1809"/>
                <a:chExt cx="242" cy="236"/>
              </a:xfrm>
            </p:grpSpPr>
            <p:sp>
              <p:nvSpPr>
                <p:cNvPr id="29748" name="Oval 56"/>
                <p:cNvSpPr>
                  <a:spLocks noChangeArrowheads="1"/>
                </p:cNvSpPr>
                <p:nvPr/>
              </p:nvSpPr>
              <p:spPr bwMode="auto">
                <a:xfrm>
                  <a:off x="4160" y="180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4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195" y="181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29735" name="AutoShape 58"/>
            <p:cNvCxnSpPr>
              <a:cxnSpLocks noChangeShapeType="1"/>
            </p:cNvCxnSpPr>
            <p:nvPr/>
          </p:nvCxnSpPr>
          <p:spPr bwMode="auto">
            <a:xfrm>
              <a:off x="2474" y="1071"/>
              <a:ext cx="4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6" name="Text Box 59"/>
            <p:cNvSpPr txBox="1">
              <a:spLocks noChangeArrowheads="1"/>
            </p:cNvSpPr>
            <p:nvPr/>
          </p:nvSpPr>
          <p:spPr bwMode="auto">
            <a:xfrm>
              <a:off x="2244" y="131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25</a:t>
              </a:r>
            </a:p>
          </p:txBody>
        </p:sp>
        <p:cxnSp>
          <p:nvCxnSpPr>
            <p:cNvPr id="29737" name="AutoShape 60"/>
            <p:cNvCxnSpPr>
              <a:cxnSpLocks noChangeShapeType="1"/>
              <a:stCxn id="29749" idx="3"/>
              <a:endCxn id="29751" idx="1"/>
            </p:cNvCxnSpPr>
            <p:nvPr/>
          </p:nvCxnSpPr>
          <p:spPr bwMode="auto">
            <a:xfrm>
              <a:off x="2632" y="1703"/>
              <a:ext cx="651" cy="4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8" name="Text Box 61"/>
            <p:cNvSpPr txBox="1">
              <a:spLocks noChangeArrowheads="1"/>
            </p:cNvSpPr>
            <p:nvPr/>
          </p:nvSpPr>
          <p:spPr bwMode="auto">
            <a:xfrm>
              <a:off x="2831" y="197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22</a:t>
              </a:r>
            </a:p>
          </p:txBody>
        </p:sp>
      </p:grpSp>
      <p:sp>
        <p:nvSpPr>
          <p:cNvPr id="29701" name="Text Box 63"/>
          <p:cNvSpPr txBox="1">
            <a:spLocks noChangeArrowheads="1"/>
          </p:cNvSpPr>
          <p:nvPr/>
        </p:nvSpPr>
        <p:spPr bwMode="auto">
          <a:xfrm>
            <a:off x="6030913" y="48625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(D)</a:t>
            </a:r>
          </a:p>
        </p:txBody>
      </p:sp>
      <p:grpSp>
        <p:nvGrpSpPr>
          <p:cNvPr id="29702" name="Group 95"/>
          <p:cNvGrpSpPr>
            <a:grpSpLocks/>
          </p:cNvGrpSpPr>
          <p:nvPr/>
        </p:nvGrpSpPr>
        <p:grpSpPr bwMode="auto">
          <a:xfrm>
            <a:off x="5867400" y="1765300"/>
            <a:ext cx="2449513" cy="3175000"/>
            <a:chOff x="3696" y="300"/>
            <a:chExt cx="1543" cy="2000"/>
          </a:xfrm>
        </p:grpSpPr>
        <p:grpSp>
          <p:nvGrpSpPr>
            <p:cNvPr id="29703" name="Group 64"/>
            <p:cNvGrpSpPr>
              <a:grpSpLocks/>
            </p:cNvGrpSpPr>
            <p:nvPr/>
          </p:nvGrpSpPr>
          <p:grpSpPr bwMode="auto">
            <a:xfrm>
              <a:off x="3696" y="300"/>
              <a:ext cx="1543" cy="2000"/>
              <a:chOff x="2244" y="300"/>
              <a:chExt cx="1543" cy="2000"/>
            </a:xfrm>
          </p:grpSpPr>
          <p:grpSp>
            <p:nvGrpSpPr>
              <p:cNvPr id="29706" name="Group 65"/>
              <p:cNvGrpSpPr>
                <a:grpSpLocks/>
              </p:cNvGrpSpPr>
              <p:nvPr/>
            </p:nvGrpSpPr>
            <p:grpSpPr bwMode="auto">
              <a:xfrm>
                <a:off x="2341" y="300"/>
                <a:ext cx="1446" cy="2000"/>
                <a:chOff x="4100" y="527"/>
                <a:chExt cx="1446" cy="2000"/>
              </a:xfrm>
            </p:grpSpPr>
            <p:cxnSp>
              <p:nvCxnSpPr>
                <p:cNvPr id="29711" name="AutoShape 66"/>
                <p:cNvCxnSpPr>
                  <a:cxnSpLocks noChangeShapeType="1"/>
                </p:cNvCxnSpPr>
                <p:nvPr/>
              </p:nvCxnSpPr>
              <p:spPr bwMode="auto">
                <a:xfrm flipH="1">
                  <a:off x="4311" y="728"/>
                  <a:ext cx="321" cy="36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9712" name="Group 67"/>
                <p:cNvGrpSpPr>
                  <a:grpSpLocks/>
                </p:cNvGrpSpPr>
                <p:nvPr/>
              </p:nvGrpSpPr>
              <p:grpSpPr bwMode="auto">
                <a:xfrm>
                  <a:off x="4593" y="527"/>
                  <a:ext cx="242" cy="231"/>
                  <a:chOff x="4593" y="527"/>
                  <a:chExt cx="242" cy="231"/>
                </a:xfrm>
              </p:grpSpPr>
              <p:sp>
                <p:nvSpPr>
                  <p:cNvPr id="2973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4593" y="538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zh-TW" sz="16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73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34" y="527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grpSp>
              <p:nvGrpSpPr>
                <p:cNvPr id="29713" name="Group 70"/>
                <p:cNvGrpSpPr>
                  <a:grpSpLocks/>
                </p:cNvGrpSpPr>
                <p:nvPr/>
              </p:nvGrpSpPr>
              <p:grpSpPr bwMode="auto">
                <a:xfrm>
                  <a:off x="5097" y="799"/>
                  <a:ext cx="242" cy="234"/>
                  <a:chOff x="5097" y="799"/>
                  <a:chExt cx="242" cy="234"/>
                </a:xfrm>
              </p:grpSpPr>
              <p:sp>
                <p:nvSpPr>
                  <p:cNvPr id="29730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5097" y="817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31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3" y="799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29714" name="Group 73"/>
                <p:cNvGrpSpPr>
                  <a:grpSpLocks/>
                </p:cNvGrpSpPr>
                <p:nvPr/>
              </p:nvGrpSpPr>
              <p:grpSpPr bwMode="auto">
                <a:xfrm>
                  <a:off x="4100" y="1065"/>
                  <a:ext cx="242" cy="237"/>
                  <a:chOff x="4100" y="1065"/>
                  <a:chExt cx="242" cy="237"/>
                </a:xfrm>
              </p:grpSpPr>
              <p:sp>
                <p:nvSpPr>
                  <p:cNvPr id="29728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100" y="1065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9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5" y="107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29715" name="Group 76"/>
                <p:cNvGrpSpPr>
                  <a:grpSpLocks/>
                </p:cNvGrpSpPr>
                <p:nvPr/>
              </p:nvGrpSpPr>
              <p:grpSpPr bwMode="auto">
                <a:xfrm>
                  <a:off x="5304" y="1321"/>
                  <a:ext cx="242" cy="249"/>
                  <a:chOff x="5304" y="1321"/>
                  <a:chExt cx="242" cy="249"/>
                </a:xfrm>
              </p:grpSpPr>
              <p:sp>
                <p:nvSpPr>
                  <p:cNvPr id="29726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5304" y="1321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7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29" y="1339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29716" name="Group 79"/>
                <p:cNvGrpSpPr>
                  <a:grpSpLocks/>
                </p:cNvGrpSpPr>
                <p:nvPr/>
              </p:nvGrpSpPr>
              <p:grpSpPr bwMode="auto">
                <a:xfrm>
                  <a:off x="4740" y="1298"/>
                  <a:ext cx="242" cy="231"/>
                  <a:chOff x="4732" y="1298"/>
                  <a:chExt cx="242" cy="231"/>
                </a:xfrm>
              </p:grpSpPr>
              <p:sp>
                <p:nvSpPr>
                  <p:cNvPr id="29724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732" y="1313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70" y="1298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29717" name="Group 82"/>
                <p:cNvGrpSpPr>
                  <a:grpSpLocks/>
                </p:cNvGrpSpPr>
                <p:nvPr/>
              </p:nvGrpSpPr>
              <p:grpSpPr bwMode="auto">
                <a:xfrm>
                  <a:off x="5021" y="2296"/>
                  <a:ext cx="242" cy="231"/>
                  <a:chOff x="5021" y="2296"/>
                  <a:chExt cx="242" cy="231"/>
                </a:xfrm>
              </p:grpSpPr>
              <p:sp>
                <p:nvSpPr>
                  <p:cNvPr id="29722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5021" y="2307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3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2" y="229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29718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150" y="754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10</a:t>
                  </a:r>
                </a:p>
              </p:txBody>
            </p:sp>
            <p:grpSp>
              <p:nvGrpSpPr>
                <p:cNvPr id="29719" name="Group 86"/>
                <p:cNvGrpSpPr>
                  <a:grpSpLocks/>
                </p:cNvGrpSpPr>
                <p:nvPr/>
              </p:nvGrpSpPr>
              <p:grpSpPr bwMode="auto">
                <a:xfrm>
                  <a:off x="4160" y="1809"/>
                  <a:ext cx="242" cy="236"/>
                  <a:chOff x="4160" y="1809"/>
                  <a:chExt cx="242" cy="236"/>
                </a:xfrm>
              </p:grpSpPr>
              <p:sp>
                <p:nvSpPr>
                  <p:cNvPr id="29720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160" y="1809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1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5" y="181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</p:grpSp>
          </p:grpSp>
          <p:cxnSp>
            <p:nvCxnSpPr>
              <p:cNvPr id="29707" name="AutoShape 89"/>
              <p:cNvCxnSpPr>
                <a:cxnSpLocks noChangeShapeType="1"/>
              </p:cNvCxnSpPr>
              <p:nvPr/>
            </p:nvCxnSpPr>
            <p:spPr bwMode="auto">
              <a:xfrm>
                <a:off x="2474" y="1071"/>
                <a:ext cx="48" cy="50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708" name="Text Box 90"/>
              <p:cNvSpPr txBox="1">
                <a:spLocks noChangeArrowheads="1"/>
              </p:cNvSpPr>
              <p:nvPr/>
            </p:nvSpPr>
            <p:spPr bwMode="auto">
              <a:xfrm>
                <a:off x="2244" y="131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25</a:t>
                </a:r>
              </a:p>
            </p:txBody>
          </p:sp>
          <p:cxnSp>
            <p:nvCxnSpPr>
              <p:cNvPr id="29709" name="AutoShape 91"/>
              <p:cNvCxnSpPr>
                <a:cxnSpLocks noChangeShapeType="1"/>
                <a:stCxn id="29721" idx="3"/>
                <a:endCxn id="29723" idx="1"/>
              </p:cNvCxnSpPr>
              <p:nvPr/>
            </p:nvCxnSpPr>
            <p:spPr bwMode="auto">
              <a:xfrm>
                <a:off x="2632" y="1703"/>
                <a:ext cx="651" cy="4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710" name="Text Box 92"/>
              <p:cNvSpPr txBox="1">
                <a:spLocks noChangeArrowheads="1"/>
              </p:cNvSpPr>
              <p:nvPr/>
            </p:nvSpPr>
            <p:spPr bwMode="auto">
              <a:xfrm>
                <a:off x="2831" y="1979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22</a:t>
                </a:r>
              </a:p>
            </p:txBody>
          </p:sp>
        </p:grpSp>
        <p:cxnSp>
          <p:nvCxnSpPr>
            <p:cNvPr id="29704" name="AutoShape 93"/>
            <p:cNvCxnSpPr>
              <a:cxnSpLocks noChangeShapeType="1"/>
              <a:stCxn id="29727" idx="2"/>
              <a:endCxn id="29723" idx="0"/>
            </p:cNvCxnSpPr>
            <p:nvPr/>
          </p:nvCxnSpPr>
          <p:spPr bwMode="auto">
            <a:xfrm flipH="1">
              <a:off x="4833" y="1343"/>
              <a:ext cx="287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05" name="Text Box 94"/>
            <p:cNvSpPr txBox="1">
              <a:spLocks noChangeArrowheads="1"/>
            </p:cNvSpPr>
            <p:nvPr/>
          </p:nvSpPr>
          <p:spPr bwMode="auto">
            <a:xfrm>
              <a:off x="4917" y="171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12</a:t>
              </a:r>
            </a:p>
          </p:txBody>
        </p:sp>
      </p:grpSp>
      <p:sp>
        <p:nvSpPr>
          <p:cNvPr id="93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0"/>
          <p:cNvSpPr txBox="1">
            <a:spLocks noChangeArrowheads="1"/>
          </p:cNvSpPr>
          <p:nvPr/>
        </p:nvSpPr>
        <p:spPr bwMode="auto">
          <a:xfrm>
            <a:off x="5149850" y="49339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(F)</a:t>
            </a:r>
          </a:p>
        </p:txBody>
      </p:sp>
      <p:sp>
        <p:nvSpPr>
          <p:cNvPr id="30723" name="Text Box 125"/>
          <p:cNvSpPr txBox="1">
            <a:spLocks noChangeArrowheads="1"/>
          </p:cNvSpPr>
          <p:nvPr/>
        </p:nvSpPr>
        <p:spPr bwMode="auto">
          <a:xfrm>
            <a:off x="1417638" y="493395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(E)</a:t>
            </a:r>
          </a:p>
        </p:txBody>
      </p:sp>
      <p:grpSp>
        <p:nvGrpSpPr>
          <p:cNvPr id="30724" name="Group 194"/>
          <p:cNvGrpSpPr>
            <a:grpSpLocks/>
          </p:cNvGrpSpPr>
          <p:nvPr/>
        </p:nvGrpSpPr>
        <p:grpSpPr bwMode="auto">
          <a:xfrm>
            <a:off x="1258888" y="1838325"/>
            <a:ext cx="2527300" cy="3175000"/>
            <a:chOff x="249" y="1113"/>
            <a:chExt cx="1592" cy="2000"/>
          </a:xfrm>
        </p:grpSpPr>
        <p:grpSp>
          <p:nvGrpSpPr>
            <p:cNvPr id="30763" name="Group 93"/>
            <p:cNvGrpSpPr>
              <a:grpSpLocks/>
            </p:cNvGrpSpPr>
            <p:nvPr/>
          </p:nvGrpSpPr>
          <p:grpSpPr bwMode="auto">
            <a:xfrm>
              <a:off x="249" y="1113"/>
              <a:ext cx="1543" cy="2000"/>
              <a:chOff x="3696" y="300"/>
              <a:chExt cx="1543" cy="2000"/>
            </a:xfrm>
          </p:grpSpPr>
          <p:grpSp>
            <p:nvGrpSpPr>
              <p:cNvPr id="30766" name="Group 94"/>
              <p:cNvGrpSpPr>
                <a:grpSpLocks/>
              </p:cNvGrpSpPr>
              <p:nvPr/>
            </p:nvGrpSpPr>
            <p:grpSpPr bwMode="auto">
              <a:xfrm>
                <a:off x="3696" y="300"/>
                <a:ext cx="1543" cy="2000"/>
                <a:chOff x="2244" y="300"/>
                <a:chExt cx="1543" cy="2000"/>
              </a:xfrm>
            </p:grpSpPr>
            <p:grpSp>
              <p:nvGrpSpPr>
                <p:cNvPr id="30769" name="Group 95"/>
                <p:cNvGrpSpPr>
                  <a:grpSpLocks/>
                </p:cNvGrpSpPr>
                <p:nvPr/>
              </p:nvGrpSpPr>
              <p:grpSpPr bwMode="auto">
                <a:xfrm>
                  <a:off x="2341" y="300"/>
                  <a:ext cx="1446" cy="2000"/>
                  <a:chOff x="4100" y="527"/>
                  <a:chExt cx="1446" cy="2000"/>
                </a:xfrm>
              </p:grpSpPr>
              <p:cxnSp>
                <p:nvCxnSpPr>
                  <p:cNvPr id="30774" name="AutoShape 9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311" y="728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3077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4593" y="527"/>
                    <a:ext cx="242" cy="231"/>
                    <a:chOff x="4593" y="527"/>
                    <a:chExt cx="242" cy="231"/>
                  </a:xfrm>
                </p:grpSpPr>
                <p:sp>
                  <p:nvSpPr>
                    <p:cNvPr id="30795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3" y="538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zh-TW" sz="16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0796" name="Text Box 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34" y="527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30776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5097" y="799"/>
                    <a:ext cx="242" cy="234"/>
                    <a:chOff x="5097" y="799"/>
                    <a:chExt cx="242" cy="234"/>
                  </a:xfrm>
                </p:grpSpPr>
                <p:sp>
                  <p:nvSpPr>
                    <p:cNvPr id="30793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7" y="817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94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33" y="799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0777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4100" y="1065"/>
                    <a:ext cx="242" cy="237"/>
                    <a:chOff x="4100" y="1065"/>
                    <a:chExt cx="242" cy="237"/>
                  </a:xfrm>
                </p:grpSpPr>
                <p:sp>
                  <p:nvSpPr>
                    <p:cNvPr id="30791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0" y="1065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92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5" y="1071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30778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5304" y="1321"/>
                    <a:ext cx="242" cy="249"/>
                    <a:chOff x="5304" y="1321"/>
                    <a:chExt cx="242" cy="249"/>
                  </a:xfrm>
                </p:grpSpPr>
                <p:sp>
                  <p:nvSpPr>
                    <p:cNvPr id="30789" name="Oval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04" y="1321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90" name="Text Box 1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29" y="1339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077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4740" y="1298"/>
                    <a:ext cx="242" cy="231"/>
                    <a:chOff x="4732" y="1298"/>
                    <a:chExt cx="242" cy="231"/>
                  </a:xfrm>
                </p:grpSpPr>
                <p:sp>
                  <p:nvSpPr>
                    <p:cNvPr id="30787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2" y="1313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88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70" y="1298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3078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5021" y="2296"/>
                    <a:ext cx="242" cy="231"/>
                    <a:chOff x="5021" y="2296"/>
                    <a:chExt cx="242" cy="231"/>
                  </a:xfrm>
                </p:grpSpPr>
                <p:sp>
                  <p:nvSpPr>
                    <p:cNvPr id="30785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1" y="2307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86" name="Text Box 1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42" y="2296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30781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0" y="754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grpSp>
                <p:nvGrpSpPr>
                  <p:cNvPr id="30782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4160" y="1809"/>
                    <a:ext cx="242" cy="236"/>
                    <a:chOff x="4160" y="1809"/>
                    <a:chExt cx="242" cy="236"/>
                  </a:xfrm>
                </p:grpSpPr>
                <p:sp>
                  <p:nvSpPr>
                    <p:cNvPr id="30783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0" y="1809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84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95" y="1814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p:txBody>
                </p:sp>
              </p:grpSp>
            </p:grpSp>
            <p:cxnSp>
              <p:nvCxnSpPr>
                <p:cNvPr id="30770" name="AutoShape 119"/>
                <p:cNvCxnSpPr>
                  <a:cxnSpLocks noChangeShapeType="1"/>
                </p:cNvCxnSpPr>
                <p:nvPr/>
              </p:nvCxnSpPr>
              <p:spPr bwMode="auto">
                <a:xfrm>
                  <a:off x="2474" y="1071"/>
                  <a:ext cx="48" cy="50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771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244" y="1311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25</a:t>
                  </a:r>
                </a:p>
              </p:txBody>
            </p:sp>
            <p:cxnSp>
              <p:nvCxnSpPr>
                <p:cNvPr id="30772" name="AutoShape 121"/>
                <p:cNvCxnSpPr>
                  <a:cxnSpLocks noChangeShapeType="1"/>
                  <a:stCxn id="30784" idx="3"/>
                  <a:endCxn id="30786" idx="1"/>
                </p:cNvCxnSpPr>
                <p:nvPr/>
              </p:nvCxnSpPr>
              <p:spPr bwMode="auto">
                <a:xfrm>
                  <a:off x="2632" y="1703"/>
                  <a:ext cx="651" cy="48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773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831" y="1979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22</a:t>
                  </a:r>
                </a:p>
              </p:txBody>
            </p:sp>
          </p:grpSp>
          <p:cxnSp>
            <p:nvCxnSpPr>
              <p:cNvPr id="30767" name="AutoShape 123"/>
              <p:cNvCxnSpPr>
                <a:cxnSpLocks noChangeShapeType="1"/>
                <a:stCxn id="30790" idx="2"/>
                <a:endCxn id="30786" idx="0"/>
              </p:cNvCxnSpPr>
              <p:nvPr/>
            </p:nvCxnSpPr>
            <p:spPr bwMode="auto">
              <a:xfrm flipH="1">
                <a:off x="4833" y="1343"/>
                <a:ext cx="287" cy="7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768" name="Text Box 124"/>
              <p:cNvSpPr txBox="1">
                <a:spLocks noChangeArrowheads="1"/>
              </p:cNvSpPr>
              <p:nvPr/>
            </p:nvSpPr>
            <p:spPr bwMode="auto">
              <a:xfrm>
                <a:off x="4917" y="1719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</p:grpSp>
        <p:cxnSp>
          <p:nvCxnSpPr>
            <p:cNvPr id="30764" name="AutoShape 192"/>
            <p:cNvCxnSpPr>
              <a:cxnSpLocks noChangeShapeType="1"/>
              <a:stCxn id="30794" idx="2"/>
              <a:endCxn id="30790" idx="0"/>
            </p:cNvCxnSpPr>
            <p:nvPr/>
          </p:nvCxnSpPr>
          <p:spPr bwMode="auto">
            <a:xfrm>
              <a:off x="1477" y="1616"/>
              <a:ext cx="196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65" name="Text Box 193"/>
            <p:cNvSpPr txBox="1">
              <a:spLocks noChangeArrowheads="1"/>
            </p:cNvSpPr>
            <p:nvPr/>
          </p:nvSpPr>
          <p:spPr bwMode="auto">
            <a:xfrm>
              <a:off x="1565" y="16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16</a:t>
              </a:r>
            </a:p>
          </p:txBody>
        </p:sp>
      </p:grpSp>
      <p:grpSp>
        <p:nvGrpSpPr>
          <p:cNvPr id="30725" name="Group 232"/>
          <p:cNvGrpSpPr>
            <a:grpSpLocks/>
          </p:cNvGrpSpPr>
          <p:nvPr/>
        </p:nvGrpSpPr>
        <p:grpSpPr bwMode="auto">
          <a:xfrm>
            <a:off x="4997450" y="1844675"/>
            <a:ext cx="2527300" cy="3175000"/>
            <a:chOff x="1968" y="1117"/>
            <a:chExt cx="1592" cy="2000"/>
          </a:xfrm>
        </p:grpSpPr>
        <p:grpSp>
          <p:nvGrpSpPr>
            <p:cNvPr id="30726" name="Group 195"/>
            <p:cNvGrpSpPr>
              <a:grpSpLocks/>
            </p:cNvGrpSpPr>
            <p:nvPr/>
          </p:nvGrpSpPr>
          <p:grpSpPr bwMode="auto">
            <a:xfrm>
              <a:off x="1968" y="1117"/>
              <a:ext cx="1592" cy="2000"/>
              <a:chOff x="249" y="1113"/>
              <a:chExt cx="1592" cy="2000"/>
            </a:xfrm>
          </p:grpSpPr>
          <p:grpSp>
            <p:nvGrpSpPr>
              <p:cNvPr id="30729" name="Group 196"/>
              <p:cNvGrpSpPr>
                <a:grpSpLocks/>
              </p:cNvGrpSpPr>
              <p:nvPr/>
            </p:nvGrpSpPr>
            <p:grpSpPr bwMode="auto">
              <a:xfrm>
                <a:off x="249" y="1113"/>
                <a:ext cx="1543" cy="2000"/>
                <a:chOff x="3696" y="300"/>
                <a:chExt cx="1543" cy="2000"/>
              </a:xfrm>
            </p:grpSpPr>
            <p:grpSp>
              <p:nvGrpSpPr>
                <p:cNvPr id="30732" name="Group 197"/>
                <p:cNvGrpSpPr>
                  <a:grpSpLocks/>
                </p:cNvGrpSpPr>
                <p:nvPr/>
              </p:nvGrpSpPr>
              <p:grpSpPr bwMode="auto">
                <a:xfrm>
                  <a:off x="3696" y="300"/>
                  <a:ext cx="1543" cy="2000"/>
                  <a:chOff x="2244" y="300"/>
                  <a:chExt cx="1543" cy="2000"/>
                </a:xfrm>
              </p:grpSpPr>
              <p:grpSp>
                <p:nvGrpSpPr>
                  <p:cNvPr id="30735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2341" y="300"/>
                    <a:ext cx="1446" cy="2000"/>
                    <a:chOff x="4100" y="527"/>
                    <a:chExt cx="1446" cy="2000"/>
                  </a:xfrm>
                </p:grpSpPr>
                <p:cxnSp>
                  <p:nvCxnSpPr>
                    <p:cNvPr id="30740" name="AutoShape 19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311" y="728"/>
                      <a:ext cx="321" cy="363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grpSp>
                  <p:nvGrpSpPr>
                    <p:cNvPr id="30741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93" y="527"/>
                      <a:ext cx="242" cy="231"/>
                      <a:chOff x="4593" y="527"/>
                      <a:chExt cx="242" cy="231"/>
                    </a:xfrm>
                  </p:grpSpPr>
                  <p:sp>
                    <p:nvSpPr>
                      <p:cNvPr id="30761" name="Oval 2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93" y="538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zh-TW" sz="16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0762" name="Text Box 20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34" y="527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0</a:t>
                        </a:r>
                      </a:p>
                    </p:txBody>
                  </p:sp>
                </p:grpSp>
                <p:grpSp>
                  <p:nvGrpSpPr>
                    <p:cNvPr id="30742" name="Group 2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7" y="799"/>
                      <a:ext cx="242" cy="234"/>
                      <a:chOff x="5097" y="799"/>
                      <a:chExt cx="242" cy="234"/>
                    </a:xfrm>
                  </p:grpSpPr>
                  <p:sp>
                    <p:nvSpPr>
                      <p:cNvPr id="30759" name="Oval 2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97" y="817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60" name="Text Box 20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33" y="799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30743" name="Group 2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00" y="1065"/>
                      <a:ext cx="242" cy="237"/>
                      <a:chOff x="4100" y="1065"/>
                      <a:chExt cx="242" cy="237"/>
                    </a:xfrm>
                  </p:grpSpPr>
                  <p:sp>
                    <p:nvSpPr>
                      <p:cNvPr id="30757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0" y="1065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8" name="Text Box 20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35" y="1071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5</a:t>
                        </a:r>
                      </a:p>
                    </p:txBody>
                  </p:sp>
                </p:grpSp>
                <p:grpSp>
                  <p:nvGrpSpPr>
                    <p:cNvPr id="30744" name="Group 2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304" y="1321"/>
                      <a:ext cx="242" cy="249"/>
                      <a:chOff x="5304" y="1321"/>
                      <a:chExt cx="242" cy="249"/>
                    </a:xfrm>
                  </p:grpSpPr>
                  <p:sp>
                    <p:nvSpPr>
                      <p:cNvPr id="30755" name="Oval 2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04" y="1321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6" name="Text Box 2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29" y="1339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30745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0" y="1298"/>
                      <a:ext cx="242" cy="231"/>
                      <a:chOff x="4732" y="1298"/>
                      <a:chExt cx="242" cy="231"/>
                    </a:xfrm>
                  </p:grpSpPr>
                  <p:sp>
                    <p:nvSpPr>
                      <p:cNvPr id="30753" name="Oval 2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32" y="1313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4" name="Text Box 2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0" y="1298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6</a:t>
                        </a:r>
                      </a:p>
                    </p:txBody>
                  </p:sp>
                </p:grpSp>
                <p:grpSp>
                  <p:nvGrpSpPr>
                    <p:cNvPr id="30746" name="Group 2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1" y="2296"/>
                      <a:ext cx="242" cy="231"/>
                      <a:chOff x="5021" y="2296"/>
                      <a:chExt cx="242" cy="231"/>
                    </a:xfrm>
                  </p:grpSpPr>
                  <p:sp>
                    <p:nvSpPr>
                      <p:cNvPr id="30751" name="Oval 2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21" y="2307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2" name="Text Box 2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42" y="2296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  <p:sp>
                  <p:nvSpPr>
                    <p:cNvPr id="30747" name="Text Box 2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50" y="754"/>
                      <a:ext cx="2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/>
                        <a:t>10</a:t>
                      </a:r>
                    </a:p>
                  </p:txBody>
                </p:sp>
                <p:grpSp>
                  <p:nvGrpSpPr>
                    <p:cNvPr id="30748" name="Group 2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60" y="1809"/>
                      <a:ext cx="242" cy="236"/>
                      <a:chOff x="4160" y="1809"/>
                      <a:chExt cx="242" cy="236"/>
                    </a:xfrm>
                  </p:grpSpPr>
                  <p:sp>
                    <p:nvSpPr>
                      <p:cNvPr id="30749" name="Oval 2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60" y="1809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0" name="Text Box 2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5" y="1814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cxnSp>
                <p:nvCxnSpPr>
                  <p:cNvPr id="30736" name="AutoShape 2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74" y="1071"/>
                    <a:ext cx="48" cy="50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0737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4" y="1311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25</a:t>
                    </a:r>
                  </a:p>
                </p:txBody>
              </p:sp>
              <p:cxnSp>
                <p:nvCxnSpPr>
                  <p:cNvPr id="30738" name="AutoShape 224"/>
                  <p:cNvCxnSpPr>
                    <a:cxnSpLocks noChangeShapeType="1"/>
                    <a:stCxn id="30750" idx="3"/>
                    <a:endCxn id="30752" idx="1"/>
                  </p:cNvCxnSpPr>
                  <p:nvPr/>
                </p:nvCxnSpPr>
                <p:spPr bwMode="auto">
                  <a:xfrm>
                    <a:off x="2632" y="1703"/>
                    <a:ext cx="651" cy="48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0739" name="Text 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1" y="197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22</a:t>
                    </a:r>
                  </a:p>
                </p:txBody>
              </p:sp>
            </p:grpSp>
            <p:cxnSp>
              <p:nvCxnSpPr>
                <p:cNvPr id="30733" name="AutoShape 226"/>
                <p:cNvCxnSpPr>
                  <a:cxnSpLocks noChangeShapeType="1"/>
                  <a:stCxn id="30756" idx="2"/>
                  <a:endCxn id="30752" idx="0"/>
                </p:cNvCxnSpPr>
                <p:nvPr/>
              </p:nvCxnSpPr>
              <p:spPr bwMode="auto">
                <a:xfrm flipH="1">
                  <a:off x="4833" y="1343"/>
                  <a:ext cx="287" cy="7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734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4917" y="1719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12</a:t>
                  </a:r>
                </a:p>
              </p:txBody>
            </p:sp>
          </p:grpSp>
          <p:cxnSp>
            <p:nvCxnSpPr>
              <p:cNvPr id="30730" name="AutoShape 228"/>
              <p:cNvCxnSpPr>
                <a:cxnSpLocks noChangeShapeType="1"/>
                <a:stCxn id="30760" idx="2"/>
                <a:endCxn id="30756" idx="0"/>
              </p:cNvCxnSpPr>
              <p:nvPr/>
            </p:nvCxnSpPr>
            <p:spPr bwMode="auto">
              <a:xfrm>
                <a:off x="1477" y="1616"/>
                <a:ext cx="196" cy="3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731" name="Text Box 229"/>
              <p:cNvSpPr txBox="1">
                <a:spLocks noChangeArrowheads="1"/>
              </p:cNvSpPr>
              <p:nvPr/>
            </p:nvSpPr>
            <p:spPr bwMode="auto">
              <a:xfrm>
                <a:off x="1565" y="1673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16</a:t>
                </a:r>
              </a:p>
            </p:txBody>
          </p:sp>
        </p:grpSp>
        <p:cxnSp>
          <p:nvCxnSpPr>
            <p:cNvPr id="30727" name="AutoShape 230"/>
            <p:cNvCxnSpPr>
              <a:cxnSpLocks noChangeShapeType="1"/>
              <a:stCxn id="30759" idx="3"/>
              <a:endCxn id="30754" idx="0"/>
            </p:cNvCxnSpPr>
            <p:nvPr/>
          </p:nvCxnSpPr>
          <p:spPr bwMode="auto">
            <a:xfrm flipH="1">
              <a:off x="2841" y="1597"/>
              <a:ext cx="256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28" name="Text Box 231"/>
            <p:cNvSpPr txBox="1">
              <a:spLocks noChangeArrowheads="1"/>
            </p:cNvSpPr>
            <p:nvPr/>
          </p:nvSpPr>
          <p:spPr bwMode="auto">
            <a:xfrm>
              <a:off x="2653" y="165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14</a:t>
              </a:r>
            </a:p>
          </p:txBody>
        </p:sp>
      </p:grpSp>
      <p:sp>
        <p:nvSpPr>
          <p:cNvPr id="77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71"/>
          <p:cNvSpPr txBox="1">
            <a:spLocks noChangeArrowheads="1"/>
          </p:cNvSpPr>
          <p:nvPr/>
        </p:nvSpPr>
        <p:spPr bwMode="auto">
          <a:xfrm>
            <a:off x="468313" y="1476375"/>
            <a:ext cx="76977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T = {};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TV = {0}; /* start with vertex 0 and no edges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while (T contain fewer than n-1 edges)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    let (u, v) be a least cost edge such that u 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/>
              <a:t> TV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    v </a:t>
            </a:r>
            <a:r>
              <a:rPr lang="en-US" altLang="zh-TW" sz="2400">
                <a:sym typeface="Symbol" panose="05050102010706020507" pitchFamily="18" charset="2"/>
              </a:rPr>
              <a:t></a:t>
            </a:r>
            <a:r>
              <a:rPr lang="en-US" altLang="zh-TW" sz="2400"/>
              <a:t> TV;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    if  (there is no such edge)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    add v to TV;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    add  (u, v) to 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if   (T contains fewer than n-1 edges)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   printf(“No spanning tree\n”); </a:t>
            </a:r>
          </a:p>
        </p:txBody>
      </p:sp>
      <p:sp>
        <p:nvSpPr>
          <p:cNvPr id="31747" name="Rectangle 7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431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b="1" smtClean="0">
                <a:effectLst/>
              </a:rPr>
              <a:t>演算法</a:t>
            </a:r>
            <a:r>
              <a:rPr lang="en-US" altLang="zh-TW" sz="2400" b="1" smtClean="0">
                <a:effectLst/>
              </a:rPr>
              <a:t>:</a:t>
            </a:r>
          </a:p>
        </p:txBody>
      </p:sp>
      <p:sp>
        <p:nvSpPr>
          <p:cNvPr id="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200" b="1" dirty="0" err="1" smtClean="0">
                <a:solidFill>
                  <a:srgbClr val="FF0000"/>
                </a:solidFill>
              </a:rPr>
              <a:t>Sollin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法：</a:t>
            </a:r>
          </a:p>
          <a:p>
            <a:pPr eaLnBrk="1" hangingPunct="1">
              <a:defRPr/>
            </a:pPr>
            <a:r>
              <a:rPr lang="zh-TW" altLang="en-US" sz="2200" dirty="0" smtClean="0"/>
              <a:t>方法：第一步驟針對每一個頂點選擇一最小成本邊形成一樹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 smtClean="0"/>
              <a:t>               林；第二步驟在圖中選擇一最小成本邊且恰有一頂點在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 smtClean="0"/>
              <a:t>               樹中的最小成本邊。  </a:t>
            </a:r>
          </a:p>
        </p:txBody>
      </p:sp>
      <p:sp>
        <p:nvSpPr>
          <p:cNvPr id="32771" name="Text Box 39"/>
          <p:cNvSpPr txBox="1">
            <a:spLocks noChangeArrowheads="1"/>
          </p:cNvSpPr>
          <p:nvPr/>
        </p:nvSpPr>
        <p:spPr bwMode="auto">
          <a:xfrm>
            <a:off x="611188" y="59420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(A)</a:t>
            </a:r>
          </a:p>
        </p:txBody>
      </p:sp>
      <p:grpSp>
        <p:nvGrpSpPr>
          <p:cNvPr id="32772" name="Group 84"/>
          <p:cNvGrpSpPr>
            <a:grpSpLocks/>
          </p:cNvGrpSpPr>
          <p:nvPr/>
        </p:nvGrpSpPr>
        <p:grpSpPr bwMode="auto">
          <a:xfrm>
            <a:off x="1298575" y="2270125"/>
            <a:ext cx="2295525" cy="3175000"/>
            <a:chOff x="789" y="1747"/>
            <a:chExt cx="1446" cy="2000"/>
          </a:xfrm>
        </p:grpSpPr>
        <p:grpSp>
          <p:nvGrpSpPr>
            <p:cNvPr id="32811" name="Group 79"/>
            <p:cNvGrpSpPr>
              <a:grpSpLocks/>
            </p:cNvGrpSpPr>
            <p:nvPr/>
          </p:nvGrpSpPr>
          <p:grpSpPr bwMode="auto">
            <a:xfrm>
              <a:off x="1421" y="2518"/>
              <a:ext cx="242" cy="231"/>
              <a:chOff x="1421" y="2518"/>
              <a:chExt cx="242" cy="231"/>
            </a:xfrm>
          </p:grpSpPr>
          <p:sp>
            <p:nvSpPr>
              <p:cNvPr id="32839" name="Oval 44"/>
              <p:cNvSpPr>
                <a:spLocks noChangeArrowheads="1"/>
              </p:cNvSpPr>
              <p:nvPr/>
            </p:nvSpPr>
            <p:spPr bwMode="auto">
              <a:xfrm>
                <a:off x="1421" y="253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2840" name="Text Box 63"/>
              <p:cNvSpPr txBox="1">
                <a:spLocks noChangeArrowheads="1"/>
              </p:cNvSpPr>
              <p:nvPr/>
            </p:nvSpPr>
            <p:spPr bwMode="auto">
              <a:xfrm>
                <a:off x="1459" y="251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32812" name="Group 83"/>
            <p:cNvGrpSpPr>
              <a:grpSpLocks/>
            </p:cNvGrpSpPr>
            <p:nvPr/>
          </p:nvGrpSpPr>
          <p:grpSpPr bwMode="auto">
            <a:xfrm>
              <a:off x="789" y="1747"/>
              <a:ext cx="1446" cy="2000"/>
              <a:chOff x="789" y="1747"/>
              <a:chExt cx="1446" cy="2000"/>
            </a:xfrm>
          </p:grpSpPr>
          <p:cxnSp>
            <p:nvCxnSpPr>
              <p:cNvPr id="32813" name="AutoShape 52"/>
              <p:cNvCxnSpPr>
                <a:cxnSpLocks noChangeShapeType="1"/>
              </p:cNvCxnSpPr>
              <p:nvPr/>
            </p:nvCxnSpPr>
            <p:spPr bwMode="auto">
              <a:xfrm flipH="1">
                <a:off x="1000" y="194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4" name="AutoShape 55"/>
              <p:cNvCxnSpPr>
                <a:cxnSpLocks noChangeShapeType="1"/>
                <a:stCxn id="32827" idx="5"/>
                <a:endCxn id="32829" idx="1"/>
              </p:cNvCxnSpPr>
              <p:nvPr/>
            </p:nvCxnSpPr>
            <p:spPr bwMode="auto">
              <a:xfrm>
                <a:off x="1056" y="3219"/>
                <a:ext cx="689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5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1831" y="2763"/>
                <a:ext cx="283" cy="7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6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1632" y="2227"/>
                <a:ext cx="193" cy="3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2817" name="Group 76"/>
              <p:cNvGrpSpPr>
                <a:grpSpLocks/>
              </p:cNvGrpSpPr>
              <p:nvPr/>
            </p:nvGrpSpPr>
            <p:grpSpPr bwMode="auto">
              <a:xfrm>
                <a:off x="1282" y="1747"/>
                <a:ext cx="242" cy="231"/>
                <a:chOff x="1282" y="1747"/>
                <a:chExt cx="242" cy="231"/>
              </a:xfrm>
            </p:grpSpPr>
            <p:sp>
              <p:nvSpPr>
                <p:cNvPr id="32837" name="Oval 41"/>
                <p:cNvSpPr>
                  <a:spLocks noChangeArrowheads="1"/>
                </p:cNvSpPr>
                <p:nvPr/>
              </p:nvSpPr>
              <p:spPr bwMode="auto">
                <a:xfrm>
                  <a:off x="1282" y="175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83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23" y="174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2818" name="Group 78"/>
              <p:cNvGrpSpPr>
                <a:grpSpLocks/>
              </p:cNvGrpSpPr>
              <p:nvPr/>
            </p:nvGrpSpPr>
            <p:grpSpPr bwMode="auto">
              <a:xfrm>
                <a:off x="1786" y="2019"/>
                <a:ext cx="242" cy="234"/>
                <a:chOff x="1786" y="2019"/>
                <a:chExt cx="242" cy="234"/>
              </a:xfrm>
            </p:grpSpPr>
            <p:sp>
              <p:nvSpPr>
                <p:cNvPr id="32835" name="Oval 43"/>
                <p:cNvSpPr>
                  <a:spLocks noChangeArrowheads="1"/>
                </p:cNvSpPr>
                <p:nvPr/>
              </p:nvSpPr>
              <p:spPr bwMode="auto">
                <a:xfrm>
                  <a:off x="1786" y="203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822" y="201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2819" name="Group 77"/>
              <p:cNvGrpSpPr>
                <a:grpSpLocks/>
              </p:cNvGrpSpPr>
              <p:nvPr/>
            </p:nvGrpSpPr>
            <p:grpSpPr bwMode="auto">
              <a:xfrm>
                <a:off x="789" y="2285"/>
                <a:ext cx="242" cy="237"/>
                <a:chOff x="789" y="2285"/>
                <a:chExt cx="242" cy="237"/>
              </a:xfrm>
            </p:grpSpPr>
            <p:sp>
              <p:nvSpPr>
                <p:cNvPr id="32833" name="Oval 45"/>
                <p:cNvSpPr>
                  <a:spLocks noChangeArrowheads="1"/>
                </p:cNvSpPr>
                <p:nvPr/>
              </p:nvSpPr>
              <p:spPr bwMode="auto">
                <a:xfrm>
                  <a:off x="789" y="228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3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24" y="229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32820" name="Group 82"/>
              <p:cNvGrpSpPr>
                <a:grpSpLocks/>
              </p:cNvGrpSpPr>
              <p:nvPr/>
            </p:nvGrpSpPr>
            <p:grpSpPr bwMode="auto">
              <a:xfrm>
                <a:off x="1993" y="2541"/>
                <a:ext cx="242" cy="249"/>
                <a:chOff x="1993" y="2541"/>
                <a:chExt cx="242" cy="249"/>
              </a:xfrm>
            </p:grpSpPr>
            <p:sp>
              <p:nvSpPr>
                <p:cNvPr id="32831" name="Oval 47"/>
                <p:cNvSpPr>
                  <a:spLocks noChangeArrowheads="1"/>
                </p:cNvSpPr>
                <p:nvPr/>
              </p:nvSpPr>
              <p:spPr bwMode="auto">
                <a:xfrm>
                  <a:off x="1993" y="254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3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018" y="255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2821" name="Group 81"/>
              <p:cNvGrpSpPr>
                <a:grpSpLocks/>
              </p:cNvGrpSpPr>
              <p:nvPr/>
            </p:nvGrpSpPr>
            <p:grpSpPr bwMode="auto">
              <a:xfrm>
                <a:off x="1710" y="3516"/>
                <a:ext cx="242" cy="231"/>
                <a:chOff x="1710" y="3516"/>
                <a:chExt cx="242" cy="231"/>
              </a:xfrm>
            </p:grpSpPr>
            <p:sp>
              <p:nvSpPr>
                <p:cNvPr id="32829" name="Oval 48"/>
                <p:cNvSpPr>
                  <a:spLocks noChangeArrowheads="1"/>
                </p:cNvSpPr>
                <p:nvPr/>
              </p:nvSpPr>
              <p:spPr bwMode="auto">
                <a:xfrm>
                  <a:off x="1710" y="352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3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731" y="351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32822" name="Text Box 65"/>
              <p:cNvSpPr txBox="1">
                <a:spLocks noChangeArrowheads="1"/>
              </p:cNvSpPr>
              <p:nvPr/>
            </p:nvSpPr>
            <p:spPr bwMode="auto">
              <a:xfrm>
                <a:off x="839" y="197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sp>
            <p:nvSpPr>
              <p:cNvPr id="32823" name="Text Box 68"/>
              <p:cNvSpPr txBox="1">
                <a:spLocks noChangeArrowheads="1"/>
              </p:cNvSpPr>
              <p:nvPr/>
            </p:nvSpPr>
            <p:spPr bwMode="auto">
              <a:xfrm>
                <a:off x="1107" y="33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22</a:t>
                </a:r>
              </a:p>
            </p:txBody>
          </p:sp>
          <p:sp>
            <p:nvSpPr>
              <p:cNvPr id="32824" name="Text Box 70"/>
              <p:cNvSpPr txBox="1">
                <a:spLocks noChangeArrowheads="1"/>
              </p:cNvSpPr>
              <p:nvPr/>
            </p:nvSpPr>
            <p:spPr bwMode="auto">
              <a:xfrm>
                <a:off x="1923" y="319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  <p:sp>
            <p:nvSpPr>
              <p:cNvPr id="32825" name="Text Box 71"/>
              <p:cNvSpPr txBox="1">
                <a:spLocks noChangeArrowheads="1"/>
              </p:cNvSpPr>
              <p:nvPr/>
            </p:nvSpPr>
            <p:spPr bwMode="auto">
              <a:xfrm>
                <a:off x="1428" y="228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14</a:t>
                </a:r>
              </a:p>
            </p:txBody>
          </p:sp>
          <p:grpSp>
            <p:nvGrpSpPr>
              <p:cNvPr id="32826" name="Group 80"/>
              <p:cNvGrpSpPr>
                <a:grpSpLocks/>
              </p:cNvGrpSpPr>
              <p:nvPr/>
            </p:nvGrpSpPr>
            <p:grpSpPr bwMode="auto">
              <a:xfrm>
                <a:off x="849" y="3029"/>
                <a:ext cx="242" cy="236"/>
                <a:chOff x="849" y="3029"/>
                <a:chExt cx="242" cy="236"/>
              </a:xfrm>
            </p:grpSpPr>
            <p:sp>
              <p:nvSpPr>
                <p:cNvPr id="32827" name="Oval 50"/>
                <p:cNvSpPr>
                  <a:spLocks noChangeArrowheads="1"/>
                </p:cNvSpPr>
                <p:nvPr/>
              </p:nvSpPr>
              <p:spPr bwMode="auto">
                <a:xfrm>
                  <a:off x="849" y="302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2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303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sp>
        <p:nvSpPr>
          <p:cNvPr id="32773" name="Text Box 75"/>
          <p:cNvSpPr txBox="1">
            <a:spLocks noChangeArrowheads="1"/>
          </p:cNvSpPr>
          <p:nvPr/>
        </p:nvSpPr>
        <p:spPr bwMode="auto">
          <a:xfrm>
            <a:off x="611188" y="5373688"/>
            <a:ext cx="482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(0,5) , (1,6) , (2,3) , (3,2) , (4,3) , (5,0) , (6,1) ,</a:t>
            </a:r>
            <a:r>
              <a:rPr lang="en-US" altLang="zh-TW" sz="2400"/>
              <a:t> </a:t>
            </a:r>
          </a:p>
        </p:txBody>
      </p:sp>
      <p:sp>
        <p:nvSpPr>
          <p:cNvPr id="32774" name="Text Box 85"/>
          <p:cNvSpPr txBox="1">
            <a:spLocks noChangeArrowheads="1"/>
          </p:cNvSpPr>
          <p:nvPr/>
        </p:nvSpPr>
        <p:spPr bwMode="auto">
          <a:xfrm>
            <a:off x="827088" y="1989138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例：</a:t>
            </a:r>
            <a:r>
              <a:rPr lang="zh-TW" altLang="en-US" sz="2400"/>
              <a:t> </a:t>
            </a:r>
          </a:p>
        </p:txBody>
      </p:sp>
      <p:grpSp>
        <p:nvGrpSpPr>
          <p:cNvPr id="32775" name="Group 53"/>
          <p:cNvGrpSpPr>
            <a:grpSpLocks/>
          </p:cNvGrpSpPr>
          <p:nvPr/>
        </p:nvGrpSpPr>
        <p:grpSpPr bwMode="auto">
          <a:xfrm>
            <a:off x="5608638" y="2427288"/>
            <a:ext cx="2671762" cy="3175000"/>
            <a:chOff x="385" y="692"/>
            <a:chExt cx="1683" cy="2000"/>
          </a:xfrm>
        </p:grpSpPr>
        <p:sp>
          <p:nvSpPr>
            <p:cNvPr id="32777" name="Oval 5"/>
            <p:cNvSpPr>
              <a:spLocks noChangeArrowheads="1"/>
            </p:cNvSpPr>
            <p:nvPr/>
          </p:nvSpPr>
          <p:spPr bwMode="auto">
            <a:xfrm>
              <a:off x="1014" y="70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grpSp>
          <p:nvGrpSpPr>
            <p:cNvPr id="32778" name="Group 52"/>
            <p:cNvGrpSpPr>
              <a:grpSpLocks/>
            </p:cNvGrpSpPr>
            <p:nvPr/>
          </p:nvGrpSpPr>
          <p:grpSpPr bwMode="auto">
            <a:xfrm>
              <a:off x="385" y="692"/>
              <a:ext cx="1683" cy="2000"/>
              <a:chOff x="385" y="692"/>
              <a:chExt cx="1683" cy="2000"/>
            </a:xfrm>
          </p:grpSpPr>
          <p:sp>
            <p:nvSpPr>
              <p:cNvPr id="32779" name="Oval 6"/>
              <p:cNvSpPr>
                <a:spLocks noChangeArrowheads="1"/>
              </p:cNvSpPr>
              <p:nvPr/>
            </p:nvSpPr>
            <p:spPr bwMode="auto">
              <a:xfrm>
                <a:off x="1518" y="982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2780" name="Oval 8"/>
              <p:cNvSpPr>
                <a:spLocks noChangeArrowheads="1"/>
              </p:cNvSpPr>
              <p:nvPr/>
            </p:nvSpPr>
            <p:spPr bwMode="auto">
              <a:xfrm>
                <a:off x="1153" y="147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2781" name="Oval 9"/>
              <p:cNvSpPr>
                <a:spLocks noChangeArrowheads="1"/>
              </p:cNvSpPr>
              <p:nvPr/>
            </p:nvSpPr>
            <p:spPr bwMode="auto">
              <a:xfrm>
                <a:off x="521" y="1230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grpSp>
            <p:nvGrpSpPr>
              <p:cNvPr id="32782" name="Group 51"/>
              <p:cNvGrpSpPr>
                <a:grpSpLocks/>
              </p:cNvGrpSpPr>
              <p:nvPr/>
            </p:nvGrpSpPr>
            <p:grpSpPr bwMode="auto">
              <a:xfrm>
                <a:off x="385" y="692"/>
                <a:ext cx="1683" cy="2000"/>
                <a:chOff x="381" y="692"/>
                <a:chExt cx="1683" cy="2000"/>
              </a:xfrm>
            </p:grpSpPr>
            <p:sp>
              <p:nvSpPr>
                <p:cNvPr id="32783" name="Oval 7"/>
                <p:cNvSpPr>
                  <a:spLocks noChangeArrowheads="1"/>
                </p:cNvSpPr>
                <p:nvPr/>
              </p:nvSpPr>
              <p:spPr bwMode="auto">
                <a:xfrm>
                  <a:off x="1721" y="1486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784" name="Oval 10"/>
                <p:cNvSpPr>
                  <a:spLocks noChangeArrowheads="1"/>
                </p:cNvSpPr>
                <p:nvPr/>
              </p:nvSpPr>
              <p:spPr bwMode="auto">
                <a:xfrm>
                  <a:off x="1438" y="2472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grpSp>
              <p:nvGrpSpPr>
                <p:cNvPr id="32785" name="Group 50"/>
                <p:cNvGrpSpPr>
                  <a:grpSpLocks/>
                </p:cNvGrpSpPr>
                <p:nvPr/>
              </p:nvGrpSpPr>
              <p:grpSpPr bwMode="auto">
                <a:xfrm>
                  <a:off x="381" y="692"/>
                  <a:ext cx="1683" cy="2000"/>
                  <a:chOff x="381" y="692"/>
                  <a:chExt cx="1683" cy="2000"/>
                </a:xfrm>
              </p:grpSpPr>
              <p:sp>
                <p:nvSpPr>
                  <p:cNvPr id="3278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77" y="1974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cxnSp>
                <p:nvCxnSpPr>
                  <p:cNvPr id="32788" name="AutoShape 22"/>
                  <p:cNvCxnSpPr>
                    <a:cxnSpLocks noChangeShapeType="1"/>
                    <a:stCxn id="32777" idx="6"/>
                    <a:endCxn id="32779" idx="1"/>
                  </p:cNvCxnSpPr>
                  <p:nvPr/>
                </p:nvCxnSpPr>
                <p:spPr bwMode="auto">
                  <a:xfrm>
                    <a:off x="1262" y="811"/>
                    <a:ext cx="291" cy="19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89" name="AutoShape 23"/>
                  <p:cNvCxnSpPr>
                    <a:cxnSpLocks noChangeShapeType="1"/>
                    <a:stCxn id="32777" idx="3"/>
                    <a:endCxn id="32781" idx="7"/>
                  </p:cNvCxnSpPr>
                  <p:nvPr/>
                </p:nvCxnSpPr>
                <p:spPr bwMode="auto">
                  <a:xfrm flipH="1">
                    <a:off x="728" y="893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0" name="AutoShape 24"/>
                  <p:cNvCxnSpPr>
                    <a:cxnSpLocks noChangeShapeType="1"/>
                    <a:stCxn id="32781" idx="4"/>
                    <a:endCxn id="32787" idx="0"/>
                  </p:cNvCxnSpPr>
                  <p:nvPr/>
                </p:nvCxnSpPr>
                <p:spPr bwMode="auto">
                  <a:xfrm>
                    <a:off x="642" y="1452"/>
                    <a:ext cx="56" cy="51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1" name="AutoShape 26"/>
                  <p:cNvCxnSpPr>
                    <a:cxnSpLocks noChangeShapeType="1"/>
                    <a:stCxn id="32780" idx="4"/>
                    <a:endCxn id="32784" idx="1"/>
                  </p:cNvCxnSpPr>
                  <p:nvPr/>
                </p:nvCxnSpPr>
                <p:spPr bwMode="auto">
                  <a:xfrm>
                    <a:off x="1274" y="1700"/>
                    <a:ext cx="199" cy="79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2" name="AutoShape 27"/>
                  <p:cNvCxnSpPr>
                    <a:cxnSpLocks noChangeShapeType="1"/>
                    <a:stCxn id="32787" idx="5"/>
                    <a:endCxn id="32784" idx="1"/>
                  </p:cNvCxnSpPr>
                  <p:nvPr/>
                </p:nvCxnSpPr>
                <p:spPr bwMode="auto">
                  <a:xfrm>
                    <a:off x="784" y="2164"/>
                    <a:ext cx="689" cy="33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3" name="AutoShape 28"/>
                  <p:cNvCxnSpPr>
                    <a:cxnSpLocks noChangeShapeType="1"/>
                    <a:stCxn id="32783" idx="4"/>
                    <a:endCxn id="32784" idx="0"/>
                  </p:cNvCxnSpPr>
                  <p:nvPr/>
                </p:nvCxnSpPr>
                <p:spPr bwMode="auto">
                  <a:xfrm flipH="1">
                    <a:off x="1559" y="1708"/>
                    <a:ext cx="283" cy="75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4" name="AutoShape 29"/>
                  <p:cNvCxnSpPr>
                    <a:cxnSpLocks noChangeShapeType="1"/>
                    <a:stCxn id="32779" idx="5"/>
                    <a:endCxn id="32783" idx="0"/>
                  </p:cNvCxnSpPr>
                  <p:nvPr/>
                </p:nvCxnSpPr>
                <p:spPr bwMode="auto">
                  <a:xfrm>
                    <a:off x="1725" y="1172"/>
                    <a:ext cx="117" cy="30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5" name="AutoShape 30"/>
                  <p:cNvCxnSpPr>
                    <a:cxnSpLocks noChangeShapeType="1"/>
                    <a:stCxn id="32779" idx="3"/>
                    <a:endCxn id="32780" idx="7"/>
                  </p:cNvCxnSpPr>
                  <p:nvPr/>
                </p:nvCxnSpPr>
                <p:spPr bwMode="auto">
                  <a:xfrm flipH="1">
                    <a:off x="1360" y="1172"/>
                    <a:ext cx="193" cy="33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279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" y="69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2797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0" y="96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279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2" y="123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2799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6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2800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7" y="1463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280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" y="246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280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91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sp>
                <p:nvSpPr>
                  <p:cNvPr id="3280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" y="182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25</a:t>
                    </a:r>
                  </a:p>
                </p:txBody>
              </p:sp>
              <p:sp>
                <p:nvSpPr>
                  <p:cNvPr id="3280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4" y="1690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24</a:t>
                    </a:r>
                  </a:p>
                </p:txBody>
              </p:sp>
              <p:sp>
                <p:nvSpPr>
                  <p:cNvPr id="3280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18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22</a:t>
                    </a:r>
                  </a:p>
                </p:txBody>
              </p:sp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200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18</a:t>
                    </a:r>
                  </a:p>
                </p:txBody>
              </p:sp>
              <p:sp>
                <p:nvSpPr>
                  <p:cNvPr id="32807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1" y="2143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12</a:t>
                    </a:r>
                  </a:p>
                </p:txBody>
              </p:sp>
              <p:sp>
                <p:nvSpPr>
                  <p:cNvPr id="3280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6" y="123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14</a:t>
                    </a:r>
                  </a:p>
                </p:txBody>
              </p:sp>
              <p:sp>
                <p:nvSpPr>
                  <p:cNvPr id="32809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8" y="1236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16</a:t>
                    </a:r>
                  </a:p>
                </p:txBody>
              </p:sp>
              <p:sp>
                <p:nvSpPr>
                  <p:cNvPr id="32810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73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28</a:t>
                    </a:r>
                  </a:p>
                </p:txBody>
              </p:sp>
            </p:grpSp>
            <p:sp>
              <p:nvSpPr>
                <p:cNvPr id="3278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12" y="197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cxnSp>
        <p:nvCxnSpPr>
          <p:cNvPr id="3" name="直線接點 2"/>
          <p:cNvCxnSpPr>
            <a:stCxn id="32780" idx="3"/>
            <a:endCxn id="32787" idx="7"/>
          </p:cNvCxnSpPr>
          <p:nvPr/>
        </p:nvCxnSpPr>
        <p:spPr>
          <a:xfrm flipH="1">
            <a:off x="6248400" y="3967163"/>
            <a:ext cx="63500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200" smtClean="0"/>
              <a:t>Sollin</a:t>
            </a:r>
            <a:r>
              <a:rPr lang="zh-TW" altLang="en-US" sz="2200" smtClean="0"/>
              <a:t>法：</a:t>
            </a:r>
          </a:p>
          <a:p>
            <a:pPr eaLnBrk="1" hangingPunct="1">
              <a:defRPr/>
            </a:pPr>
            <a:r>
              <a:rPr lang="zh-TW" altLang="en-US" sz="2200" smtClean="0"/>
              <a:t>方法：第一步驟針對每一個頂點選擇一最小成本邊形成一樹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smtClean="0"/>
              <a:t>               林；第二步驟在圖中選擇一最小成本邊且恰有一頂點在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smtClean="0"/>
              <a:t>               樹中的最小成本邊。  </a:t>
            </a:r>
          </a:p>
        </p:txBody>
      </p:sp>
      <p:sp>
        <p:nvSpPr>
          <p:cNvPr id="33795" name="Text Box 39"/>
          <p:cNvSpPr txBox="1">
            <a:spLocks noChangeArrowheads="1"/>
          </p:cNvSpPr>
          <p:nvPr/>
        </p:nvSpPr>
        <p:spPr bwMode="auto">
          <a:xfrm>
            <a:off x="611188" y="59420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(A)</a:t>
            </a:r>
          </a:p>
        </p:txBody>
      </p:sp>
      <p:grpSp>
        <p:nvGrpSpPr>
          <p:cNvPr id="33796" name="Group 84"/>
          <p:cNvGrpSpPr>
            <a:grpSpLocks/>
          </p:cNvGrpSpPr>
          <p:nvPr/>
        </p:nvGrpSpPr>
        <p:grpSpPr bwMode="auto">
          <a:xfrm>
            <a:off x="1252538" y="2276475"/>
            <a:ext cx="2295525" cy="3175000"/>
            <a:chOff x="789" y="1747"/>
            <a:chExt cx="1446" cy="2000"/>
          </a:xfrm>
        </p:grpSpPr>
        <p:grpSp>
          <p:nvGrpSpPr>
            <p:cNvPr id="33837" name="Group 79"/>
            <p:cNvGrpSpPr>
              <a:grpSpLocks/>
            </p:cNvGrpSpPr>
            <p:nvPr/>
          </p:nvGrpSpPr>
          <p:grpSpPr bwMode="auto">
            <a:xfrm>
              <a:off x="1421" y="2518"/>
              <a:ext cx="242" cy="231"/>
              <a:chOff x="1421" y="2518"/>
              <a:chExt cx="242" cy="231"/>
            </a:xfrm>
          </p:grpSpPr>
          <p:sp>
            <p:nvSpPr>
              <p:cNvPr id="33865" name="Oval 44"/>
              <p:cNvSpPr>
                <a:spLocks noChangeArrowheads="1"/>
              </p:cNvSpPr>
              <p:nvPr/>
            </p:nvSpPr>
            <p:spPr bwMode="auto">
              <a:xfrm>
                <a:off x="1421" y="253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3866" name="Text Box 63"/>
              <p:cNvSpPr txBox="1">
                <a:spLocks noChangeArrowheads="1"/>
              </p:cNvSpPr>
              <p:nvPr/>
            </p:nvSpPr>
            <p:spPr bwMode="auto">
              <a:xfrm>
                <a:off x="1459" y="251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33838" name="Group 83"/>
            <p:cNvGrpSpPr>
              <a:grpSpLocks/>
            </p:cNvGrpSpPr>
            <p:nvPr/>
          </p:nvGrpSpPr>
          <p:grpSpPr bwMode="auto">
            <a:xfrm>
              <a:off x="789" y="1747"/>
              <a:ext cx="1446" cy="2000"/>
              <a:chOff x="789" y="1747"/>
              <a:chExt cx="1446" cy="2000"/>
            </a:xfrm>
          </p:grpSpPr>
          <p:cxnSp>
            <p:nvCxnSpPr>
              <p:cNvPr id="33839" name="AutoShape 52"/>
              <p:cNvCxnSpPr>
                <a:cxnSpLocks noChangeShapeType="1"/>
              </p:cNvCxnSpPr>
              <p:nvPr/>
            </p:nvCxnSpPr>
            <p:spPr bwMode="auto">
              <a:xfrm flipH="1">
                <a:off x="1000" y="194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40" name="AutoShape 55"/>
              <p:cNvCxnSpPr>
                <a:cxnSpLocks noChangeShapeType="1"/>
                <a:stCxn id="33853" idx="5"/>
                <a:endCxn id="33855" idx="1"/>
              </p:cNvCxnSpPr>
              <p:nvPr/>
            </p:nvCxnSpPr>
            <p:spPr bwMode="auto">
              <a:xfrm>
                <a:off x="1056" y="3219"/>
                <a:ext cx="689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41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1831" y="2763"/>
                <a:ext cx="283" cy="7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42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1632" y="2227"/>
                <a:ext cx="193" cy="3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3843" name="Group 76"/>
              <p:cNvGrpSpPr>
                <a:grpSpLocks/>
              </p:cNvGrpSpPr>
              <p:nvPr/>
            </p:nvGrpSpPr>
            <p:grpSpPr bwMode="auto">
              <a:xfrm>
                <a:off x="1282" y="1747"/>
                <a:ext cx="242" cy="231"/>
                <a:chOff x="1282" y="1747"/>
                <a:chExt cx="242" cy="231"/>
              </a:xfrm>
            </p:grpSpPr>
            <p:sp>
              <p:nvSpPr>
                <p:cNvPr id="33863" name="Oval 41"/>
                <p:cNvSpPr>
                  <a:spLocks noChangeArrowheads="1"/>
                </p:cNvSpPr>
                <p:nvPr/>
              </p:nvSpPr>
              <p:spPr bwMode="auto">
                <a:xfrm>
                  <a:off x="1282" y="175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86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23" y="174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3844" name="Group 78"/>
              <p:cNvGrpSpPr>
                <a:grpSpLocks/>
              </p:cNvGrpSpPr>
              <p:nvPr/>
            </p:nvGrpSpPr>
            <p:grpSpPr bwMode="auto">
              <a:xfrm>
                <a:off x="1786" y="2019"/>
                <a:ext cx="242" cy="234"/>
                <a:chOff x="1786" y="2019"/>
                <a:chExt cx="242" cy="234"/>
              </a:xfrm>
            </p:grpSpPr>
            <p:sp>
              <p:nvSpPr>
                <p:cNvPr id="33861" name="Oval 43"/>
                <p:cNvSpPr>
                  <a:spLocks noChangeArrowheads="1"/>
                </p:cNvSpPr>
                <p:nvPr/>
              </p:nvSpPr>
              <p:spPr bwMode="auto">
                <a:xfrm>
                  <a:off x="1786" y="203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6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822" y="201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3845" name="Group 77"/>
              <p:cNvGrpSpPr>
                <a:grpSpLocks/>
              </p:cNvGrpSpPr>
              <p:nvPr/>
            </p:nvGrpSpPr>
            <p:grpSpPr bwMode="auto">
              <a:xfrm>
                <a:off x="789" y="2285"/>
                <a:ext cx="242" cy="237"/>
                <a:chOff x="789" y="2285"/>
                <a:chExt cx="242" cy="237"/>
              </a:xfrm>
            </p:grpSpPr>
            <p:sp>
              <p:nvSpPr>
                <p:cNvPr id="33859" name="Oval 45"/>
                <p:cNvSpPr>
                  <a:spLocks noChangeArrowheads="1"/>
                </p:cNvSpPr>
                <p:nvPr/>
              </p:nvSpPr>
              <p:spPr bwMode="auto">
                <a:xfrm>
                  <a:off x="789" y="228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6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24" y="229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33846" name="Group 82"/>
              <p:cNvGrpSpPr>
                <a:grpSpLocks/>
              </p:cNvGrpSpPr>
              <p:nvPr/>
            </p:nvGrpSpPr>
            <p:grpSpPr bwMode="auto">
              <a:xfrm>
                <a:off x="1993" y="2541"/>
                <a:ext cx="242" cy="249"/>
                <a:chOff x="1993" y="2541"/>
                <a:chExt cx="242" cy="249"/>
              </a:xfrm>
            </p:grpSpPr>
            <p:sp>
              <p:nvSpPr>
                <p:cNvPr id="33857" name="Oval 47"/>
                <p:cNvSpPr>
                  <a:spLocks noChangeArrowheads="1"/>
                </p:cNvSpPr>
                <p:nvPr/>
              </p:nvSpPr>
              <p:spPr bwMode="auto">
                <a:xfrm>
                  <a:off x="1993" y="254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5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018" y="255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3847" name="Group 81"/>
              <p:cNvGrpSpPr>
                <a:grpSpLocks/>
              </p:cNvGrpSpPr>
              <p:nvPr/>
            </p:nvGrpSpPr>
            <p:grpSpPr bwMode="auto">
              <a:xfrm>
                <a:off x="1710" y="3516"/>
                <a:ext cx="242" cy="231"/>
                <a:chOff x="1710" y="3516"/>
                <a:chExt cx="242" cy="231"/>
              </a:xfrm>
            </p:grpSpPr>
            <p:sp>
              <p:nvSpPr>
                <p:cNvPr id="33855" name="Oval 48"/>
                <p:cNvSpPr>
                  <a:spLocks noChangeArrowheads="1"/>
                </p:cNvSpPr>
                <p:nvPr/>
              </p:nvSpPr>
              <p:spPr bwMode="auto">
                <a:xfrm>
                  <a:off x="1710" y="352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5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731" y="351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33848" name="Text Box 65"/>
              <p:cNvSpPr txBox="1">
                <a:spLocks noChangeArrowheads="1"/>
              </p:cNvSpPr>
              <p:nvPr/>
            </p:nvSpPr>
            <p:spPr bwMode="auto">
              <a:xfrm>
                <a:off x="839" y="197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sp>
            <p:nvSpPr>
              <p:cNvPr id="33849" name="Text Box 68"/>
              <p:cNvSpPr txBox="1">
                <a:spLocks noChangeArrowheads="1"/>
              </p:cNvSpPr>
              <p:nvPr/>
            </p:nvSpPr>
            <p:spPr bwMode="auto">
              <a:xfrm>
                <a:off x="1107" y="33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22</a:t>
                </a:r>
              </a:p>
            </p:txBody>
          </p:sp>
          <p:sp>
            <p:nvSpPr>
              <p:cNvPr id="33850" name="Text Box 70"/>
              <p:cNvSpPr txBox="1">
                <a:spLocks noChangeArrowheads="1"/>
              </p:cNvSpPr>
              <p:nvPr/>
            </p:nvSpPr>
            <p:spPr bwMode="auto">
              <a:xfrm>
                <a:off x="1923" y="319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  <p:sp>
            <p:nvSpPr>
              <p:cNvPr id="33851" name="Text Box 71"/>
              <p:cNvSpPr txBox="1">
                <a:spLocks noChangeArrowheads="1"/>
              </p:cNvSpPr>
              <p:nvPr/>
            </p:nvSpPr>
            <p:spPr bwMode="auto">
              <a:xfrm>
                <a:off x="1428" y="228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14</a:t>
                </a:r>
              </a:p>
            </p:txBody>
          </p:sp>
          <p:grpSp>
            <p:nvGrpSpPr>
              <p:cNvPr id="33852" name="Group 80"/>
              <p:cNvGrpSpPr>
                <a:grpSpLocks/>
              </p:cNvGrpSpPr>
              <p:nvPr/>
            </p:nvGrpSpPr>
            <p:grpSpPr bwMode="auto">
              <a:xfrm>
                <a:off x="849" y="3029"/>
                <a:ext cx="242" cy="236"/>
                <a:chOff x="849" y="3029"/>
                <a:chExt cx="242" cy="236"/>
              </a:xfrm>
            </p:grpSpPr>
            <p:sp>
              <p:nvSpPr>
                <p:cNvPr id="33853" name="Oval 50"/>
                <p:cNvSpPr>
                  <a:spLocks noChangeArrowheads="1"/>
                </p:cNvSpPr>
                <p:nvPr/>
              </p:nvSpPr>
              <p:spPr bwMode="auto">
                <a:xfrm>
                  <a:off x="849" y="302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5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303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sp>
        <p:nvSpPr>
          <p:cNvPr id="33797" name="Text Box 75"/>
          <p:cNvSpPr txBox="1">
            <a:spLocks noChangeArrowheads="1"/>
          </p:cNvSpPr>
          <p:nvPr/>
        </p:nvSpPr>
        <p:spPr bwMode="auto">
          <a:xfrm>
            <a:off x="611188" y="5373688"/>
            <a:ext cx="482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(0,5) , (1,6) , (2,3) , (3,2) , (4,3) , (5,0) , (6,1) ,</a:t>
            </a:r>
            <a:r>
              <a:rPr lang="en-US" altLang="zh-TW" sz="2400"/>
              <a:t> </a:t>
            </a:r>
          </a:p>
        </p:txBody>
      </p:sp>
      <p:sp>
        <p:nvSpPr>
          <p:cNvPr id="33798" name="Text Box 85"/>
          <p:cNvSpPr txBox="1">
            <a:spLocks noChangeArrowheads="1"/>
          </p:cNvSpPr>
          <p:nvPr/>
        </p:nvSpPr>
        <p:spPr bwMode="auto">
          <a:xfrm>
            <a:off x="827088" y="1989138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例：</a:t>
            </a:r>
            <a:r>
              <a:rPr lang="zh-TW" altLang="en-US" sz="2400"/>
              <a:t> </a:t>
            </a:r>
          </a:p>
        </p:txBody>
      </p:sp>
      <p:sp>
        <p:nvSpPr>
          <p:cNvPr id="33799" name="Text Box 117"/>
          <p:cNvSpPr txBox="1">
            <a:spLocks noChangeArrowheads="1"/>
          </p:cNvSpPr>
          <p:nvPr/>
        </p:nvSpPr>
        <p:spPr bwMode="auto">
          <a:xfrm>
            <a:off x="5654675" y="59499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(B)</a:t>
            </a:r>
          </a:p>
        </p:txBody>
      </p:sp>
      <p:sp>
        <p:nvSpPr>
          <p:cNvPr id="33800" name="Text Box 118"/>
          <p:cNvSpPr txBox="1">
            <a:spLocks noChangeArrowheads="1"/>
          </p:cNvSpPr>
          <p:nvPr/>
        </p:nvSpPr>
        <p:spPr bwMode="auto">
          <a:xfrm>
            <a:off x="5621338" y="5373688"/>
            <a:ext cx="1398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(5,4) , (1,2)</a:t>
            </a:r>
            <a:r>
              <a:rPr lang="en-US" altLang="zh-TW" sz="2400"/>
              <a:t> </a:t>
            </a:r>
          </a:p>
        </p:txBody>
      </p:sp>
      <p:grpSp>
        <p:nvGrpSpPr>
          <p:cNvPr id="33801" name="Group 121"/>
          <p:cNvGrpSpPr>
            <a:grpSpLocks/>
          </p:cNvGrpSpPr>
          <p:nvPr/>
        </p:nvGrpSpPr>
        <p:grpSpPr bwMode="auto">
          <a:xfrm>
            <a:off x="5573713" y="2276475"/>
            <a:ext cx="2446337" cy="3175000"/>
            <a:chOff x="3511" y="1434"/>
            <a:chExt cx="1541" cy="2000"/>
          </a:xfrm>
        </p:grpSpPr>
        <p:grpSp>
          <p:nvGrpSpPr>
            <p:cNvPr id="33804" name="Group 86"/>
            <p:cNvGrpSpPr>
              <a:grpSpLocks/>
            </p:cNvGrpSpPr>
            <p:nvPr/>
          </p:nvGrpSpPr>
          <p:grpSpPr bwMode="auto">
            <a:xfrm>
              <a:off x="3606" y="1434"/>
              <a:ext cx="1446" cy="2000"/>
              <a:chOff x="789" y="1747"/>
              <a:chExt cx="1446" cy="2000"/>
            </a:xfrm>
          </p:grpSpPr>
          <p:grpSp>
            <p:nvGrpSpPr>
              <p:cNvPr id="33807" name="Group 87"/>
              <p:cNvGrpSpPr>
                <a:grpSpLocks/>
              </p:cNvGrpSpPr>
              <p:nvPr/>
            </p:nvGrpSpPr>
            <p:grpSpPr bwMode="auto">
              <a:xfrm>
                <a:off x="1421" y="2518"/>
                <a:ext cx="242" cy="231"/>
                <a:chOff x="1421" y="2518"/>
                <a:chExt cx="242" cy="231"/>
              </a:xfrm>
            </p:grpSpPr>
            <p:sp>
              <p:nvSpPr>
                <p:cNvPr id="33835" name="Oval 88"/>
                <p:cNvSpPr>
                  <a:spLocks noChangeArrowheads="1"/>
                </p:cNvSpPr>
                <p:nvPr/>
              </p:nvSpPr>
              <p:spPr bwMode="auto">
                <a:xfrm>
                  <a:off x="1421" y="2533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3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459" y="251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33808" name="Group 90"/>
              <p:cNvGrpSpPr>
                <a:grpSpLocks/>
              </p:cNvGrpSpPr>
              <p:nvPr/>
            </p:nvGrpSpPr>
            <p:grpSpPr bwMode="auto">
              <a:xfrm>
                <a:off x="789" y="1747"/>
                <a:ext cx="1446" cy="2000"/>
                <a:chOff x="789" y="1747"/>
                <a:chExt cx="1446" cy="2000"/>
              </a:xfrm>
            </p:grpSpPr>
            <p:cxnSp>
              <p:nvCxnSpPr>
                <p:cNvPr id="33809" name="AutoShape 9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0" y="1948"/>
                  <a:ext cx="321" cy="36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10" name="AutoShape 92"/>
                <p:cNvCxnSpPr>
                  <a:cxnSpLocks noChangeShapeType="1"/>
                  <a:stCxn id="33823" idx="5"/>
                  <a:endCxn id="33825" idx="1"/>
                </p:cNvCxnSpPr>
                <p:nvPr/>
              </p:nvCxnSpPr>
              <p:spPr bwMode="auto">
                <a:xfrm>
                  <a:off x="1056" y="3219"/>
                  <a:ext cx="689" cy="33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11" name="AutoShape 93"/>
                <p:cNvCxnSpPr>
                  <a:cxnSpLocks noChangeShapeType="1"/>
                </p:cNvCxnSpPr>
                <p:nvPr/>
              </p:nvCxnSpPr>
              <p:spPr bwMode="auto">
                <a:xfrm flipH="1">
                  <a:off x="1831" y="2763"/>
                  <a:ext cx="283" cy="7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12" name="AutoShape 94"/>
                <p:cNvCxnSpPr>
                  <a:cxnSpLocks noChangeShapeType="1"/>
                </p:cNvCxnSpPr>
                <p:nvPr/>
              </p:nvCxnSpPr>
              <p:spPr bwMode="auto">
                <a:xfrm flipH="1">
                  <a:off x="1632" y="2227"/>
                  <a:ext cx="193" cy="33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3813" name="Group 95"/>
                <p:cNvGrpSpPr>
                  <a:grpSpLocks/>
                </p:cNvGrpSpPr>
                <p:nvPr/>
              </p:nvGrpSpPr>
              <p:grpSpPr bwMode="auto">
                <a:xfrm>
                  <a:off x="1282" y="1747"/>
                  <a:ext cx="242" cy="231"/>
                  <a:chOff x="1282" y="1747"/>
                  <a:chExt cx="242" cy="231"/>
                </a:xfrm>
              </p:grpSpPr>
              <p:sp>
                <p:nvSpPr>
                  <p:cNvPr id="33833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282" y="1758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zh-TW" sz="16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3834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3" y="1747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grpSp>
              <p:nvGrpSpPr>
                <p:cNvPr id="33814" name="Group 98"/>
                <p:cNvGrpSpPr>
                  <a:grpSpLocks/>
                </p:cNvGrpSpPr>
                <p:nvPr/>
              </p:nvGrpSpPr>
              <p:grpSpPr bwMode="auto">
                <a:xfrm>
                  <a:off x="1786" y="2019"/>
                  <a:ext cx="242" cy="234"/>
                  <a:chOff x="1786" y="2019"/>
                  <a:chExt cx="242" cy="234"/>
                </a:xfrm>
              </p:grpSpPr>
              <p:sp>
                <p:nvSpPr>
                  <p:cNvPr id="33831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1786" y="2037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32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2" y="2019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33815" name="Group 101"/>
                <p:cNvGrpSpPr>
                  <a:grpSpLocks/>
                </p:cNvGrpSpPr>
                <p:nvPr/>
              </p:nvGrpSpPr>
              <p:grpSpPr bwMode="auto">
                <a:xfrm>
                  <a:off x="789" y="2285"/>
                  <a:ext cx="242" cy="237"/>
                  <a:chOff x="789" y="2285"/>
                  <a:chExt cx="242" cy="237"/>
                </a:xfrm>
              </p:grpSpPr>
              <p:sp>
                <p:nvSpPr>
                  <p:cNvPr id="33829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789" y="2285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30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4" y="229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33816" name="Group 104"/>
                <p:cNvGrpSpPr>
                  <a:grpSpLocks/>
                </p:cNvGrpSpPr>
                <p:nvPr/>
              </p:nvGrpSpPr>
              <p:grpSpPr bwMode="auto">
                <a:xfrm>
                  <a:off x="1993" y="2541"/>
                  <a:ext cx="242" cy="249"/>
                  <a:chOff x="1993" y="2541"/>
                  <a:chExt cx="242" cy="249"/>
                </a:xfrm>
              </p:grpSpPr>
              <p:sp>
                <p:nvSpPr>
                  <p:cNvPr id="33827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93" y="2541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28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2559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33817" name="Group 107"/>
                <p:cNvGrpSpPr>
                  <a:grpSpLocks/>
                </p:cNvGrpSpPr>
                <p:nvPr/>
              </p:nvGrpSpPr>
              <p:grpSpPr bwMode="auto">
                <a:xfrm>
                  <a:off x="1710" y="3516"/>
                  <a:ext cx="242" cy="231"/>
                  <a:chOff x="1710" y="3516"/>
                  <a:chExt cx="242" cy="231"/>
                </a:xfrm>
              </p:grpSpPr>
              <p:sp>
                <p:nvSpPr>
                  <p:cNvPr id="33825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710" y="3527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26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1" y="351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3381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839" y="1974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10</a:t>
                  </a:r>
                </a:p>
              </p:txBody>
            </p:sp>
            <p:sp>
              <p:nvSpPr>
                <p:cNvPr id="3381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107" y="3335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22</a:t>
                  </a:r>
                </a:p>
              </p:txBody>
            </p:sp>
            <p:sp>
              <p:nvSpPr>
                <p:cNvPr id="3382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923" y="3198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12</a:t>
                  </a:r>
                </a:p>
              </p:txBody>
            </p:sp>
            <p:sp>
              <p:nvSpPr>
                <p:cNvPr id="3382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428" y="2287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14</a:t>
                  </a:r>
                </a:p>
              </p:txBody>
            </p:sp>
            <p:grpSp>
              <p:nvGrpSpPr>
                <p:cNvPr id="33822" name="Group 114"/>
                <p:cNvGrpSpPr>
                  <a:grpSpLocks/>
                </p:cNvGrpSpPr>
                <p:nvPr/>
              </p:nvGrpSpPr>
              <p:grpSpPr bwMode="auto">
                <a:xfrm>
                  <a:off x="849" y="3029"/>
                  <a:ext cx="242" cy="236"/>
                  <a:chOff x="849" y="3029"/>
                  <a:chExt cx="242" cy="236"/>
                </a:xfrm>
              </p:grpSpPr>
              <p:sp>
                <p:nvSpPr>
                  <p:cNvPr id="3382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3029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24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303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</p:grpSp>
          </p:grpSp>
        </p:grpSp>
        <p:cxnSp>
          <p:nvCxnSpPr>
            <p:cNvPr id="33805" name="AutoShape 119"/>
            <p:cNvCxnSpPr>
              <a:cxnSpLocks noChangeShapeType="1"/>
              <a:stCxn id="33830" idx="2"/>
              <a:endCxn id="33823" idx="0"/>
            </p:cNvCxnSpPr>
            <p:nvPr/>
          </p:nvCxnSpPr>
          <p:spPr bwMode="auto">
            <a:xfrm>
              <a:off x="3739" y="2209"/>
              <a:ext cx="4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06" name="Text Box 120"/>
            <p:cNvSpPr txBox="1">
              <a:spLocks noChangeArrowheads="1"/>
            </p:cNvSpPr>
            <p:nvPr/>
          </p:nvSpPr>
          <p:spPr bwMode="auto">
            <a:xfrm>
              <a:off x="3511" y="239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25</a:t>
              </a:r>
            </a:p>
          </p:txBody>
        </p:sp>
      </p:grpSp>
      <p:sp>
        <p:nvSpPr>
          <p:cNvPr id="33802" name="Line 122"/>
          <p:cNvSpPr>
            <a:spLocks noChangeShapeType="1"/>
          </p:cNvSpPr>
          <p:nvPr/>
        </p:nvSpPr>
        <p:spPr bwMode="auto">
          <a:xfrm>
            <a:off x="7596188" y="3068638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3" name="Text Box 123"/>
          <p:cNvSpPr txBox="1">
            <a:spLocks noChangeArrowheads="1"/>
          </p:cNvSpPr>
          <p:nvPr/>
        </p:nvSpPr>
        <p:spPr bwMode="auto">
          <a:xfrm>
            <a:off x="7812088" y="3068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16</a:t>
            </a:r>
          </a:p>
        </p:txBody>
      </p:sp>
      <p:sp>
        <p:nvSpPr>
          <p:cNvPr id="75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18487" cy="7921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2200"/>
              <a:t>無向圖形：任何一邊之兩頂點沒有方向性。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200"/>
              <a:t>                    （</a:t>
            </a:r>
            <a:r>
              <a:rPr lang="en-US" altLang="zh-TW" sz="2200"/>
              <a:t>V</a:t>
            </a:r>
            <a:r>
              <a:rPr lang="en-US" altLang="zh-TW" sz="2200" baseline="-25000"/>
              <a:t>0</a:t>
            </a:r>
            <a:r>
              <a:rPr lang="en-US" altLang="zh-TW" sz="2200"/>
              <a:t> , V</a:t>
            </a:r>
            <a:r>
              <a:rPr lang="en-US" altLang="zh-TW" sz="2200" baseline="-25000"/>
              <a:t>1</a:t>
            </a:r>
            <a:r>
              <a:rPr lang="zh-TW" altLang="en-US" sz="2200"/>
              <a:t>）</a:t>
            </a:r>
            <a:r>
              <a:rPr lang="en-US" altLang="zh-TW" sz="2200"/>
              <a:t>= </a:t>
            </a:r>
            <a:r>
              <a:rPr lang="zh-TW" altLang="en-US" sz="2200"/>
              <a:t>（</a:t>
            </a:r>
            <a:r>
              <a:rPr lang="en-US" altLang="zh-TW" sz="2200"/>
              <a:t>V</a:t>
            </a:r>
            <a:r>
              <a:rPr lang="en-US" altLang="zh-TW" sz="2200" baseline="-25000"/>
              <a:t>1</a:t>
            </a:r>
            <a:r>
              <a:rPr lang="en-US" altLang="zh-TW" sz="2200"/>
              <a:t> , V</a:t>
            </a:r>
            <a:r>
              <a:rPr lang="en-US" altLang="zh-TW" sz="2200" baseline="-25000"/>
              <a:t>0</a:t>
            </a:r>
            <a:r>
              <a:rPr lang="zh-TW" altLang="en-US" sz="2200"/>
              <a:t>）</a:t>
            </a:r>
          </a:p>
        </p:txBody>
      </p:sp>
      <p:sp>
        <p:nvSpPr>
          <p:cNvPr id="19461" name="Text Box 5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684213" y="26828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800"/>
              <a:t> </a:t>
            </a:r>
            <a:r>
              <a:rPr lang="zh-TW" altLang="en-US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例：</a:t>
            </a:r>
            <a:r>
              <a:rPr lang="zh-TW" altLang="en-US" sz="1800"/>
              <a:t> </a:t>
            </a:r>
          </a:p>
        </p:txBody>
      </p:sp>
      <p:grpSp>
        <p:nvGrpSpPr>
          <p:cNvPr id="7172" name="Group 16"/>
          <p:cNvGrpSpPr>
            <a:grpSpLocks/>
          </p:cNvGrpSpPr>
          <p:nvPr/>
        </p:nvGrpSpPr>
        <p:grpSpPr bwMode="auto">
          <a:xfrm>
            <a:off x="4725988" y="2403475"/>
            <a:ext cx="3887787" cy="2663825"/>
            <a:chOff x="2971" y="1979"/>
            <a:chExt cx="2449" cy="1678"/>
          </a:xfrm>
        </p:grpSpPr>
        <p:sp>
          <p:nvSpPr>
            <p:cNvPr id="7187" name="AutoShape 17"/>
            <p:cNvSpPr>
              <a:spLocks noChangeArrowheads="1"/>
            </p:cNvSpPr>
            <p:nvPr/>
          </p:nvSpPr>
          <p:spPr bwMode="auto">
            <a:xfrm>
              <a:off x="3969" y="197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88" name="AutoShape 18"/>
            <p:cNvSpPr>
              <a:spLocks noChangeArrowheads="1"/>
            </p:cNvSpPr>
            <p:nvPr/>
          </p:nvSpPr>
          <p:spPr bwMode="auto">
            <a:xfrm>
              <a:off x="3288" y="2523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89" name="AutoShape 19"/>
            <p:cNvSpPr>
              <a:spLocks noChangeArrowheads="1"/>
            </p:cNvSpPr>
            <p:nvPr/>
          </p:nvSpPr>
          <p:spPr bwMode="auto">
            <a:xfrm>
              <a:off x="4649" y="2523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190" name="AutoShape 20"/>
            <p:cNvSpPr>
              <a:spLocks noChangeArrowheads="1"/>
            </p:cNvSpPr>
            <p:nvPr/>
          </p:nvSpPr>
          <p:spPr bwMode="auto">
            <a:xfrm>
              <a:off x="4332" y="3294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191" name="AutoShape 21"/>
            <p:cNvSpPr>
              <a:spLocks noChangeArrowheads="1"/>
            </p:cNvSpPr>
            <p:nvPr/>
          </p:nvSpPr>
          <p:spPr bwMode="auto">
            <a:xfrm>
              <a:off x="5012" y="324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192" name="AutoShape 22"/>
            <p:cNvSpPr>
              <a:spLocks noChangeArrowheads="1"/>
            </p:cNvSpPr>
            <p:nvPr/>
          </p:nvSpPr>
          <p:spPr bwMode="auto">
            <a:xfrm>
              <a:off x="3651" y="3294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193" name="AutoShape 23"/>
            <p:cNvSpPr>
              <a:spLocks noChangeArrowheads="1"/>
            </p:cNvSpPr>
            <p:nvPr/>
          </p:nvSpPr>
          <p:spPr bwMode="auto">
            <a:xfrm>
              <a:off x="2971" y="3294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7194" name="AutoShape 24"/>
            <p:cNvCxnSpPr>
              <a:cxnSpLocks noChangeShapeType="1"/>
              <a:stCxn id="7187" idx="3"/>
              <a:endCxn id="7188" idx="7"/>
            </p:cNvCxnSpPr>
            <p:nvPr/>
          </p:nvCxnSpPr>
          <p:spPr bwMode="auto">
            <a:xfrm flipH="1">
              <a:off x="3636" y="2295"/>
              <a:ext cx="39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5" name="AutoShape 25"/>
            <p:cNvCxnSpPr>
              <a:cxnSpLocks noChangeShapeType="1"/>
              <a:stCxn id="7187" idx="5"/>
              <a:endCxn id="7189" idx="1"/>
            </p:cNvCxnSpPr>
            <p:nvPr/>
          </p:nvCxnSpPr>
          <p:spPr bwMode="auto">
            <a:xfrm>
              <a:off x="4317" y="2295"/>
              <a:ext cx="392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6" name="AutoShape 26"/>
            <p:cNvCxnSpPr>
              <a:cxnSpLocks noChangeShapeType="1"/>
              <a:stCxn id="7188" idx="3"/>
              <a:endCxn id="7193" idx="0"/>
            </p:cNvCxnSpPr>
            <p:nvPr/>
          </p:nvCxnSpPr>
          <p:spPr bwMode="auto">
            <a:xfrm flipH="1">
              <a:off x="3175" y="2839"/>
              <a:ext cx="173" cy="4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7" name="AutoShape 27"/>
            <p:cNvCxnSpPr>
              <a:cxnSpLocks noChangeShapeType="1"/>
              <a:stCxn id="7188" idx="5"/>
              <a:endCxn id="7192" idx="0"/>
            </p:cNvCxnSpPr>
            <p:nvPr/>
          </p:nvCxnSpPr>
          <p:spPr bwMode="auto">
            <a:xfrm>
              <a:off x="3636" y="2839"/>
              <a:ext cx="219" cy="4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8" name="AutoShape 28"/>
            <p:cNvCxnSpPr>
              <a:cxnSpLocks noChangeShapeType="1"/>
              <a:stCxn id="7189" idx="3"/>
              <a:endCxn id="7190" idx="0"/>
            </p:cNvCxnSpPr>
            <p:nvPr/>
          </p:nvCxnSpPr>
          <p:spPr bwMode="auto">
            <a:xfrm flipH="1">
              <a:off x="4536" y="2839"/>
              <a:ext cx="173" cy="4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9" name="AutoShape 29"/>
            <p:cNvCxnSpPr>
              <a:cxnSpLocks noChangeShapeType="1"/>
              <a:stCxn id="7189" idx="5"/>
              <a:endCxn id="7191" idx="0"/>
            </p:cNvCxnSpPr>
            <p:nvPr/>
          </p:nvCxnSpPr>
          <p:spPr bwMode="auto">
            <a:xfrm>
              <a:off x="4997" y="2839"/>
              <a:ext cx="219" cy="4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2124075" y="2898775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74" name="AutoShape 7"/>
          <p:cNvSpPr>
            <a:spLocks noChangeArrowheads="1"/>
          </p:cNvSpPr>
          <p:nvPr/>
        </p:nvSpPr>
        <p:spPr bwMode="auto">
          <a:xfrm>
            <a:off x="1187450" y="3978275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2989263" y="3978275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76" name="AutoShape 9"/>
          <p:cNvSpPr>
            <a:spLocks noChangeArrowheads="1"/>
          </p:cNvSpPr>
          <p:nvPr/>
        </p:nvSpPr>
        <p:spPr bwMode="auto">
          <a:xfrm>
            <a:off x="2124075" y="4914900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7177" name="AutoShape 10"/>
          <p:cNvCxnSpPr>
            <a:cxnSpLocks noChangeShapeType="1"/>
            <a:stCxn id="7173" idx="4"/>
            <a:endCxn id="7176" idx="0"/>
          </p:cNvCxnSpPr>
          <p:nvPr/>
        </p:nvCxnSpPr>
        <p:spPr bwMode="auto">
          <a:xfrm>
            <a:off x="2447925" y="3484563"/>
            <a:ext cx="0" cy="1420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8" name="AutoShape 11"/>
          <p:cNvCxnSpPr>
            <a:cxnSpLocks noChangeShapeType="1"/>
            <a:stCxn id="7173" idx="4"/>
            <a:endCxn id="7174" idx="6"/>
          </p:cNvCxnSpPr>
          <p:nvPr/>
        </p:nvCxnSpPr>
        <p:spPr bwMode="auto">
          <a:xfrm flipH="1">
            <a:off x="1844675" y="3484563"/>
            <a:ext cx="603250" cy="782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AutoShape 12"/>
          <p:cNvCxnSpPr>
            <a:cxnSpLocks noChangeShapeType="1"/>
            <a:stCxn id="7174" idx="6"/>
            <a:endCxn id="7175" idx="2"/>
          </p:cNvCxnSpPr>
          <p:nvPr/>
        </p:nvCxnSpPr>
        <p:spPr bwMode="auto">
          <a:xfrm>
            <a:off x="1844675" y="4267200"/>
            <a:ext cx="1135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0" name="AutoShape 13"/>
          <p:cNvCxnSpPr>
            <a:cxnSpLocks noChangeShapeType="1"/>
            <a:stCxn id="7173" idx="4"/>
            <a:endCxn id="7175" idx="2"/>
          </p:cNvCxnSpPr>
          <p:nvPr/>
        </p:nvCxnSpPr>
        <p:spPr bwMode="auto">
          <a:xfrm>
            <a:off x="2447925" y="3484563"/>
            <a:ext cx="531813" cy="782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AutoShape 14"/>
          <p:cNvCxnSpPr>
            <a:cxnSpLocks noChangeShapeType="1"/>
            <a:stCxn id="7174" idx="6"/>
            <a:endCxn id="7176" idx="0"/>
          </p:cNvCxnSpPr>
          <p:nvPr/>
        </p:nvCxnSpPr>
        <p:spPr bwMode="auto">
          <a:xfrm>
            <a:off x="1844675" y="4267200"/>
            <a:ext cx="603250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2" name="AutoShape 15"/>
          <p:cNvCxnSpPr>
            <a:cxnSpLocks noChangeShapeType="1"/>
            <a:stCxn id="7175" idx="2"/>
            <a:endCxn id="7176" idx="0"/>
          </p:cNvCxnSpPr>
          <p:nvPr/>
        </p:nvCxnSpPr>
        <p:spPr bwMode="auto">
          <a:xfrm flipH="1">
            <a:off x="2447925" y="4267200"/>
            <a:ext cx="531813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3" name="Text Box 30"/>
          <p:cNvSpPr txBox="1">
            <a:spLocks noChangeArrowheads="1"/>
          </p:cNvSpPr>
          <p:nvPr/>
        </p:nvSpPr>
        <p:spPr bwMode="auto">
          <a:xfrm>
            <a:off x="2124075" y="561022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G</a:t>
            </a:r>
            <a:r>
              <a:rPr lang="en-US" altLang="zh-TW" sz="24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84" name="Text Box 31"/>
          <p:cNvSpPr txBox="1">
            <a:spLocks noChangeArrowheads="1"/>
          </p:cNvSpPr>
          <p:nvPr/>
        </p:nvSpPr>
        <p:spPr bwMode="auto">
          <a:xfrm>
            <a:off x="7223125" y="5291138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G</a:t>
            </a:r>
            <a:r>
              <a:rPr lang="en-US" altLang="zh-TW" sz="24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90" name="Text Box 3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95288" y="603250"/>
            <a:ext cx="72723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  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定義：圖</a:t>
            </a: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G=( V , E )</a:t>
            </a:r>
          </a:p>
          <a:p>
            <a:pPr eaLnBrk="1" hangingPunct="1">
              <a:defRPr/>
            </a:pP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   V ( G )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：圖</a:t>
            </a: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G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之頂點所成之集合。</a:t>
            </a:r>
          </a:p>
          <a:p>
            <a:pPr eaLnBrk="1" hangingPunct="1">
              <a:defRPr/>
            </a:pP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   </a:t>
            </a: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E( G )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：圖</a:t>
            </a: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G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之邊所成之集合。</a:t>
            </a:r>
            <a:endParaRPr lang="zh-TW" altLang="en-US" sz="2200"/>
          </a:p>
        </p:txBody>
      </p:sp>
      <p:sp>
        <p:nvSpPr>
          <p:cNvPr id="7186" name="Text Box 13"/>
          <p:cNvSpPr txBox="1">
            <a:spLocks noChangeArrowheads="1"/>
          </p:cNvSpPr>
          <p:nvPr/>
        </p:nvSpPr>
        <p:spPr bwMode="auto">
          <a:xfrm>
            <a:off x="2627313" y="5473700"/>
            <a:ext cx="5487987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V(G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) = {0,1,2,3}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E(G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) = {(0,1) , (0,2) , (0,3) , (1,2) , (1,3) ,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</a:rPr>
              <a:t>2,3)}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V(G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</a:rPr>
              <a:t>) = {0,1,2,3,4,5,6}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E(G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</a:rPr>
              <a:t>) = {(0,1) , (0,2) , (1,3) , (1,4) , (2,5) , (2,6)}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650" y="476672"/>
            <a:ext cx="8229600" cy="8636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b="1" dirty="0">
                <a:solidFill>
                  <a:srgbClr val="FFC000"/>
                </a:solidFill>
                <a:effectLst/>
              </a:rPr>
              <a:t>最短路徑</a:t>
            </a:r>
            <a:r>
              <a:rPr lang="en-US" altLang="zh-TW" sz="3600" b="1" dirty="0">
                <a:solidFill>
                  <a:srgbClr val="FFC000"/>
                </a:solidFill>
                <a:effectLst/>
              </a:rPr>
              <a:t>(</a:t>
            </a:r>
            <a:r>
              <a:rPr lang="zh-TW" altLang="en-US" sz="3600" b="1" dirty="0">
                <a:solidFill>
                  <a:srgbClr val="FFC000"/>
                </a:solidFill>
                <a:effectLst/>
              </a:rPr>
              <a:t>單一點到所有其他目的地 </a:t>
            </a:r>
            <a:r>
              <a:rPr lang="en-US" altLang="zh-TW" sz="3600" b="1" dirty="0">
                <a:solidFill>
                  <a:srgbClr val="FFC000"/>
                </a:solidFill>
                <a:effectLst/>
              </a:rPr>
              <a:t>)</a:t>
            </a:r>
          </a:p>
        </p:txBody>
      </p:sp>
      <p:sp>
        <p:nvSpPr>
          <p:cNvPr id="34819" name="Text Box 26"/>
          <p:cNvSpPr txBox="1">
            <a:spLocks noChangeArrowheads="1"/>
          </p:cNvSpPr>
          <p:nvPr/>
        </p:nvSpPr>
        <p:spPr bwMode="auto">
          <a:xfrm>
            <a:off x="755650" y="2060575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例</a:t>
            </a:r>
            <a:r>
              <a:rPr lang="en-US" altLang="zh-TW" sz="2000"/>
              <a:t>1</a:t>
            </a:r>
            <a:r>
              <a:rPr lang="zh-TW" altLang="en-US" sz="2000"/>
              <a:t>：</a:t>
            </a:r>
            <a:r>
              <a:rPr lang="zh-TW" altLang="en-US" sz="2400"/>
              <a:t> </a:t>
            </a:r>
          </a:p>
        </p:txBody>
      </p:sp>
      <p:grpSp>
        <p:nvGrpSpPr>
          <p:cNvPr id="34820" name="Group 44"/>
          <p:cNvGrpSpPr>
            <a:grpSpLocks/>
          </p:cNvGrpSpPr>
          <p:nvPr/>
        </p:nvGrpSpPr>
        <p:grpSpPr bwMode="auto">
          <a:xfrm>
            <a:off x="971550" y="2636838"/>
            <a:ext cx="2755900" cy="2392362"/>
            <a:chOff x="826" y="981"/>
            <a:chExt cx="1736" cy="1507"/>
          </a:xfrm>
        </p:grpSpPr>
        <p:grpSp>
          <p:nvGrpSpPr>
            <p:cNvPr id="34887" name="Group 25"/>
            <p:cNvGrpSpPr>
              <a:grpSpLocks/>
            </p:cNvGrpSpPr>
            <p:nvPr/>
          </p:nvGrpSpPr>
          <p:grpSpPr bwMode="auto">
            <a:xfrm>
              <a:off x="930" y="1162"/>
              <a:ext cx="1632" cy="1316"/>
              <a:chOff x="1066" y="1298"/>
              <a:chExt cx="1995" cy="1724"/>
            </a:xfrm>
          </p:grpSpPr>
          <p:sp>
            <p:nvSpPr>
              <p:cNvPr id="34904" name="Line 4"/>
              <p:cNvSpPr>
                <a:spLocks noChangeShapeType="1"/>
              </p:cNvSpPr>
              <p:nvPr/>
            </p:nvSpPr>
            <p:spPr bwMode="auto">
              <a:xfrm flipV="1">
                <a:off x="1431" y="1797"/>
                <a:ext cx="4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5" name="Line 5"/>
              <p:cNvSpPr>
                <a:spLocks noChangeShapeType="1"/>
              </p:cNvSpPr>
              <p:nvPr/>
            </p:nvSpPr>
            <p:spPr bwMode="auto">
              <a:xfrm>
                <a:off x="2336" y="1797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6" name="Line 7"/>
              <p:cNvSpPr>
                <a:spLocks noChangeShapeType="1"/>
              </p:cNvSpPr>
              <p:nvPr/>
            </p:nvSpPr>
            <p:spPr bwMode="auto">
              <a:xfrm flipH="1" flipV="1">
                <a:off x="1184" y="1955"/>
                <a:ext cx="0" cy="7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7" name="Line 8"/>
              <p:cNvSpPr>
                <a:spLocks noChangeShapeType="1"/>
              </p:cNvSpPr>
              <p:nvPr/>
            </p:nvSpPr>
            <p:spPr bwMode="auto">
              <a:xfrm flipH="1">
                <a:off x="1416" y="1933"/>
                <a:ext cx="557" cy="8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8" name="Line 9"/>
              <p:cNvSpPr>
                <a:spLocks noChangeShapeType="1"/>
              </p:cNvSpPr>
              <p:nvPr/>
            </p:nvSpPr>
            <p:spPr bwMode="auto">
              <a:xfrm>
                <a:off x="1429" y="2915"/>
                <a:ext cx="498" cy="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9" name="Line 10"/>
              <p:cNvSpPr>
                <a:spLocks noChangeShapeType="1"/>
              </p:cNvSpPr>
              <p:nvPr/>
            </p:nvSpPr>
            <p:spPr bwMode="auto">
              <a:xfrm flipH="1">
                <a:off x="2354" y="2931"/>
                <a:ext cx="345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0" name="Line 11"/>
              <p:cNvSpPr>
                <a:spLocks noChangeShapeType="1"/>
              </p:cNvSpPr>
              <p:nvPr/>
            </p:nvSpPr>
            <p:spPr bwMode="auto">
              <a:xfrm flipH="1">
                <a:off x="2336" y="1979"/>
                <a:ext cx="408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1" name="Line 12"/>
              <p:cNvSpPr>
                <a:spLocks noChangeShapeType="1"/>
              </p:cNvSpPr>
              <p:nvPr/>
            </p:nvSpPr>
            <p:spPr bwMode="auto">
              <a:xfrm flipV="1">
                <a:off x="2290" y="1933"/>
                <a:ext cx="409" cy="8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2" name="Line 13"/>
              <p:cNvSpPr>
                <a:spLocks noChangeShapeType="1"/>
              </p:cNvSpPr>
              <p:nvPr/>
            </p:nvSpPr>
            <p:spPr bwMode="auto">
              <a:xfrm flipV="1">
                <a:off x="2136" y="1933"/>
                <a:ext cx="18" cy="7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3" name="Freeform 14"/>
              <p:cNvSpPr>
                <a:spLocks/>
              </p:cNvSpPr>
              <p:nvPr/>
            </p:nvSpPr>
            <p:spPr bwMode="auto">
              <a:xfrm>
                <a:off x="1201" y="1298"/>
                <a:ext cx="1588" cy="272"/>
              </a:xfrm>
              <a:custGeom>
                <a:avLst/>
                <a:gdLst>
                  <a:gd name="T0" fmla="*/ 0 w 3480"/>
                  <a:gd name="T1" fmla="*/ 0 h 820"/>
                  <a:gd name="T2" fmla="*/ 0 w 3480"/>
                  <a:gd name="T3" fmla="*/ 0 h 820"/>
                  <a:gd name="T4" fmla="*/ 0 w 3480"/>
                  <a:gd name="T5" fmla="*/ 0 h 820"/>
                  <a:gd name="T6" fmla="*/ 0 w 3480"/>
                  <a:gd name="T7" fmla="*/ 0 h 820"/>
                  <a:gd name="T8" fmla="*/ 0 w 3480"/>
                  <a:gd name="T9" fmla="*/ 0 h 820"/>
                  <a:gd name="T10" fmla="*/ 0 w 3480"/>
                  <a:gd name="T11" fmla="*/ 0 h 820"/>
                  <a:gd name="T12" fmla="*/ 0 w 3480"/>
                  <a:gd name="T13" fmla="*/ 0 h 820"/>
                  <a:gd name="T14" fmla="*/ 1 w 3480"/>
                  <a:gd name="T15" fmla="*/ 0 h 820"/>
                  <a:gd name="T16" fmla="*/ 1 w 3480"/>
                  <a:gd name="T17" fmla="*/ 0 h 820"/>
                  <a:gd name="T18" fmla="*/ 2 w 3480"/>
                  <a:gd name="T19" fmla="*/ 0 h 820"/>
                  <a:gd name="T20" fmla="*/ 2 w 3480"/>
                  <a:gd name="T21" fmla="*/ 0 h 820"/>
                  <a:gd name="T22" fmla="*/ 2 w 3480"/>
                  <a:gd name="T23" fmla="*/ 0 h 820"/>
                  <a:gd name="T24" fmla="*/ 2 w 3480"/>
                  <a:gd name="T25" fmla="*/ 0 h 820"/>
                  <a:gd name="T26" fmla="*/ 3 w 3480"/>
                  <a:gd name="T27" fmla="*/ 0 h 820"/>
                  <a:gd name="T28" fmla="*/ 3 w 3480"/>
                  <a:gd name="T29" fmla="*/ 0 h 820"/>
                  <a:gd name="T30" fmla="*/ 3 w 3480"/>
                  <a:gd name="T31" fmla="*/ 0 h 8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480" h="820">
                    <a:moveTo>
                      <a:pt x="0" y="700"/>
                    </a:moveTo>
                    <a:cubicBezTo>
                      <a:pt x="29" y="583"/>
                      <a:pt x="35" y="530"/>
                      <a:pt x="140" y="460"/>
                    </a:cubicBezTo>
                    <a:cubicBezTo>
                      <a:pt x="153" y="440"/>
                      <a:pt x="162" y="416"/>
                      <a:pt x="180" y="400"/>
                    </a:cubicBezTo>
                    <a:cubicBezTo>
                      <a:pt x="216" y="368"/>
                      <a:pt x="300" y="320"/>
                      <a:pt x="300" y="320"/>
                    </a:cubicBezTo>
                    <a:cubicBezTo>
                      <a:pt x="313" y="300"/>
                      <a:pt x="321" y="275"/>
                      <a:pt x="340" y="260"/>
                    </a:cubicBezTo>
                    <a:cubicBezTo>
                      <a:pt x="356" y="247"/>
                      <a:pt x="380" y="246"/>
                      <a:pt x="400" y="240"/>
                    </a:cubicBezTo>
                    <a:cubicBezTo>
                      <a:pt x="467" y="221"/>
                      <a:pt x="532" y="197"/>
                      <a:pt x="600" y="180"/>
                    </a:cubicBezTo>
                    <a:cubicBezTo>
                      <a:pt x="721" y="150"/>
                      <a:pt x="840" y="113"/>
                      <a:pt x="960" y="80"/>
                    </a:cubicBezTo>
                    <a:cubicBezTo>
                      <a:pt x="1072" y="49"/>
                      <a:pt x="1191" y="36"/>
                      <a:pt x="1300" y="0"/>
                    </a:cubicBezTo>
                    <a:cubicBezTo>
                      <a:pt x="1500" y="7"/>
                      <a:pt x="1700" y="9"/>
                      <a:pt x="1900" y="20"/>
                    </a:cubicBezTo>
                    <a:cubicBezTo>
                      <a:pt x="2107" y="32"/>
                      <a:pt x="1947" y="33"/>
                      <a:pt x="2080" y="60"/>
                    </a:cubicBezTo>
                    <a:cubicBezTo>
                      <a:pt x="2356" y="115"/>
                      <a:pt x="2632" y="191"/>
                      <a:pt x="2900" y="280"/>
                    </a:cubicBezTo>
                    <a:cubicBezTo>
                      <a:pt x="2942" y="294"/>
                      <a:pt x="2978" y="326"/>
                      <a:pt x="3020" y="340"/>
                    </a:cubicBezTo>
                    <a:cubicBezTo>
                      <a:pt x="3040" y="360"/>
                      <a:pt x="3057" y="384"/>
                      <a:pt x="3080" y="400"/>
                    </a:cubicBezTo>
                    <a:cubicBezTo>
                      <a:pt x="3172" y="466"/>
                      <a:pt x="3143" y="411"/>
                      <a:pt x="3220" y="480"/>
                    </a:cubicBezTo>
                    <a:cubicBezTo>
                      <a:pt x="3329" y="577"/>
                      <a:pt x="3415" y="690"/>
                      <a:pt x="3480" y="82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4" name="Oval 18"/>
              <p:cNvSpPr>
                <a:spLocks noChangeArrowheads="1"/>
              </p:cNvSpPr>
              <p:nvPr/>
            </p:nvSpPr>
            <p:spPr bwMode="auto">
              <a:xfrm>
                <a:off x="1066" y="1616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5" name="Oval 19"/>
              <p:cNvSpPr>
                <a:spLocks noChangeArrowheads="1"/>
              </p:cNvSpPr>
              <p:nvPr/>
            </p:nvSpPr>
            <p:spPr bwMode="auto">
              <a:xfrm>
                <a:off x="1973" y="1616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6" name="Oval 20"/>
              <p:cNvSpPr>
                <a:spLocks noChangeArrowheads="1"/>
              </p:cNvSpPr>
              <p:nvPr/>
            </p:nvSpPr>
            <p:spPr bwMode="auto">
              <a:xfrm>
                <a:off x="2654" y="1616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7" name="Oval 21"/>
              <p:cNvSpPr>
                <a:spLocks noChangeArrowheads="1"/>
              </p:cNvSpPr>
              <p:nvPr/>
            </p:nvSpPr>
            <p:spPr bwMode="auto">
              <a:xfrm>
                <a:off x="1066" y="2750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8" name="Oval 22"/>
              <p:cNvSpPr>
                <a:spLocks noChangeArrowheads="1"/>
              </p:cNvSpPr>
              <p:nvPr/>
            </p:nvSpPr>
            <p:spPr bwMode="auto">
              <a:xfrm>
                <a:off x="1973" y="2750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9" name="Oval 23"/>
              <p:cNvSpPr>
                <a:spLocks noChangeArrowheads="1"/>
              </p:cNvSpPr>
              <p:nvPr/>
            </p:nvSpPr>
            <p:spPr bwMode="auto">
              <a:xfrm>
                <a:off x="2744" y="2750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20" name="Line 24"/>
              <p:cNvSpPr>
                <a:spLocks noChangeShapeType="1"/>
              </p:cNvSpPr>
              <p:nvPr/>
            </p:nvSpPr>
            <p:spPr bwMode="auto">
              <a:xfrm>
                <a:off x="1247" y="1979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4888" name="Text Box 27"/>
            <p:cNvSpPr txBox="1">
              <a:spLocks noChangeArrowheads="1"/>
            </p:cNvSpPr>
            <p:nvPr/>
          </p:nvSpPr>
          <p:spPr bwMode="auto">
            <a:xfrm>
              <a:off x="930" y="1424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89" name="Text Box 28"/>
            <p:cNvSpPr txBox="1">
              <a:spLocks noChangeArrowheads="1"/>
            </p:cNvSpPr>
            <p:nvPr/>
          </p:nvSpPr>
          <p:spPr bwMode="auto">
            <a:xfrm>
              <a:off x="1694" y="1389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890" name="Text Box 29"/>
            <p:cNvSpPr txBox="1">
              <a:spLocks noChangeArrowheads="1"/>
            </p:cNvSpPr>
            <p:nvPr/>
          </p:nvSpPr>
          <p:spPr bwMode="auto">
            <a:xfrm>
              <a:off x="2239" y="1389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891" name="Text Box 30"/>
            <p:cNvSpPr txBox="1">
              <a:spLocks noChangeArrowheads="1"/>
            </p:cNvSpPr>
            <p:nvPr/>
          </p:nvSpPr>
          <p:spPr bwMode="auto">
            <a:xfrm>
              <a:off x="930" y="2286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892" name="Text Box 31"/>
            <p:cNvSpPr txBox="1">
              <a:spLocks noChangeArrowheads="1"/>
            </p:cNvSpPr>
            <p:nvPr/>
          </p:nvSpPr>
          <p:spPr bwMode="auto">
            <a:xfrm>
              <a:off x="1655" y="2296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893" name="Text Box 32"/>
            <p:cNvSpPr txBox="1">
              <a:spLocks noChangeArrowheads="1"/>
            </p:cNvSpPr>
            <p:nvPr/>
          </p:nvSpPr>
          <p:spPr bwMode="auto">
            <a:xfrm>
              <a:off x="2290" y="2296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894" name="Text Box 33"/>
            <p:cNvSpPr txBox="1">
              <a:spLocks noChangeArrowheads="1"/>
            </p:cNvSpPr>
            <p:nvPr/>
          </p:nvSpPr>
          <p:spPr bwMode="auto">
            <a:xfrm>
              <a:off x="1551" y="981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45</a:t>
              </a:r>
            </a:p>
          </p:txBody>
        </p:sp>
        <p:sp>
          <p:nvSpPr>
            <p:cNvPr id="34895" name="Text Box 34"/>
            <p:cNvSpPr txBox="1">
              <a:spLocks noChangeArrowheads="1"/>
            </p:cNvSpPr>
            <p:nvPr/>
          </p:nvSpPr>
          <p:spPr bwMode="auto">
            <a:xfrm>
              <a:off x="1292" y="1389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50</a:t>
              </a:r>
            </a:p>
          </p:txBody>
        </p:sp>
        <p:sp>
          <p:nvSpPr>
            <p:cNvPr id="34896" name="Text Box 35"/>
            <p:cNvSpPr txBox="1">
              <a:spLocks noChangeArrowheads="1"/>
            </p:cNvSpPr>
            <p:nvPr/>
          </p:nvSpPr>
          <p:spPr bwMode="auto">
            <a:xfrm>
              <a:off x="1914" y="1389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34897" name="Text Box 36"/>
            <p:cNvSpPr txBox="1">
              <a:spLocks noChangeArrowheads="1"/>
            </p:cNvSpPr>
            <p:nvPr/>
          </p:nvSpPr>
          <p:spPr bwMode="auto">
            <a:xfrm>
              <a:off x="1052" y="184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34898" name="Text Box 37"/>
            <p:cNvSpPr txBox="1">
              <a:spLocks noChangeArrowheads="1"/>
            </p:cNvSpPr>
            <p:nvPr/>
          </p:nvSpPr>
          <p:spPr bwMode="auto">
            <a:xfrm>
              <a:off x="826" y="184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34899" name="Text Box 38"/>
            <p:cNvSpPr txBox="1">
              <a:spLocks noChangeArrowheads="1"/>
            </p:cNvSpPr>
            <p:nvPr/>
          </p:nvSpPr>
          <p:spPr bwMode="auto">
            <a:xfrm>
              <a:off x="1610" y="184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34900" name="Text Box 39"/>
            <p:cNvSpPr txBox="1">
              <a:spLocks noChangeArrowheads="1"/>
            </p:cNvSpPr>
            <p:nvPr/>
          </p:nvSpPr>
          <p:spPr bwMode="auto">
            <a:xfrm>
              <a:off x="1325" y="170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34901" name="Text Box 40"/>
            <p:cNvSpPr txBox="1">
              <a:spLocks noChangeArrowheads="1"/>
            </p:cNvSpPr>
            <p:nvPr/>
          </p:nvSpPr>
          <p:spPr bwMode="auto">
            <a:xfrm>
              <a:off x="1292" y="224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34902" name="Text Box 41"/>
            <p:cNvSpPr txBox="1">
              <a:spLocks noChangeArrowheads="1"/>
            </p:cNvSpPr>
            <p:nvPr/>
          </p:nvSpPr>
          <p:spPr bwMode="auto">
            <a:xfrm>
              <a:off x="1960" y="170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35</a:t>
              </a:r>
            </a:p>
          </p:txBody>
        </p:sp>
        <p:sp>
          <p:nvSpPr>
            <p:cNvPr id="34903" name="Text Box 42"/>
            <p:cNvSpPr txBox="1">
              <a:spLocks noChangeArrowheads="1"/>
            </p:cNvSpPr>
            <p:nvPr/>
          </p:nvSpPr>
          <p:spPr bwMode="auto">
            <a:xfrm>
              <a:off x="2154" y="184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30</a:t>
              </a:r>
            </a:p>
          </p:txBody>
        </p:sp>
      </p:grpSp>
      <p:sp>
        <p:nvSpPr>
          <p:cNvPr id="34821" name="Text Box 43"/>
          <p:cNvSpPr txBox="1">
            <a:spLocks noChangeArrowheads="1"/>
          </p:cNvSpPr>
          <p:nvPr/>
        </p:nvSpPr>
        <p:spPr bwMode="auto">
          <a:xfrm>
            <a:off x="4538663" y="2133600"/>
            <a:ext cx="421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/>
              <a:t>從</a:t>
            </a:r>
            <a:r>
              <a:rPr lang="en-US" altLang="zh-TW" sz="1400"/>
              <a:t>V</a:t>
            </a:r>
            <a:r>
              <a:rPr lang="en-US" altLang="zh-TW" sz="1400" baseline="-25000"/>
              <a:t>0</a:t>
            </a:r>
            <a:r>
              <a:rPr lang="zh-TW" altLang="en-US" sz="1400"/>
              <a:t>至</a:t>
            </a:r>
            <a:r>
              <a:rPr lang="en-US" altLang="zh-TW" sz="1400"/>
              <a:t>V</a:t>
            </a:r>
            <a:r>
              <a:rPr lang="en-US" altLang="zh-TW" sz="1400" baseline="-25000"/>
              <a:t>1</a:t>
            </a:r>
            <a:r>
              <a:rPr lang="en-US" altLang="zh-TW" sz="1400"/>
              <a:t> V</a:t>
            </a:r>
            <a:r>
              <a:rPr lang="en-US" altLang="zh-TW" sz="1400" baseline="-25000"/>
              <a:t>2</a:t>
            </a:r>
            <a:r>
              <a:rPr lang="en-US" altLang="zh-TW" sz="1400"/>
              <a:t> V</a:t>
            </a:r>
            <a:r>
              <a:rPr lang="en-US" altLang="zh-TW" sz="1400" baseline="-25000"/>
              <a:t>3 </a:t>
            </a:r>
            <a:r>
              <a:rPr lang="en-US" altLang="zh-TW" sz="1400"/>
              <a:t>V</a:t>
            </a:r>
            <a:r>
              <a:rPr lang="en-US" altLang="zh-TW" sz="1400" baseline="-25000"/>
              <a:t>4</a:t>
            </a:r>
            <a:r>
              <a:rPr lang="en-US" altLang="zh-TW" sz="1400"/>
              <a:t> V</a:t>
            </a:r>
            <a:r>
              <a:rPr lang="en-US" altLang="zh-TW" sz="1400" baseline="-25000"/>
              <a:t>5</a:t>
            </a:r>
            <a:r>
              <a:rPr lang="en-US" altLang="zh-TW" sz="1400"/>
              <a:t> </a:t>
            </a:r>
            <a:r>
              <a:rPr lang="zh-TW" altLang="en-US" sz="1400"/>
              <a:t>之最短路徑 </a:t>
            </a:r>
            <a:r>
              <a:rPr lang="en-US" altLang="zh-TW" sz="1400"/>
              <a:t>45, 10, 25, 45, ∞ </a:t>
            </a:r>
          </a:p>
        </p:txBody>
      </p:sp>
      <p:grpSp>
        <p:nvGrpSpPr>
          <p:cNvPr id="34822" name="Group 101"/>
          <p:cNvGrpSpPr>
            <a:grpSpLocks/>
          </p:cNvGrpSpPr>
          <p:nvPr/>
        </p:nvGrpSpPr>
        <p:grpSpPr bwMode="auto">
          <a:xfrm>
            <a:off x="6156325" y="2859088"/>
            <a:ext cx="2520950" cy="2100262"/>
            <a:chOff x="3923" y="1427"/>
            <a:chExt cx="1588" cy="1323"/>
          </a:xfrm>
        </p:grpSpPr>
        <p:sp>
          <p:nvSpPr>
            <p:cNvPr id="34850" name="AutoShape 47"/>
            <p:cNvSpPr>
              <a:spLocks noChangeArrowheads="1"/>
            </p:cNvSpPr>
            <p:nvPr/>
          </p:nvSpPr>
          <p:spPr bwMode="auto">
            <a:xfrm>
              <a:off x="3923" y="1435"/>
              <a:ext cx="1588" cy="1315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34851" name="Group 95"/>
            <p:cNvGrpSpPr>
              <a:grpSpLocks/>
            </p:cNvGrpSpPr>
            <p:nvPr/>
          </p:nvGrpSpPr>
          <p:grpSpPr bwMode="auto">
            <a:xfrm>
              <a:off x="4014" y="1434"/>
              <a:ext cx="199" cy="1270"/>
              <a:chOff x="4047" y="1434"/>
              <a:chExt cx="199" cy="1270"/>
            </a:xfrm>
          </p:grpSpPr>
          <p:sp>
            <p:nvSpPr>
              <p:cNvPr id="34882" name="Text Box 48"/>
              <p:cNvSpPr txBox="1">
                <a:spLocks noChangeArrowheads="1"/>
              </p:cNvSpPr>
              <p:nvPr/>
            </p:nvSpPr>
            <p:spPr bwMode="auto">
              <a:xfrm>
                <a:off x="4047" y="143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4883" name="Text Box 49"/>
              <p:cNvSpPr txBox="1">
                <a:spLocks noChangeArrowheads="1"/>
              </p:cNvSpPr>
              <p:nvPr/>
            </p:nvSpPr>
            <p:spPr bwMode="auto">
              <a:xfrm>
                <a:off x="4059" y="170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4884" name="Text Box 50"/>
              <p:cNvSpPr txBox="1">
                <a:spLocks noChangeArrowheads="1"/>
              </p:cNvSpPr>
              <p:nvPr/>
            </p:nvSpPr>
            <p:spPr bwMode="auto">
              <a:xfrm>
                <a:off x="4059" y="197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4885" name="Text Box 51"/>
              <p:cNvSpPr txBox="1">
                <a:spLocks noChangeArrowheads="1"/>
              </p:cNvSpPr>
              <p:nvPr/>
            </p:nvSpPr>
            <p:spPr bwMode="auto">
              <a:xfrm>
                <a:off x="4059" y="222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4886" name="Text Box 52"/>
              <p:cNvSpPr txBox="1">
                <a:spLocks noChangeArrowheads="1"/>
              </p:cNvSpPr>
              <p:nvPr/>
            </p:nvSpPr>
            <p:spPr bwMode="auto">
              <a:xfrm>
                <a:off x="4059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</p:grpSp>
        <p:grpSp>
          <p:nvGrpSpPr>
            <p:cNvPr id="34852" name="Group 96"/>
            <p:cNvGrpSpPr>
              <a:grpSpLocks/>
            </p:cNvGrpSpPr>
            <p:nvPr/>
          </p:nvGrpSpPr>
          <p:grpSpPr bwMode="auto">
            <a:xfrm>
              <a:off x="4195" y="1434"/>
              <a:ext cx="270" cy="1270"/>
              <a:chOff x="4223" y="1434"/>
              <a:chExt cx="270" cy="1270"/>
            </a:xfrm>
          </p:grpSpPr>
          <p:sp>
            <p:nvSpPr>
              <p:cNvPr id="34877" name="Text Box 53"/>
              <p:cNvSpPr txBox="1">
                <a:spLocks noChangeArrowheads="1"/>
              </p:cNvSpPr>
              <p:nvPr/>
            </p:nvSpPr>
            <p:spPr bwMode="auto">
              <a:xfrm>
                <a:off x="4223" y="1434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50</a:t>
                </a:r>
              </a:p>
            </p:txBody>
          </p:sp>
          <p:sp>
            <p:nvSpPr>
              <p:cNvPr id="34878" name="Text Box 54"/>
              <p:cNvSpPr txBox="1">
                <a:spLocks noChangeArrowheads="1"/>
              </p:cNvSpPr>
              <p:nvPr/>
            </p:nvSpPr>
            <p:spPr bwMode="auto">
              <a:xfrm>
                <a:off x="4235" y="170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50</a:t>
                </a:r>
              </a:p>
            </p:txBody>
          </p:sp>
          <p:sp>
            <p:nvSpPr>
              <p:cNvPr id="34879" name="Text Box 55"/>
              <p:cNvSpPr txBox="1">
                <a:spLocks noChangeArrowheads="1"/>
              </p:cNvSpPr>
              <p:nvPr/>
            </p:nvSpPr>
            <p:spPr bwMode="auto">
              <a:xfrm>
                <a:off x="4235" y="197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80" name="Text Box 56"/>
              <p:cNvSpPr txBox="1">
                <a:spLocks noChangeArrowheads="1"/>
              </p:cNvSpPr>
              <p:nvPr/>
            </p:nvSpPr>
            <p:spPr bwMode="auto">
              <a:xfrm>
                <a:off x="4235" y="222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81" name="Text Box 57"/>
              <p:cNvSpPr txBox="1">
                <a:spLocks noChangeArrowheads="1"/>
              </p:cNvSpPr>
              <p:nvPr/>
            </p:nvSpPr>
            <p:spPr bwMode="auto">
              <a:xfrm>
                <a:off x="4235" y="249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</p:grpSp>
        <p:grpSp>
          <p:nvGrpSpPr>
            <p:cNvPr id="34853" name="Group 97"/>
            <p:cNvGrpSpPr>
              <a:grpSpLocks/>
            </p:cNvGrpSpPr>
            <p:nvPr/>
          </p:nvGrpSpPr>
          <p:grpSpPr bwMode="auto">
            <a:xfrm>
              <a:off x="4422" y="1434"/>
              <a:ext cx="270" cy="1270"/>
              <a:chOff x="4495" y="1434"/>
              <a:chExt cx="270" cy="1270"/>
            </a:xfrm>
          </p:grpSpPr>
          <p:sp>
            <p:nvSpPr>
              <p:cNvPr id="34872" name="Text Box 58"/>
              <p:cNvSpPr txBox="1">
                <a:spLocks noChangeArrowheads="1"/>
              </p:cNvSpPr>
              <p:nvPr/>
            </p:nvSpPr>
            <p:spPr bwMode="auto">
              <a:xfrm>
                <a:off x="4495" y="1434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  <p:sp>
            <p:nvSpPr>
              <p:cNvPr id="34873" name="Text Box 59"/>
              <p:cNvSpPr txBox="1">
                <a:spLocks noChangeArrowheads="1"/>
              </p:cNvSpPr>
              <p:nvPr/>
            </p:nvSpPr>
            <p:spPr bwMode="auto">
              <a:xfrm>
                <a:off x="4507" y="170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  <p:sp>
            <p:nvSpPr>
              <p:cNvPr id="34874" name="Text Box 60"/>
              <p:cNvSpPr txBox="1">
                <a:spLocks noChangeArrowheads="1"/>
              </p:cNvSpPr>
              <p:nvPr/>
            </p:nvSpPr>
            <p:spPr bwMode="auto">
              <a:xfrm>
                <a:off x="4507" y="197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  <p:sp>
            <p:nvSpPr>
              <p:cNvPr id="34875" name="Text Box 61"/>
              <p:cNvSpPr txBox="1">
                <a:spLocks noChangeArrowheads="1"/>
              </p:cNvSpPr>
              <p:nvPr/>
            </p:nvSpPr>
            <p:spPr bwMode="auto">
              <a:xfrm>
                <a:off x="4507" y="222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  <p:sp>
            <p:nvSpPr>
              <p:cNvPr id="34876" name="Text Box 62"/>
              <p:cNvSpPr txBox="1">
                <a:spLocks noChangeArrowheads="1"/>
              </p:cNvSpPr>
              <p:nvPr/>
            </p:nvSpPr>
            <p:spPr bwMode="auto">
              <a:xfrm>
                <a:off x="4507" y="249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</p:grpSp>
        <p:grpSp>
          <p:nvGrpSpPr>
            <p:cNvPr id="34854" name="Group 98"/>
            <p:cNvGrpSpPr>
              <a:grpSpLocks/>
            </p:cNvGrpSpPr>
            <p:nvPr/>
          </p:nvGrpSpPr>
          <p:grpSpPr bwMode="auto">
            <a:xfrm>
              <a:off x="4677" y="1427"/>
              <a:ext cx="290" cy="1277"/>
              <a:chOff x="4768" y="1427"/>
              <a:chExt cx="290" cy="1277"/>
            </a:xfrm>
          </p:grpSpPr>
          <p:sp>
            <p:nvSpPr>
              <p:cNvPr id="34867" name="Text Box 63"/>
              <p:cNvSpPr txBox="1">
                <a:spLocks noChangeArrowheads="1"/>
              </p:cNvSpPr>
              <p:nvPr/>
            </p:nvSpPr>
            <p:spPr bwMode="auto">
              <a:xfrm>
                <a:off x="4768" y="1427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68" name="Text Box 64"/>
              <p:cNvSpPr txBox="1">
                <a:spLocks noChangeArrowheads="1"/>
              </p:cNvSpPr>
              <p:nvPr/>
            </p:nvSpPr>
            <p:spPr bwMode="auto">
              <a:xfrm>
                <a:off x="4780" y="170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</a:t>
                </a:r>
              </a:p>
            </p:txBody>
          </p:sp>
          <p:sp>
            <p:nvSpPr>
              <p:cNvPr id="34869" name="Text Box 65"/>
              <p:cNvSpPr txBox="1">
                <a:spLocks noChangeArrowheads="1"/>
              </p:cNvSpPr>
              <p:nvPr/>
            </p:nvSpPr>
            <p:spPr bwMode="auto">
              <a:xfrm>
                <a:off x="4780" y="197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</a:t>
                </a:r>
              </a:p>
            </p:txBody>
          </p:sp>
          <p:sp>
            <p:nvSpPr>
              <p:cNvPr id="34870" name="Text Box 66"/>
              <p:cNvSpPr txBox="1">
                <a:spLocks noChangeArrowheads="1"/>
              </p:cNvSpPr>
              <p:nvPr/>
            </p:nvSpPr>
            <p:spPr bwMode="auto">
              <a:xfrm>
                <a:off x="4780" y="222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</a:t>
                </a:r>
              </a:p>
            </p:txBody>
          </p:sp>
          <p:sp>
            <p:nvSpPr>
              <p:cNvPr id="34871" name="Text Box 67"/>
              <p:cNvSpPr txBox="1">
                <a:spLocks noChangeArrowheads="1"/>
              </p:cNvSpPr>
              <p:nvPr/>
            </p:nvSpPr>
            <p:spPr bwMode="auto">
              <a:xfrm>
                <a:off x="4780" y="249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</a:t>
                </a:r>
              </a:p>
            </p:txBody>
          </p:sp>
        </p:grpSp>
        <p:grpSp>
          <p:nvGrpSpPr>
            <p:cNvPr id="34855" name="Group 99"/>
            <p:cNvGrpSpPr>
              <a:grpSpLocks/>
            </p:cNvGrpSpPr>
            <p:nvPr/>
          </p:nvGrpSpPr>
          <p:grpSpPr bwMode="auto">
            <a:xfrm>
              <a:off x="4921" y="1434"/>
              <a:ext cx="270" cy="1270"/>
              <a:chOff x="4994" y="1434"/>
              <a:chExt cx="270" cy="1270"/>
            </a:xfrm>
          </p:grpSpPr>
          <p:sp>
            <p:nvSpPr>
              <p:cNvPr id="34862" name="Text Box 68"/>
              <p:cNvSpPr txBox="1">
                <a:spLocks noChangeArrowheads="1"/>
              </p:cNvSpPr>
              <p:nvPr/>
            </p:nvSpPr>
            <p:spPr bwMode="auto">
              <a:xfrm>
                <a:off x="4994" y="1434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63" name="Text Box 69"/>
              <p:cNvSpPr txBox="1">
                <a:spLocks noChangeArrowheads="1"/>
              </p:cNvSpPr>
              <p:nvPr/>
            </p:nvSpPr>
            <p:spPr bwMode="auto">
              <a:xfrm>
                <a:off x="5006" y="170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64" name="Text Box 70"/>
              <p:cNvSpPr txBox="1">
                <a:spLocks noChangeArrowheads="1"/>
              </p:cNvSpPr>
              <p:nvPr/>
            </p:nvSpPr>
            <p:spPr bwMode="auto">
              <a:xfrm>
                <a:off x="5006" y="197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65" name="Text Box 71"/>
              <p:cNvSpPr txBox="1">
                <a:spLocks noChangeArrowheads="1"/>
              </p:cNvSpPr>
              <p:nvPr/>
            </p:nvSpPr>
            <p:spPr bwMode="auto">
              <a:xfrm>
                <a:off x="5006" y="222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66" name="Text Box 72"/>
              <p:cNvSpPr txBox="1">
                <a:spLocks noChangeArrowheads="1"/>
              </p:cNvSpPr>
              <p:nvPr/>
            </p:nvSpPr>
            <p:spPr bwMode="auto">
              <a:xfrm>
                <a:off x="5006" y="249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</p:grpSp>
        <p:grpSp>
          <p:nvGrpSpPr>
            <p:cNvPr id="34856" name="Group 100"/>
            <p:cNvGrpSpPr>
              <a:grpSpLocks/>
            </p:cNvGrpSpPr>
            <p:nvPr/>
          </p:nvGrpSpPr>
          <p:grpSpPr bwMode="auto">
            <a:xfrm>
              <a:off x="5163" y="1427"/>
              <a:ext cx="302" cy="1279"/>
              <a:chOff x="5266" y="1427"/>
              <a:chExt cx="302" cy="1279"/>
            </a:xfrm>
          </p:grpSpPr>
          <p:sp>
            <p:nvSpPr>
              <p:cNvPr id="34857" name="Text Box 73"/>
              <p:cNvSpPr txBox="1">
                <a:spLocks noChangeArrowheads="1"/>
              </p:cNvSpPr>
              <p:nvPr/>
            </p:nvSpPr>
            <p:spPr bwMode="auto">
              <a:xfrm>
                <a:off x="5266" y="1427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58" name="Text Box 74"/>
              <p:cNvSpPr txBox="1">
                <a:spLocks noChangeArrowheads="1"/>
              </p:cNvSpPr>
              <p:nvPr/>
            </p:nvSpPr>
            <p:spPr bwMode="auto">
              <a:xfrm>
                <a:off x="5278" y="1699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59" name="Text Box 75"/>
              <p:cNvSpPr txBox="1">
                <a:spLocks noChangeArrowheads="1"/>
              </p:cNvSpPr>
              <p:nvPr/>
            </p:nvSpPr>
            <p:spPr bwMode="auto">
              <a:xfrm>
                <a:off x="5278" y="1972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60" name="Text Box 76"/>
              <p:cNvSpPr txBox="1">
                <a:spLocks noChangeArrowheads="1"/>
              </p:cNvSpPr>
              <p:nvPr/>
            </p:nvSpPr>
            <p:spPr bwMode="auto">
              <a:xfrm>
                <a:off x="5278" y="2213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61" name="Text Box 77"/>
              <p:cNvSpPr txBox="1">
                <a:spLocks noChangeArrowheads="1"/>
              </p:cNvSpPr>
              <p:nvPr/>
            </p:nvSpPr>
            <p:spPr bwMode="auto">
              <a:xfrm>
                <a:off x="5278" y="2485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</p:grpSp>
      </p:grpSp>
      <p:grpSp>
        <p:nvGrpSpPr>
          <p:cNvPr id="34823" name="Group 94"/>
          <p:cNvGrpSpPr>
            <a:grpSpLocks/>
          </p:cNvGrpSpPr>
          <p:nvPr/>
        </p:nvGrpSpPr>
        <p:grpSpPr bwMode="auto">
          <a:xfrm>
            <a:off x="4645025" y="2870200"/>
            <a:ext cx="865188" cy="2089150"/>
            <a:chOff x="2699" y="1434"/>
            <a:chExt cx="545" cy="1316"/>
          </a:xfrm>
        </p:grpSpPr>
        <p:sp>
          <p:nvSpPr>
            <p:cNvPr id="34845" name="AutoShape 45"/>
            <p:cNvSpPr>
              <a:spLocks noChangeArrowheads="1"/>
            </p:cNvSpPr>
            <p:nvPr/>
          </p:nvSpPr>
          <p:spPr bwMode="auto">
            <a:xfrm>
              <a:off x="2699" y="1434"/>
              <a:ext cx="545" cy="131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34846" name="Text Box 84"/>
            <p:cNvSpPr txBox="1">
              <a:spLocks noChangeArrowheads="1"/>
            </p:cNvSpPr>
            <p:nvPr/>
          </p:nvSpPr>
          <p:spPr bwMode="auto">
            <a:xfrm>
              <a:off x="2874" y="170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02</a:t>
              </a:r>
            </a:p>
          </p:txBody>
        </p:sp>
        <p:sp>
          <p:nvSpPr>
            <p:cNvPr id="34847" name="Text Box 85"/>
            <p:cNvSpPr txBox="1">
              <a:spLocks noChangeArrowheads="1"/>
            </p:cNvSpPr>
            <p:nvPr/>
          </p:nvSpPr>
          <p:spPr bwMode="auto">
            <a:xfrm>
              <a:off x="2849" y="1979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023</a:t>
              </a:r>
            </a:p>
          </p:txBody>
        </p:sp>
        <p:sp>
          <p:nvSpPr>
            <p:cNvPr id="34848" name="Text Box 86"/>
            <p:cNvSpPr txBox="1">
              <a:spLocks noChangeArrowheads="1"/>
            </p:cNvSpPr>
            <p:nvPr/>
          </p:nvSpPr>
          <p:spPr bwMode="auto">
            <a:xfrm>
              <a:off x="2789" y="2220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0231</a:t>
              </a:r>
            </a:p>
          </p:txBody>
        </p:sp>
        <p:sp>
          <p:nvSpPr>
            <p:cNvPr id="34849" name="Text Box 87"/>
            <p:cNvSpPr txBox="1">
              <a:spLocks noChangeArrowheads="1"/>
            </p:cNvSpPr>
            <p:nvPr/>
          </p:nvSpPr>
          <p:spPr bwMode="auto">
            <a:xfrm>
              <a:off x="2744" y="2492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02314</a:t>
              </a:r>
            </a:p>
          </p:txBody>
        </p:sp>
      </p:grpSp>
      <p:grpSp>
        <p:nvGrpSpPr>
          <p:cNvPr id="34824" name="Group 93"/>
          <p:cNvGrpSpPr>
            <a:grpSpLocks/>
          </p:cNvGrpSpPr>
          <p:nvPr/>
        </p:nvGrpSpPr>
        <p:grpSpPr bwMode="auto">
          <a:xfrm>
            <a:off x="5651500" y="2870200"/>
            <a:ext cx="433388" cy="2089150"/>
            <a:chOff x="3333" y="1434"/>
            <a:chExt cx="273" cy="1316"/>
          </a:xfrm>
        </p:grpSpPr>
        <p:sp>
          <p:nvSpPr>
            <p:cNvPr id="34839" name="AutoShape 46"/>
            <p:cNvSpPr>
              <a:spLocks noChangeArrowheads="1"/>
            </p:cNvSpPr>
            <p:nvPr/>
          </p:nvSpPr>
          <p:spPr bwMode="auto">
            <a:xfrm>
              <a:off x="3333" y="1434"/>
              <a:ext cx="273" cy="131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34840" name="Text Box 88"/>
            <p:cNvSpPr txBox="1">
              <a:spLocks noChangeArrowheads="1"/>
            </p:cNvSpPr>
            <p:nvPr/>
          </p:nvSpPr>
          <p:spPr bwMode="auto">
            <a:xfrm>
              <a:off x="3379" y="143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2</a:t>
              </a:r>
            </a:p>
          </p:txBody>
        </p:sp>
        <p:sp>
          <p:nvSpPr>
            <p:cNvPr id="34841" name="Text Box 89"/>
            <p:cNvSpPr txBox="1">
              <a:spLocks noChangeArrowheads="1"/>
            </p:cNvSpPr>
            <p:nvPr/>
          </p:nvSpPr>
          <p:spPr bwMode="auto">
            <a:xfrm>
              <a:off x="3391" y="170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3</a:t>
              </a:r>
            </a:p>
          </p:txBody>
        </p:sp>
        <p:sp>
          <p:nvSpPr>
            <p:cNvPr id="34842" name="Text Box 90"/>
            <p:cNvSpPr txBox="1">
              <a:spLocks noChangeArrowheads="1"/>
            </p:cNvSpPr>
            <p:nvPr/>
          </p:nvSpPr>
          <p:spPr bwMode="auto">
            <a:xfrm>
              <a:off x="3391" y="197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1</a:t>
              </a:r>
            </a:p>
          </p:txBody>
        </p:sp>
        <p:sp>
          <p:nvSpPr>
            <p:cNvPr id="34843" name="Text Box 91"/>
            <p:cNvSpPr txBox="1">
              <a:spLocks noChangeArrowheads="1"/>
            </p:cNvSpPr>
            <p:nvPr/>
          </p:nvSpPr>
          <p:spPr bwMode="auto">
            <a:xfrm>
              <a:off x="3391" y="22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4</a:t>
              </a:r>
            </a:p>
          </p:txBody>
        </p:sp>
        <p:sp>
          <p:nvSpPr>
            <p:cNvPr id="34844" name="Text Box 92"/>
            <p:cNvSpPr txBox="1">
              <a:spLocks noChangeArrowheads="1"/>
            </p:cNvSpPr>
            <p:nvPr/>
          </p:nvSpPr>
          <p:spPr bwMode="auto">
            <a:xfrm>
              <a:off x="3391" y="24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5</a:t>
              </a:r>
            </a:p>
          </p:txBody>
        </p:sp>
      </p:grpSp>
      <p:sp>
        <p:nvSpPr>
          <p:cNvPr id="34825" name="Text Box 102"/>
          <p:cNvSpPr txBox="1">
            <a:spLocks noChangeArrowheads="1"/>
          </p:cNvSpPr>
          <p:nvPr/>
        </p:nvSpPr>
        <p:spPr bwMode="auto">
          <a:xfrm>
            <a:off x="5603875" y="23495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solidFill>
                  <a:srgbClr val="FFFF00"/>
                </a:solidFill>
              </a:rPr>
              <a:t>選定</a:t>
            </a:r>
            <a:r>
              <a:rPr lang="zh-TW" altLang="en-US" sz="2400"/>
              <a:t> </a:t>
            </a:r>
          </a:p>
        </p:txBody>
      </p:sp>
      <p:sp>
        <p:nvSpPr>
          <p:cNvPr id="34826" name="Text Box 103"/>
          <p:cNvSpPr txBox="1">
            <a:spLocks noChangeArrowheads="1"/>
          </p:cNvSpPr>
          <p:nvPr/>
        </p:nvSpPr>
        <p:spPr bwMode="auto">
          <a:xfrm>
            <a:off x="6280150" y="2462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4827" name="Text Box 105"/>
          <p:cNvSpPr txBox="1">
            <a:spLocks noChangeArrowheads="1"/>
          </p:cNvSpPr>
          <p:nvPr/>
        </p:nvSpPr>
        <p:spPr bwMode="auto">
          <a:xfrm>
            <a:off x="6588125" y="2462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4828" name="Text Box 106"/>
          <p:cNvSpPr txBox="1">
            <a:spLocks noChangeArrowheads="1"/>
          </p:cNvSpPr>
          <p:nvPr/>
        </p:nvSpPr>
        <p:spPr bwMode="auto">
          <a:xfrm>
            <a:off x="7011988" y="24622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829" name="Text Box 107"/>
          <p:cNvSpPr txBox="1">
            <a:spLocks noChangeArrowheads="1"/>
          </p:cNvSpPr>
          <p:nvPr/>
        </p:nvSpPr>
        <p:spPr bwMode="auto">
          <a:xfrm>
            <a:off x="7372350" y="2462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830" name="Text Box 108"/>
          <p:cNvSpPr txBox="1">
            <a:spLocks noChangeArrowheads="1"/>
          </p:cNvSpPr>
          <p:nvPr/>
        </p:nvSpPr>
        <p:spPr bwMode="auto">
          <a:xfrm>
            <a:off x="7740650" y="2462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31" name="Text Box 109"/>
          <p:cNvSpPr txBox="1">
            <a:spLocks noChangeArrowheads="1"/>
          </p:cNvSpPr>
          <p:nvPr/>
        </p:nvSpPr>
        <p:spPr bwMode="auto">
          <a:xfrm>
            <a:off x="8164513" y="24622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4832" name="Text Box 110"/>
          <p:cNvSpPr txBox="1">
            <a:spLocks noChangeArrowheads="1"/>
          </p:cNvSpPr>
          <p:nvPr/>
        </p:nvSpPr>
        <p:spPr bwMode="auto">
          <a:xfrm>
            <a:off x="4932363" y="246221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34833" name="Text Box 111"/>
          <p:cNvSpPr txBox="1">
            <a:spLocks noChangeArrowheads="1"/>
          </p:cNvSpPr>
          <p:nvPr/>
        </p:nvSpPr>
        <p:spPr bwMode="auto">
          <a:xfrm>
            <a:off x="5551488" y="5140325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FF00"/>
                </a:solidFill>
              </a:rPr>
              <a:t>found </a:t>
            </a:r>
          </a:p>
        </p:txBody>
      </p:sp>
      <p:sp>
        <p:nvSpPr>
          <p:cNvPr id="34834" name="Line 112"/>
          <p:cNvSpPr>
            <a:spLocks noChangeShapeType="1"/>
          </p:cNvSpPr>
          <p:nvPr/>
        </p:nvSpPr>
        <p:spPr bwMode="auto">
          <a:xfrm flipV="1">
            <a:off x="5868988" y="4941888"/>
            <a:ext cx="0" cy="2159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5" name="Text Box 113"/>
          <p:cNvSpPr txBox="1">
            <a:spLocks noChangeArrowheads="1"/>
          </p:cNvSpPr>
          <p:nvPr/>
        </p:nvSpPr>
        <p:spPr bwMode="auto">
          <a:xfrm>
            <a:off x="6991350" y="514032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FF00"/>
                </a:solidFill>
              </a:rPr>
              <a:t>distance </a:t>
            </a:r>
          </a:p>
        </p:txBody>
      </p:sp>
      <p:sp>
        <p:nvSpPr>
          <p:cNvPr id="34836" name="Line 114"/>
          <p:cNvSpPr>
            <a:spLocks noChangeShapeType="1"/>
          </p:cNvSpPr>
          <p:nvPr/>
        </p:nvSpPr>
        <p:spPr bwMode="auto">
          <a:xfrm flipV="1">
            <a:off x="7380288" y="4941888"/>
            <a:ext cx="0" cy="2159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7" name="Text Box 116"/>
          <p:cNvSpPr txBox="1">
            <a:spLocks noChangeArrowheads="1"/>
          </p:cNvSpPr>
          <p:nvPr/>
        </p:nvSpPr>
        <p:spPr bwMode="auto">
          <a:xfrm>
            <a:off x="4932363" y="28971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0</a:t>
            </a:r>
          </a:p>
        </p:txBody>
      </p:sp>
      <p:sp>
        <p:nvSpPr>
          <p:cNvPr id="34838" name="Text Box 42"/>
          <p:cNvSpPr txBox="1">
            <a:spLocks noChangeArrowheads="1"/>
          </p:cNvSpPr>
          <p:nvPr/>
        </p:nvSpPr>
        <p:spPr bwMode="auto">
          <a:xfrm>
            <a:off x="2959100" y="460851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FF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836613"/>
            <a:ext cx="4105275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#define MAX_VERTICES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cost[][</a:t>
            </a:r>
            <a:r>
              <a:rPr lang="en-US" altLang="zh-TW" sz="1400" dirty="0"/>
              <a:t>MAX_VERTICES] =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   0,   50,   10, 1000,   45,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1000,    0,   15, 1000,   10,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  20, 1000,    0,   15, 1000,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1000,   20, 1000,    0,   35,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1000, 1000,   30, 1000,    0,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1000, 1000, 1000,    3, 1000,    0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int</a:t>
            </a:r>
            <a:r>
              <a:rPr lang="en-US" altLang="zh-TW" sz="1400" dirty="0"/>
              <a:t> distant[MAX_VERTICES] = {0};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short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found[MAX_VERTICES] = {0};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int</a:t>
            </a:r>
            <a:r>
              <a:rPr lang="en-US" altLang="zh-TW" sz="1400" dirty="0"/>
              <a:t> n = MAX_VERTICES;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/* distance[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represents the shortest path from vertex v to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found[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holds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* a 0 if the shortest path from vertex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has not been found and a 1 if it has,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* cost is the adjacency matrix */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void </a:t>
            </a:r>
            <a:r>
              <a:rPr lang="en-US" altLang="zh-TW" sz="1400" dirty="0" err="1"/>
              <a:t>shortestpath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v,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cost[][MAX_VERTICES],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distance[],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n, short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found[])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u, w;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for (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n;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    found[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false;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    distance[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cost[v][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}   </a:t>
            </a:r>
          </a:p>
        </p:txBody>
      </p:sp>
      <p:sp>
        <p:nvSpPr>
          <p:cNvPr id="51204" name="Text Box 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864100" y="762000"/>
            <a:ext cx="4164013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found[v] = true;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distance[v] = 0;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for (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0;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&lt; n - </a:t>
            </a:r>
            <a:r>
              <a:rPr lang="en-US" altLang="zh-TW" sz="1400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1;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++)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u = choose(distance, n, found);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found[u] = true;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for (w = 0; w &lt; n; w ++)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if (!found[w])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    if (distance[u] + cost[u][w] &lt; distance[w])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        distance[w] = distance[u] + cost[u][w];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}     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/* find the smallest distance not yet checked */</a:t>
            </a:r>
          </a:p>
          <a:p>
            <a:pPr eaLnBrk="1" hangingPunct="1">
              <a:defRPr/>
            </a:pP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choose(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distance[],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n, short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found[])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, min,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minpos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min = INT_MAX;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minpos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-1; 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for (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0;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&lt; n;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++)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if (distance[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] &lt; min &amp;&amp; !found[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])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min = distance[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];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minpos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}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return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minpos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}</a:t>
            </a:r>
            <a:endParaRPr lang="en-US" altLang="zh-TW" sz="1400" dirty="0"/>
          </a:p>
        </p:txBody>
      </p:sp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6300788" y="587692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shortpath1.c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74650" y="116632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b="1" smtClean="0">
                <a:solidFill>
                  <a:srgbClr val="FFC000"/>
                </a:solidFill>
                <a:effectLst/>
              </a:rPr>
              <a:t>最短路徑</a:t>
            </a:r>
            <a:r>
              <a:rPr lang="en-US" altLang="zh-TW" sz="3600" b="1" smtClean="0">
                <a:solidFill>
                  <a:srgbClr val="FFC000"/>
                </a:solidFill>
                <a:effectLst/>
              </a:rPr>
              <a:t>(</a:t>
            </a:r>
            <a:r>
              <a:rPr lang="zh-TW" altLang="en-US" sz="3600" b="1" smtClean="0">
                <a:solidFill>
                  <a:srgbClr val="FFC000"/>
                </a:solidFill>
                <a:effectLst/>
              </a:rPr>
              <a:t>單一點到所有其他目的地 </a:t>
            </a:r>
            <a:r>
              <a:rPr lang="en-US" altLang="zh-TW" sz="3600" b="1" smtClean="0">
                <a:solidFill>
                  <a:srgbClr val="FFC000"/>
                </a:solidFill>
                <a:effectLst/>
              </a:rPr>
              <a:t>)</a:t>
            </a:r>
            <a:endParaRPr lang="en-US" altLang="zh-TW" sz="3600" b="1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7"/>
          <p:cNvGrpSpPr>
            <a:grpSpLocks/>
          </p:cNvGrpSpPr>
          <p:nvPr/>
        </p:nvGrpSpPr>
        <p:grpSpPr bwMode="auto">
          <a:xfrm>
            <a:off x="611188" y="523875"/>
            <a:ext cx="3529012" cy="457200"/>
            <a:chOff x="385" y="375"/>
            <a:chExt cx="2223" cy="288"/>
          </a:xfrm>
        </p:grpSpPr>
        <p:sp>
          <p:nvSpPr>
            <p:cNvPr id="36994" name="Text Box 4"/>
            <p:cNvSpPr txBox="1">
              <a:spLocks noChangeArrowheads="1"/>
            </p:cNvSpPr>
            <p:nvPr/>
          </p:nvSpPr>
          <p:spPr bwMode="auto">
            <a:xfrm>
              <a:off x="385" y="413"/>
              <a:ext cx="7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000"/>
                <a:t>例</a:t>
              </a:r>
              <a:r>
                <a:rPr lang="en-US" altLang="zh-TW" sz="2000"/>
                <a:t>2</a:t>
              </a:r>
              <a:r>
                <a:rPr lang="zh-TW" altLang="en-US" sz="2000"/>
                <a:t>：從 </a:t>
              </a:r>
            </a:p>
          </p:txBody>
        </p:sp>
        <p:sp>
          <p:nvSpPr>
            <p:cNvPr id="36995" name="Oval 5"/>
            <p:cNvSpPr>
              <a:spLocks noChangeArrowheads="1"/>
            </p:cNvSpPr>
            <p:nvPr/>
          </p:nvSpPr>
          <p:spPr bwMode="auto">
            <a:xfrm>
              <a:off x="1066" y="436"/>
              <a:ext cx="272" cy="1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6996" name="Text Box 6"/>
            <p:cNvSpPr txBox="1">
              <a:spLocks noChangeArrowheads="1"/>
            </p:cNvSpPr>
            <p:nvPr/>
          </p:nvSpPr>
          <p:spPr bwMode="auto">
            <a:xfrm>
              <a:off x="1319" y="375"/>
              <a:ext cx="1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000"/>
                <a:t>到各點最短距離</a:t>
              </a:r>
              <a:r>
                <a:rPr lang="zh-TW" altLang="en-US" sz="2400"/>
                <a:t> </a:t>
              </a:r>
            </a:p>
          </p:txBody>
        </p:sp>
      </p:grpSp>
      <p:grpSp>
        <p:nvGrpSpPr>
          <p:cNvPr id="36867" name="Group 65"/>
          <p:cNvGrpSpPr>
            <a:grpSpLocks/>
          </p:cNvGrpSpPr>
          <p:nvPr/>
        </p:nvGrpSpPr>
        <p:grpSpPr bwMode="auto">
          <a:xfrm>
            <a:off x="1236663" y="620713"/>
            <a:ext cx="5422900" cy="3024187"/>
            <a:chOff x="521" y="552"/>
            <a:chExt cx="3371" cy="2288"/>
          </a:xfrm>
        </p:grpSpPr>
        <p:sp>
          <p:nvSpPr>
            <p:cNvPr id="36964" name="Oval 34"/>
            <p:cNvSpPr>
              <a:spLocks noChangeArrowheads="1"/>
            </p:cNvSpPr>
            <p:nvPr/>
          </p:nvSpPr>
          <p:spPr bwMode="auto">
            <a:xfrm>
              <a:off x="677" y="1124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965" name="Oval 35"/>
            <p:cNvSpPr>
              <a:spLocks noChangeArrowheads="1"/>
            </p:cNvSpPr>
            <p:nvPr/>
          </p:nvSpPr>
          <p:spPr bwMode="auto">
            <a:xfrm>
              <a:off x="672" y="2114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6966" name="Line 36"/>
            <p:cNvSpPr>
              <a:spLocks noChangeShapeType="1"/>
            </p:cNvSpPr>
            <p:nvPr/>
          </p:nvSpPr>
          <p:spPr bwMode="auto">
            <a:xfrm flipH="1">
              <a:off x="974" y="1238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67" name="Line 37"/>
            <p:cNvSpPr>
              <a:spLocks noChangeShapeType="1"/>
            </p:cNvSpPr>
            <p:nvPr/>
          </p:nvSpPr>
          <p:spPr bwMode="auto">
            <a:xfrm flipH="1" flipV="1">
              <a:off x="955" y="2222"/>
              <a:ext cx="775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68" name="Line 38"/>
            <p:cNvSpPr>
              <a:spLocks noChangeShapeType="1"/>
            </p:cNvSpPr>
            <p:nvPr/>
          </p:nvSpPr>
          <p:spPr bwMode="auto">
            <a:xfrm flipH="1">
              <a:off x="796" y="1380"/>
              <a:ext cx="7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69" name="Line 39"/>
            <p:cNvSpPr>
              <a:spLocks noChangeShapeType="1"/>
            </p:cNvSpPr>
            <p:nvPr/>
          </p:nvSpPr>
          <p:spPr bwMode="auto">
            <a:xfrm flipH="1">
              <a:off x="1803" y="1034"/>
              <a:ext cx="822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0" name="Line 40"/>
            <p:cNvSpPr>
              <a:spLocks noChangeShapeType="1"/>
            </p:cNvSpPr>
            <p:nvPr/>
          </p:nvSpPr>
          <p:spPr bwMode="auto">
            <a:xfrm flipH="1">
              <a:off x="931" y="1336"/>
              <a:ext cx="607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1" name="Line 41"/>
            <p:cNvSpPr>
              <a:spLocks noChangeShapeType="1"/>
            </p:cNvSpPr>
            <p:nvPr/>
          </p:nvSpPr>
          <p:spPr bwMode="auto">
            <a:xfrm flipH="1" flipV="1">
              <a:off x="2059" y="2486"/>
              <a:ext cx="105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2" name="Line 42"/>
            <p:cNvSpPr>
              <a:spLocks noChangeShapeType="1"/>
            </p:cNvSpPr>
            <p:nvPr/>
          </p:nvSpPr>
          <p:spPr bwMode="auto">
            <a:xfrm flipH="1">
              <a:off x="3419" y="2070"/>
              <a:ext cx="311" cy="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3" name="Line 43"/>
            <p:cNvSpPr>
              <a:spLocks noChangeShapeType="1"/>
            </p:cNvSpPr>
            <p:nvPr/>
          </p:nvSpPr>
          <p:spPr bwMode="auto">
            <a:xfrm flipH="1">
              <a:off x="2075" y="1979"/>
              <a:ext cx="144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4" name="Line 44"/>
            <p:cNvSpPr>
              <a:spLocks noChangeShapeType="1"/>
            </p:cNvSpPr>
            <p:nvPr/>
          </p:nvSpPr>
          <p:spPr bwMode="auto">
            <a:xfrm flipH="1" flipV="1">
              <a:off x="2923" y="1086"/>
              <a:ext cx="683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5" name="Line 45"/>
            <p:cNvSpPr>
              <a:spLocks noChangeShapeType="1"/>
            </p:cNvSpPr>
            <p:nvPr/>
          </p:nvSpPr>
          <p:spPr bwMode="auto">
            <a:xfrm>
              <a:off x="3443" y="862"/>
              <a:ext cx="274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6" name="Line 46"/>
            <p:cNvSpPr>
              <a:spLocks noChangeShapeType="1"/>
            </p:cNvSpPr>
            <p:nvPr/>
          </p:nvSpPr>
          <p:spPr bwMode="auto">
            <a:xfrm flipH="1">
              <a:off x="2979" y="784"/>
              <a:ext cx="28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7" name="Text Box 47"/>
            <p:cNvSpPr txBox="1">
              <a:spLocks noChangeArrowheads="1"/>
            </p:cNvSpPr>
            <p:nvPr/>
          </p:nvSpPr>
          <p:spPr bwMode="auto">
            <a:xfrm>
              <a:off x="1940" y="906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1200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78" name="Text Box 48"/>
            <p:cNvSpPr txBox="1">
              <a:spLocks noChangeArrowheads="1"/>
            </p:cNvSpPr>
            <p:nvPr/>
          </p:nvSpPr>
          <p:spPr bwMode="auto">
            <a:xfrm>
              <a:off x="1024" y="1042"/>
              <a:ext cx="39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800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79" name="Text Box 49"/>
            <p:cNvSpPr txBox="1">
              <a:spLocks noChangeArrowheads="1"/>
            </p:cNvSpPr>
            <p:nvPr/>
          </p:nvSpPr>
          <p:spPr bwMode="auto">
            <a:xfrm>
              <a:off x="2855" y="552"/>
              <a:ext cx="39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1500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0" name="Text Box 50"/>
            <p:cNvSpPr txBox="1">
              <a:spLocks noChangeArrowheads="1"/>
            </p:cNvSpPr>
            <p:nvPr/>
          </p:nvSpPr>
          <p:spPr bwMode="auto">
            <a:xfrm>
              <a:off x="2835" y="1336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1000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1" name="Text Box 51"/>
            <p:cNvSpPr txBox="1">
              <a:spLocks noChangeArrowheads="1"/>
            </p:cNvSpPr>
            <p:nvPr/>
          </p:nvSpPr>
          <p:spPr bwMode="auto">
            <a:xfrm>
              <a:off x="3499" y="1042"/>
              <a:ext cx="39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250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2" name="Text Box 52"/>
            <p:cNvSpPr txBox="1">
              <a:spLocks noChangeArrowheads="1"/>
            </p:cNvSpPr>
            <p:nvPr/>
          </p:nvSpPr>
          <p:spPr bwMode="auto">
            <a:xfrm>
              <a:off x="521" y="1532"/>
              <a:ext cx="39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300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3" name="Text Box 53"/>
            <p:cNvSpPr txBox="1">
              <a:spLocks noChangeArrowheads="1"/>
            </p:cNvSpPr>
            <p:nvPr/>
          </p:nvSpPr>
          <p:spPr bwMode="auto">
            <a:xfrm>
              <a:off x="1186" y="1728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1000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4" name="Text Box 54"/>
            <p:cNvSpPr txBox="1">
              <a:spLocks noChangeArrowheads="1"/>
            </p:cNvSpPr>
            <p:nvPr/>
          </p:nvSpPr>
          <p:spPr bwMode="auto">
            <a:xfrm>
              <a:off x="1155" y="2327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1700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5" name="Text Box 55"/>
            <p:cNvSpPr txBox="1">
              <a:spLocks noChangeArrowheads="1"/>
            </p:cNvSpPr>
            <p:nvPr/>
          </p:nvSpPr>
          <p:spPr bwMode="auto">
            <a:xfrm>
              <a:off x="2463" y="1994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1400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6" name="Text Box 56"/>
            <p:cNvSpPr txBox="1">
              <a:spLocks noChangeArrowheads="1"/>
            </p:cNvSpPr>
            <p:nvPr/>
          </p:nvSpPr>
          <p:spPr bwMode="auto">
            <a:xfrm>
              <a:off x="2594" y="2644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1000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7" name="Text Box 57"/>
            <p:cNvSpPr txBox="1">
              <a:spLocks noChangeArrowheads="1"/>
            </p:cNvSpPr>
            <p:nvPr/>
          </p:nvSpPr>
          <p:spPr bwMode="auto">
            <a:xfrm>
              <a:off x="3244" y="2218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900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8" name="Oval 58"/>
            <p:cNvSpPr>
              <a:spLocks noChangeArrowheads="1"/>
            </p:cNvSpPr>
            <p:nvPr/>
          </p:nvSpPr>
          <p:spPr bwMode="auto">
            <a:xfrm>
              <a:off x="1486" y="1114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6989" name="Oval 59"/>
            <p:cNvSpPr>
              <a:spLocks noChangeArrowheads="1"/>
            </p:cNvSpPr>
            <p:nvPr/>
          </p:nvSpPr>
          <p:spPr bwMode="auto">
            <a:xfrm>
              <a:off x="2699" y="887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6990" name="Oval 60"/>
            <p:cNvSpPr>
              <a:spLocks noChangeArrowheads="1"/>
            </p:cNvSpPr>
            <p:nvPr/>
          </p:nvSpPr>
          <p:spPr bwMode="auto">
            <a:xfrm>
              <a:off x="3288" y="661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6991" name="Oval 61"/>
            <p:cNvSpPr>
              <a:spLocks noChangeArrowheads="1"/>
            </p:cNvSpPr>
            <p:nvPr/>
          </p:nvSpPr>
          <p:spPr bwMode="auto">
            <a:xfrm>
              <a:off x="3573" y="1842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6992" name="Oval 62"/>
            <p:cNvSpPr>
              <a:spLocks noChangeArrowheads="1"/>
            </p:cNvSpPr>
            <p:nvPr/>
          </p:nvSpPr>
          <p:spPr bwMode="auto">
            <a:xfrm>
              <a:off x="3152" y="2568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6993" name="Oval 63"/>
            <p:cNvSpPr>
              <a:spLocks noChangeArrowheads="1"/>
            </p:cNvSpPr>
            <p:nvPr/>
          </p:nvSpPr>
          <p:spPr bwMode="auto">
            <a:xfrm>
              <a:off x="1791" y="2341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36868" name="Group 206"/>
          <p:cNvGrpSpPr>
            <a:grpSpLocks/>
          </p:cNvGrpSpPr>
          <p:nvPr/>
        </p:nvGrpSpPr>
        <p:grpSpPr bwMode="auto">
          <a:xfrm>
            <a:off x="2987675" y="3829050"/>
            <a:ext cx="5472113" cy="2568575"/>
            <a:chOff x="1882" y="2492"/>
            <a:chExt cx="3447" cy="1618"/>
          </a:xfrm>
        </p:grpSpPr>
        <p:sp>
          <p:nvSpPr>
            <p:cNvPr id="36890" name="AutoShape 67"/>
            <p:cNvSpPr>
              <a:spLocks noChangeArrowheads="1"/>
            </p:cNvSpPr>
            <p:nvPr/>
          </p:nvSpPr>
          <p:spPr bwMode="auto">
            <a:xfrm>
              <a:off x="1882" y="2750"/>
              <a:ext cx="3447" cy="13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36891" name="Group 194"/>
            <p:cNvGrpSpPr>
              <a:grpSpLocks/>
            </p:cNvGrpSpPr>
            <p:nvPr/>
          </p:nvGrpSpPr>
          <p:grpSpPr bwMode="auto">
            <a:xfrm>
              <a:off x="2058" y="2704"/>
              <a:ext cx="400" cy="1406"/>
              <a:chOff x="2058" y="2704"/>
              <a:chExt cx="400" cy="1406"/>
            </a:xfrm>
          </p:grpSpPr>
          <p:sp>
            <p:nvSpPr>
              <p:cNvPr id="36957" name="Text Box 127"/>
              <p:cNvSpPr txBox="1">
                <a:spLocks noChangeArrowheads="1"/>
              </p:cNvSpPr>
              <p:nvPr/>
            </p:nvSpPr>
            <p:spPr bwMode="auto">
              <a:xfrm>
                <a:off x="2109" y="270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8" name="Text Box 128"/>
              <p:cNvSpPr txBox="1">
                <a:spLocks noChangeArrowheads="1"/>
              </p:cNvSpPr>
              <p:nvPr/>
            </p:nvSpPr>
            <p:spPr bwMode="auto">
              <a:xfrm>
                <a:off x="2109" y="29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9" name="Text Box 129"/>
              <p:cNvSpPr txBox="1">
                <a:spLocks noChangeArrowheads="1"/>
              </p:cNvSpPr>
              <p:nvPr/>
            </p:nvSpPr>
            <p:spPr bwMode="auto">
              <a:xfrm>
                <a:off x="2109" y="311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60" name="Text Box 130"/>
              <p:cNvSpPr txBox="1">
                <a:spLocks noChangeArrowheads="1"/>
              </p:cNvSpPr>
              <p:nvPr/>
            </p:nvSpPr>
            <p:spPr bwMode="auto">
              <a:xfrm>
                <a:off x="2109" y="329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61" name="Text Box 131"/>
              <p:cNvSpPr txBox="1">
                <a:spLocks noChangeArrowheads="1"/>
              </p:cNvSpPr>
              <p:nvPr/>
            </p:nvSpPr>
            <p:spPr bwMode="auto">
              <a:xfrm>
                <a:off x="2058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3350</a:t>
                </a:r>
              </a:p>
            </p:txBody>
          </p:sp>
          <p:sp>
            <p:nvSpPr>
              <p:cNvPr id="36962" name="Text Box 132"/>
              <p:cNvSpPr txBox="1">
                <a:spLocks noChangeArrowheads="1"/>
              </p:cNvSpPr>
              <p:nvPr/>
            </p:nvSpPr>
            <p:spPr bwMode="auto">
              <a:xfrm>
                <a:off x="2058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3350</a:t>
                </a:r>
              </a:p>
            </p:txBody>
          </p:sp>
          <p:sp>
            <p:nvSpPr>
              <p:cNvPr id="36963" name="Text Box 133"/>
              <p:cNvSpPr txBox="1">
                <a:spLocks noChangeArrowheads="1"/>
              </p:cNvSpPr>
              <p:nvPr/>
            </p:nvSpPr>
            <p:spPr bwMode="auto">
              <a:xfrm>
                <a:off x="2058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3350</a:t>
                </a:r>
              </a:p>
            </p:txBody>
          </p:sp>
        </p:grpSp>
        <p:grpSp>
          <p:nvGrpSpPr>
            <p:cNvPr id="36892" name="Group 195"/>
            <p:cNvGrpSpPr>
              <a:grpSpLocks/>
            </p:cNvGrpSpPr>
            <p:nvPr/>
          </p:nvGrpSpPr>
          <p:grpSpPr bwMode="auto">
            <a:xfrm>
              <a:off x="2472" y="2704"/>
              <a:ext cx="400" cy="1406"/>
              <a:chOff x="2472" y="2704"/>
              <a:chExt cx="400" cy="1406"/>
            </a:xfrm>
          </p:grpSpPr>
          <p:sp>
            <p:nvSpPr>
              <p:cNvPr id="36950" name="Text Box 134"/>
              <p:cNvSpPr txBox="1">
                <a:spLocks noChangeArrowheads="1"/>
              </p:cNvSpPr>
              <p:nvPr/>
            </p:nvSpPr>
            <p:spPr bwMode="auto">
              <a:xfrm>
                <a:off x="2523" y="270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1" name="Text Box 135"/>
              <p:cNvSpPr txBox="1">
                <a:spLocks noChangeArrowheads="1"/>
              </p:cNvSpPr>
              <p:nvPr/>
            </p:nvSpPr>
            <p:spPr bwMode="auto">
              <a:xfrm>
                <a:off x="2523" y="29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2" name="Text Box 136"/>
              <p:cNvSpPr txBox="1">
                <a:spLocks noChangeArrowheads="1"/>
              </p:cNvSpPr>
              <p:nvPr/>
            </p:nvSpPr>
            <p:spPr bwMode="auto">
              <a:xfrm>
                <a:off x="2523" y="311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3" name="Text Box 137"/>
              <p:cNvSpPr txBox="1">
                <a:spLocks noChangeArrowheads="1"/>
              </p:cNvSpPr>
              <p:nvPr/>
            </p:nvSpPr>
            <p:spPr bwMode="auto">
              <a:xfrm>
                <a:off x="2523" y="329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4" name="Text Box 138"/>
              <p:cNvSpPr txBox="1">
                <a:spLocks noChangeArrowheads="1"/>
              </p:cNvSpPr>
              <p:nvPr/>
            </p:nvSpPr>
            <p:spPr bwMode="auto">
              <a:xfrm>
                <a:off x="2517" y="347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5" name="Text Box 139"/>
              <p:cNvSpPr txBox="1">
                <a:spLocks noChangeArrowheads="1"/>
              </p:cNvSpPr>
              <p:nvPr/>
            </p:nvSpPr>
            <p:spPr bwMode="auto">
              <a:xfrm>
                <a:off x="2472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3250</a:t>
                </a:r>
              </a:p>
            </p:txBody>
          </p:sp>
          <p:sp>
            <p:nvSpPr>
              <p:cNvPr id="36956" name="Text Box 140"/>
              <p:cNvSpPr txBox="1">
                <a:spLocks noChangeArrowheads="1"/>
              </p:cNvSpPr>
              <p:nvPr/>
            </p:nvSpPr>
            <p:spPr bwMode="auto">
              <a:xfrm>
                <a:off x="2472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3250</a:t>
                </a:r>
              </a:p>
            </p:txBody>
          </p:sp>
        </p:grpSp>
        <p:grpSp>
          <p:nvGrpSpPr>
            <p:cNvPr id="36893" name="Group 196"/>
            <p:cNvGrpSpPr>
              <a:grpSpLocks/>
            </p:cNvGrpSpPr>
            <p:nvPr/>
          </p:nvGrpSpPr>
          <p:grpSpPr bwMode="auto">
            <a:xfrm>
              <a:off x="2888" y="2704"/>
              <a:ext cx="400" cy="1406"/>
              <a:chOff x="2888" y="2704"/>
              <a:chExt cx="400" cy="1406"/>
            </a:xfrm>
          </p:grpSpPr>
          <p:sp>
            <p:nvSpPr>
              <p:cNvPr id="36943" name="Text Box 141"/>
              <p:cNvSpPr txBox="1">
                <a:spLocks noChangeArrowheads="1"/>
              </p:cNvSpPr>
              <p:nvPr/>
            </p:nvSpPr>
            <p:spPr bwMode="auto">
              <a:xfrm>
                <a:off x="2939" y="270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44" name="Text Box 142"/>
              <p:cNvSpPr txBox="1">
                <a:spLocks noChangeArrowheads="1"/>
              </p:cNvSpPr>
              <p:nvPr/>
            </p:nvSpPr>
            <p:spPr bwMode="auto">
              <a:xfrm>
                <a:off x="2939" y="29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45" name="Text Box 143"/>
              <p:cNvSpPr txBox="1">
                <a:spLocks noChangeArrowheads="1"/>
              </p:cNvSpPr>
              <p:nvPr/>
            </p:nvSpPr>
            <p:spPr bwMode="auto">
              <a:xfrm>
                <a:off x="2939" y="311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46" name="Text Box 144"/>
              <p:cNvSpPr txBox="1">
                <a:spLocks noChangeArrowheads="1"/>
              </p:cNvSpPr>
              <p:nvPr/>
            </p:nvSpPr>
            <p:spPr bwMode="auto">
              <a:xfrm>
                <a:off x="2888" y="3323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2450</a:t>
                </a:r>
              </a:p>
            </p:txBody>
          </p:sp>
          <p:sp>
            <p:nvSpPr>
              <p:cNvPr id="36947" name="Text Box 145"/>
              <p:cNvSpPr txBox="1">
                <a:spLocks noChangeArrowheads="1"/>
              </p:cNvSpPr>
              <p:nvPr/>
            </p:nvSpPr>
            <p:spPr bwMode="auto">
              <a:xfrm>
                <a:off x="2888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2450</a:t>
                </a:r>
              </a:p>
            </p:txBody>
          </p:sp>
          <p:sp>
            <p:nvSpPr>
              <p:cNvPr id="36948" name="Text Box 146"/>
              <p:cNvSpPr txBox="1">
                <a:spLocks noChangeArrowheads="1"/>
              </p:cNvSpPr>
              <p:nvPr/>
            </p:nvSpPr>
            <p:spPr bwMode="auto">
              <a:xfrm>
                <a:off x="2888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2450</a:t>
                </a:r>
              </a:p>
            </p:txBody>
          </p:sp>
          <p:sp>
            <p:nvSpPr>
              <p:cNvPr id="36949" name="Text Box 147"/>
              <p:cNvSpPr txBox="1">
                <a:spLocks noChangeArrowheads="1"/>
              </p:cNvSpPr>
              <p:nvPr/>
            </p:nvSpPr>
            <p:spPr bwMode="auto">
              <a:xfrm>
                <a:off x="2888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2450</a:t>
                </a:r>
              </a:p>
            </p:txBody>
          </p:sp>
        </p:grpSp>
        <p:grpSp>
          <p:nvGrpSpPr>
            <p:cNvPr id="36894" name="Group 197"/>
            <p:cNvGrpSpPr>
              <a:grpSpLocks/>
            </p:cNvGrpSpPr>
            <p:nvPr/>
          </p:nvGrpSpPr>
          <p:grpSpPr bwMode="auto">
            <a:xfrm>
              <a:off x="3288" y="2704"/>
              <a:ext cx="408" cy="1406"/>
              <a:chOff x="3288" y="2704"/>
              <a:chExt cx="408" cy="1406"/>
            </a:xfrm>
          </p:grpSpPr>
          <p:sp>
            <p:nvSpPr>
              <p:cNvPr id="36936" name="Text Box 148"/>
              <p:cNvSpPr txBox="1">
                <a:spLocks noChangeArrowheads="1"/>
              </p:cNvSpPr>
              <p:nvPr/>
            </p:nvSpPr>
            <p:spPr bwMode="auto">
              <a:xfrm>
                <a:off x="3288" y="27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1500</a:t>
                </a:r>
              </a:p>
            </p:txBody>
          </p:sp>
          <p:sp>
            <p:nvSpPr>
              <p:cNvPr id="36937" name="Text Box 149"/>
              <p:cNvSpPr txBox="1">
                <a:spLocks noChangeArrowheads="1"/>
              </p:cNvSpPr>
              <p:nvPr/>
            </p:nvSpPr>
            <p:spPr bwMode="auto">
              <a:xfrm>
                <a:off x="3288" y="2945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38" name="Text Box 150"/>
              <p:cNvSpPr txBox="1">
                <a:spLocks noChangeArrowheads="1"/>
              </p:cNvSpPr>
              <p:nvPr/>
            </p:nvSpPr>
            <p:spPr bwMode="auto">
              <a:xfrm>
                <a:off x="3296" y="3141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39" name="Text Box 151"/>
              <p:cNvSpPr txBox="1">
                <a:spLocks noChangeArrowheads="1"/>
              </p:cNvSpPr>
              <p:nvPr/>
            </p:nvSpPr>
            <p:spPr bwMode="auto">
              <a:xfrm>
                <a:off x="3296" y="3323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40" name="Text Box 152"/>
              <p:cNvSpPr txBox="1">
                <a:spLocks noChangeArrowheads="1"/>
              </p:cNvSpPr>
              <p:nvPr/>
            </p:nvSpPr>
            <p:spPr bwMode="auto">
              <a:xfrm>
                <a:off x="3296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41" name="Text Box 153"/>
              <p:cNvSpPr txBox="1">
                <a:spLocks noChangeArrowheads="1"/>
              </p:cNvSpPr>
              <p:nvPr/>
            </p:nvSpPr>
            <p:spPr bwMode="auto">
              <a:xfrm>
                <a:off x="3296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42" name="Text Box 154"/>
              <p:cNvSpPr txBox="1">
                <a:spLocks noChangeArrowheads="1"/>
              </p:cNvSpPr>
              <p:nvPr/>
            </p:nvSpPr>
            <p:spPr bwMode="auto">
              <a:xfrm>
                <a:off x="3296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</p:grpSp>
        <p:grpSp>
          <p:nvGrpSpPr>
            <p:cNvPr id="36895" name="Group 198"/>
            <p:cNvGrpSpPr>
              <a:grpSpLocks/>
            </p:cNvGrpSpPr>
            <p:nvPr/>
          </p:nvGrpSpPr>
          <p:grpSpPr bwMode="auto">
            <a:xfrm>
              <a:off x="3728" y="2704"/>
              <a:ext cx="195" cy="1406"/>
              <a:chOff x="3728" y="2704"/>
              <a:chExt cx="195" cy="1406"/>
            </a:xfrm>
          </p:grpSpPr>
          <p:sp>
            <p:nvSpPr>
              <p:cNvPr id="36929" name="Text Box 155"/>
              <p:cNvSpPr txBox="1">
                <a:spLocks noChangeArrowheads="1"/>
              </p:cNvSpPr>
              <p:nvPr/>
            </p:nvSpPr>
            <p:spPr bwMode="auto">
              <a:xfrm>
                <a:off x="3728" y="2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0" name="Text Box 156"/>
              <p:cNvSpPr txBox="1">
                <a:spLocks noChangeArrowheads="1"/>
              </p:cNvSpPr>
              <p:nvPr/>
            </p:nvSpPr>
            <p:spPr bwMode="auto">
              <a:xfrm>
                <a:off x="3728" y="294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1" name="Text Box 157"/>
              <p:cNvSpPr txBox="1">
                <a:spLocks noChangeArrowheads="1"/>
              </p:cNvSpPr>
              <p:nvPr/>
            </p:nvSpPr>
            <p:spPr bwMode="auto">
              <a:xfrm>
                <a:off x="3736" y="314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2" name="Text Box 158"/>
              <p:cNvSpPr txBox="1">
                <a:spLocks noChangeArrowheads="1"/>
              </p:cNvSpPr>
              <p:nvPr/>
            </p:nvSpPr>
            <p:spPr bwMode="auto">
              <a:xfrm>
                <a:off x="3736" y="332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3" name="Text Box 159"/>
              <p:cNvSpPr txBox="1">
                <a:spLocks noChangeArrowheads="1"/>
              </p:cNvSpPr>
              <p:nvPr/>
            </p:nvSpPr>
            <p:spPr bwMode="auto">
              <a:xfrm>
                <a:off x="3736" y="35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4" name="Text Box 160"/>
              <p:cNvSpPr txBox="1">
                <a:spLocks noChangeArrowheads="1"/>
              </p:cNvSpPr>
              <p:nvPr/>
            </p:nvSpPr>
            <p:spPr bwMode="auto">
              <a:xfrm>
                <a:off x="3736" y="37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5" name="Text Box 161"/>
              <p:cNvSpPr txBox="1">
                <a:spLocks noChangeArrowheads="1"/>
              </p:cNvSpPr>
              <p:nvPr/>
            </p:nvSpPr>
            <p:spPr bwMode="auto">
              <a:xfrm>
                <a:off x="3736" y="38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</p:grpSp>
        <p:grpSp>
          <p:nvGrpSpPr>
            <p:cNvPr id="36896" name="Group 199"/>
            <p:cNvGrpSpPr>
              <a:grpSpLocks/>
            </p:cNvGrpSpPr>
            <p:nvPr/>
          </p:nvGrpSpPr>
          <p:grpSpPr bwMode="auto">
            <a:xfrm>
              <a:off x="3949" y="2704"/>
              <a:ext cx="337" cy="1406"/>
              <a:chOff x="3949" y="2704"/>
              <a:chExt cx="337" cy="1406"/>
            </a:xfrm>
          </p:grpSpPr>
          <p:sp>
            <p:nvSpPr>
              <p:cNvPr id="36922" name="Text Box 162"/>
              <p:cNvSpPr txBox="1">
                <a:spLocks noChangeArrowheads="1"/>
              </p:cNvSpPr>
              <p:nvPr/>
            </p:nvSpPr>
            <p:spPr bwMode="auto">
              <a:xfrm>
                <a:off x="3949" y="270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3" name="Text Box 163"/>
              <p:cNvSpPr txBox="1">
                <a:spLocks noChangeArrowheads="1"/>
              </p:cNvSpPr>
              <p:nvPr/>
            </p:nvSpPr>
            <p:spPr bwMode="auto">
              <a:xfrm>
                <a:off x="3949" y="2945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4" name="Text Box 164"/>
              <p:cNvSpPr txBox="1">
                <a:spLocks noChangeArrowheads="1"/>
              </p:cNvSpPr>
              <p:nvPr/>
            </p:nvSpPr>
            <p:spPr bwMode="auto">
              <a:xfrm>
                <a:off x="3957" y="3141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5" name="Text Box 165"/>
              <p:cNvSpPr txBox="1">
                <a:spLocks noChangeArrowheads="1"/>
              </p:cNvSpPr>
              <p:nvPr/>
            </p:nvSpPr>
            <p:spPr bwMode="auto">
              <a:xfrm>
                <a:off x="3957" y="3323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6" name="Text Box 166"/>
              <p:cNvSpPr txBox="1">
                <a:spLocks noChangeArrowheads="1"/>
              </p:cNvSpPr>
              <p:nvPr/>
            </p:nvSpPr>
            <p:spPr bwMode="auto">
              <a:xfrm>
                <a:off x="3957" y="350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7" name="Text Box 167"/>
              <p:cNvSpPr txBox="1">
                <a:spLocks noChangeArrowheads="1"/>
              </p:cNvSpPr>
              <p:nvPr/>
            </p:nvSpPr>
            <p:spPr bwMode="auto">
              <a:xfrm>
                <a:off x="3957" y="371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8" name="Text Box 168"/>
              <p:cNvSpPr txBox="1">
                <a:spLocks noChangeArrowheads="1"/>
              </p:cNvSpPr>
              <p:nvPr/>
            </p:nvSpPr>
            <p:spPr bwMode="auto">
              <a:xfrm>
                <a:off x="3957" y="3898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</p:grpSp>
        <p:grpSp>
          <p:nvGrpSpPr>
            <p:cNvPr id="36897" name="Group 202"/>
            <p:cNvGrpSpPr>
              <a:grpSpLocks/>
            </p:cNvGrpSpPr>
            <p:nvPr/>
          </p:nvGrpSpPr>
          <p:grpSpPr bwMode="auto">
            <a:xfrm>
              <a:off x="2149" y="2492"/>
              <a:ext cx="2863" cy="212"/>
              <a:chOff x="2149" y="2492"/>
              <a:chExt cx="2863" cy="212"/>
            </a:xfrm>
          </p:grpSpPr>
          <p:sp>
            <p:nvSpPr>
              <p:cNvPr id="36914" name="Text Box 118"/>
              <p:cNvSpPr txBox="1">
                <a:spLocks noChangeArrowheads="1"/>
              </p:cNvSpPr>
              <p:nvPr/>
            </p:nvSpPr>
            <p:spPr bwMode="auto">
              <a:xfrm>
                <a:off x="2149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36915" name="Text Box 119"/>
              <p:cNvSpPr txBox="1">
                <a:spLocks noChangeArrowheads="1"/>
              </p:cNvSpPr>
              <p:nvPr/>
            </p:nvSpPr>
            <p:spPr bwMode="auto">
              <a:xfrm>
                <a:off x="2557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36916" name="Text Box 120"/>
              <p:cNvSpPr txBox="1">
                <a:spLocks noChangeArrowheads="1"/>
              </p:cNvSpPr>
              <p:nvPr/>
            </p:nvSpPr>
            <p:spPr bwMode="auto">
              <a:xfrm>
                <a:off x="2971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36917" name="Text Box 121"/>
              <p:cNvSpPr txBox="1">
                <a:spLocks noChangeArrowheads="1"/>
              </p:cNvSpPr>
              <p:nvPr/>
            </p:nvSpPr>
            <p:spPr bwMode="auto">
              <a:xfrm>
                <a:off x="3379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36918" name="Text Box 122"/>
              <p:cNvSpPr txBox="1">
                <a:spLocks noChangeArrowheads="1"/>
              </p:cNvSpPr>
              <p:nvPr/>
            </p:nvSpPr>
            <p:spPr bwMode="auto">
              <a:xfrm>
                <a:off x="3736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36919" name="Text Box 123"/>
              <p:cNvSpPr txBox="1">
                <a:spLocks noChangeArrowheads="1"/>
              </p:cNvSpPr>
              <p:nvPr/>
            </p:nvSpPr>
            <p:spPr bwMode="auto">
              <a:xfrm>
                <a:off x="4014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36920" name="Text Box 169"/>
              <p:cNvSpPr txBox="1">
                <a:spLocks noChangeArrowheads="1"/>
              </p:cNvSpPr>
              <p:nvPr/>
            </p:nvSpPr>
            <p:spPr bwMode="auto">
              <a:xfrm>
                <a:off x="4371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36921" name="Text Box 170"/>
              <p:cNvSpPr txBox="1">
                <a:spLocks noChangeArrowheads="1"/>
              </p:cNvSpPr>
              <p:nvPr/>
            </p:nvSpPr>
            <p:spPr bwMode="auto">
              <a:xfrm>
                <a:off x="4825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grpSp>
          <p:nvGrpSpPr>
            <p:cNvPr id="36898" name="Group 200"/>
            <p:cNvGrpSpPr>
              <a:grpSpLocks/>
            </p:cNvGrpSpPr>
            <p:nvPr/>
          </p:nvGrpSpPr>
          <p:grpSpPr bwMode="auto">
            <a:xfrm>
              <a:off x="4286" y="2675"/>
              <a:ext cx="408" cy="1435"/>
              <a:chOff x="4286" y="2675"/>
              <a:chExt cx="408" cy="1435"/>
            </a:xfrm>
          </p:grpSpPr>
          <p:sp>
            <p:nvSpPr>
              <p:cNvPr id="36907" name="Text Box 171"/>
              <p:cNvSpPr txBox="1">
                <a:spLocks noChangeArrowheads="1"/>
              </p:cNvSpPr>
              <p:nvPr/>
            </p:nvSpPr>
            <p:spPr bwMode="auto">
              <a:xfrm>
                <a:off x="4332" y="267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08" name="Text Box 172"/>
              <p:cNvSpPr txBox="1">
                <a:spLocks noChangeArrowheads="1"/>
              </p:cNvSpPr>
              <p:nvPr/>
            </p:nvSpPr>
            <p:spPr bwMode="auto">
              <a:xfrm>
                <a:off x="4286" y="2945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09" name="Text Box 173"/>
              <p:cNvSpPr txBox="1">
                <a:spLocks noChangeArrowheads="1"/>
              </p:cNvSpPr>
              <p:nvPr/>
            </p:nvSpPr>
            <p:spPr bwMode="auto">
              <a:xfrm>
                <a:off x="4294" y="3141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10" name="Text Box 174"/>
              <p:cNvSpPr txBox="1">
                <a:spLocks noChangeArrowheads="1"/>
              </p:cNvSpPr>
              <p:nvPr/>
            </p:nvSpPr>
            <p:spPr bwMode="auto">
              <a:xfrm>
                <a:off x="4294" y="3323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11" name="Text Box 175"/>
              <p:cNvSpPr txBox="1">
                <a:spLocks noChangeArrowheads="1"/>
              </p:cNvSpPr>
              <p:nvPr/>
            </p:nvSpPr>
            <p:spPr bwMode="auto">
              <a:xfrm>
                <a:off x="4294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12" name="Text Box 176"/>
              <p:cNvSpPr txBox="1">
                <a:spLocks noChangeArrowheads="1"/>
              </p:cNvSpPr>
              <p:nvPr/>
            </p:nvSpPr>
            <p:spPr bwMode="auto">
              <a:xfrm>
                <a:off x="4294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13" name="Text Box 177"/>
              <p:cNvSpPr txBox="1">
                <a:spLocks noChangeArrowheads="1"/>
              </p:cNvSpPr>
              <p:nvPr/>
            </p:nvSpPr>
            <p:spPr bwMode="auto">
              <a:xfrm>
                <a:off x="4294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</p:grpSp>
        <p:grpSp>
          <p:nvGrpSpPr>
            <p:cNvPr id="36899" name="Group 201"/>
            <p:cNvGrpSpPr>
              <a:grpSpLocks/>
            </p:cNvGrpSpPr>
            <p:nvPr/>
          </p:nvGrpSpPr>
          <p:grpSpPr bwMode="auto">
            <a:xfrm>
              <a:off x="4695" y="2675"/>
              <a:ext cx="408" cy="1435"/>
              <a:chOff x="4695" y="2675"/>
              <a:chExt cx="408" cy="1435"/>
            </a:xfrm>
          </p:grpSpPr>
          <p:sp>
            <p:nvSpPr>
              <p:cNvPr id="36900" name="Text Box 178"/>
              <p:cNvSpPr txBox="1">
                <a:spLocks noChangeArrowheads="1"/>
              </p:cNvSpPr>
              <p:nvPr/>
            </p:nvSpPr>
            <p:spPr bwMode="auto">
              <a:xfrm>
                <a:off x="4781" y="267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01" name="Text Box 179"/>
              <p:cNvSpPr txBox="1">
                <a:spLocks noChangeArrowheads="1"/>
              </p:cNvSpPr>
              <p:nvPr/>
            </p:nvSpPr>
            <p:spPr bwMode="auto">
              <a:xfrm>
                <a:off x="4695" y="2945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2" name="Text Box 180"/>
              <p:cNvSpPr txBox="1">
                <a:spLocks noChangeArrowheads="1"/>
              </p:cNvSpPr>
              <p:nvPr/>
            </p:nvSpPr>
            <p:spPr bwMode="auto">
              <a:xfrm>
                <a:off x="4703" y="3141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3" name="Text Box 181"/>
              <p:cNvSpPr txBox="1">
                <a:spLocks noChangeArrowheads="1"/>
              </p:cNvSpPr>
              <p:nvPr/>
            </p:nvSpPr>
            <p:spPr bwMode="auto">
              <a:xfrm>
                <a:off x="4703" y="3323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4" name="Text Box 182"/>
              <p:cNvSpPr txBox="1">
                <a:spLocks noChangeArrowheads="1"/>
              </p:cNvSpPr>
              <p:nvPr/>
            </p:nvSpPr>
            <p:spPr bwMode="auto">
              <a:xfrm>
                <a:off x="4703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5" name="Text Box 183"/>
              <p:cNvSpPr txBox="1">
                <a:spLocks noChangeArrowheads="1"/>
              </p:cNvSpPr>
              <p:nvPr/>
            </p:nvSpPr>
            <p:spPr bwMode="auto">
              <a:xfrm>
                <a:off x="4703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6" name="Text Box 184"/>
              <p:cNvSpPr txBox="1">
                <a:spLocks noChangeArrowheads="1"/>
              </p:cNvSpPr>
              <p:nvPr/>
            </p:nvSpPr>
            <p:spPr bwMode="auto">
              <a:xfrm>
                <a:off x="4703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</p:grpSp>
      </p:grpSp>
      <p:sp>
        <p:nvSpPr>
          <p:cNvPr id="36869" name="AutoShape 111"/>
          <p:cNvSpPr>
            <a:spLocks noChangeArrowheads="1"/>
          </p:cNvSpPr>
          <p:nvPr/>
        </p:nvSpPr>
        <p:spPr bwMode="auto">
          <a:xfrm>
            <a:off x="2411413" y="4237038"/>
            <a:ext cx="433387" cy="208915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6870" name="Text Box 117"/>
          <p:cNvSpPr txBox="1">
            <a:spLocks noChangeArrowheads="1"/>
          </p:cNvSpPr>
          <p:nvPr/>
        </p:nvSpPr>
        <p:spPr bwMode="auto">
          <a:xfrm>
            <a:off x="2435225" y="3716338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solidFill>
                  <a:srgbClr val="FFFF00"/>
                </a:solidFill>
              </a:rPr>
              <a:t>選定</a:t>
            </a:r>
            <a:r>
              <a:rPr lang="zh-TW" altLang="en-US" sz="2400"/>
              <a:t> </a:t>
            </a:r>
          </a:p>
        </p:txBody>
      </p:sp>
      <p:grpSp>
        <p:nvGrpSpPr>
          <p:cNvPr id="36871" name="Group 203"/>
          <p:cNvGrpSpPr>
            <a:grpSpLocks/>
          </p:cNvGrpSpPr>
          <p:nvPr/>
        </p:nvGrpSpPr>
        <p:grpSpPr bwMode="auto">
          <a:xfrm>
            <a:off x="2484438" y="4189413"/>
            <a:ext cx="320675" cy="2185987"/>
            <a:chOff x="1610" y="2719"/>
            <a:chExt cx="202" cy="1377"/>
          </a:xfrm>
        </p:grpSpPr>
        <p:sp>
          <p:nvSpPr>
            <p:cNvPr id="36883" name="Text Box 112"/>
            <p:cNvSpPr txBox="1">
              <a:spLocks noChangeArrowheads="1"/>
            </p:cNvSpPr>
            <p:nvPr/>
          </p:nvSpPr>
          <p:spPr bwMode="auto">
            <a:xfrm>
              <a:off x="1610" y="2719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--</a:t>
              </a:r>
            </a:p>
          </p:txBody>
        </p:sp>
        <p:sp>
          <p:nvSpPr>
            <p:cNvPr id="36884" name="Text Box 113"/>
            <p:cNvSpPr txBox="1">
              <a:spLocks noChangeArrowheads="1"/>
            </p:cNvSpPr>
            <p:nvPr/>
          </p:nvSpPr>
          <p:spPr bwMode="auto">
            <a:xfrm>
              <a:off x="1610" y="293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5</a:t>
              </a:r>
            </a:p>
          </p:txBody>
        </p:sp>
        <p:sp>
          <p:nvSpPr>
            <p:cNvPr id="36885" name="Text Box 114"/>
            <p:cNvSpPr txBox="1">
              <a:spLocks noChangeArrowheads="1"/>
            </p:cNvSpPr>
            <p:nvPr/>
          </p:nvSpPr>
          <p:spPr bwMode="auto">
            <a:xfrm>
              <a:off x="1610" y="312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6</a:t>
              </a:r>
            </a:p>
          </p:txBody>
        </p:sp>
        <p:sp>
          <p:nvSpPr>
            <p:cNvPr id="36886" name="Text Box 115"/>
            <p:cNvSpPr txBox="1">
              <a:spLocks noChangeArrowheads="1"/>
            </p:cNvSpPr>
            <p:nvPr/>
          </p:nvSpPr>
          <p:spPr bwMode="auto">
            <a:xfrm>
              <a:off x="1610" y="33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3</a:t>
              </a:r>
            </a:p>
          </p:txBody>
        </p:sp>
        <p:sp>
          <p:nvSpPr>
            <p:cNvPr id="36887" name="Text Box 116"/>
            <p:cNvSpPr txBox="1">
              <a:spLocks noChangeArrowheads="1"/>
            </p:cNvSpPr>
            <p:nvPr/>
          </p:nvSpPr>
          <p:spPr bwMode="auto">
            <a:xfrm>
              <a:off x="1610" y="34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7</a:t>
              </a:r>
            </a:p>
          </p:txBody>
        </p:sp>
        <p:sp>
          <p:nvSpPr>
            <p:cNvPr id="36888" name="Text Box 125"/>
            <p:cNvSpPr txBox="1">
              <a:spLocks noChangeArrowheads="1"/>
            </p:cNvSpPr>
            <p:nvPr/>
          </p:nvSpPr>
          <p:spPr bwMode="auto">
            <a:xfrm>
              <a:off x="1610" y="37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2</a:t>
              </a:r>
            </a:p>
          </p:txBody>
        </p:sp>
        <p:sp>
          <p:nvSpPr>
            <p:cNvPr id="36889" name="Text Box 126"/>
            <p:cNvSpPr txBox="1">
              <a:spLocks noChangeArrowheads="1"/>
            </p:cNvSpPr>
            <p:nvPr/>
          </p:nvSpPr>
          <p:spPr bwMode="auto">
            <a:xfrm>
              <a:off x="1610" y="388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1</a:t>
              </a:r>
            </a:p>
          </p:txBody>
        </p:sp>
      </p:grpSp>
      <p:grpSp>
        <p:nvGrpSpPr>
          <p:cNvPr id="36872" name="Group 204"/>
          <p:cNvGrpSpPr>
            <a:grpSpLocks/>
          </p:cNvGrpSpPr>
          <p:nvPr/>
        </p:nvGrpSpPr>
        <p:grpSpPr bwMode="auto">
          <a:xfrm>
            <a:off x="1116013" y="3829050"/>
            <a:ext cx="1154112" cy="2568575"/>
            <a:chOff x="703" y="2492"/>
            <a:chExt cx="727" cy="1618"/>
          </a:xfrm>
        </p:grpSpPr>
        <p:sp>
          <p:nvSpPr>
            <p:cNvPr id="36873" name="AutoShape 105"/>
            <p:cNvSpPr>
              <a:spLocks noChangeArrowheads="1"/>
            </p:cNvSpPr>
            <p:nvPr/>
          </p:nvSpPr>
          <p:spPr bwMode="auto">
            <a:xfrm>
              <a:off x="703" y="2749"/>
              <a:ext cx="727" cy="131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36874" name="Text Box 124"/>
            <p:cNvSpPr txBox="1">
              <a:spLocks noChangeArrowheads="1"/>
            </p:cNvSpPr>
            <p:nvPr/>
          </p:nvSpPr>
          <p:spPr bwMode="auto">
            <a:xfrm>
              <a:off x="975" y="249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S</a:t>
              </a:r>
            </a:p>
          </p:txBody>
        </p:sp>
        <p:grpSp>
          <p:nvGrpSpPr>
            <p:cNvPr id="36875" name="Group 192"/>
            <p:cNvGrpSpPr>
              <a:grpSpLocks/>
            </p:cNvGrpSpPr>
            <p:nvPr/>
          </p:nvGrpSpPr>
          <p:grpSpPr bwMode="auto">
            <a:xfrm>
              <a:off x="793" y="2704"/>
              <a:ext cx="542" cy="1406"/>
              <a:chOff x="793" y="2704"/>
              <a:chExt cx="542" cy="1406"/>
            </a:xfrm>
          </p:grpSpPr>
          <p:sp>
            <p:nvSpPr>
              <p:cNvPr id="36876" name="Text Box 185"/>
              <p:cNvSpPr txBox="1">
                <a:spLocks noChangeArrowheads="1"/>
              </p:cNvSpPr>
              <p:nvPr/>
            </p:nvSpPr>
            <p:spPr bwMode="auto">
              <a:xfrm>
                <a:off x="1020" y="2704"/>
                <a:ext cx="2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--</a:t>
                </a:r>
              </a:p>
            </p:txBody>
          </p:sp>
          <p:sp>
            <p:nvSpPr>
              <p:cNvPr id="36877" name="Text Box 186"/>
              <p:cNvSpPr txBox="1">
                <a:spLocks noChangeArrowheads="1"/>
              </p:cNvSpPr>
              <p:nvPr/>
            </p:nvSpPr>
            <p:spPr bwMode="auto">
              <a:xfrm>
                <a:off x="1020" y="294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</a:t>
                </a:r>
              </a:p>
            </p:txBody>
          </p:sp>
          <p:sp>
            <p:nvSpPr>
              <p:cNvPr id="36878" name="Text Box 187"/>
              <p:cNvSpPr txBox="1">
                <a:spLocks noChangeArrowheads="1"/>
              </p:cNvSpPr>
              <p:nvPr/>
            </p:nvSpPr>
            <p:spPr bwMode="auto">
              <a:xfrm>
                <a:off x="975" y="3141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6879" name="Text Box 188"/>
              <p:cNvSpPr txBox="1">
                <a:spLocks noChangeArrowheads="1"/>
              </p:cNvSpPr>
              <p:nvPr/>
            </p:nvSpPr>
            <p:spPr bwMode="auto">
              <a:xfrm>
                <a:off x="930" y="3323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456</a:t>
                </a:r>
              </a:p>
            </p:txBody>
          </p:sp>
          <p:sp>
            <p:nvSpPr>
              <p:cNvPr id="36880" name="Text Box 189"/>
              <p:cNvSpPr txBox="1">
                <a:spLocks noChangeArrowheads="1"/>
              </p:cNvSpPr>
              <p:nvPr/>
            </p:nvSpPr>
            <p:spPr bwMode="auto">
              <a:xfrm>
                <a:off x="884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4563</a:t>
                </a:r>
              </a:p>
            </p:txBody>
          </p:sp>
          <p:sp>
            <p:nvSpPr>
              <p:cNvPr id="36881" name="Text Box 190"/>
              <p:cNvSpPr txBox="1">
                <a:spLocks noChangeArrowheads="1"/>
              </p:cNvSpPr>
              <p:nvPr/>
            </p:nvSpPr>
            <p:spPr bwMode="auto">
              <a:xfrm>
                <a:off x="839" y="3716"/>
                <a:ext cx="4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45637</a:t>
                </a:r>
              </a:p>
            </p:txBody>
          </p:sp>
          <p:sp>
            <p:nvSpPr>
              <p:cNvPr id="36882" name="Text Box 191"/>
              <p:cNvSpPr txBox="1">
                <a:spLocks noChangeArrowheads="1"/>
              </p:cNvSpPr>
              <p:nvPr/>
            </p:nvSpPr>
            <p:spPr bwMode="auto">
              <a:xfrm>
                <a:off x="793" y="3898"/>
                <a:ext cx="54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456372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640"/>
            <a:ext cx="7643813" cy="65591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b="1" dirty="0">
                <a:solidFill>
                  <a:srgbClr val="FFC000"/>
                </a:solidFill>
                <a:effectLst/>
              </a:rPr>
              <a:t>最短路徑</a:t>
            </a:r>
            <a:r>
              <a:rPr lang="en-US" altLang="zh-TW" sz="3600" b="1" dirty="0">
                <a:solidFill>
                  <a:srgbClr val="FFC000"/>
                </a:solidFill>
                <a:effectLst/>
              </a:rPr>
              <a:t>(</a:t>
            </a:r>
            <a:r>
              <a:rPr lang="zh-TW" altLang="en-US" sz="3600" b="1" dirty="0">
                <a:solidFill>
                  <a:srgbClr val="FFC000"/>
                </a:solidFill>
                <a:effectLst/>
              </a:rPr>
              <a:t>任意兩點間的最短路徑</a:t>
            </a:r>
            <a:r>
              <a:rPr lang="en-US" altLang="zh-TW" sz="3600" b="1" dirty="0">
                <a:solidFill>
                  <a:srgbClr val="FFC000"/>
                </a:solidFill>
                <a:effectLst/>
              </a:rPr>
              <a:t>)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827088" y="882650"/>
            <a:ext cx="7429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例：</a:t>
            </a:r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1547813" y="1412875"/>
            <a:ext cx="576262" cy="3603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V</a:t>
            </a:r>
            <a:r>
              <a:rPr lang="en-US" altLang="zh-TW" sz="20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3563938" y="1412875"/>
            <a:ext cx="576262" cy="3603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V</a:t>
            </a:r>
            <a:r>
              <a:rPr lang="en-US" altLang="zh-TW" sz="20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2627313" y="2852738"/>
            <a:ext cx="576262" cy="360362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V</a:t>
            </a:r>
            <a:r>
              <a:rPr lang="en-US" altLang="zh-TW" sz="20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895" name="Line 10"/>
          <p:cNvSpPr>
            <a:spLocks noChangeShapeType="1"/>
          </p:cNvSpPr>
          <p:nvPr/>
        </p:nvSpPr>
        <p:spPr bwMode="auto">
          <a:xfrm flipH="1" flipV="1">
            <a:off x="1763713" y="1844675"/>
            <a:ext cx="792162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11"/>
          <p:cNvSpPr>
            <a:spLocks noChangeShapeType="1"/>
          </p:cNvSpPr>
          <p:nvPr/>
        </p:nvSpPr>
        <p:spPr bwMode="auto">
          <a:xfrm>
            <a:off x="1908175" y="1844675"/>
            <a:ext cx="71913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7" name="Line 12"/>
          <p:cNvSpPr>
            <a:spLocks noChangeShapeType="1"/>
          </p:cNvSpPr>
          <p:nvPr/>
        </p:nvSpPr>
        <p:spPr bwMode="auto">
          <a:xfrm flipH="1">
            <a:off x="3203575" y="1844675"/>
            <a:ext cx="5762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8" name="Text Box 13"/>
          <p:cNvSpPr txBox="1">
            <a:spLocks noChangeArrowheads="1"/>
          </p:cNvSpPr>
          <p:nvPr/>
        </p:nvSpPr>
        <p:spPr bwMode="auto">
          <a:xfrm>
            <a:off x="3468688" y="2198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899" name="Text Box 14"/>
          <p:cNvSpPr txBox="1">
            <a:spLocks noChangeArrowheads="1"/>
          </p:cNvSpPr>
          <p:nvPr/>
        </p:nvSpPr>
        <p:spPr bwMode="auto">
          <a:xfrm>
            <a:off x="1957388" y="24145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00" name="Text Box 15"/>
          <p:cNvSpPr txBox="1">
            <a:spLocks noChangeArrowheads="1"/>
          </p:cNvSpPr>
          <p:nvPr/>
        </p:nvSpPr>
        <p:spPr bwMode="auto">
          <a:xfrm>
            <a:off x="2189163" y="2054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2676525" y="16938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02" name="Text Box 17"/>
          <p:cNvSpPr txBox="1">
            <a:spLocks noChangeArrowheads="1"/>
          </p:cNvSpPr>
          <p:nvPr/>
        </p:nvSpPr>
        <p:spPr bwMode="auto">
          <a:xfrm>
            <a:off x="2676525" y="12620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6</a:t>
            </a:r>
          </a:p>
        </p:txBody>
      </p:sp>
      <p:grpSp>
        <p:nvGrpSpPr>
          <p:cNvPr id="37903" name="Group 36"/>
          <p:cNvGrpSpPr>
            <a:grpSpLocks/>
          </p:cNvGrpSpPr>
          <p:nvPr/>
        </p:nvGrpSpPr>
        <p:grpSpPr bwMode="auto">
          <a:xfrm>
            <a:off x="5291138" y="1341438"/>
            <a:ext cx="2160587" cy="1800225"/>
            <a:chOff x="2880" y="845"/>
            <a:chExt cx="1361" cy="1134"/>
          </a:xfrm>
        </p:grpSpPr>
        <p:sp>
          <p:nvSpPr>
            <p:cNvPr id="37961" name="Text Box 18"/>
            <p:cNvSpPr txBox="1">
              <a:spLocks noChangeArrowheads="1"/>
            </p:cNvSpPr>
            <p:nvPr/>
          </p:nvSpPr>
          <p:spPr bwMode="auto">
            <a:xfrm>
              <a:off x="2901" y="857"/>
              <a:ext cx="2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</a:t>
              </a:r>
              <a:r>
                <a:rPr lang="en-US" altLang="zh-TW" sz="1800" baseline="30000"/>
                <a:t>-1</a:t>
              </a:r>
            </a:p>
          </p:txBody>
        </p:sp>
        <p:sp>
          <p:nvSpPr>
            <p:cNvPr id="37962" name="Text Box 19"/>
            <p:cNvSpPr txBox="1">
              <a:spLocks noChangeArrowheads="1"/>
            </p:cNvSpPr>
            <p:nvPr/>
          </p:nvSpPr>
          <p:spPr bwMode="auto">
            <a:xfrm>
              <a:off x="3263" y="84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  <p:sp>
          <p:nvSpPr>
            <p:cNvPr id="37963" name="Text Box 20"/>
            <p:cNvSpPr txBox="1">
              <a:spLocks noChangeArrowheads="1"/>
            </p:cNvSpPr>
            <p:nvPr/>
          </p:nvSpPr>
          <p:spPr bwMode="auto">
            <a:xfrm>
              <a:off x="3591" y="84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  <a:endParaRPr lang="en-US" altLang="zh-TW" sz="1800" baseline="30000"/>
            </a:p>
          </p:txBody>
        </p:sp>
        <p:sp>
          <p:nvSpPr>
            <p:cNvPr id="37964" name="Text Box 21"/>
            <p:cNvSpPr txBox="1">
              <a:spLocks noChangeArrowheads="1"/>
            </p:cNvSpPr>
            <p:nvPr/>
          </p:nvSpPr>
          <p:spPr bwMode="auto">
            <a:xfrm>
              <a:off x="3954" y="84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  <a:endParaRPr lang="en-US" altLang="zh-TW" sz="1800" baseline="30000"/>
            </a:p>
          </p:txBody>
        </p:sp>
        <p:sp>
          <p:nvSpPr>
            <p:cNvPr id="37965" name="Line 22"/>
            <p:cNvSpPr>
              <a:spLocks noChangeShapeType="1"/>
            </p:cNvSpPr>
            <p:nvPr/>
          </p:nvSpPr>
          <p:spPr bwMode="auto">
            <a:xfrm>
              <a:off x="2880" y="1117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66" name="Line 23"/>
            <p:cNvSpPr>
              <a:spLocks noChangeShapeType="1"/>
            </p:cNvSpPr>
            <p:nvPr/>
          </p:nvSpPr>
          <p:spPr bwMode="auto">
            <a:xfrm>
              <a:off x="3198" y="845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67" name="Text Box 24"/>
            <p:cNvSpPr txBox="1">
              <a:spLocks noChangeArrowheads="1"/>
            </p:cNvSpPr>
            <p:nvPr/>
          </p:nvSpPr>
          <p:spPr bwMode="auto">
            <a:xfrm>
              <a:off x="2925" y="116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  <p:sp>
          <p:nvSpPr>
            <p:cNvPr id="37968" name="Text Box 25"/>
            <p:cNvSpPr txBox="1">
              <a:spLocks noChangeArrowheads="1"/>
            </p:cNvSpPr>
            <p:nvPr/>
          </p:nvSpPr>
          <p:spPr bwMode="auto">
            <a:xfrm>
              <a:off x="2925" y="14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  <a:endParaRPr lang="en-US" altLang="zh-TW" sz="1800" baseline="30000"/>
            </a:p>
          </p:txBody>
        </p:sp>
        <p:sp>
          <p:nvSpPr>
            <p:cNvPr id="37969" name="Text Box 26"/>
            <p:cNvSpPr txBox="1">
              <a:spLocks noChangeArrowheads="1"/>
            </p:cNvSpPr>
            <p:nvPr/>
          </p:nvSpPr>
          <p:spPr bwMode="auto">
            <a:xfrm>
              <a:off x="2925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  <a:endParaRPr lang="en-US" altLang="zh-TW" sz="1800" baseline="30000"/>
            </a:p>
          </p:txBody>
        </p:sp>
        <p:sp>
          <p:nvSpPr>
            <p:cNvPr id="37970" name="Text Box 27"/>
            <p:cNvSpPr txBox="1">
              <a:spLocks noChangeArrowheads="1"/>
            </p:cNvSpPr>
            <p:nvPr/>
          </p:nvSpPr>
          <p:spPr bwMode="auto">
            <a:xfrm>
              <a:off x="3249" y="115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  <p:sp>
          <p:nvSpPr>
            <p:cNvPr id="37971" name="Text Box 28"/>
            <p:cNvSpPr txBox="1">
              <a:spLocks noChangeArrowheads="1"/>
            </p:cNvSpPr>
            <p:nvPr/>
          </p:nvSpPr>
          <p:spPr bwMode="auto">
            <a:xfrm>
              <a:off x="3577" y="115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  <a:endParaRPr lang="en-US" altLang="zh-TW" sz="1800" baseline="30000"/>
            </a:p>
          </p:txBody>
        </p:sp>
        <p:sp>
          <p:nvSpPr>
            <p:cNvPr id="37972" name="Text Box 29"/>
            <p:cNvSpPr txBox="1">
              <a:spLocks noChangeArrowheads="1"/>
            </p:cNvSpPr>
            <p:nvPr/>
          </p:nvSpPr>
          <p:spPr bwMode="auto">
            <a:xfrm>
              <a:off x="3909" y="115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11</a:t>
              </a:r>
              <a:endParaRPr lang="en-US" altLang="zh-TW" sz="1800" baseline="30000"/>
            </a:p>
          </p:txBody>
        </p:sp>
        <p:sp>
          <p:nvSpPr>
            <p:cNvPr id="37973" name="Text Box 30"/>
            <p:cNvSpPr txBox="1">
              <a:spLocks noChangeArrowheads="1"/>
            </p:cNvSpPr>
            <p:nvPr/>
          </p:nvSpPr>
          <p:spPr bwMode="auto">
            <a:xfrm>
              <a:off x="3249" y="14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  <a:endParaRPr lang="en-US" altLang="zh-TW" sz="1800" baseline="30000"/>
            </a:p>
          </p:txBody>
        </p:sp>
        <p:sp>
          <p:nvSpPr>
            <p:cNvPr id="37974" name="Text Box 31"/>
            <p:cNvSpPr txBox="1">
              <a:spLocks noChangeArrowheads="1"/>
            </p:cNvSpPr>
            <p:nvPr/>
          </p:nvSpPr>
          <p:spPr bwMode="auto">
            <a:xfrm>
              <a:off x="3577" y="14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  <p:sp>
          <p:nvSpPr>
            <p:cNvPr id="37975" name="Text Box 32"/>
            <p:cNvSpPr txBox="1">
              <a:spLocks noChangeArrowheads="1"/>
            </p:cNvSpPr>
            <p:nvPr/>
          </p:nvSpPr>
          <p:spPr bwMode="auto">
            <a:xfrm>
              <a:off x="3954" y="14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  <a:endParaRPr lang="en-US" altLang="zh-TW" sz="1800" baseline="30000"/>
            </a:p>
          </p:txBody>
        </p:sp>
        <p:sp>
          <p:nvSpPr>
            <p:cNvPr id="37976" name="Text Box 33"/>
            <p:cNvSpPr txBox="1">
              <a:spLocks noChangeArrowheads="1"/>
            </p:cNvSpPr>
            <p:nvPr/>
          </p:nvSpPr>
          <p:spPr bwMode="auto">
            <a:xfrm>
              <a:off x="3243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  <a:endParaRPr lang="en-US" altLang="zh-TW" sz="1800" baseline="30000"/>
            </a:p>
          </p:txBody>
        </p:sp>
        <p:sp>
          <p:nvSpPr>
            <p:cNvPr id="37977" name="Text Box 34"/>
            <p:cNvSpPr txBox="1">
              <a:spLocks noChangeArrowheads="1"/>
            </p:cNvSpPr>
            <p:nvPr/>
          </p:nvSpPr>
          <p:spPr bwMode="auto">
            <a:xfrm>
              <a:off x="3571" y="1719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∞</a:t>
              </a:r>
            </a:p>
          </p:txBody>
        </p:sp>
        <p:sp>
          <p:nvSpPr>
            <p:cNvPr id="37978" name="Text Box 35"/>
            <p:cNvSpPr txBox="1">
              <a:spLocks noChangeArrowheads="1"/>
            </p:cNvSpPr>
            <p:nvPr/>
          </p:nvSpPr>
          <p:spPr bwMode="auto">
            <a:xfrm>
              <a:off x="3969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</p:grpSp>
      <p:sp>
        <p:nvSpPr>
          <p:cNvPr id="53285" name="Text Box 3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258888" y="3476625"/>
            <a:ext cx="5694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000" dirty="0" err="1">
                <a:solidFill>
                  <a:srgbClr val="FF0000"/>
                </a:solidFill>
              </a:rPr>
              <a:t>A</a:t>
            </a:r>
            <a:r>
              <a:rPr lang="en-US" altLang="zh-TW" sz="2000" baseline="30000" dirty="0" err="1">
                <a:solidFill>
                  <a:srgbClr val="FF0000"/>
                </a:solidFill>
              </a:rPr>
              <a:t>k</a:t>
            </a:r>
            <a:r>
              <a:rPr lang="en-US" altLang="zh-TW" sz="2000" dirty="0">
                <a:solidFill>
                  <a:srgbClr val="FF0000"/>
                </a:solidFill>
              </a:rPr>
              <a:t> [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] [j]</a:t>
            </a:r>
            <a:r>
              <a:rPr lang="zh-TW" altLang="en-US" sz="2000" dirty="0">
                <a:solidFill>
                  <a:srgbClr val="FF0000"/>
                </a:solidFill>
              </a:rPr>
              <a:t>：為由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zh-TW" altLang="en-US" sz="2000" dirty="0">
                <a:solidFill>
                  <a:srgbClr val="FF0000"/>
                </a:solidFill>
              </a:rPr>
              <a:t>到 </a:t>
            </a:r>
            <a:r>
              <a:rPr lang="en-US" altLang="zh-TW" sz="2000" dirty="0">
                <a:solidFill>
                  <a:srgbClr val="FF0000"/>
                </a:solidFill>
              </a:rPr>
              <a:t>j </a:t>
            </a:r>
            <a:r>
              <a:rPr lang="zh-TW" altLang="en-US" sz="2000" dirty="0">
                <a:solidFill>
                  <a:srgbClr val="FF0000"/>
                </a:solidFill>
              </a:rPr>
              <a:t>的最短路徑經過的頂點註標 </a:t>
            </a:r>
            <a:r>
              <a:rPr lang="en-US" altLang="zh-TW" sz="2000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</a:p>
        </p:txBody>
      </p:sp>
      <p:sp>
        <p:nvSpPr>
          <p:cNvPr id="37905" name="Text Box 39"/>
          <p:cNvSpPr txBox="1">
            <a:spLocks noChangeArrowheads="1"/>
          </p:cNvSpPr>
          <p:nvPr/>
        </p:nvSpPr>
        <p:spPr bwMode="auto">
          <a:xfrm>
            <a:off x="3524250" y="416877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  <a:r>
              <a:rPr lang="en-US" altLang="zh-TW" sz="1800" baseline="30000"/>
              <a:t>1</a:t>
            </a:r>
          </a:p>
        </p:txBody>
      </p:sp>
      <p:sp>
        <p:nvSpPr>
          <p:cNvPr id="37906" name="Text Box 40"/>
          <p:cNvSpPr txBox="1">
            <a:spLocks noChangeArrowheads="1"/>
          </p:cNvSpPr>
          <p:nvPr/>
        </p:nvSpPr>
        <p:spPr bwMode="auto">
          <a:xfrm>
            <a:off x="409892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07" name="Text Box 41"/>
          <p:cNvSpPr txBox="1">
            <a:spLocks noChangeArrowheads="1"/>
          </p:cNvSpPr>
          <p:nvPr/>
        </p:nvSpPr>
        <p:spPr bwMode="auto">
          <a:xfrm>
            <a:off x="461962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08" name="Text Box 42"/>
          <p:cNvSpPr txBox="1">
            <a:spLocks noChangeArrowheads="1"/>
          </p:cNvSpPr>
          <p:nvPr/>
        </p:nvSpPr>
        <p:spPr bwMode="auto">
          <a:xfrm>
            <a:off x="5195888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09" name="Line 43"/>
          <p:cNvSpPr>
            <a:spLocks noChangeShapeType="1"/>
          </p:cNvSpPr>
          <p:nvPr/>
        </p:nvSpPr>
        <p:spPr bwMode="auto">
          <a:xfrm>
            <a:off x="3490913" y="458152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10" name="Line 44"/>
          <p:cNvSpPr>
            <a:spLocks noChangeShapeType="1"/>
          </p:cNvSpPr>
          <p:nvPr/>
        </p:nvSpPr>
        <p:spPr bwMode="auto">
          <a:xfrm>
            <a:off x="3995738" y="414972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11" name="Text Box 45"/>
          <p:cNvSpPr txBox="1">
            <a:spLocks noChangeArrowheads="1"/>
          </p:cNvSpPr>
          <p:nvPr/>
        </p:nvSpPr>
        <p:spPr bwMode="auto">
          <a:xfrm>
            <a:off x="3562350" y="46529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12" name="Text Box 46"/>
          <p:cNvSpPr txBox="1">
            <a:spLocks noChangeArrowheads="1"/>
          </p:cNvSpPr>
          <p:nvPr/>
        </p:nvSpPr>
        <p:spPr bwMode="auto">
          <a:xfrm>
            <a:off x="356235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13" name="Text Box 47"/>
          <p:cNvSpPr txBox="1">
            <a:spLocks noChangeArrowheads="1"/>
          </p:cNvSpPr>
          <p:nvPr/>
        </p:nvSpPr>
        <p:spPr bwMode="auto">
          <a:xfrm>
            <a:off x="3562350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14" name="Text Box 48"/>
          <p:cNvSpPr txBox="1">
            <a:spLocks noChangeArrowheads="1"/>
          </p:cNvSpPr>
          <p:nvPr/>
        </p:nvSpPr>
        <p:spPr bwMode="auto">
          <a:xfrm>
            <a:off x="4076700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15" name="Text Box 49"/>
          <p:cNvSpPr txBox="1">
            <a:spLocks noChangeArrowheads="1"/>
          </p:cNvSpPr>
          <p:nvPr/>
        </p:nvSpPr>
        <p:spPr bwMode="auto">
          <a:xfrm>
            <a:off x="4597400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4</a:t>
            </a:r>
            <a:endParaRPr lang="en-US" altLang="zh-TW" sz="1800" baseline="30000"/>
          </a:p>
        </p:txBody>
      </p:sp>
      <p:sp>
        <p:nvSpPr>
          <p:cNvPr id="37916" name="Text Box 50"/>
          <p:cNvSpPr txBox="1">
            <a:spLocks noChangeArrowheads="1"/>
          </p:cNvSpPr>
          <p:nvPr/>
        </p:nvSpPr>
        <p:spPr bwMode="auto">
          <a:xfrm>
            <a:off x="5197475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  <a:endParaRPr lang="en-US" altLang="zh-TW" sz="1800" baseline="30000"/>
          </a:p>
        </p:txBody>
      </p:sp>
      <p:sp>
        <p:nvSpPr>
          <p:cNvPr id="37917" name="Text Box 51"/>
          <p:cNvSpPr txBox="1">
            <a:spLocks noChangeArrowheads="1"/>
          </p:cNvSpPr>
          <p:nvPr/>
        </p:nvSpPr>
        <p:spPr bwMode="auto">
          <a:xfrm>
            <a:off x="407670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  <a:endParaRPr lang="en-US" altLang="zh-TW" sz="1800" baseline="30000"/>
          </a:p>
        </p:txBody>
      </p:sp>
      <p:sp>
        <p:nvSpPr>
          <p:cNvPr id="37918" name="Text Box 52"/>
          <p:cNvSpPr txBox="1">
            <a:spLocks noChangeArrowheads="1"/>
          </p:cNvSpPr>
          <p:nvPr/>
        </p:nvSpPr>
        <p:spPr bwMode="auto">
          <a:xfrm>
            <a:off x="459740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19" name="Text Box 53"/>
          <p:cNvSpPr txBox="1">
            <a:spLocks noChangeArrowheads="1"/>
          </p:cNvSpPr>
          <p:nvPr/>
        </p:nvSpPr>
        <p:spPr bwMode="auto">
          <a:xfrm>
            <a:off x="519588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20" name="Text Box 54"/>
          <p:cNvSpPr txBox="1">
            <a:spLocks noChangeArrowheads="1"/>
          </p:cNvSpPr>
          <p:nvPr/>
        </p:nvSpPr>
        <p:spPr bwMode="auto">
          <a:xfrm>
            <a:off x="4067175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  <a:endParaRPr lang="en-US" altLang="zh-TW" sz="1800" baseline="30000"/>
          </a:p>
        </p:txBody>
      </p:sp>
      <p:sp>
        <p:nvSpPr>
          <p:cNvPr id="37921" name="Text Box 55"/>
          <p:cNvSpPr txBox="1">
            <a:spLocks noChangeArrowheads="1"/>
          </p:cNvSpPr>
          <p:nvPr/>
        </p:nvSpPr>
        <p:spPr bwMode="auto">
          <a:xfrm>
            <a:off x="4587875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7</a:t>
            </a:r>
          </a:p>
        </p:txBody>
      </p:sp>
      <p:sp>
        <p:nvSpPr>
          <p:cNvPr id="37922" name="Text Box 56"/>
          <p:cNvSpPr txBox="1">
            <a:spLocks noChangeArrowheads="1"/>
          </p:cNvSpPr>
          <p:nvPr/>
        </p:nvSpPr>
        <p:spPr bwMode="auto">
          <a:xfrm>
            <a:off x="5219700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23" name="Text Box 58"/>
          <p:cNvSpPr txBox="1">
            <a:spLocks noChangeArrowheads="1"/>
          </p:cNvSpPr>
          <p:nvPr/>
        </p:nvSpPr>
        <p:spPr bwMode="auto">
          <a:xfrm>
            <a:off x="1149350" y="416877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  <a:r>
              <a:rPr lang="en-US" altLang="zh-TW" sz="1800" baseline="30000"/>
              <a:t>0</a:t>
            </a:r>
          </a:p>
        </p:txBody>
      </p:sp>
      <p:sp>
        <p:nvSpPr>
          <p:cNvPr id="37924" name="Text Box 59"/>
          <p:cNvSpPr txBox="1">
            <a:spLocks noChangeArrowheads="1"/>
          </p:cNvSpPr>
          <p:nvPr/>
        </p:nvSpPr>
        <p:spPr bwMode="auto">
          <a:xfrm>
            <a:off x="172402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25" name="Text Box 60"/>
          <p:cNvSpPr txBox="1">
            <a:spLocks noChangeArrowheads="1"/>
          </p:cNvSpPr>
          <p:nvPr/>
        </p:nvSpPr>
        <p:spPr bwMode="auto">
          <a:xfrm>
            <a:off x="224472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26" name="Text Box 61"/>
          <p:cNvSpPr txBox="1">
            <a:spLocks noChangeArrowheads="1"/>
          </p:cNvSpPr>
          <p:nvPr/>
        </p:nvSpPr>
        <p:spPr bwMode="auto">
          <a:xfrm>
            <a:off x="2820988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27" name="Line 62"/>
          <p:cNvSpPr>
            <a:spLocks noChangeShapeType="1"/>
          </p:cNvSpPr>
          <p:nvPr/>
        </p:nvSpPr>
        <p:spPr bwMode="auto">
          <a:xfrm>
            <a:off x="1116013" y="458152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28" name="Line 63"/>
          <p:cNvSpPr>
            <a:spLocks noChangeShapeType="1"/>
          </p:cNvSpPr>
          <p:nvPr/>
        </p:nvSpPr>
        <p:spPr bwMode="auto">
          <a:xfrm>
            <a:off x="1620838" y="414972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29" name="Text Box 64"/>
          <p:cNvSpPr txBox="1">
            <a:spLocks noChangeArrowheads="1"/>
          </p:cNvSpPr>
          <p:nvPr/>
        </p:nvSpPr>
        <p:spPr bwMode="auto">
          <a:xfrm>
            <a:off x="1187450" y="46529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30" name="Text Box 65"/>
          <p:cNvSpPr txBox="1">
            <a:spLocks noChangeArrowheads="1"/>
          </p:cNvSpPr>
          <p:nvPr/>
        </p:nvSpPr>
        <p:spPr bwMode="auto">
          <a:xfrm>
            <a:off x="118745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31" name="Text Box 66"/>
          <p:cNvSpPr txBox="1">
            <a:spLocks noChangeArrowheads="1"/>
          </p:cNvSpPr>
          <p:nvPr/>
        </p:nvSpPr>
        <p:spPr bwMode="auto">
          <a:xfrm>
            <a:off x="1187450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32" name="Text Box 67"/>
          <p:cNvSpPr txBox="1">
            <a:spLocks noChangeArrowheads="1"/>
          </p:cNvSpPr>
          <p:nvPr/>
        </p:nvSpPr>
        <p:spPr bwMode="auto">
          <a:xfrm>
            <a:off x="1701800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33" name="Text Box 68"/>
          <p:cNvSpPr txBox="1">
            <a:spLocks noChangeArrowheads="1"/>
          </p:cNvSpPr>
          <p:nvPr/>
        </p:nvSpPr>
        <p:spPr bwMode="auto">
          <a:xfrm>
            <a:off x="2222500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4</a:t>
            </a:r>
            <a:endParaRPr lang="en-US" altLang="zh-TW" sz="1800" baseline="30000"/>
          </a:p>
        </p:txBody>
      </p:sp>
      <p:sp>
        <p:nvSpPr>
          <p:cNvPr id="37934" name="Text Box 69"/>
          <p:cNvSpPr txBox="1">
            <a:spLocks noChangeArrowheads="1"/>
          </p:cNvSpPr>
          <p:nvPr/>
        </p:nvSpPr>
        <p:spPr bwMode="auto">
          <a:xfrm>
            <a:off x="2749550" y="46466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11</a:t>
            </a:r>
            <a:endParaRPr lang="en-US" altLang="zh-TW" sz="1800" baseline="30000"/>
          </a:p>
        </p:txBody>
      </p:sp>
      <p:sp>
        <p:nvSpPr>
          <p:cNvPr id="37935" name="Text Box 70"/>
          <p:cNvSpPr txBox="1">
            <a:spLocks noChangeArrowheads="1"/>
          </p:cNvSpPr>
          <p:nvPr/>
        </p:nvSpPr>
        <p:spPr bwMode="auto">
          <a:xfrm>
            <a:off x="170180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  <a:endParaRPr lang="en-US" altLang="zh-TW" sz="1800" baseline="30000"/>
          </a:p>
        </p:txBody>
      </p:sp>
      <p:sp>
        <p:nvSpPr>
          <p:cNvPr id="37936" name="Text Box 71"/>
          <p:cNvSpPr txBox="1">
            <a:spLocks noChangeArrowheads="1"/>
          </p:cNvSpPr>
          <p:nvPr/>
        </p:nvSpPr>
        <p:spPr bwMode="auto">
          <a:xfrm>
            <a:off x="222250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37" name="Text Box 72"/>
          <p:cNvSpPr txBox="1">
            <a:spLocks noChangeArrowheads="1"/>
          </p:cNvSpPr>
          <p:nvPr/>
        </p:nvSpPr>
        <p:spPr bwMode="auto">
          <a:xfrm>
            <a:off x="282098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38" name="Text Box 73"/>
          <p:cNvSpPr txBox="1">
            <a:spLocks noChangeArrowheads="1"/>
          </p:cNvSpPr>
          <p:nvPr/>
        </p:nvSpPr>
        <p:spPr bwMode="auto">
          <a:xfrm>
            <a:off x="1692275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  <a:endParaRPr lang="en-US" altLang="zh-TW" sz="1800" baseline="30000"/>
          </a:p>
        </p:txBody>
      </p:sp>
      <p:sp>
        <p:nvSpPr>
          <p:cNvPr id="37939" name="Text Box 74"/>
          <p:cNvSpPr txBox="1">
            <a:spLocks noChangeArrowheads="1"/>
          </p:cNvSpPr>
          <p:nvPr/>
        </p:nvSpPr>
        <p:spPr bwMode="auto">
          <a:xfrm>
            <a:off x="2212975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7</a:t>
            </a:r>
          </a:p>
        </p:txBody>
      </p:sp>
      <p:sp>
        <p:nvSpPr>
          <p:cNvPr id="37940" name="Text Box 75"/>
          <p:cNvSpPr txBox="1">
            <a:spLocks noChangeArrowheads="1"/>
          </p:cNvSpPr>
          <p:nvPr/>
        </p:nvSpPr>
        <p:spPr bwMode="auto">
          <a:xfrm>
            <a:off x="2844800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41" name="Text Box 77"/>
          <p:cNvSpPr txBox="1">
            <a:spLocks noChangeArrowheads="1"/>
          </p:cNvSpPr>
          <p:nvPr/>
        </p:nvSpPr>
        <p:spPr bwMode="auto">
          <a:xfrm>
            <a:off x="5900738" y="416877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  <a:r>
              <a:rPr lang="en-US" altLang="zh-TW" sz="1800" baseline="30000"/>
              <a:t>2</a:t>
            </a:r>
          </a:p>
        </p:txBody>
      </p:sp>
      <p:sp>
        <p:nvSpPr>
          <p:cNvPr id="37942" name="Text Box 78"/>
          <p:cNvSpPr txBox="1">
            <a:spLocks noChangeArrowheads="1"/>
          </p:cNvSpPr>
          <p:nvPr/>
        </p:nvSpPr>
        <p:spPr bwMode="auto">
          <a:xfrm>
            <a:off x="6475413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43" name="Text Box 79"/>
          <p:cNvSpPr txBox="1">
            <a:spLocks noChangeArrowheads="1"/>
          </p:cNvSpPr>
          <p:nvPr/>
        </p:nvSpPr>
        <p:spPr bwMode="auto">
          <a:xfrm>
            <a:off x="6996113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44" name="Text Box 80"/>
          <p:cNvSpPr txBox="1">
            <a:spLocks noChangeArrowheads="1"/>
          </p:cNvSpPr>
          <p:nvPr/>
        </p:nvSpPr>
        <p:spPr bwMode="auto">
          <a:xfrm>
            <a:off x="757237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45" name="Line 81"/>
          <p:cNvSpPr>
            <a:spLocks noChangeShapeType="1"/>
          </p:cNvSpPr>
          <p:nvPr/>
        </p:nvSpPr>
        <p:spPr bwMode="auto">
          <a:xfrm>
            <a:off x="5867400" y="4581525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46" name="Line 82"/>
          <p:cNvSpPr>
            <a:spLocks noChangeShapeType="1"/>
          </p:cNvSpPr>
          <p:nvPr/>
        </p:nvSpPr>
        <p:spPr bwMode="auto">
          <a:xfrm>
            <a:off x="6372225" y="414972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47" name="Text Box 83"/>
          <p:cNvSpPr txBox="1">
            <a:spLocks noChangeArrowheads="1"/>
          </p:cNvSpPr>
          <p:nvPr/>
        </p:nvSpPr>
        <p:spPr bwMode="auto">
          <a:xfrm>
            <a:off x="5938838" y="46529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48" name="Text Box 84"/>
          <p:cNvSpPr txBox="1">
            <a:spLocks noChangeArrowheads="1"/>
          </p:cNvSpPr>
          <p:nvPr/>
        </p:nvSpPr>
        <p:spPr bwMode="auto">
          <a:xfrm>
            <a:off x="593883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49" name="Text Box 85"/>
          <p:cNvSpPr txBox="1">
            <a:spLocks noChangeArrowheads="1"/>
          </p:cNvSpPr>
          <p:nvPr/>
        </p:nvSpPr>
        <p:spPr bwMode="auto">
          <a:xfrm>
            <a:off x="5938838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50" name="Text Box 86"/>
          <p:cNvSpPr txBox="1">
            <a:spLocks noChangeArrowheads="1"/>
          </p:cNvSpPr>
          <p:nvPr/>
        </p:nvSpPr>
        <p:spPr bwMode="auto">
          <a:xfrm>
            <a:off x="6453188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51" name="Text Box 87"/>
          <p:cNvSpPr txBox="1">
            <a:spLocks noChangeArrowheads="1"/>
          </p:cNvSpPr>
          <p:nvPr/>
        </p:nvSpPr>
        <p:spPr bwMode="auto">
          <a:xfrm>
            <a:off x="6973888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4</a:t>
            </a:r>
            <a:endParaRPr lang="en-US" altLang="zh-TW" sz="1800" baseline="30000"/>
          </a:p>
        </p:txBody>
      </p:sp>
      <p:sp>
        <p:nvSpPr>
          <p:cNvPr id="37952" name="Text Box 88"/>
          <p:cNvSpPr txBox="1">
            <a:spLocks noChangeArrowheads="1"/>
          </p:cNvSpPr>
          <p:nvPr/>
        </p:nvSpPr>
        <p:spPr bwMode="auto">
          <a:xfrm>
            <a:off x="7573963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  <a:endParaRPr lang="en-US" altLang="zh-TW" sz="1800" baseline="30000"/>
          </a:p>
        </p:txBody>
      </p:sp>
      <p:sp>
        <p:nvSpPr>
          <p:cNvPr id="37953" name="Text Box 89"/>
          <p:cNvSpPr txBox="1">
            <a:spLocks noChangeArrowheads="1"/>
          </p:cNvSpPr>
          <p:nvPr/>
        </p:nvSpPr>
        <p:spPr bwMode="auto">
          <a:xfrm>
            <a:off x="645318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5</a:t>
            </a:r>
            <a:endParaRPr lang="en-US" altLang="zh-TW" sz="1800" baseline="30000"/>
          </a:p>
        </p:txBody>
      </p:sp>
      <p:sp>
        <p:nvSpPr>
          <p:cNvPr id="37954" name="Text Box 90"/>
          <p:cNvSpPr txBox="1">
            <a:spLocks noChangeArrowheads="1"/>
          </p:cNvSpPr>
          <p:nvPr/>
        </p:nvSpPr>
        <p:spPr bwMode="auto">
          <a:xfrm>
            <a:off x="697388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55" name="Text Box 91"/>
          <p:cNvSpPr txBox="1">
            <a:spLocks noChangeArrowheads="1"/>
          </p:cNvSpPr>
          <p:nvPr/>
        </p:nvSpPr>
        <p:spPr bwMode="auto">
          <a:xfrm>
            <a:off x="7572375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56" name="Text Box 92"/>
          <p:cNvSpPr txBox="1">
            <a:spLocks noChangeArrowheads="1"/>
          </p:cNvSpPr>
          <p:nvPr/>
        </p:nvSpPr>
        <p:spPr bwMode="auto">
          <a:xfrm>
            <a:off x="6443663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  <a:endParaRPr lang="en-US" altLang="zh-TW" sz="1800" baseline="30000"/>
          </a:p>
        </p:txBody>
      </p:sp>
      <p:sp>
        <p:nvSpPr>
          <p:cNvPr id="37957" name="Text Box 93"/>
          <p:cNvSpPr txBox="1">
            <a:spLocks noChangeArrowheads="1"/>
          </p:cNvSpPr>
          <p:nvPr/>
        </p:nvSpPr>
        <p:spPr bwMode="auto">
          <a:xfrm>
            <a:off x="6964363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7</a:t>
            </a:r>
          </a:p>
        </p:txBody>
      </p:sp>
      <p:sp>
        <p:nvSpPr>
          <p:cNvPr id="37958" name="Text Box 94"/>
          <p:cNvSpPr txBox="1">
            <a:spLocks noChangeArrowheads="1"/>
          </p:cNvSpPr>
          <p:nvPr/>
        </p:nvSpPr>
        <p:spPr bwMode="auto">
          <a:xfrm>
            <a:off x="7596188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59" name="Line 96"/>
          <p:cNvSpPr>
            <a:spLocks noChangeShapeType="1"/>
          </p:cNvSpPr>
          <p:nvPr/>
        </p:nvSpPr>
        <p:spPr bwMode="auto">
          <a:xfrm flipH="1">
            <a:off x="2268538" y="15573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60" name="Line 98"/>
          <p:cNvSpPr>
            <a:spLocks noChangeShapeType="1"/>
          </p:cNvSpPr>
          <p:nvPr/>
        </p:nvSpPr>
        <p:spPr bwMode="auto">
          <a:xfrm>
            <a:off x="2268538" y="1700213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468313" y="820886"/>
            <a:ext cx="80645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allcost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cost [ ] [MAX_VERTICES],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distance[ ] [MAX_VERTICES],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/* determine the distances from each vertex to every other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vertex, cost is the adjacency matrix, distance is the matrix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distance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j, k;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for  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n;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	for   (j = 0; j &lt; n;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		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[j] = cost[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for   (k = 0; k &lt; n; k++)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	for 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n;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		for   (j = 0; j &lt; n;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		if (distance[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[k] + distance[k] [j] &lt; 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[j])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		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[j] = 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[k] + distance[k] [j];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} </a:t>
            </a:r>
          </a:p>
        </p:txBody>
      </p:sp>
      <p:sp>
        <p:nvSpPr>
          <p:cNvPr id="38915" name="文字方塊 2"/>
          <p:cNvSpPr txBox="1">
            <a:spLocks noChangeArrowheads="1"/>
          </p:cNvSpPr>
          <p:nvPr/>
        </p:nvSpPr>
        <p:spPr bwMode="auto">
          <a:xfrm>
            <a:off x="6300788" y="587692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shortpath2.c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57200" y="44624"/>
            <a:ext cx="7643813" cy="65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b="1" smtClean="0">
                <a:solidFill>
                  <a:srgbClr val="FFC000"/>
                </a:solidFill>
                <a:effectLst/>
              </a:rPr>
              <a:t>最短路徑</a:t>
            </a:r>
            <a:r>
              <a:rPr lang="en-US" altLang="zh-TW" sz="3600" b="1" smtClean="0">
                <a:solidFill>
                  <a:srgbClr val="FFC000"/>
                </a:solidFill>
                <a:effectLst/>
              </a:rPr>
              <a:t>(</a:t>
            </a:r>
            <a:r>
              <a:rPr lang="zh-TW" altLang="en-US" sz="3600" b="1" smtClean="0">
                <a:solidFill>
                  <a:srgbClr val="FFC000"/>
                </a:solidFill>
                <a:effectLst/>
              </a:rPr>
              <a:t>任意兩點間的最短路徑</a:t>
            </a:r>
            <a:r>
              <a:rPr lang="en-US" altLang="zh-TW" sz="3600" b="1" smtClean="0">
                <a:solidFill>
                  <a:srgbClr val="FFC000"/>
                </a:solidFill>
                <a:effectLst/>
              </a:rPr>
              <a:t>)</a:t>
            </a:r>
            <a:endParaRPr lang="en-US" altLang="zh-TW" sz="3600" b="1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rgbClr val="FFC000"/>
                </a:solidFill>
                <a:effectLst/>
              </a:rPr>
              <a:t>AOV</a:t>
            </a:r>
            <a:r>
              <a:rPr lang="zh-TW" altLang="en-US" b="1" dirty="0" smtClean="0">
                <a:solidFill>
                  <a:srgbClr val="FFC000"/>
                </a:solidFill>
                <a:effectLst/>
              </a:rPr>
              <a:t>作業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網路 </a:t>
            </a:r>
          </a:p>
        </p:txBody>
      </p:sp>
      <p:sp>
        <p:nvSpPr>
          <p:cNvPr id="552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05025"/>
            <a:ext cx="8229600" cy="3124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200"/>
              <a:t>AOV </a:t>
            </a:r>
            <a:r>
              <a:rPr lang="zh-TW" altLang="en-US" sz="2200"/>
              <a:t>網路</a:t>
            </a:r>
            <a:r>
              <a:rPr lang="en-US" altLang="zh-TW" sz="2200"/>
              <a:t>(Activity on vertex) </a:t>
            </a:r>
          </a:p>
          <a:p>
            <a:pPr eaLnBrk="1" hangingPunct="1">
              <a:defRPr/>
            </a:pPr>
            <a:r>
              <a:rPr lang="zh-TW" altLang="en-US" sz="2200"/>
              <a:t>定義：</a:t>
            </a:r>
            <a:r>
              <a:rPr lang="en-US" altLang="zh-TW" sz="2200"/>
              <a:t>AOV </a:t>
            </a:r>
            <a:r>
              <a:rPr lang="zh-TW" altLang="en-US" sz="2200"/>
              <a:t>網路為一有向圖形</a:t>
            </a:r>
            <a:r>
              <a:rPr lang="en-US" altLang="zh-TW" sz="2200"/>
              <a:t>G</a:t>
            </a:r>
            <a:r>
              <a:rPr lang="zh-TW" altLang="en-US" sz="2200"/>
              <a:t>，其中頂點代表工作或作業，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/>
              <a:t>               邊代表事件之間的優先順序。</a:t>
            </a:r>
          </a:p>
          <a:p>
            <a:pPr eaLnBrk="1" hangingPunct="1">
              <a:defRPr/>
            </a:pPr>
            <a:r>
              <a:rPr lang="zh-TW" altLang="en-US" sz="2200"/>
              <a:t>定義：</a:t>
            </a:r>
            <a:r>
              <a:rPr lang="en-US" altLang="zh-TW" sz="2200"/>
              <a:t>i </a:t>
            </a:r>
            <a:r>
              <a:rPr lang="zh-TW" altLang="en-US" sz="2200"/>
              <a:t>為 </a:t>
            </a:r>
            <a:r>
              <a:rPr lang="en-US" altLang="zh-TW" sz="2200"/>
              <a:t>j </a:t>
            </a:r>
            <a:r>
              <a:rPr lang="zh-TW" altLang="en-US" sz="2200"/>
              <a:t>之前行點</a:t>
            </a:r>
            <a:r>
              <a:rPr lang="zh-TW" altLang="en-US" sz="2200">
                <a:sym typeface="Wingdings" pitchFamily="2" charset="2"/>
              </a:rPr>
              <a:t></a:t>
            </a:r>
            <a:r>
              <a:rPr lang="zh-TW" altLang="en-US" sz="2200"/>
              <a:t>從 </a:t>
            </a:r>
            <a:r>
              <a:rPr lang="en-US" altLang="zh-TW" sz="2200"/>
              <a:t>i </a:t>
            </a:r>
            <a:r>
              <a:rPr lang="zh-TW" altLang="en-US" sz="2200"/>
              <a:t>到 </a:t>
            </a:r>
            <a:r>
              <a:rPr lang="en-US" altLang="zh-TW" sz="2200"/>
              <a:t>j </a:t>
            </a:r>
            <a:r>
              <a:rPr lang="zh-TW" altLang="en-US" sz="2200"/>
              <a:t>存在一有向路徑 </a:t>
            </a:r>
            <a:r>
              <a:rPr lang="en-US" altLang="zh-TW" sz="2200"/>
              <a:t>i→ .  →j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/>
              <a:t>               i </a:t>
            </a:r>
            <a:r>
              <a:rPr lang="zh-TW" altLang="en-US" sz="2200"/>
              <a:t>為 </a:t>
            </a:r>
            <a:r>
              <a:rPr lang="en-US" altLang="zh-TW" sz="2200"/>
              <a:t>j </a:t>
            </a:r>
            <a:r>
              <a:rPr lang="zh-TW" altLang="en-US" sz="2200"/>
              <a:t>之直接前行點</a:t>
            </a:r>
            <a:r>
              <a:rPr lang="zh-TW" altLang="en-US" sz="2200">
                <a:sym typeface="Wingdings" pitchFamily="2" charset="2"/>
              </a:rPr>
              <a:t></a:t>
            </a:r>
            <a:r>
              <a:rPr lang="zh-TW" altLang="en-US" sz="2200"/>
              <a:t> </a:t>
            </a:r>
            <a:r>
              <a:rPr lang="en-US" altLang="zh-TW" sz="2200"/>
              <a:t>( i , j ) </a:t>
            </a:r>
            <a:r>
              <a:rPr lang="zh-TW" altLang="en-US" sz="2200"/>
              <a:t>為</a:t>
            </a:r>
            <a:r>
              <a:rPr lang="en-US" altLang="zh-TW" sz="2200"/>
              <a:t>G</a:t>
            </a:r>
            <a:r>
              <a:rPr lang="zh-TW" altLang="en-US" sz="2200"/>
              <a:t>之邊</a:t>
            </a:r>
          </a:p>
          <a:p>
            <a:pPr eaLnBrk="1" hangingPunct="1">
              <a:defRPr/>
            </a:pPr>
            <a:r>
              <a:rPr lang="zh-TW" altLang="en-US" sz="2200"/>
              <a:t>定義：拓樸序列是圖中頂點的線性順序，其中任意兩頂點 </a:t>
            </a:r>
            <a:r>
              <a:rPr lang="en-US" altLang="zh-TW" sz="2200"/>
              <a:t>i  , j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/>
              <a:t>               </a:t>
            </a:r>
            <a:r>
              <a:rPr lang="zh-TW" altLang="en-US" sz="2200"/>
              <a:t>若在網路中 </a:t>
            </a:r>
            <a:r>
              <a:rPr lang="en-US" altLang="zh-TW" sz="2200"/>
              <a:t>i </a:t>
            </a:r>
            <a:r>
              <a:rPr lang="zh-TW" altLang="en-US" sz="2200"/>
              <a:t>是 </a:t>
            </a:r>
            <a:r>
              <a:rPr lang="en-US" altLang="zh-TW" sz="2200"/>
              <a:t>j </a:t>
            </a:r>
            <a:r>
              <a:rPr lang="zh-TW" altLang="en-US" sz="2200"/>
              <a:t>的前行點，則線性順序 </a:t>
            </a:r>
            <a:r>
              <a:rPr lang="en-US" altLang="zh-TW" sz="2200"/>
              <a:t>i </a:t>
            </a:r>
            <a:r>
              <a:rPr lang="zh-TW" altLang="en-US" sz="2200"/>
              <a:t>也在 </a:t>
            </a:r>
            <a:r>
              <a:rPr lang="en-US" altLang="zh-TW" sz="2200"/>
              <a:t>j </a:t>
            </a:r>
            <a:r>
              <a:rPr lang="zh-TW" altLang="en-US" sz="2200"/>
              <a:t>之前。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1090613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1800"/>
              <a:t>例：</a:t>
            </a:r>
            <a:r>
              <a:rPr lang="zh-TW" altLang="en-US" sz="2800"/>
              <a:t> </a:t>
            </a:r>
          </a:p>
        </p:txBody>
      </p:sp>
      <p:sp>
        <p:nvSpPr>
          <p:cNvPr id="40963" name="Line 18"/>
          <p:cNvSpPr>
            <a:spLocks noChangeShapeType="1"/>
          </p:cNvSpPr>
          <p:nvPr/>
        </p:nvSpPr>
        <p:spPr bwMode="auto">
          <a:xfrm flipV="1">
            <a:off x="4149725" y="2220913"/>
            <a:ext cx="665163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4" name="Line 17"/>
          <p:cNvSpPr>
            <a:spLocks noChangeShapeType="1"/>
          </p:cNvSpPr>
          <p:nvPr/>
        </p:nvSpPr>
        <p:spPr bwMode="auto">
          <a:xfrm>
            <a:off x="5395913" y="2217738"/>
            <a:ext cx="587375" cy="473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5" name="Line 15"/>
          <p:cNvSpPr>
            <a:spLocks noChangeShapeType="1"/>
          </p:cNvSpPr>
          <p:nvPr/>
        </p:nvSpPr>
        <p:spPr bwMode="auto">
          <a:xfrm>
            <a:off x="4149725" y="3362325"/>
            <a:ext cx="592138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6" name="Line 16"/>
          <p:cNvSpPr>
            <a:spLocks noChangeShapeType="1"/>
          </p:cNvSpPr>
          <p:nvPr/>
        </p:nvSpPr>
        <p:spPr bwMode="auto">
          <a:xfrm>
            <a:off x="5395913" y="3362325"/>
            <a:ext cx="5111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7" name="Line 14"/>
          <p:cNvSpPr>
            <a:spLocks noChangeShapeType="1"/>
          </p:cNvSpPr>
          <p:nvPr/>
        </p:nvSpPr>
        <p:spPr bwMode="auto">
          <a:xfrm>
            <a:off x="4149725" y="3765550"/>
            <a:ext cx="754063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8" name="Line 13"/>
          <p:cNvSpPr>
            <a:spLocks noChangeShapeType="1"/>
          </p:cNvSpPr>
          <p:nvPr/>
        </p:nvSpPr>
        <p:spPr bwMode="auto">
          <a:xfrm flipV="1">
            <a:off x="5395913" y="3790950"/>
            <a:ext cx="638175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9" name="Line 12"/>
          <p:cNvSpPr>
            <a:spLocks noChangeShapeType="1"/>
          </p:cNvSpPr>
          <p:nvPr/>
        </p:nvSpPr>
        <p:spPr bwMode="auto">
          <a:xfrm>
            <a:off x="5187950" y="3765550"/>
            <a:ext cx="846138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>
            <a:off x="5487988" y="4960938"/>
            <a:ext cx="520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1" name="Rectangle 20"/>
          <p:cNvSpPr>
            <a:spLocks noChangeArrowheads="1"/>
          </p:cNvSpPr>
          <p:nvPr/>
        </p:nvSpPr>
        <p:spPr bwMode="auto">
          <a:xfrm>
            <a:off x="3111500" y="2192338"/>
            <a:ext cx="184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en-US" altLang="zh-TW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sp>
        <p:nvSpPr>
          <p:cNvPr id="40972" name="Rectangle 22"/>
          <p:cNvSpPr>
            <a:spLocks noChangeArrowheads="1"/>
          </p:cNvSpPr>
          <p:nvPr/>
        </p:nvSpPr>
        <p:spPr bwMode="auto">
          <a:xfrm>
            <a:off x="3111500" y="3749675"/>
            <a:ext cx="184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en-US" altLang="zh-TW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sp>
        <p:nvSpPr>
          <p:cNvPr id="40973" name="Line 31"/>
          <p:cNvSpPr>
            <a:spLocks noChangeShapeType="1"/>
          </p:cNvSpPr>
          <p:nvPr/>
        </p:nvSpPr>
        <p:spPr bwMode="auto">
          <a:xfrm flipV="1">
            <a:off x="4149725" y="2220913"/>
            <a:ext cx="665163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4" name="Line 30"/>
          <p:cNvSpPr>
            <a:spLocks noChangeShapeType="1"/>
          </p:cNvSpPr>
          <p:nvPr/>
        </p:nvSpPr>
        <p:spPr bwMode="auto">
          <a:xfrm>
            <a:off x="5395913" y="2217738"/>
            <a:ext cx="587375" cy="473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5" name="Line 28"/>
          <p:cNvSpPr>
            <a:spLocks noChangeShapeType="1"/>
          </p:cNvSpPr>
          <p:nvPr/>
        </p:nvSpPr>
        <p:spPr bwMode="auto">
          <a:xfrm>
            <a:off x="4149725" y="3362325"/>
            <a:ext cx="592138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6" name="Line 29"/>
          <p:cNvSpPr>
            <a:spLocks noChangeShapeType="1"/>
          </p:cNvSpPr>
          <p:nvPr/>
        </p:nvSpPr>
        <p:spPr bwMode="auto">
          <a:xfrm>
            <a:off x="5395913" y="3362325"/>
            <a:ext cx="5111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7" name="Line 27"/>
          <p:cNvSpPr>
            <a:spLocks noChangeShapeType="1"/>
          </p:cNvSpPr>
          <p:nvPr/>
        </p:nvSpPr>
        <p:spPr bwMode="auto">
          <a:xfrm>
            <a:off x="4149725" y="3765550"/>
            <a:ext cx="754063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8" name="Line 26"/>
          <p:cNvSpPr>
            <a:spLocks noChangeShapeType="1"/>
          </p:cNvSpPr>
          <p:nvPr/>
        </p:nvSpPr>
        <p:spPr bwMode="auto">
          <a:xfrm flipV="1">
            <a:off x="5395913" y="3790950"/>
            <a:ext cx="638175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9" name="Line 25"/>
          <p:cNvSpPr>
            <a:spLocks noChangeShapeType="1"/>
          </p:cNvSpPr>
          <p:nvPr/>
        </p:nvSpPr>
        <p:spPr bwMode="auto">
          <a:xfrm>
            <a:off x="5187950" y="3765550"/>
            <a:ext cx="846138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80" name="Line 24"/>
          <p:cNvSpPr>
            <a:spLocks noChangeShapeType="1"/>
          </p:cNvSpPr>
          <p:nvPr/>
        </p:nvSpPr>
        <p:spPr bwMode="auto">
          <a:xfrm>
            <a:off x="5487988" y="4960938"/>
            <a:ext cx="520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81" name="Rectangle 33"/>
          <p:cNvSpPr>
            <a:spLocks noChangeArrowheads="1"/>
          </p:cNvSpPr>
          <p:nvPr/>
        </p:nvSpPr>
        <p:spPr bwMode="auto">
          <a:xfrm>
            <a:off x="3111500" y="2192338"/>
            <a:ext cx="184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en-US" altLang="zh-TW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sp>
        <p:nvSpPr>
          <p:cNvPr id="40982" name="Rectangle 35"/>
          <p:cNvSpPr>
            <a:spLocks noChangeArrowheads="1"/>
          </p:cNvSpPr>
          <p:nvPr/>
        </p:nvSpPr>
        <p:spPr bwMode="auto">
          <a:xfrm>
            <a:off x="3111500" y="3749675"/>
            <a:ext cx="184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en-US" altLang="zh-TW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grpSp>
        <p:nvGrpSpPr>
          <p:cNvPr id="40983" name="Group 47"/>
          <p:cNvGrpSpPr>
            <a:grpSpLocks/>
          </p:cNvGrpSpPr>
          <p:nvPr/>
        </p:nvGrpSpPr>
        <p:grpSpPr bwMode="auto">
          <a:xfrm>
            <a:off x="468313" y="1045915"/>
            <a:ext cx="3382962" cy="1951037"/>
            <a:chOff x="386" y="527"/>
            <a:chExt cx="2131" cy="1229"/>
          </a:xfrm>
        </p:grpSpPr>
        <p:grpSp>
          <p:nvGrpSpPr>
            <p:cNvPr id="41036" name="Group 4"/>
            <p:cNvGrpSpPr>
              <a:grpSpLocks/>
            </p:cNvGrpSpPr>
            <p:nvPr/>
          </p:nvGrpSpPr>
          <p:grpSpPr bwMode="auto">
            <a:xfrm>
              <a:off x="612" y="528"/>
              <a:ext cx="1800" cy="1224"/>
              <a:chOff x="2306" y="7195"/>
              <a:chExt cx="4498" cy="3060"/>
            </a:xfrm>
          </p:grpSpPr>
          <p:sp>
            <p:nvSpPr>
              <p:cNvPr id="41049" name="Oval 5"/>
              <p:cNvSpPr>
                <a:spLocks noChangeArrowheads="1"/>
              </p:cNvSpPr>
              <p:nvPr/>
            </p:nvSpPr>
            <p:spPr bwMode="auto">
              <a:xfrm>
                <a:off x="4113" y="719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0" name="Oval 6"/>
              <p:cNvSpPr>
                <a:spLocks noChangeArrowheads="1"/>
              </p:cNvSpPr>
              <p:nvPr/>
            </p:nvSpPr>
            <p:spPr bwMode="auto">
              <a:xfrm>
                <a:off x="4106" y="841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1" name="Oval 7"/>
              <p:cNvSpPr>
                <a:spLocks noChangeArrowheads="1"/>
              </p:cNvSpPr>
              <p:nvPr/>
            </p:nvSpPr>
            <p:spPr bwMode="auto">
              <a:xfrm>
                <a:off x="5946" y="8430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2" name="Oval 8"/>
              <p:cNvSpPr>
                <a:spLocks noChangeArrowheads="1"/>
              </p:cNvSpPr>
              <p:nvPr/>
            </p:nvSpPr>
            <p:spPr bwMode="auto">
              <a:xfrm>
                <a:off x="2306" y="841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3" name="Oval 9"/>
              <p:cNvSpPr>
                <a:spLocks noChangeArrowheads="1"/>
              </p:cNvSpPr>
              <p:nvPr/>
            </p:nvSpPr>
            <p:spPr bwMode="auto">
              <a:xfrm>
                <a:off x="4286" y="967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4" name="Oval 10"/>
              <p:cNvSpPr>
                <a:spLocks noChangeArrowheads="1"/>
              </p:cNvSpPr>
              <p:nvPr/>
            </p:nvSpPr>
            <p:spPr bwMode="auto">
              <a:xfrm>
                <a:off x="6086" y="967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</p:grpSp>
        <p:grpSp>
          <p:nvGrpSpPr>
            <p:cNvPr id="41037" name="Group 46"/>
            <p:cNvGrpSpPr>
              <a:grpSpLocks/>
            </p:cNvGrpSpPr>
            <p:nvPr/>
          </p:nvGrpSpPr>
          <p:grpSpPr bwMode="auto">
            <a:xfrm>
              <a:off x="386" y="527"/>
              <a:ext cx="2131" cy="1229"/>
              <a:chOff x="386" y="527"/>
              <a:chExt cx="2131" cy="1229"/>
            </a:xfrm>
          </p:grpSpPr>
          <p:sp>
            <p:nvSpPr>
              <p:cNvPr id="41046" name="Rectangle 32"/>
              <p:cNvSpPr>
                <a:spLocks noChangeArrowheads="1"/>
              </p:cNvSpPr>
              <p:nvPr/>
            </p:nvSpPr>
            <p:spPr bwMode="auto">
              <a:xfrm>
                <a:off x="1342" y="52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47" name="Rectangle 34"/>
              <p:cNvSpPr>
                <a:spLocks noChangeArrowheads="1"/>
              </p:cNvSpPr>
              <p:nvPr/>
            </p:nvSpPr>
            <p:spPr bwMode="auto">
              <a:xfrm>
                <a:off x="386" y="1026"/>
                <a:ext cx="21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48" name="Rectangle 36"/>
              <p:cNvSpPr>
                <a:spLocks noChangeArrowheads="1"/>
              </p:cNvSpPr>
              <p:nvPr/>
            </p:nvSpPr>
            <p:spPr bwMode="auto">
              <a:xfrm>
                <a:off x="793" y="1525"/>
                <a:ext cx="16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38" name="Line 37"/>
            <p:cNvSpPr>
              <a:spLocks noChangeShapeType="1"/>
            </p:cNvSpPr>
            <p:nvPr/>
          </p:nvSpPr>
          <p:spPr bwMode="auto">
            <a:xfrm flipV="1">
              <a:off x="922" y="756"/>
              <a:ext cx="41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9" name="Line 38"/>
            <p:cNvSpPr>
              <a:spLocks noChangeShapeType="1"/>
            </p:cNvSpPr>
            <p:nvPr/>
          </p:nvSpPr>
          <p:spPr bwMode="auto">
            <a:xfrm>
              <a:off x="1707" y="754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0" name="Line 39"/>
            <p:cNvSpPr>
              <a:spLocks noChangeShapeType="1"/>
            </p:cNvSpPr>
            <p:nvPr/>
          </p:nvSpPr>
          <p:spPr bwMode="auto">
            <a:xfrm>
              <a:off x="922" y="1146"/>
              <a:ext cx="373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1" name="Line 40"/>
            <p:cNvSpPr>
              <a:spLocks noChangeShapeType="1"/>
            </p:cNvSpPr>
            <p:nvPr/>
          </p:nvSpPr>
          <p:spPr bwMode="auto">
            <a:xfrm>
              <a:off x="1707" y="1146"/>
              <a:ext cx="3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2" name="Line 41"/>
            <p:cNvSpPr>
              <a:spLocks noChangeShapeType="1"/>
            </p:cNvSpPr>
            <p:nvPr/>
          </p:nvSpPr>
          <p:spPr bwMode="auto">
            <a:xfrm>
              <a:off x="922" y="1244"/>
              <a:ext cx="475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3" name="Line 42"/>
            <p:cNvSpPr>
              <a:spLocks noChangeShapeType="1"/>
            </p:cNvSpPr>
            <p:nvPr/>
          </p:nvSpPr>
          <p:spPr bwMode="auto">
            <a:xfrm flipV="1">
              <a:off x="1707" y="1260"/>
              <a:ext cx="40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4" name="Line 43"/>
            <p:cNvSpPr>
              <a:spLocks noChangeShapeType="1"/>
            </p:cNvSpPr>
            <p:nvPr/>
          </p:nvSpPr>
          <p:spPr bwMode="auto">
            <a:xfrm>
              <a:off x="1576" y="1244"/>
              <a:ext cx="533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5" name="Line 44"/>
            <p:cNvSpPr>
              <a:spLocks noChangeShapeType="1"/>
            </p:cNvSpPr>
            <p:nvPr/>
          </p:nvSpPr>
          <p:spPr bwMode="auto">
            <a:xfrm>
              <a:off x="1765" y="1668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84" name="Text Box 45"/>
          <p:cNvSpPr txBox="1">
            <a:spLocks noChangeArrowheads="1"/>
          </p:cNvSpPr>
          <p:nvPr/>
        </p:nvSpPr>
        <p:spPr bwMode="auto">
          <a:xfrm>
            <a:off x="755650" y="2565400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initial </a:t>
            </a:r>
          </a:p>
        </p:txBody>
      </p:sp>
      <p:grpSp>
        <p:nvGrpSpPr>
          <p:cNvPr id="40985" name="Group 71"/>
          <p:cNvGrpSpPr>
            <a:grpSpLocks/>
          </p:cNvGrpSpPr>
          <p:nvPr/>
        </p:nvGrpSpPr>
        <p:grpSpPr bwMode="auto">
          <a:xfrm>
            <a:off x="3419475" y="973907"/>
            <a:ext cx="2592388" cy="1951037"/>
            <a:chOff x="2744" y="527"/>
            <a:chExt cx="1633" cy="1229"/>
          </a:xfrm>
        </p:grpSpPr>
        <p:sp>
          <p:nvSpPr>
            <p:cNvPr id="41022" name="Oval 50"/>
            <p:cNvSpPr>
              <a:spLocks noChangeArrowheads="1"/>
            </p:cNvSpPr>
            <p:nvPr/>
          </p:nvSpPr>
          <p:spPr bwMode="auto">
            <a:xfrm>
              <a:off x="3286" y="528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23" name="Oval 51"/>
            <p:cNvSpPr>
              <a:spLocks noChangeArrowheads="1"/>
            </p:cNvSpPr>
            <p:nvPr/>
          </p:nvSpPr>
          <p:spPr bwMode="auto">
            <a:xfrm>
              <a:off x="3283" y="1016"/>
              <a:ext cx="288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24" name="Oval 52"/>
            <p:cNvSpPr>
              <a:spLocks noChangeArrowheads="1"/>
            </p:cNvSpPr>
            <p:nvPr/>
          </p:nvSpPr>
          <p:spPr bwMode="auto">
            <a:xfrm>
              <a:off x="4020" y="1022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25" name="Oval 54"/>
            <p:cNvSpPr>
              <a:spLocks noChangeArrowheads="1"/>
            </p:cNvSpPr>
            <p:nvPr/>
          </p:nvSpPr>
          <p:spPr bwMode="auto">
            <a:xfrm>
              <a:off x="3355" y="1520"/>
              <a:ext cx="288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26" name="Oval 55"/>
            <p:cNvSpPr>
              <a:spLocks noChangeArrowheads="1"/>
            </p:cNvSpPr>
            <p:nvPr/>
          </p:nvSpPr>
          <p:spPr bwMode="auto">
            <a:xfrm>
              <a:off x="4076" y="1520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41027" name="Group 69"/>
            <p:cNvGrpSpPr>
              <a:grpSpLocks/>
            </p:cNvGrpSpPr>
            <p:nvPr/>
          </p:nvGrpSpPr>
          <p:grpSpPr bwMode="auto">
            <a:xfrm>
              <a:off x="2744" y="527"/>
              <a:ext cx="1633" cy="1229"/>
              <a:chOff x="2744" y="527"/>
              <a:chExt cx="1633" cy="1229"/>
            </a:xfrm>
          </p:grpSpPr>
          <p:sp>
            <p:nvSpPr>
              <p:cNvPr id="41033" name="Rectangle 57"/>
              <p:cNvSpPr>
                <a:spLocks noChangeArrowheads="1"/>
              </p:cNvSpPr>
              <p:nvPr/>
            </p:nvSpPr>
            <p:spPr bwMode="auto">
              <a:xfrm>
                <a:off x="3293" y="52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34" name="Rectangle 58"/>
              <p:cNvSpPr>
                <a:spLocks noChangeArrowheads="1"/>
              </p:cNvSpPr>
              <p:nvPr/>
            </p:nvSpPr>
            <p:spPr bwMode="auto">
              <a:xfrm>
                <a:off x="3289" y="1026"/>
                <a:ext cx="9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35" name="Rectangle 59"/>
              <p:cNvSpPr>
                <a:spLocks noChangeArrowheads="1"/>
              </p:cNvSpPr>
              <p:nvPr/>
            </p:nvSpPr>
            <p:spPr bwMode="auto">
              <a:xfrm>
                <a:off x="2744" y="1525"/>
                <a:ext cx="16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 V</a:t>
                </a:r>
                <a:r>
                  <a:rPr lang="en-US" altLang="zh-TW" sz="1800" b="1" baseline="-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</a:t>
                </a:r>
                <a:endParaRPr lang="en-US" altLang="zh-TW" sz="1800" b="1" dirty="0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28" name="Line 61"/>
            <p:cNvSpPr>
              <a:spLocks noChangeShapeType="1"/>
            </p:cNvSpPr>
            <p:nvPr/>
          </p:nvSpPr>
          <p:spPr bwMode="auto">
            <a:xfrm>
              <a:off x="3658" y="754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29" name="Line 63"/>
            <p:cNvSpPr>
              <a:spLocks noChangeShapeType="1"/>
            </p:cNvSpPr>
            <p:nvPr/>
          </p:nvSpPr>
          <p:spPr bwMode="auto">
            <a:xfrm>
              <a:off x="3658" y="1146"/>
              <a:ext cx="3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0" name="Line 65"/>
            <p:cNvSpPr>
              <a:spLocks noChangeShapeType="1"/>
            </p:cNvSpPr>
            <p:nvPr/>
          </p:nvSpPr>
          <p:spPr bwMode="auto">
            <a:xfrm flipV="1">
              <a:off x="3658" y="1260"/>
              <a:ext cx="40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1" name="Line 66"/>
            <p:cNvSpPr>
              <a:spLocks noChangeShapeType="1"/>
            </p:cNvSpPr>
            <p:nvPr/>
          </p:nvSpPr>
          <p:spPr bwMode="auto">
            <a:xfrm>
              <a:off x="3527" y="1244"/>
              <a:ext cx="533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2" name="Line 67"/>
            <p:cNvSpPr>
              <a:spLocks noChangeShapeType="1"/>
            </p:cNvSpPr>
            <p:nvPr/>
          </p:nvSpPr>
          <p:spPr bwMode="auto">
            <a:xfrm>
              <a:off x="3716" y="1668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86" name="Text Box 68"/>
          <p:cNvSpPr txBox="1">
            <a:spLocks noChangeArrowheads="1"/>
          </p:cNvSpPr>
          <p:nvPr/>
        </p:nvSpPr>
        <p:spPr bwMode="auto">
          <a:xfrm>
            <a:off x="3973513" y="2587625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0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40987" name="Group 89"/>
          <p:cNvGrpSpPr>
            <a:grpSpLocks/>
          </p:cNvGrpSpPr>
          <p:nvPr/>
        </p:nvGrpSpPr>
        <p:grpSpPr bwMode="auto">
          <a:xfrm>
            <a:off x="6507163" y="980257"/>
            <a:ext cx="1738312" cy="1944687"/>
            <a:chOff x="4099" y="527"/>
            <a:chExt cx="1095" cy="1225"/>
          </a:xfrm>
        </p:grpSpPr>
        <p:sp>
          <p:nvSpPr>
            <p:cNvPr id="41011" name="Oval 73"/>
            <p:cNvSpPr>
              <a:spLocks noChangeArrowheads="1"/>
            </p:cNvSpPr>
            <p:nvPr/>
          </p:nvSpPr>
          <p:spPr bwMode="auto">
            <a:xfrm>
              <a:off x="4102" y="528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12" name="Oval 74"/>
            <p:cNvSpPr>
              <a:spLocks noChangeArrowheads="1"/>
            </p:cNvSpPr>
            <p:nvPr/>
          </p:nvSpPr>
          <p:spPr bwMode="auto">
            <a:xfrm>
              <a:off x="4099" y="1016"/>
              <a:ext cx="288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13" name="Oval 75"/>
            <p:cNvSpPr>
              <a:spLocks noChangeArrowheads="1"/>
            </p:cNvSpPr>
            <p:nvPr/>
          </p:nvSpPr>
          <p:spPr bwMode="auto">
            <a:xfrm>
              <a:off x="4836" y="1022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14" name="Oval 77"/>
            <p:cNvSpPr>
              <a:spLocks noChangeArrowheads="1"/>
            </p:cNvSpPr>
            <p:nvPr/>
          </p:nvSpPr>
          <p:spPr bwMode="auto">
            <a:xfrm>
              <a:off x="4892" y="1520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41015" name="Group 88"/>
            <p:cNvGrpSpPr>
              <a:grpSpLocks/>
            </p:cNvGrpSpPr>
            <p:nvPr/>
          </p:nvGrpSpPr>
          <p:grpSpPr bwMode="auto">
            <a:xfrm>
              <a:off x="4151" y="527"/>
              <a:ext cx="1043" cy="1225"/>
              <a:chOff x="4151" y="527"/>
              <a:chExt cx="1043" cy="1225"/>
            </a:xfrm>
          </p:grpSpPr>
          <p:sp>
            <p:nvSpPr>
              <p:cNvPr id="41019" name="Rectangle 79"/>
              <p:cNvSpPr>
                <a:spLocks noChangeArrowheads="1"/>
              </p:cNvSpPr>
              <p:nvPr/>
            </p:nvSpPr>
            <p:spPr bwMode="auto">
              <a:xfrm>
                <a:off x="4155" y="52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0" name="Rectangle 80"/>
              <p:cNvSpPr>
                <a:spLocks noChangeArrowheads="1"/>
              </p:cNvSpPr>
              <p:nvPr/>
            </p:nvSpPr>
            <p:spPr bwMode="auto">
              <a:xfrm>
                <a:off x="4151" y="1026"/>
                <a:ext cx="9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1" name="Rectangle 81"/>
              <p:cNvSpPr>
                <a:spLocks noChangeArrowheads="1"/>
              </p:cNvSpPr>
              <p:nvPr/>
            </p:nvSpPr>
            <p:spPr bwMode="auto">
              <a:xfrm>
                <a:off x="4876" y="1521"/>
                <a:ext cx="3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16" name="Line 82"/>
            <p:cNvSpPr>
              <a:spLocks noChangeShapeType="1"/>
            </p:cNvSpPr>
            <p:nvPr/>
          </p:nvSpPr>
          <p:spPr bwMode="auto">
            <a:xfrm>
              <a:off x="4474" y="754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17" name="Line 83"/>
            <p:cNvSpPr>
              <a:spLocks noChangeShapeType="1"/>
            </p:cNvSpPr>
            <p:nvPr/>
          </p:nvSpPr>
          <p:spPr bwMode="auto">
            <a:xfrm>
              <a:off x="4474" y="1146"/>
              <a:ext cx="3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18" name="Line 85"/>
            <p:cNvSpPr>
              <a:spLocks noChangeShapeType="1"/>
            </p:cNvSpPr>
            <p:nvPr/>
          </p:nvSpPr>
          <p:spPr bwMode="auto">
            <a:xfrm>
              <a:off x="4343" y="1244"/>
              <a:ext cx="533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88" name="Text Box 87"/>
          <p:cNvSpPr txBox="1">
            <a:spLocks noChangeArrowheads="1"/>
          </p:cNvSpPr>
          <p:nvPr/>
        </p:nvSpPr>
        <p:spPr bwMode="auto">
          <a:xfrm>
            <a:off x="6565900" y="2587625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3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40989" name="Group 103"/>
          <p:cNvGrpSpPr>
            <a:grpSpLocks/>
          </p:cNvGrpSpPr>
          <p:nvPr/>
        </p:nvGrpSpPr>
        <p:grpSpPr bwMode="auto">
          <a:xfrm>
            <a:off x="1325563" y="3429000"/>
            <a:ext cx="1733550" cy="1944688"/>
            <a:chOff x="835" y="2433"/>
            <a:chExt cx="1092" cy="1225"/>
          </a:xfrm>
        </p:grpSpPr>
        <p:sp>
          <p:nvSpPr>
            <p:cNvPr id="41004" name="Oval 91"/>
            <p:cNvSpPr>
              <a:spLocks noChangeArrowheads="1"/>
            </p:cNvSpPr>
            <p:nvPr/>
          </p:nvSpPr>
          <p:spPr bwMode="auto">
            <a:xfrm>
              <a:off x="835" y="2434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5" name="Oval 93"/>
            <p:cNvSpPr>
              <a:spLocks noChangeArrowheads="1"/>
            </p:cNvSpPr>
            <p:nvPr/>
          </p:nvSpPr>
          <p:spPr bwMode="auto">
            <a:xfrm>
              <a:off x="1569" y="2928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6" name="Oval 94"/>
            <p:cNvSpPr>
              <a:spLocks noChangeArrowheads="1"/>
            </p:cNvSpPr>
            <p:nvPr/>
          </p:nvSpPr>
          <p:spPr bwMode="auto">
            <a:xfrm>
              <a:off x="1625" y="3426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7" name="Rectangle 96"/>
            <p:cNvSpPr>
              <a:spLocks noChangeArrowheads="1"/>
            </p:cNvSpPr>
            <p:nvPr/>
          </p:nvSpPr>
          <p:spPr bwMode="auto">
            <a:xfrm>
              <a:off x="888" y="2433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08" name="Rectangle 97"/>
            <p:cNvSpPr>
              <a:spLocks noChangeArrowheads="1"/>
            </p:cNvSpPr>
            <p:nvPr/>
          </p:nvSpPr>
          <p:spPr bwMode="auto">
            <a:xfrm>
              <a:off x="1565" y="2932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09" name="Rectangle 98"/>
            <p:cNvSpPr>
              <a:spLocks noChangeArrowheads="1"/>
            </p:cNvSpPr>
            <p:nvPr/>
          </p:nvSpPr>
          <p:spPr bwMode="auto">
            <a:xfrm>
              <a:off x="1609" y="3427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10" name="Line 99"/>
            <p:cNvSpPr>
              <a:spLocks noChangeShapeType="1"/>
            </p:cNvSpPr>
            <p:nvPr/>
          </p:nvSpPr>
          <p:spPr bwMode="auto">
            <a:xfrm>
              <a:off x="1207" y="2660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90" name="Text Box 102"/>
          <p:cNvSpPr txBox="1">
            <a:spLocks noChangeArrowheads="1"/>
          </p:cNvSpPr>
          <p:nvPr/>
        </p:nvSpPr>
        <p:spPr bwMode="auto">
          <a:xfrm>
            <a:off x="1379538" y="5180013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2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40991" name="Group 121"/>
          <p:cNvGrpSpPr>
            <a:grpSpLocks/>
          </p:cNvGrpSpPr>
          <p:nvPr/>
        </p:nvGrpSpPr>
        <p:grpSpPr bwMode="auto">
          <a:xfrm>
            <a:off x="4351338" y="3427413"/>
            <a:ext cx="1620837" cy="1158875"/>
            <a:chOff x="2741" y="2432"/>
            <a:chExt cx="1021" cy="730"/>
          </a:xfrm>
        </p:grpSpPr>
        <p:sp>
          <p:nvSpPr>
            <p:cNvPr id="40999" name="Oval 105"/>
            <p:cNvSpPr>
              <a:spLocks noChangeArrowheads="1"/>
            </p:cNvSpPr>
            <p:nvPr/>
          </p:nvSpPr>
          <p:spPr bwMode="auto">
            <a:xfrm>
              <a:off x="2741" y="2433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0" name="Oval 106"/>
            <p:cNvSpPr>
              <a:spLocks noChangeArrowheads="1"/>
            </p:cNvSpPr>
            <p:nvPr/>
          </p:nvSpPr>
          <p:spPr bwMode="auto">
            <a:xfrm>
              <a:off x="3475" y="2927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1" name="Rectangle 108"/>
            <p:cNvSpPr>
              <a:spLocks noChangeArrowheads="1"/>
            </p:cNvSpPr>
            <p:nvPr/>
          </p:nvSpPr>
          <p:spPr bwMode="auto">
            <a:xfrm>
              <a:off x="2794" y="243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02" name="Rectangle 109"/>
            <p:cNvSpPr>
              <a:spLocks noChangeArrowheads="1"/>
            </p:cNvSpPr>
            <p:nvPr/>
          </p:nvSpPr>
          <p:spPr bwMode="auto">
            <a:xfrm>
              <a:off x="3471" y="2931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03" name="Line 111"/>
            <p:cNvSpPr>
              <a:spLocks noChangeShapeType="1"/>
            </p:cNvSpPr>
            <p:nvPr/>
          </p:nvSpPr>
          <p:spPr bwMode="auto">
            <a:xfrm>
              <a:off x="3113" y="2659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92" name="Text Box 112"/>
          <p:cNvSpPr txBox="1">
            <a:spLocks noChangeArrowheads="1"/>
          </p:cNvSpPr>
          <p:nvPr/>
        </p:nvSpPr>
        <p:spPr bwMode="auto">
          <a:xfrm>
            <a:off x="4405313" y="5178425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5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93" name="Line 113"/>
          <p:cNvSpPr>
            <a:spLocks noChangeShapeType="1"/>
          </p:cNvSpPr>
          <p:nvPr/>
        </p:nvSpPr>
        <p:spPr bwMode="auto">
          <a:xfrm>
            <a:off x="6421438" y="3767138"/>
            <a:ext cx="754062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994" name="Group 122"/>
          <p:cNvGrpSpPr>
            <a:grpSpLocks/>
          </p:cNvGrpSpPr>
          <p:nvPr/>
        </p:nvGrpSpPr>
        <p:grpSpPr bwMode="auto">
          <a:xfrm>
            <a:off x="7019925" y="4221163"/>
            <a:ext cx="509588" cy="369887"/>
            <a:chOff x="4237" y="2433"/>
            <a:chExt cx="321" cy="233"/>
          </a:xfrm>
        </p:grpSpPr>
        <p:sp>
          <p:nvSpPr>
            <p:cNvPr id="40997" name="Oval 114"/>
            <p:cNvSpPr>
              <a:spLocks noChangeArrowheads="1"/>
            </p:cNvSpPr>
            <p:nvPr/>
          </p:nvSpPr>
          <p:spPr bwMode="auto">
            <a:xfrm>
              <a:off x="4237" y="2434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0998" name="Rectangle 116"/>
            <p:cNvSpPr>
              <a:spLocks noChangeArrowheads="1"/>
            </p:cNvSpPr>
            <p:nvPr/>
          </p:nvSpPr>
          <p:spPr bwMode="auto">
            <a:xfrm>
              <a:off x="4290" y="2433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0995" name="Text Box 119"/>
          <p:cNvSpPr txBox="1">
            <a:spLocks noChangeArrowheads="1"/>
          </p:cNvSpPr>
          <p:nvPr/>
        </p:nvSpPr>
        <p:spPr bwMode="auto">
          <a:xfrm>
            <a:off x="6677025" y="5180013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1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96" name="Text Box 120"/>
          <p:cNvSpPr txBox="1">
            <a:spLocks noChangeArrowheads="1"/>
          </p:cNvSpPr>
          <p:nvPr/>
        </p:nvSpPr>
        <p:spPr bwMode="auto">
          <a:xfrm>
            <a:off x="539750" y="5589588"/>
            <a:ext cx="4608513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TW" altLang="en-US" sz="2200"/>
              <a:t>拓樸順序</a:t>
            </a:r>
            <a:r>
              <a:rPr lang="en-US" altLang="zh-TW" sz="2200"/>
              <a:t>:V</a:t>
            </a:r>
            <a:r>
              <a:rPr lang="en-US" altLang="zh-TW" sz="2200" baseline="-25000"/>
              <a:t>0</a:t>
            </a:r>
            <a:r>
              <a:rPr lang="en-US" altLang="zh-TW" sz="2200"/>
              <a:t>,V</a:t>
            </a:r>
            <a:r>
              <a:rPr lang="en-US" altLang="zh-TW" sz="2200" baseline="-25000"/>
              <a:t>3</a:t>
            </a:r>
            <a:r>
              <a:rPr lang="en-US" altLang="zh-TW" sz="2200"/>
              <a:t>,V</a:t>
            </a:r>
            <a:r>
              <a:rPr lang="en-US" altLang="zh-TW" sz="2200" baseline="-25000"/>
              <a:t>2</a:t>
            </a:r>
            <a:r>
              <a:rPr lang="en-US" altLang="zh-TW" sz="2200"/>
              <a:t>,V</a:t>
            </a:r>
            <a:r>
              <a:rPr lang="en-US" altLang="zh-TW" sz="2200" baseline="-25000"/>
              <a:t>5</a:t>
            </a:r>
            <a:r>
              <a:rPr lang="en-US" altLang="zh-TW" sz="2200"/>
              <a:t>,V</a:t>
            </a:r>
            <a:r>
              <a:rPr lang="en-US" altLang="zh-TW" sz="2200" baseline="-25000"/>
              <a:t>1</a:t>
            </a:r>
            <a:r>
              <a:rPr lang="en-US" altLang="zh-TW" sz="2200"/>
              <a:t>,V</a:t>
            </a:r>
            <a:r>
              <a:rPr lang="en-US" altLang="zh-TW" sz="2200" baseline="-25000"/>
              <a:t>4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TW" altLang="en-US" sz="2200"/>
              <a:t>用途：修課順序或排程</a:t>
            </a:r>
            <a:r>
              <a:rPr lang="zh-TW" altLang="en-US" sz="2400"/>
              <a:t> </a:t>
            </a:r>
            <a:endParaRPr lang="en-US" altLang="zh-TW" sz="2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TW" altLang="en-US" sz="2400" b="1">
                <a:solidFill>
                  <a:srgbClr val="FF0000"/>
                </a:solidFill>
              </a:rPr>
              <a:t>拓樸序列並不唯一</a:t>
            </a:r>
          </a:p>
        </p:txBody>
      </p:sp>
      <p:sp>
        <p:nvSpPr>
          <p:cNvPr id="95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rgbClr val="FFC000"/>
                </a:solidFill>
                <a:effectLst/>
              </a:rPr>
              <a:t>AOV</a:t>
            </a:r>
            <a:r>
              <a:rPr lang="zh-TW" altLang="en-US" b="1" dirty="0" smtClean="0">
                <a:solidFill>
                  <a:srgbClr val="FFC000"/>
                </a:solidFill>
                <a:effectLst/>
              </a:rPr>
              <a:t>作業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網路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rgbClr val="FFC000"/>
                </a:solidFill>
                <a:effectLst/>
              </a:rPr>
              <a:t>AOE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作業網路 </a:t>
            </a:r>
          </a:p>
        </p:txBody>
      </p:sp>
      <p:sp>
        <p:nvSpPr>
          <p:cNvPr id="5734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74875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/>
              <a:t>AOE </a:t>
            </a:r>
            <a:r>
              <a:rPr lang="zh-TW" altLang="en-US" sz="2400"/>
              <a:t>網路</a:t>
            </a:r>
            <a:r>
              <a:rPr lang="en-US" altLang="zh-TW" sz="2400"/>
              <a:t>(Activity on edges)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定義： </a:t>
            </a:r>
            <a:r>
              <a:rPr lang="en-US" altLang="zh-TW" sz="2400"/>
              <a:t>AOE </a:t>
            </a:r>
            <a:r>
              <a:rPr lang="zh-TW" altLang="en-US" sz="2400"/>
              <a:t>作業網路為一有向圖形</a:t>
            </a:r>
            <a:r>
              <a:rPr lang="en-US" altLang="zh-TW" sz="2400"/>
              <a:t>G</a:t>
            </a:r>
            <a:r>
              <a:rPr lang="zh-TW" altLang="en-US" sz="2400"/>
              <a:t>，有向之邊代表計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           畫中要執行的事件，頂點代表某一作業完成時間。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用處：可以用來決定完成計畫所需最短時間或估計工作時           	    間以降低全部時間。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765175"/>
            <a:ext cx="1162050" cy="431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/>
              <a:t>例： </a:t>
            </a:r>
          </a:p>
        </p:txBody>
      </p:sp>
      <p:grpSp>
        <p:nvGrpSpPr>
          <p:cNvPr id="43011" name="Group 58"/>
          <p:cNvGrpSpPr>
            <a:grpSpLocks/>
          </p:cNvGrpSpPr>
          <p:nvPr/>
        </p:nvGrpSpPr>
        <p:grpSpPr bwMode="auto">
          <a:xfrm>
            <a:off x="1331913" y="1412875"/>
            <a:ext cx="6264275" cy="3887788"/>
            <a:chOff x="930" y="463"/>
            <a:chExt cx="3946" cy="2332"/>
          </a:xfrm>
        </p:grpSpPr>
        <p:sp>
          <p:nvSpPr>
            <p:cNvPr id="43012" name="Line 18"/>
            <p:cNvSpPr>
              <a:spLocks noChangeShapeType="1"/>
            </p:cNvSpPr>
            <p:nvPr/>
          </p:nvSpPr>
          <p:spPr bwMode="auto">
            <a:xfrm flipV="1">
              <a:off x="2935" y="1979"/>
              <a:ext cx="716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3" name="Line 20"/>
            <p:cNvSpPr>
              <a:spLocks noChangeShapeType="1"/>
            </p:cNvSpPr>
            <p:nvPr/>
          </p:nvSpPr>
          <p:spPr bwMode="auto">
            <a:xfrm>
              <a:off x="2835" y="1480"/>
              <a:ext cx="79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4" name="Line 21"/>
            <p:cNvSpPr>
              <a:spLocks noChangeShapeType="1"/>
            </p:cNvSpPr>
            <p:nvPr/>
          </p:nvSpPr>
          <p:spPr bwMode="auto">
            <a:xfrm flipV="1">
              <a:off x="4014" y="1389"/>
              <a:ext cx="48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5" name="Line 22"/>
            <p:cNvSpPr>
              <a:spLocks noChangeShapeType="1"/>
            </p:cNvSpPr>
            <p:nvPr/>
          </p:nvSpPr>
          <p:spPr bwMode="auto">
            <a:xfrm>
              <a:off x="3969" y="1162"/>
              <a:ext cx="499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6" name="Line 23"/>
            <p:cNvSpPr>
              <a:spLocks noChangeShapeType="1"/>
            </p:cNvSpPr>
            <p:nvPr/>
          </p:nvSpPr>
          <p:spPr bwMode="auto">
            <a:xfrm flipV="1">
              <a:off x="2835" y="1117"/>
              <a:ext cx="68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Line 24"/>
            <p:cNvSpPr>
              <a:spLocks noChangeShapeType="1"/>
            </p:cNvSpPr>
            <p:nvPr/>
          </p:nvSpPr>
          <p:spPr bwMode="auto">
            <a:xfrm flipV="1">
              <a:off x="1156" y="754"/>
              <a:ext cx="36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25"/>
            <p:cNvSpPr>
              <a:spLocks noChangeShapeType="1"/>
            </p:cNvSpPr>
            <p:nvPr/>
          </p:nvSpPr>
          <p:spPr bwMode="auto">
            <a:xfrm>
              <a:off x="1837" y="709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9" name="Line 26"/>
            <p:cNvSpPr>
              <a:spLocks noChangeShapeType="1"/>
            </p:cNvSpPr>
            <p:nvPr/>
          </p:nvSpPr>
          <p:spPr bwMode="auto">
            <a:xfrm flipV="1">
              <a:off x="1973" y="1434"/>
              <a:ext cx="49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0" name="Line 27"/>
            <p:cNvSpPr>
              <a:spLocks noChangeShapeType="1"/>
            </p:cNvSpPr>
            <p:nvPr/>
          </p:nvSpPr>
          <p:spPr bwMode="auto">
            <a:xfrm>
              <a:off x="1338" y="1434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1" name="Line 28"/>
            <p:cNvSpPr>
              <a:spLocks noChangeShapeType="1"/>
            </p:cNvSpPr>
            <p:nvPr/>
          </p:nvSpPr>
          <p:spPr bwMode="auto">
            <a:xfrm>
              <a:off x="1111" y="1525"/>
              <a:ext cx="363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Line 29"/>
            <p:cNvSpPr>
              <a:spLocks noChangeShapeType="1"/>
            </p:cNvSpPr>
            <p:nvPr/>
          </p:nvSpPr>
          <p:spPr bwMode="auto">
            <a:xfrm>
              <a:off x="1746" y="2614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3" name="Oval 30"/>
            <p:cNvSpPr>
              <a:spLocks noChangeArrowheads="1"/>
            </p:cNvSpPr>
            <p:nvPr/>
          </p:nvSpPr>
          <p:spPr bwMode="auto">
            <a:xfrm>
              <a:off x="961" y="1189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3024" name="Oval 38"/>
            <p:cNvSpPr>
              <a:spLocks noChangeArrowheads="1"/>
            </p:cNvSpPr>
            <p:nvPr/>
          </p:nvSpPr>
          <p:spPr bwMode="auto">
            <a:xfrm>
              <a:off x="1460" y="463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025" name="Oval 39"/>
            <p:cNvSpPr>
              <a:spLocks noChangeArrowheads="1"/>
            </p:cNvSpPr>
            <p:nvPr/>
          </p:nvSpPr>
          <p:spPr bwMode="auto">
            <a:xfrm>
              <a:off x="1596" y="1642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3026" name="Oval 40"/>
            <p:cNvSpPr>
              <a:spLocks noChangeArrowheads="1"/>
            </p:cNvSpPr>
            <p:nvPr/>
          </p:nvSpPr>
          <p:spPr bwMode="auto">
            <a:xfrm>
              <a:off x="1324" y="2459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3027" name="Oval 41"/>
            <p:cNvSpPr>
              <a:spLocks noChangeArrowheads="1"/>
            </p:cNvSpPr>
            <p:nvPr/>
          </p:nvSpPr>
          <p:spPr bwMode="auto">
            <a:xfrm>
              <a:off x="2458" y="1207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3028" name="Oval 42"/>
            <p:cNvSpPr>
              <a:spLocks noChangeArrowheads="1"/>
            </p:cNvSpPr>
            <p:nvPr/>
          </p:nvSpPr>
          <p:spPr bwMode="auto">
            <a:xfrm>
              <a:off x="2608" y="2504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3029" name="Oval 43"/>
            <p:cNvSpPr>
              <a:spLocks noChangeArrowheads="1"/>
            </p:cNvSpPr>
            <p:nvPr/>
          </p:nvSpPr>
          <p:spPr bwMode="auto">
            <a:xfrm>
              <a:off x="3546" y="981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030" name="Oval 44"/>
            <p:cNvSpPr>
              <a:spLocks noChangeArrowheads="1"/>
            </p:cNvSpPr>
            <p:nvPr/>
          </p:nvSpPr>
          <p:spPr bwMode="auto">
            <a:xfrm>
              <a:off x="3651" y="1733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3031" name="Oval 45"/>
            <p:cNvSpPr>
              <a:spLocks noChangeArrowheads="1"/>
            </p:cNvSpPr>
            <p:nvPr/>
          </p:nvSpPr>
          <p:spPr bwMode="auto">
            <a:xfrm>
              <a:off x="4499" y="1162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3032" name="Text Box 46"/>
            <p:cNvSpPr txBox="1">
              <a:spLocks noChangeArrowheads="1"/>
            </p:cNvSpPr>
            <p:nvPr/>
          </p:nvSpPr>
          <p:spPr bwMode="auto">
            <a:xfrm>
              <a:off x="930" y="827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0</a:t>
              </a:r>
              <a:r>
                <a:rPr lang="en-US" altLang="zh-TW" sz="1600">
                  <a:solidFill>
                    <a:srgbClr val="FFFF00"/>
                  </a:solidFill>
                </a:rPr>
                <a:t>=6 </a:t>
              </a:r>
            </a:p>
          </p:txBody>
        </p:sp>
        <p:sp>
          <p:nvSpPr>
            <p:cNvPr id="43033" name="Text Box 47"/>
            <p:cNvSpPr txBox="1">
              <a:spLocks noChangeArrowheads="1"/>
            </p:cNvSpPr>
            <p:nvPr/>
          </p:nvSpPr>
          <p:spPr bwMode="auto">
            <a:xfrm>
              <a:off x="1383" y="1389"/>
              <a:ext cx="43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1</a:t>
              </a:r>
              <a:r>
                <a:rPr lang="en-US" altLang="zh-TW" sz="1600">
                  <a:solidFill>
                    <a:srgbClr val="FFFF00"/>
                  </a:solidFill>
                </a:rPr>
                <a:t>=4 </a:t>
              </a:r>
            </a:p>
          </p:txBody>
        </p:sp>
        <p:sp>
          <p:nvSpPr>
            <p:cNvPr id="43034" name="Text Box 48"/>
            <p:cNvSpPr txBox="1">
              <a:spLocks noChangeArrowheads="1"/>
            </p:cNvSpPr>
            <p:nvPr/>
          </p:nvSpPr>
          <p:spPr bwMode="auto">
            <a:xfrm>
              <a:off x="930" y="1993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2</a:t>
              </a:r>
              <a:r>
                <a:rPr lang="en-US" altLang="zh-TW" sz="1600">
                  <a:solidFill>
                    <a:srgbClr val="FFFF00"/>
                  </a:solidFill>
                </a:rPr>
                <a:t>=5 </a:t>
              </a:r>
            </a:p>
          </p:txBody>
        </p:sp>
        <p:sp>
          <p:nvSpPr>
            <p:cNvPr id="43035" name="Text Box 49"/>
            <p:cNvSpPr txBox="1">
              <a:spLocks noChangeArrowheads="1"/>
            </p:cNvSpPr>
            <p:nvPr/>
          </p:nvSpPr>
          <p:spPr bwMode="auto">
            <a:xfrm>
              <a:off x="2130" y="799"/>
              <a:ext cx="3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3</a:t>
              </a:r>
              <a:r>
                <a:rPr lang="en-US" altLang="zh-TW" sz="1600">
                  <a:solidFill>
                    <a:srgbClr val="FFFF00"/>
                  </a:solidFill>
                </a:rPr>
                <a:t>=1</a:t>
              </a:r>
            </a:p>
          </p:txBody>
        </p:sp>
        <p:sp>
          <p:nvSpPr>
            <p:cNvPr id="43036" name="Text Box 50"/>
            <p:cNvSpPr txBox="1">
              <a:spLocks noChangeArrowheads="1"/>
            </p:cNvSpPr>
            <p:nvPr/>
          </p:nvSpPr>
          <p:spPr bwMode="auto">
            <a:xfrm>
              <a:off x="2130" y="1525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4</a:t>
              </a:r>
              <a:r>
                <a:rPr lang="en-US" altLang="zh-TW" sz="1600">
                  <a:solidFill>
                    <a:srgbClr val="FFFF00"/>
                  </a:solidFill>
                </a:rPr>
                <a:t>=1 </a:t>
              </a:r>
            </a:p>
          </p:txBody>
        </p:sp>
        <p:sp>
          <p:nvSpPr>
            <p:cNvPr id="43037" name="Text Box 51"/>
            <p:cNvSpPr txBox="1">
              <a:spLocks noChangeArrowheads="1"/>
            </p:cNvSpPr>
            <p:nvPr/>
          </p:nvSpPr>
          <p:spPr bwMode="auto">
            <a:xfrm>
              <a:off x="1904" y="256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5</a:t>
              </a:r>
              <a:r>
                <a:rPr lang="en-US" altLang="zh-TW" sz="1600">
                  <a:solidFill>
                    <a:srgbClr val="FFFF00"/>
                  </a:solidFill>
                </a:rPr>
                <a:t>=2 </a:t>
              </a:r>
            </a:p>
          </p:txBody>
        </p:sp>
        <p:sp>
          <p:nvSpPr>
            <p:cNvPr id="43038" name="Text Box 52"/>
            <p:cNvSpPr txBox="1">
              <a:spLocks noChangeArrowheads="1"/>
            </p:cNvSpPr>
            <p:nvPr/>
          </p:nvSpPr>
          <p:spPr bwMode="auto">
            <a:xfrm>
              <a:off x="2902" y="995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6</a:t>
              </a:r>
              <a:r>
                <a:rPr lang="en-US" altLang="zh-TW" sz="1600">
                  <a:solidFill>
                    <a:srgbClr val="FFFF00"/>
                  </a:solidFill>
                </a:rPr>
                <a:t>=9 </a:t>
              </a:r>
            </a:p>
          </p:txBody>
        </p:sp>
        <p:sp>
          <p:nvSpPr>
            <p:cNvPr id="43039" name="Text Box 53"/>
            <p:cNvSpPr txBox="1">
              <a:spLocks noChangeArrowheads="1"/>
            </p:cNvSpPr>
            <p:nvPr/>
          </p:nvSpPr>
          <p:spPr bwMode="auto">
            <a:xfrm>
              <a:off x="2856" y="1585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7</a:t>
              </a:r>
              <a:r>
                <a:rPr lang="en-US" altLang="zh-TW" sz="1600">
                  <a:solidFill>
                    <a:srgbClr val="FFFF00"/>
                  </a:solidFill>
                </a:rPr>
                <a:t>=7 </a:t>
              </a:r>
            </a:p>
          </p:txBody>
        </p:sp>
        <p:sp>
          <p:nvSpPr>
            <p:cNvPr id="43040" name="Text Box 54"/>
            <p:cNvSpPr txBox="1">
              <a:spLocks noChangeArrowheads="1"/>
            </p:cNvSpPr>
            <p:nvPr/>
          </p:nvSpPr>
          <p:spPr bwMode="auto">
            <a:xfrm>
              <a:off x="3174" y="2251"/>
              <a:ext cx="3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8</a:t>
              </a:r>
              <a:r>
                <a:rPr lang="en-US" altLang="zh-TW" sz="1600">
                  <a:solidFill>
                    <a:srgbClr val="FFFF00"/>
                  </a:solidFill>
                </a:rPr>
                <a:t>=4</a:t>
              </a:r>
            </a:p>
          </p:txBody>
        </p:sp>
        <p:sp>
          <p:nvSpPr>
            <p:cNvPr id="43041" name="Text Box 55"/>
            <p:cNvSpPr txBox="1">
              <a:spLocks noChangeArrowheads="1"/>
            </p:cNvSpPr>
            <p:nvPr/>
          </p:nvSpPr>
          <p:spPr bwMode="auto">
            <a:xfrm>
              <a:off x="4036" y="981"/>
              <a:ext cx="3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9</a:t>
              </a:r>
              <a:r>
                <a:rPr lang="en-US" altLang="zh-TW" sz="1600">
                  <a:solidFill>
                    <a:srgbClr val="FFFF00"/>
                  </a:solidFill>
                </a:rPr>
                <a:t>=2</a:t>
              </a:r>
            </a:p>
          </p:txBody>
        </p:sp>
        <p:sp>
          <p:nvSpPr>
            <p:cNvPr id="43042" name="Text Box 56"/>
            <p:cNvSpPr txBox="1">
              <a:spLocks noChangeArrowheads="1"/>
            </p:cNvSpPr>
            <p:nvPr/>
          </p:nvSpPr>
          <p:spPr bwMode="auto">
            <a:xfrm>
              <a:off x="4217" y="1493"/>
              <a:ext cx="4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10</a:t>
              </a:r>
              <a:r>
                <a:rPr lang="en-US" altLang="zh-TW" sz="1600">
                  <a:solidFill>
                    <a:srgbClr val="FFFF00"/>
                  </a:solidFill>
                </a:rPr>
                <a:t>=4</a:t>
              </a:r>
            </a:p>
          </p:txBody>
        </p:sp>
      </p:grpSp>
      <p:sp>
        <p:nvSpPr>
          <p:cNvPr id="35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rgbClr val="FFC000"/>
                </a:solidFill>
                <a:effectLst/>
              </a:rPr>
              <a:t>AOE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作業網路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938213" y="1916113"/>
            <a:ext cx="78105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/>
              <a:t> </a:t>
            </a:r>
            <a:r>
              <a:rPr lang="zh-TW" altLang="en-US" sz="2400"/>
              <a:t>臨界路徑：具有最大長度路徑，工程所需最短時間。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z="2400"/>
              <a:t>  </a:t>
            </a:r>
            <a:r>
              <a:rPr lang="en-US" altLang="zh-TW" sz="2400">
                <a:solidFill>
                  <a:srgbClr val="FF0000"/>
                </a:solidFill>
              </a:rPr>
              <a:t>V</a:t>
            </a:r>
            <a:r>
              <a:rPr lang="en-US" altLang="zh-TW" sz="2400" baseline="-25000">
                <a:solidFill>
                  <a:srgbClr val="FF0000"/>
                </a:solidFill>
              </a:rPr>
              <a:t>0</a:t>
            </a:r>
            <a:r>
              <a:rPr lang="en-US" altLang="zh-TW" sz="2400">
                <a:solidFill>
                  <a:srgbClr val="FF0000"/>
                </a:solidFill>
              </a:rPr>
              <a:t> , V</a:t>
            </a:r>
            <a:r>
              <a:rPr lang="en-US" altLang="zh-TW" sz="2400" baseline="-25000">
                <a:solidFill>
                  <a:srgbClr val="FF0000"/>
                </a:solidFill>
              </a:rPr>
              <a:t>1</a:t>
            </a:r>
            <a:r>
              <a:rPr lang="en-US" altLang="zh-TW" sz="2400">
                <a:solidFill>
                  <a:srgbClr val="FF0000"/>
                </a:solidFill>
              </a:rPr>
              <a:t> , V</a:t>
            </a:r>
            <a:r>
              <a:rPr lang="en-US" altLang="zh-TW" sz="2400" baseline="-25000">
                <a:solidFill>
                  <a:srgbClr val="FF0000"/>
                </a:solidFill>
              </a:rPr>
              <a:t>4</a:t>
            </a:r>
            <a:r>
              <a:rPr lang="en-US" altLang="zh-TW" sz="2400">
                <a:solidFill>
                  <a:srgbClr val="FF0000"/>
                </a:solidFill>
              </a:rPr>
              <a:t> , V</a:t>
            </a:r>
            <a:r>
              <a:rPr lang="en-US" altLang="zh-TW" sz="2400" baseline="-25000">
                <a:solidFill>
                  <a:srgbClr val="FF0000"/>
                </a:solidFill>
              </a:rPr>
              <a:t>7</a:t>
            </a:r>
            <a:r>
              <a:rPr lang="en-US" altLang="zh-TW" sz="2400">
                <a:solidFill>
                  <a:srgbClr val="FF0000"/>
                </a:solidFill>
              </a:rPr>
              <a:t> , V</a:t>
            </a:r>
            <a:r>
              <a:rPr lang="en-US" altLang="zh-TW" sz="2400" baseline="-25000">
                <a:solidFill>
                  <a:srgbClr val="FF0000"/>
                </a:solidFill>
              </a:rPr>
              <a:t>8</a:t>
            </a:r>
            <a:r>
              <a:rPr lang="en-US" altLang="zh-TW" sz="2400">
                <a:solidFill>
                  <a:srgbClr val="FF0000"/>
                </a:solidFill>
              </a:rPr>
              <a:t>  = 18</a:t>
            </a:r>
            <a:r>
              <a:rPr lang="zh-TW" altLang="en-US" sz="2400">
                <a:solidFill>
                  <a:srgbClr val="FF0000"/>
                </a:solidFill>
              </a:rPr>
              <a:t>天 </a:t>
            </a:r>
            <a:r>
              <a:rPr lang="en-US" altLang="zh-TW" sz="2400">
                <a:solidFill>
                  <a:srgbClr val="FF0000"/>
                </a:solidFill>
              </a:rPr>
              <a:t>(</a:t>
            </a:r>
            <a:r>
              <a:rPr lang="zh-TW" altLang="en-US" sz="2400">
                <a:solidFill>
                  <a:srgbClr val="FF0000"/>
                </a:solidFill>
              </a:rPr>
              <a:t>或</a:t>
            </a:r>
            <a:r>
              <a:rPr lang="en-US" altLang="zh-TW" sz="2400">
                <a:solidFill>
                  <a:srgbClr val="FF0000"/>
                </a:solidFill>
              </a:rPr>
              <a:t>V</a:t>
            </a:r>
            <a:r>
              <a:rPr lang="en-US" altLang="zh-TW" sz="2400" baseline="-25000">
                <a:solidFill>
                  <a:srgbClr val="FF0000"/>
                </a:solidFill>
              </a:rPr>
              <a:t>0</a:t>
            </a:r>
            <a:r>
              <a:rPr lang="en-US" altLang="zh-TW" sz="2400">
                <a:solidFill>
                  <a:srgbClr val="FF0000"/>
                </a:solidFill>
              </a:rPr>
              <a:t> , V</a:t>
            </a:r>
            <a:r>
              <a:rPr lang="en-US" altLang="zh-TW" sz="2400" baseline="-25000">
                <a:solidFill>
                  <a:srgbClr val="FF0000"/>
                </a:solidFill>
              </a:rPr>
              <a:t>1</a:t>
            </a:r>
            <a:r>
              <a:rPr lang="en-US" altLang="zh-TW" sz="2400">
                <a:solidFill>
                  <a:srgbClr val="FF0000"/>
                </a:solidFill>
              </a:rPr>
              <a:t> , V</a:t>
            </a:r>
            <a:r>
              <a:rPr lang="en-US" altLang="zh-TW" sz="2400" baseline="-25000">
                <a:solidFill>
                  <a:srgbClr val="FF0000"/>
                </a:solidFill>
              </a:rPr>
              <a:t>4</a:t>
            </a:r>
            <a:r>
              <a:rPr lang="en-US" altLang="zh-TW" sz="2400">
                <a:solidFill>
                  <a:srgbClr val="FF0000"/>
                </a:solidFill>
              </a:rPr>
              <a:t> , V</a:t>
            </a:r>
            <a:r>
              <a:rPr lang="en-US" altLang="zh-TW" sz="2400" baseline="-25000">
                <a:solidFill>
                  <a:srgbClr val="FF0000"/>
                </a:solidFill>
              </a:rPr>
              <a:t>6</a:t>
            </a:r>
            <a:r>
              <a:rPr lang="en-US" altLang="zh-TW" sz="2400">
                <a:solidFill>
                  <a:srgbClr val="FF0000"/>
                </a:solidFill>
              </a:rPr>
              <a:t> , V</a:t>
            </a:r>
            <a:r>
              <a:rPr lang="en-US" altLang="zh-TW" sz="2400" baseline="-25000">
                <a:solidFill>
                  <a:srgbClr val="FF0000"/>
                </a:solidFill>
              </a:rPr>
              <a:t>8</a:t>
            </a:r>
            <a:r>
              <a:rPr lang="en-US" altLang="zh-TW" sz="2400">
                <a:solidFill>
                  <a:srgbClr val="FF0000"/>
                </a:solidFill>
              </a:rPr>
              <a:t>)</a:t>
            </a:r>
            <a:endParaRPr lang="zh-TW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TW" altLang="en-US" sz="2400"/>
              <a:t> </a:t>
            </a:r>
            <a:r>
              <a:rPr lang="en-US" altLang="zh-TW" sz="2400"/>
              <a:t>A</a:t>
            </a:r>
            <a:r>
              <a:rPr lang="en-US" altLang="zh-TW" sz="2400" baseline="-25000"/>
              <a:t>i</a:t>
            </a:r>
            <a:r>
              <a:rPr lang="en-US" altLang="zh-TW" sz="2400"/>
              <a:t> </a:t>
            </a:r>
            <a:r>
              <a:rPr lang="zh-TW" altLang="en-US" sz="2400"/>
              <a:t>可以發生的最早時間 </a:t>
            </a:r>
            <a:r>
              <a:rPr lang="en-US" altLang="zh-TW" sz="2400"/>
              <a:t>= early ( i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early ( 6 ) = early ( 7 ) = 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A</a:t>
            </a:r>
            <a:r>
              <a:rPr lang="en-US" altLang="zh-TW" sz="2400" baseline="-25000"/>
              <a:t>i </a:t>
            </a:r>
            <a:r>
              <a:rPr lang="zh-TW" altLang="en-US" sz="2400"/>
              <a:t>最晚時間開始而不影響計畫 </a:t>
            </a:r>
            <a:r>
              <a:rPr lang="en-US" altLang="zh-TW" sz="2400"/>
              <a:t>late( i )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late (5) = 8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</a:t>
            </a:r>
            <a:r>
              <a:rPr lang="zh-TW" altLang="en-US" sz="2400"/>
              <a:t>臨界作業點：</a:t>
            </a:r>
            <a:r>
              <a:rPr lang="en-US" altLang="zh-TW" sz="2400"/>
              <a:t>early ( i ) = late( i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</a:t>
            </a:r>
            <a:r>
              <a:rPr lang="zh-TW" altLang="en-US" sz="2400">
                <a:solidFill>
                  <a:srgbClr val="FF0000"/>
                </a:solidFill>
              </a:rPr>
              <a:t>優點：集中作業資源以減少計畫執行時間。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z="2400"/>
              <a:t> 計算最早時間及最晚發生時間。 </a:t>
            </a:r>
          </a:p>
        </p:txBody>
      </p:sp>
      <p:sp>
        <p:nvSpPr>
          <p:cNvPr id="3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rgbClr val="FFC000"/>
                </a:solidFill>
                <a:effectLst/>
              </a:rPr>
              <a:t>AOE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作業網路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 smtClean="0"/>
              <a:t>有向圖形：每一邊有方向性      </a:t>
            </a:r>
            <a:r>
              <a:rPr lang="en-US" altLang="zh-TW" sz="2600" smtClean="0"/>
              <a:t>&lt;V</a:t>
            </a:r>
            <a:r>
              <a:rPr lang="en-US" altLang="zh-TW" sz="2600" baseline="-25000" smtClean="0"/>
              <a:t>0</a:t>
            </a:r>
            <a:r>
              <a:rPr lang="en-US" altLang="zh-TW" sz="2600" smtClean="0"/>
              <a:t> , V</a:t>
            </a:r>
            <a:r>
              <a:rPr lang="en-US" altLang="zh-TW" sz="2600" baseline="-25000" smtClean="0"/>
              <a:t>1 </a:t>
            </a:r>
            <a:r>
              <a:rPr lang="en-US" altLang="zh-TW" sz="2600" smtClean="0"/>
              <a:t>&gt;≠&lt;V</a:t>
            </a:r>
            <a:r>
              <a:rPr lang="en-US" altLang="zh-TW" sz="2600" baseline="-25000" smtClean="0"/>
              <a:t>1</a:t>
            </a:r>
            <a:r>
              <a:rPr lang="en-US" altLang="zh-TW" sz="2600" smtClean="0"/>
              <a:t> , V</a:t>
            </a:r>
            <a:r>
              <a:rPr lang="en-US" altLang="zh-TW" sz="2600" baseline="-25000" smtClean="0"/>
              <a:t>0</a:t>
            </a:r>
            <a:r>
              <a:rPr lang="en-US" altLang="zh-TW" sz="2600" smtClean="0"/>
              <a:t>&gt; </a:t>
            </a:r>
            <a:r>
              <a:rPr lang="en-US" altLang="zh-TW" sz="2800" smtClean="0"/>
              <a:t> </a:t>
            </a:r>
          </a:p>
        </p:txBody>
      </p:sp>
      <p:grpSp>
        <p:nvGrpSpPr>
          <p:cNvPr id="8195" name="Group 23"/>
          <p:cNvGrpSpPr>
            <a:grpSpLocks/>
          </p:cNvGrpSpPr>
          <p:nvPr/>
        </p:nvGrpSpPr>
        <p:grpSpPr bwMode="auto">
          <a:xfrm>
            <a:off x="1031875" y="1123950"/>
            <a:ext cx="1236663" cy="2665413"/>
            <a:chOff x="650" y="708"/>
            <a:chExt cx="779" cy="1679"/>
          </a:xfrm>
        </p:grpSpPr>
        <p:sp>
          <p:nvSpPr>
            <p:cNvPr id="8201" name="AutoShape 6"/>
            <p:cNvSpPr>
              <a:spLocks noChangeArrowheads="1"/>
            </p:cNvSpPr>
            <p:nvPr/>
          </p:nvSpPr>
          <p:spPr bwMode="auto">
            <a:xfrm>
              <a:off x="1056" y="708"/>
              <a:ext cx="373" cy="336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202" name="AutoShape 7"/>
            <p:cNvSpPr>
              <a:spLocks noChangeArrowheads="1"/>
            </p:cNvSpPr>
            <p:nvPr/>
          </p:nvSpPr>
          <p:spPr bwMode="auto">
            <a:xfrm>
              <a:off x="1056" y="1380"/>
              <a:ext cx="373" cy="335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03" name="AutoShape 8"/>
            <p:cNvSpPr>
              <a:spLocks noChangeArrowheads="1"/>
            </p:cNvSpPr>
            <p:nvPr/>
          </p:nvSpPr>
          <p:spPr bwMode="auto">
            <a:xfrm>
              <a:off x="1056" y="2051"/>
              <a:ext cx="373" cy="336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204" name="Line 9"/>
            <p:cNvSpPr>
              <a:spLocks noChangeShapeType="1"/>
            </p:cNvSpPr>
            <p:nvPr/>
          </p:nvSpPr>
          <p:spPr bwMode="auto">
            <a:xfrm>
              <a:off x="1264" y="108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 flipV="1">
              <a:off x="1180" y="108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1264" y="175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650" y="138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G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8196" name="Text Box 13"/>
          <p:cNvSpPr txBox="1">
            <a:spLocks noChangeArrowheads="1"/>
          </p:cNvSpPr>
          <p:nvPr/>
        </p:nvSpPr>
        <p:spPr bwMode="auto">
          <a:xfrm>
            <a:off x="3122613" y="2397125"/>
            <a:ext cx="54895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V(G</a:t>
            </a:r>
            <a:r>
              <a:rPr lang="en-US" altLang="zh-TW" sz="2000" baseline="-25000">
                <a:latin typeface="Times New Roman" panose="02020603050405020304" pitchFamily="18" charset="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</a:rPr>
              <a:t>) = {0,1,2}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E(G</a:t>
            </a:r>
            <a:r>
              <a:rPr lang="en-US" altLang="zh-TW" sz="2000" baseline="-25000">
                <a:latin typeface="Times New Roman" panose="02020603050405020304" pitchFamily="18" charset="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</a:rPr>
              <a:t>) = {&lt;0,1&gt; , &lt;1,0&gt; , &lt;1,2&gt;} </a:t>
            </a:r>
          </a:p>
        </p:txBody>
      </p:sp>
      <p:sp>
        <p:nvSpPr>
          <p:cNvPr id="21523" name="Rectangle 1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28638" y="3862388"/>
            <a:ext cx="5338762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2200"/>
              <a:t>圖形限制：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2200"/>
              <a:t>    </a:t>
            </a:r>
            <a:r>
              <a:rPr lang="en-US" altLang="zh-TW" sz="2200"/>
              <a:t>(1) </a:t>
            </a:r>
            <a:r>
              <a:rPr lang="zh-TW" altLang="en-US" sz="2200"/>
              <a:t>不可有</a:t>
            </a:r>
            <a:r>
              <a:rPr lang="en-US" altLang="zh-TW" sz="2200"/>
              <a:t>(V</a:t>
            </a:r>
            <a:r>
              <a:rPr lang="en-US" altLang="zh-TW" sz="2200" baseline="-25000"/>
              <a:t>i</a:t>
            </a:r>
            <a:r>
              <a:rPr lang="en-US" altLang="zh-TW" sz="2200"/>
              <a:t> , V</a:t>
            </a:r>
            <a:r>
              <a:rPr lang="en-US" altLang="zh-TW" sz="2200" baseline="-25000"/>
              <a:t>i</a:t>
            </a:r>
            <a:r>
              <a:rPr lang="en-US" altLang="zh-TW" sz="2200"/>
              <a:t> ) or &lt;V</a:t>
            </a:r>
            <a:r>
              <a:rPr lang="en-US" altLang="zh-TW" sz="2200" baseline="-25000"/>
              <a:t>i</a:t>
            </a:r>
            <a:r>
              <a:rPr lang="en-US" altLang="zh-TW" sz="2200"/>
              <a:t> , V</a:t>
            </a:r>
            <a:r>
              <a:rPr lang="en-US" altLang="zh-TW" sz="2200" baseline="-25000"/>
              <a:t>i</a:t>
            </a:r>
            <a:r>
              <a:rPr lang="en-US" altLang="zh-TW" sz="2200"/>
              <a:t> &gt;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200"/>
              <a:t>    (2) </a:t>
            </a:r>
            <a:r>
              <a:rPr lang="zh-TW" altLang="en-US" sz="2200"/>
              <a:t>圖形的同一邊不可以重複。 </a:t>
            </a:r>
          </a:p>
          <a:p>
            <a:pPr eaLnBrk="1" hangingPunct="1">
              <a:defRPr/>
            </a:pPr>
            <a:r>
              <a:rPr lang="zh-TW" altLang="en-US" sz="2200"/>
              <a:t>完整圖形：具有最多邊數之圖形。 </a:t>
            </a:r>
          </a:p>
          <a:p>
            <a:pPr eaLnBrk="1" hangingPunct="1">
              <a:defRPr/>
            </a:pPr>
            <a:r>
              <a:rPr lang="en-US" altLang="zh-TW" sz="2200"/>
              <a:t>N</a:t>
            </a:r>
            <a:r>
              <a:rPr lang="zh-TW" altLang="en-US" sz="2200"/>
              <a:t>個頂點：</a:t>
            </a:r>
          </a:p>
        </p:txBody>
      </p:sp>
      <p:sp>
        <p:nvSpPr>
          <p:cNvPr id="8198" name="AutoShape 20"/>
          <p:cNvSpPr>
            <a:spLocks/>
          </p:cNvSpPr>
          <p:nvPr/>
        </p:nvSpPr>
        <p:spPr bwMode="auto">
          <a:xfrm>
            <a:off x="2339975" y="5589588"/>
            <a:ext cx="142875" cy="647700"/>
          </a:xfrm>
          <a:prstGeom prst="leftBrace">
            <a:avLst>
              <a:gd name="adj1" fmla="val 3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8199" name="Text Box 21"/>
          <p:cNvSpPr txBox="1">
            <a:spLocks noChangeArrowheads="1"/>
          </p:cNvSpPr>
          <p:nvPr/>
        </p:nvSpPr>
        <p:spPr bwMode="auto">
          <a:xfrm>
            <a:off x="2555875" y="5373688"/>
            <a:ext cx="3484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無向圖形有 </a:t>
            </a:r>
            <a:r>
              <a:rPr lang="en-US" altLang="zh-TW" sz="2200"/>
              <a:t>N(N-1)/2 </a:t>
            </a:r>
            <a:r>
              <a:rPr lang="zh-TW" altLang="en-US" sz="2200"/>
              <a:t>個邊</a:t>
            </a:r>
            <a:r>
              <a:rPr lang="zh-TW" altLang="en-US" sz="2400"/>
              <a:t> </a:t>
            </a:r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2508250" y="5924550"/>
            <a:ext cx="3249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有向圖形有 </a:t>
            </a:r>
            <a:r>
              <a:rPr lang="en-US" altLang="zh-TW" sz="2200"/>
              <a:t>N(N-1) </a:t>
            </a:r>
            <a:r>
              <a:rPr lang="zh-TW" altLang="en-US" sz="2200"/>
              <a:t>個邊</a:t>
            </a:r>
            <a:r>
              <a:rPr lang="zh-TW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7200" y="1485900"/>
            <a:ext cx="82296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2200"/>
              <a:t>子圖：若</a:t>
            </a:r>
            <a:r>
              <a:rPr lang="en-US" altLang="zh-TW" sz="2200"/>
              <a:t>G</a:t>
            </a:r>
            <a:r>
              <a:rPr lang="en-US" altLang="zh-TW" sz="2200" baseline="-25000"/>
              <a:t>1</a:t>
            </a:r>
            <a:r>
              <a:rPr lang="zh-TW" altLang="en-US" sz="2200"/>
              <a:t>是</a:t>
            </a:r>
            <a:r>
              <a:rPr lang="en-US" altLang="zh-TW" sz="2200"/>
              <a:t>G</a:t>
            </a:r>
            <a:r>
              <a:rPr lang="zh-TW" altLang="en-US" sz="2200"/>
              <a:t>之子圖，則</a:t>
            </a:r>
            <a:r>
              <a:rPr lang="en-US" altLang="zh-TW" sz="2200"/>
              <a:t>V(G</a:t>
            </a:r>
            <a:r>
              <a:rPr lang="en-US" altLang="zh-TW" sz="2200" baseline="-25000"/>
              <a:t>1</a:t>
            </a:r>
            <a:r>
              <a:rPr lang="en-US" altLang="zh-TW" sz="2200"/>
              <a:t>)</a:t>
            </a:r>
            <a:r>
              <a:rPr lang="zh-TW" altLang="en-US" sz="2200"/>
              <a:t>包含於</a:t>
            </a:r>
            <a:r>
              <a:rPr lang="en-US" altLang="zh-TW" sz="2200"/>
              <a:t>V(G)</a:t>
            </a:r>
            <a:r>
              <a:rPr lang="zh-TW" altLang="en-US" sz="2200"/>
              <a:t>，且</a:t>
            </a:r>
            <a:r>
              <a:rPr lang="en-US" altLang="zh-TW" sz="2200"/>
              <a:t>E(G</a:t>
            </a:r>
            <a:r>
              <a:rPr lang="en-US" altLang="zh-TW" sz="2200" baseline="-25000"/>
              <a:t>1</a:t>
            </a:r>
            <a:r>
              <a:rPr lang="en-US" altLang="zh-TW" sz="2200"/>
              <a:t>)</a:t>
            </a:r>
            <a:r>
              <a:rPr lang="zh-TW" altLang="en-US" sz="2200"/>
              <a:t>包含於</a:t>
            </a:r>
            <a:r>
              <a:rPr lang="en-US" altLang="zh-TW" sz="2200"/>
              <a:t>E(G)</a:t>
            </a:r>
          </a:p>
          <a:p>
            <a:pPr eaLnBrk="1" hangingPunct="1">
              <a:defRPr/>
            </a:pPr>
            <a:r>
              <a:rPr lang="zh-TW" altLang="en-US" sz="2200"/>
              <a:t>例：</a:t>
            </a:r>
            <a:r>
              <a:rPr lang="en-US" altLang="zh-TW" sz="2200"/>
              <a:t>G</a:t>
            </a:r>
            <a:r>
              <a:rPr lang="en-US" altLang="zh-TW" sz="2200" baseline="-25000"/>
              <a:t>1</a:t>
            </a:r>
            <a:r>
              <a:rPr lang="zh-TW" altLang="en-US" sz="2200"/>
              <a:t>之子圖 </a:t>
            </a:r>
          </a:p>
        </p:txBody>
      </p:sp>
      <p:grpSp>
        <p:nvGrpSpPr>
          <p:cNvPr id="9219" name="Group 5"/>
          <p:cNvGrpSpPr>
            <a:grpSpLocks/>
          </p:cNvGrpSpPr>
          <p:nvPr/>
        </p:nvGrpSpPr>
        <p:grpSpPr bwMode="auto">
          <a:xfrm>
            <a:off x="4645025" y="2636838"/>
            <a:ext cx="1582738" cy="1512887"/>
            <a:chOff x="612" y="1389"/>
            <a:chExt cx="1134" cy="1043"/>
          </a:xfrm>
        </p:grpSpPr>
        <p:sp>
          <p:nvSpPr>
            <p:cNvPr id="9249" name="AutoShape 6"/>
            <p:cNvSpPr>
              <a:spLocks noChangeArrowheads="1"/>
            </p:cNvSpPr>
            <p:nvPr/>
          </p:nvSpPr>
          <p:spPr bwMode="auto">
            <a:xfrm>
              <a:off x="975" y="138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250" name="AutoShape 7"/>
            <p:cNvSpPr>
              <a:spLocks noChangeArrowheads="1"/>
            </p:cNvSpPr>
            <p:nvPr/>
          </p:nvSpPr>
          <p:spPr bwMode="auto">
            <a:xfrm>
              <a:off x="612" y="206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800" b="1">
                  <a:solidFill>
                    <a:srgbClr val="FF0000"/>
                  </a:solidFill>
                </a:rPr>
                <a:t>1</a:t>
              </a:r>
              <a:endParaRPr lang="en-US" altLang="zh-TW" sz="2800" b="1">
                <a:solidFill>
                  <a:srgbClr val="FF0000"/>
                </a:solidFill>
              </a:endParaRPr>
            </a:p>
          </p:txBody>
        </p:sp>
        <p:sp>
          <p:nvSpPr>
            <p:cNvPr id="9251" name="AutoShape 8"/>
            <p:cNvSpPr>
              <a:spLocks noChangeArrowheads="1"/>
            </p:cNvSpPr>
            <p:nvPr/>
          </p:nvSpPr>
          <p:spPr bwMode="auto">
            <a:xfrm>
              <a:off x="1338" y="206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9252" name="AutoShape 9"/>
            <p:cNvCxnSpPr>
              <a:cxnSpLocks noChangeShapeType="1"/>
              <a:stCxn id="9249" idx="3"/>
              <a:endCxn id="9250" idx="0"/>
            </p:cNvCxnSpPr>
            <p:nvPr/>
          </p:nvCxnSpPr>
          <p:spPr bwMode="auto">
            <a:xfrm flipH="1">
              <a:off x="816" y="1705"/>
              <a:ext cx="219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3" name="AutoShape 10"/>
            <p:cNvCxnSpPr>
              <a:cxnSpLocks noChangeShapeType="1"/>
              <a:stCxn id="9249" idx="5"/>
              <a:endCxn id="9251" idx="0"/>
            </p:cNvCxnSpPr>
            <p:nvPr/>
          </p:nvCxnSpPr>
          <p:spPr bwMode="auto">
            <a:xfrm>
              <a:off x="1323" y="1705"/>
              <a:ext cx="219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4643438" y="4437063"/>
            <a:ext cx="1582737" cy="1584325"/>
            <a:chOff x="2064" y="1389"/>
            <a:chExt cx="1134" cy="1043"/>
          </a:xfrm>
        </p:grpSpPr>
        <p:sp>
          <p:nvSpPr>
            <p:cNvPr id="9243" name="AutoShape 12"/>
            <p:cNvSpPr>
              <a:spLocks noChangeArrowheads="1"/>
            </p:cNvSpPr>
            <p:nvPr/>
          </p:nvSpPr>
          <p:spPr bwMode="auto">
            <a:xfrm>
              <a:off x="2427" y="206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44" name="AutoShape 13"/>
            <p:cNvSpPr>
              <a:spLocks noChangeArrowheads="1"/>
            </p:cNvSpPr>
            <p:nvPr/>
          </p:nvSpPr>
          <p:spPr bwMode="auto">
            <a:xfrm>
              <a:off x="2064" y="138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45" name="AutoShape 14"/>
            <p:cNvSpPr>
              <a:spLocks noChangeArrowheads="1"/>
            </p:cNvSpPr>
            <p:nvPr/>
          </p:nvSpPr>
          <p:spPr bwMode="auto">
            <a:xfrm>
              <a:off x="2790" y="138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9246" name="AutoShape 15"/>
            <p:cNvCxnSpPr>
              <a:cxnSpLocks noChangeShapeType="1"/>
              <a:stCxn id="9244" idx="6"/>
              <a:endCxn id="9245" idx="2"/>
            </p:cNvCxnSpPr>
            <p:nvPr/>
          </p:nvCxnSpPr>
          <p:spPr bwMode="auto">
            <a:xfrm>
              <a:off x="2478" y="1571"/>
              <a:ext cx="3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7" name="AutoShape 16"/>
            <p:cNvCxnSpPr>
              <a:cxnSpLocks noChangeShapeType="1"/>
              <a:stCxn id="9244" idx="4"/>
              <a:endCxn id="9243" idx="1"/>
            </p:cNvCxnSpPr>
            <p:nvPr/>
          </p:nvCxnSpPr>
          <p:spPr bwMode="auto">
            <a:xfrm>
              <a:off x="2268" y="1758"/>
              <a:ext cx="219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8" name="AutoShape 17"/>
            <p:cNvCxnSpPr>
              <a:cxnSpLocks noChangeShapeType="1"/>
              <a:stCxn id="9245" idx="4"/>
              <a:endCxn id="9243" idx="7"/>
            </p:cNvCxnSpPr>
            <p:nvPr/>
          </p:nvCxnSpPr>
          <p:spPr bwMode="auto">
            <a:xfrm flipH="1">
              <a:off x="2775" y="1758"/>
              <a:ext cx="219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21" name="Group 18"/>
          <p:cNvGrpSpPr>
            <a:grpSpLocks/>
          </p:cNvGrpSpPr>
          <p:nvPr/>
        </p:nvGrpSpPr>
        <p:grpSpPr bwMode="auto">
          <a:xfrm>
            <a:off x="6375400" y="2925763"/>
            <a:ext cx="2373313" cy="2663825"/>
            <a:chOff x="3561" y="1389"/>
            <a:chExt cx="1632" cy="1769"/>
          </a:xfrm>
        </p:grpSpPr>
        <p:sp>
          <p:nvSpPr>
            <p:cNvPr id="9236" name="AutoShape 19"/>
            <p:cNvSpPr>
              <a:spLocks noChangeArrowheads="1"/>
            </p:cNvSpPr>
            <p:nvPr/>
          </p:nvSpPr>
          <p:spPr bwMode="auto">
            <a:xfrm>
              <a:off x="4196" y="138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237" name="AutoShape 20"/>
            <p:cNvSpPr>
              <a:spLocks noChangeArrowheads="1"/>
            </p:cNvSpPr>
            <p:nvPr/>
          </p:nvSpPr>
          <p:spPr bwMode="auto">
            <a:xfrm>
              <a:off x="4196" y="2795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38" name="AutoShape 21"/>
            <p:cNvSpPr>
              <a:spLocks noChangeArrowheads="1"/>
            </p:cNvSpPr>
            <p:nvPr/>
          </p:nvSpPr>
          <p:spPr bwMode="auto">
            <a:xfrm>
              <a:off x="4785" y="2115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239" name="AutoShape 22"/>
            <p:cNvSpPr>
              <a:spLocks noChangeArrowheads="1"/>
            </p:cNvSpPr>
            <p:nvPr/>
          </p:nvSpPr>
          <p:spPr bwMode="auto">
            <a:xfrm>
              <a:off x="3561" y="2115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9240" name="AutoShape 23"/>
            <p:cNvCxnSpPr>
              <a:cxnSpLocks noChangeShapeType="1"/>
              <a:stCxn id="9239" idx="6"/>
              <a:endCxn id="9238" idx="2"/>
            </p:cNvCxnSpPr>
            <p:nvPr/>
          </p:nvCxnSpPr>
          <p:spPr bwMode="auto">
            <a:xfrm>
              <a:off x="3975" y="2297"/>
              <a:ext cx="8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1" name="AutoShape 24"/>
            <p:cNvCxnSpPr>
              <a:cxnSpLocks noChangeShapeType="1"/>
              <a:stCxn id="9236" idx="4"/>
              <a:endCxn id="9237" idx="0"/>
            </p:cNvCxnSpPr>
            <p:nvPr/>
          </p:nvCxnSpPr>
          <p:spPr bwMode="auto">
            <a:xfrm>
              <a:off x="4400" y="1758"/>
              <a:ext cx="0" cy="10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2" name="AutoShape 25"/>
            <p:cNvCxnSpPr>
              <a:cxnSpLocks noChangeShapeType="1"/>
              <a:stCxn id="9238" idx="2"/>
              <a:endCxn id="9237" idx="0"/>
            </p:cNvCxnSpPr>
            <p:nvPr/>
          </p:nvCxnSpPr>
          <p:spPr bwMode="auto">
            <a:xfrm flipH="1">
              <a:off x="4400" y="2297"/>
              <a:ext cx="379" cy="4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22" name="Group 26"/>
          <p:cNvGrpSpPr>
            <a:grpSpLocks/>
          </p:cNvGrpSpPr>
          <p:nvPr/>
        </p:nvGrpSpPr>
        <p:grpSpPr bwMode="auto">
          <a:xfrm>
            <a:off x="900113" y="2924175"/>
            <a:ext cx="2378075" cy="3084513"/>
            <a:chOff x="748" y="1826"/>
            <a:chExt cx="1543" cy="2005"/>
          </a:xfrm>
        </p:grpSpPr>
        <p:sp>
          <p:nvSpPr>
            <p:cNvPr id="9225" name="AutoShape 27"/>
            <p:cNvSpPr>
              <a:spLocks noChangeArrowheads="1"/>
            </p:cNvSpPr>
            <p:nvPr/>
          </p:nvSpPr>
          <p:spPr bwMode="auto">
            <a:xfrm>
              <a:off x="1338" y="182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226" name="AutoShape 28"/>
            <p:cNvSpPr>
              <a:spLocks noChangeArrowheads="1"/>
            </p:cNvSpPr>
            <p:nvPr/>
          </p:nvSpPr>
          <p:spPr bwMode="auto">
            <a:xfrm>
              <a:off x="748" y="250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7" name="AutoShape 29"/>
            <p:cNvSpPr>
              <a:spLocks noChangeArrowheads="1"/>
            </p:cNvSpPr>
            <p:nvPr/>
          </p:nvSpPr>
          <p:spPr bwMode="auto">
            <a:xfrm>
              <a:off x="1883" y="250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228" name="AutoShape 30"/>
            <p:cNvSpPr>
              <a:spLocks noChangeArrowheads="1"/>
            </p:cNvSpPr>
            <p:nvPr/>
          </p:nvSpPr>
          <p:spPr bwMode="auto">
            <a:xfrm>
              <a:off x="1338" y="309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9229" name="AutoShape 31"/>
            <p:cNvCxnSpPr>
              <a:cxnSpLocks noChangeShapeType="1"/>
              <a:stCxn id="9225" idx="4"/>
              <a:endCxn id="9228" idx="0"/>
            </p:cNvCxnSpPr>
            <p:nvPr/>
          </p:nvCxnSpPr>
          <p:spPr bwMode="auto">
            <a:xfrm>
              <a:off x="1542" y="2195"/>
              <a:ext cx="0" cy="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0" name="AutoShape 32"/>
            <p:cNvCxnSpPr>
              <a:cxnSpLocks noChangeShapeType="1"/>
              <a:stCxn id="9225" idx="4"/>
              <a:endCxn id="9226" idx="6"/>
            </p:cNvCxnSpPr>
            <p:nvPr/>
          </p:nvCxnSpPr>
          <p:spPr bwMode="auto">
            <a:xfrm flipH="1">
              <a:off x="1162" y="2195"/>
              <a:ext cx="380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1" name="AutoShape 33"/>
            <p:cNvCxnSpPr>
              <a:cxnSpLocks noChangeShapeType="1"/>
              <a:stCxn id="9226" idx="6"/>
              <a:endCxn id="9227" idx="2"/>
            </p:cNvCxnSpPr>
            <p:nvPr/>
          </p:nvCxnSpPr>
          <p:spPr bwMode="auto">
            <a:xfrm>
              <a:off x="1162" y="2688"/>
              <a:ext cx="71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2" name="AutoShape 34"/>
            <p:cNvCxnSpPr>
              <a:cxnSpLocks noChangeShapeType="1"/>
              <a:stCxn id="9225" idx="4"/>
              <a:endCxn id="9227" idx="2"/>
            </p:cNvCxnSpPr>
            <p:nvPr/>
          </p:nvCxnSpPr>
          <p:spPr bwMode="auto">
            <a:xfrm>
              <a:off x="1542" y="2195"/>
              <a:ext cx="335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3" name="AutoShape 35"/>
            <p:cNvCxnSpPr>
              <a:cxnSpLocks noChangeShapeType="1"/>
              <a:stCxn id="9226" idx="6"/>
              <a:endCxn id="9228" idx="0"/>
            </p:cNvCxnSpPr>
            <p:nvPr/>
          </p:nvCxnSpPr>
          <p:spPr bwMode="auto">
            <a:xfrm>
              <a:off x="1162" y="2688"/>
              <a:ext cx="380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4" name="AutoShape 36"/>
            <p:cNvCxnSpPr>
              <a:cxnSpLocks noChangeShapeType="1"/>
              <a:stCxn id="9227" idx="2"/>
              <a:endCxn id="9228" idx="0"/>
            </p:cNvCxnSpPr>
            <p:nvPr/>
          </p:nvCxnSpPr>
          <p:spPr bwMode="auto">
            <a:xfrm flipH="1">
              <a:off x="1542" y="2688"/>
              <a:ext cx="335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35" name="Text Box 37"/>
            <p:cNvSpPr txBox="1">
              <a:spLocks noChangeArrowheads="1"/>
            </p:cNvSpPr>
            <p:nvPr/>
          </p:nvSpPr>
          <p:spPr bwMode="auto">
            <a:xfrm>
              <a:off x="1338" y="3534"/>
              <a:ext cx="33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G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9223" name="AutoShape 38"/>
          <p:cNvSpPr>
            <a:spLocks noChangeArrowheads="1"/>
          </p:cNvSpPr>
          <p:nvPr/>
        </p:nvSpPr>
        <p:spPr bwMode="auto">
          <a:xfrm>
            <a:off x="3563938" y="3860800"/>
            <a:ext cx="792162" cy="720725"/>
          </a:xfrm>
          <a:prstGeom prst="rightArrow">
            <a:avLst>
              <a:gd name="adj1" fmla="val 50000"/>
              <a:gd name="adj2" fmla="val 274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9224" name="Text Box 39"/>
          <p:cNvSpPr txBox="1">
            <a:spLocks noChangeArrowheads="1"/>
          </p:cNvSpPr>
          <p:nvPr/>
        </p:nvSpPr>
        <p:spPr bwMode="auto">
          <a:xfrm>
            <a:off x="3651250" y="3182938"/>
            <a:ext cx="48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>
                <a:solidFill>
                  <a:srgbClr val="FFFF00"/>
                </a:solidFill>
              </a:rPr>
              <a:t>子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>
                <a:solidFill>
                  <a:srgbClr val="FFFF00"/>
                </a:solidFill>
              </a:rPr>
              <a:t>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路徑：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例：在</a:t>
            </a:r>
            <a:r>
              <a:rPr lang="en-US" altLang="zh-TW" sz="2400"/>
              <a:t>G</a:t>
            </a:r>
            <a:r>
              <a:rPr lang="en-US" altLang="zh-TW" sz="2400" baseline="-25000"/>
              <a:t>1</a:t>
            </a:r>
            <a:r>
              <a:rPr lang="zh-TW" altLang="en-US" sz="2400"/>
              <a:t>中從</a:t>
            </a:r>
            <a:r>
              <a:rPr lang="en-US" altLang="zh-TW" sz="2400"/>
              <a:t>0</a:t>
            </a:r>
            <a:r>
              <a:rPr lang="zh-TW" altLang="en-US" sz="2400"/>
              <a:t>至</a:t>
            </a:r>
            <a:r>
              <a:rPr lang="en-US" altLang="zh-TW" sz="2400"/>
              <a:t>3</a:t>
            </a:r>
            <a:r>
              <a:rPr lang="zh-TW" altLang="en-US" sz="2400"/>
              <a:t>之路徑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       </a:t>
            </a:r>
            <a:r>
              <a:rPr lang="en-US" altLang="zh-TW" sz="2400"/>
              <a:t>(0,1) , (1,3) or (0,2) , (2,3) , ……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/>
              <a:t>           </a:t>
            </a:r>
            <a:r>
              <a:rPr lang="zh-TW" altLang="en-US" sz="2400"/>
              <a:t>在</a:t>
            </a:r>
            <a:r>
              <a:rPr lang="en-US" altLang="zh-TW" sz="2400"/>
              <a:t>G</a:t>
            </a:r>
            <a:r>
              <a:rPr lang="en-US" altLang="zh-TW" sz="2400" baseline="-25000"/>
              <a:t>3</a:t>
            </a:r>
            <a:r>
              <a:rPr lang="zh-TW" altLang="en-US" sz="2400"/>
              <a:t>中從</a:t>
            </a:r>
            <a:r>
              <a:rPr lang="en-US" altLang="zh-TW" sz="2400"/>
              <a:t>0</a:t>
            </a:r>
            <a:r>
              <a:rPr lang="zh-TW" altLang="en-US" sz="2400"/>
              <a:t>至</a:t>
            </a:r>
            <a:r>
              <a:rPr lang="en-US" altLang="zh-TW" sz="2400"/>
              <a:t>2</a:t>
            </a:r>
            <a:r>
              <a:rPr lang="zh-TW" altLang="en-US" sz="2400"/>
              <a:t>之路徑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       </a:t>
            </a:r>
            <a:r>
              <a:rPr lang="en-US" altLang="zh-TW" sz="2400"/>
              <a:t>&lt;0,1&gt; ,  &lt;1,2&gt;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路徑的長度等於其上所有的邊數：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簡單路徑：除了第一個節點與最後一個節點外的所有節點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                  都不相同之路徑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例：在</a:t>
            </a:r>
            <a:r>
              <a:rPr lang="en-US" altLang="zh-TW" sz="2400"/>
              <a:t>G</a:t>
            </a:r>
            <a:r>
              <a:rPr lang="en-US" altLang="zh-TW" sz="2400" baseline="-25000"/>
              <a:t>1</a:t>
            </a:r>
            <a:r>
              <a:rPr lang="zh-TW" altLang="en-US" sz="2400"/>
              <a:t>中之簡單路徑</a:t>
            </a:r>
            <a:r>
              <a:rPr lang="en-US" altLang="zh-TW" sz="2400"/>
              <a:t>0,1,3,2</a:t>
            </a:r>
            <a:r>
              <a:rPr lang="zh-TW" altLang="en-US" sz="2400"/>
              <a:t>。</a:t>
            </a:r>
            <a:r>
              <a:rPr lang="zh-TW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165735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/>
              <a:t>環路：是一簡單路徑，其第一個與最後一個節點是相同的。</a:t>
            </a:r>
          </a:p>
          <a:p>
            <a:pPr eaLnBrk="1" hangingPunct="1">
              <a:defRPr/>
            </a:pPr>
            <a:r>
              <a:rPr lang="zh-TW" altLang="en-US" sz="2200"/>
              <a:t>連通：若存在一從</a:t>
            </a:r>
            <a:r>
              <a:rPr lang="en-US" altLang="zh-TW" sz="2200">
                <a:latin typeface="Times New Roman" panose="02020603050405020304" pitchFamily="18" charset="0"/>
              </a:rPr>
              <a:t>V</a:t>
            </a:r>
            <a:r>
              <a:rPr lang="en-US" altLang="zh-TW" sz="2200" baseline="-25000">
                <a:effectLst/>
                <a:latin typeface="Times New Roman" panose="02020603050405020304" pitchFamily="18" charset="0"/>
              </a:rPr>
              <a:t>0</a:t>
            </a:r>
            <a:r>
              <a:rPr lang="zh-TW" altLang="en-US" sz="2200"/>
              <a:t>到</a:t>
            </a:r>
            <a:r>
              <a:rPr lang="en-US" altLang="zh-TW" sz="2200">
                <a:latin typeface="Times New Roman" panose="02020603050405020304" pitchFamily="18" charset="0"/>
              </a:rPr>
              <a:t>V</a:t>
            </a:r>
            <a:r>
              <a:rPr lang="en-US" altLang="zh-TW" sz="2200" baseline="-25000">
                <a:latin typeface="Times New Roman" panose="02020603050405020304" pitchFamily="18" charset="0"/>
              </a:rPr>
              <a:t>1</a:t>
            </a:r>
            <a:r>
              <a:rPr lang="zh-TW" altLang="en-US" sz="2200"/>
              <a:t>之路徑，則稱</a:t>
            </a:r>
            <a:r>
              <a:rPr lang="en-US" altLang="zh-TW" sz="2200">
                <a:latin typeface="Times New Roman" panose="02020603050405020304" pitchFamily="18" charset="0"/>
              </a:rPr>
              <a:t>V</a:t>
            </a:r>
            <a:r>
              <a:rPr lang="en-US" altLang="zh-TW" sz="2200" baseline="-25000">
                <a:effectLst/>
                <a:latin typeface="Times New Roman" panose="02020603050405020304" pitchFamily="18" charset="0"/>
              </a:rPr>
              <a:t>0</a:t>
            </a:r>
            <a:r>
              <a:rPr lang="zh-TW" altLang="en-US" sz="2200"/>
              <a:t>和</a:t>
            </a:r>
            <a:r>
              <a:rPr lang="en-US" altLang="zh-TW" sz="2200">
                <a:latin typeface="Times New Roman" panose="02020603050405020304" pitchFamily="18" charset="0"/>
              </a:rPr>
              <a:t>V</a:t>
            </a:r>
            <a:r>
              <a:rPr lang="en-US" altLang="zh-TW" sz="2200" baseline="-25000">
                <a:latin typeface="Times New Roman" panose="02020603050405020304" pitchFamily="18" charset="0"/>
              </a:rPr>
              <a:t>1</a:t>
            </a:r>
            <a:r>
              <a:rPr lang="zh-TW" altLang="en-US" sz="2200"/>
              <a:t>連通。 </a:t>
            </a:r>
          </a:p>
          <a:p>
            <a:pPr eaLnBrk="1" hangingPunct="1">
              <a:defRPr/>
            </a:pPr>
            <a:r>
              <a:rPr lang="zh-TW" altLang="en-US" sz="2200"/>
              <a:t>連通單元：最大的連通子圖。 </a:t>
            </a:r>
          </a:p>
          <a:p>
            <a:pPr eaLnBrk="1" hangingPunct="1">
              <a:defRPr/>
            </a:pPr>
            <a:r>
              <a:rPr lang="zh-TW" altLang="en-US" sz="2200"/>
              <a:t>例：</a:t>
            </a:r>
          </a:p>
        </p:txBody>
      </p:sp>
      <p:sp>
        <p:nvSpPr>
          <p:cNvPr id="11267" name="Text Box 14"/>
          <p:cNvSpPr txBox="1">
            <a:spLocks noChangeArrowheads="1"/>
          </p:cNvSpPr>
          <p:nvPr/>
        </p:nvSpPr>
        <p:spPr bwMode="auto">
          <a:xfrm>
            <a:off x="539750" y="5516563"/>
            <a:ext cx="6173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    G</a:t>
            </a:r>
            <a:r>
              <a:rPr lang="en-US" altLang="zh-TW" sz="2200" baseline="-25000"/>
              <a:t>4</a:t>
            </a:r>
            <a:r>
              <a:rPr lang="en-US" altLang="zh-TW" sz="2200"/>
              <a:t> </a:t>
            </a:r>
            <a:r>
              <a:rPr lang="zh-TW" altLang="en-US" sz="2200"/>
              <a:t>有</a:t>
            </a:r>
            <a:r>
              <a:rPr lang="en-US" altLang="zh-TW" sz="2200"/>
              <a:t>H</a:t>
            </a:r>
            <a:r>
              <a:rPr lang="en-US" altLang="zh-TW" sz="2200" baseline="-25000"/>
              <a:t>1</a:t>
            </a:r>
            <a:r>
              <a:rPr lang="zh-TW" altLang="en-US" sz="2200"/>
              <a:t>及</a:t>
            </a:r>
            <a:r>
              <a:rPr lang="en-US" altLang="zh-TW" sz="2200"/>
              <a:t>H</a:t>
            </a:r>
            <a:r>
              <a:rPr lang="en-US" altLang="zh-TW" sz="2200" baseline="-25000"/>
              <a:t>2</a:t>
            </a:r>
            <a:r>
              <a:rPr lang="zh-TW" altLang="en-US" sz="2200"/>
              <a:t>二連通單元。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z="2200"/>
              <a:t>  度數：一頂點之度數是附著於該頂點之邊數。</a:t>
            </a:r>
            <a:r>
              <a:rPr lang="zh-TW" altLang="en-US" sz="2400"/>
              <a:t> </a:t>
            </a:r>
          </a:p>
        </p:txBody>
      </p:sp>
      <p:grpSp>
        <p:nvGrpSpPr>
          <p:cNvPr id="11268" name="Group 32"/>
          <p:cNvGrpSpPr>
            <a:grpSpLocks/>
          </p:cNvGrpSpPr>
          <p:nvPr/>
        </p:nvGrpSpPr>
        <p:grpSpPr bwMode="auto">
          <a:xfrm>
            <a:off x="900113" y="2349500"/>
            <a:ext cx="3021012" cy="2663825"/>
            <a:chOff x="567" y="1571"/>
            <a:chExt cx="1903" cy="1678"/>
          </a:xfrm>
        </p:grpSpPr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567" y="2069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H</a:t>
              </a:r>
              <a:r>
                <a:rPr lang="en-US" altLang="zh-TW" sz="2400" baseline="-25000"/>
                <a:t>1</a:t>
              </a:r>
            </a:p>
          </p:txBody>
        </p:sp>
        <p:grpSp>
          <p:nvGrpSpPr>
            <p:cNvPr id="11281" name="Group 29"/>
            <p:cNvGrpSpPr>
              <a:grpSpLocks/>
            </p:cNvGrpSpPr>
            <p:nvPr/>
          </p:nvGrpSpPr>
          <p:grpSpPr bwMode="auto">
            <a:xfrm>
              <a:off x="975" y="1571"/>
              <a:ext cx="1495" cy="1678"/>
              <a:chOff x="975" y="1571"/>
              <a:chExt cx="1495" cy="1678"/>
            </a:xfrm>
          </p:grpSpPr>
          <p:sp>
            <p:nvSpPr>
              <p:cNvPr id="11282" name="AutoShape 7"/>
              <p:cNvSpPr>
                <a:spLocks noChangeArrowheads="1"/>
              </p:cNvSpPr>
              <p:nvPr/>
            </p:nvSpPr>
            <p:spPr bwMode="auto">
              <a:xfrm>
                <a:off x="1557" y="1571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1283" name="AutoShape 8"/>
              <p:cNvSpPr>
                <a:spLocks noChangeArrowheads="1"/>
              </p:cNvSpPr>
              <p:nvPr/>
            </p:nvSpPr>
            <p:spPr bwMode="auto">
              <a:xfrm>
                <a:off x="1557" y="2905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1284" name="AutoShape 9"/>
              <p:cNvSpPr>
                <a:spLocks noChangeArrowheads="1"/>
              </p:cNvSpPr>
              <p:nvPr/>
            </p:nvSpPr>
            <p:spPr bwMode="auto">
              <a:xfrm>
                <a:off x="2096" y="2260"/>
                <a:ext cx="374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285" name="AutoShape 10"/>
              <p:cNvSpPr>
                <a:spLocks noChangeArrowheads="1"/>
              </p:cNvSpPr>
              <p:nvPr/>
            </p:nvSpPr>
            <p:spPr bwMode="auto">
              <a:xfrm>
                <a:off x="975" y="2260"/>
                <a:ext cx="374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cxnSp>
            <p:nvCxnSpPr>
              <p:cNvPr id="11286" name="AutoShape 20"/>
              <p:cNvCxnSpPr>
                <a:cxnSpLocks noChangeShapeType="1"/>
                <a:stCxn id="11282" idx="3"/>
                <a:endCxn id="11285" idx="7"/>
              </p:cNvCxnSpPr>
              <p:nvPr/>
            </p:nvCxnSpPr>
            <p:spPr bwMode="auto">
              <a:xfrm flipH="1">
                <a:off x="1294" y="1871"/>
                <a:ext cx="318" cy="4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7" name="AutoShape 21"/>
              <p:cNvCxnSpPr>
                <a:cxnSpLocks noChangeShapeType="1"/>
                <a:stCxn id="11282" idx="5"/>
                <a:endCxn id="11284" idx="1"/>
              </p:cNvCxnSpPr>
              <p:nvPr/>
            </p:nvCxnSpPr>
            <p:spPr bwMode="auto">
              <a:xfrm>
                <a:off x="1875" y="1871"/>
                <a:ext cx="276" cy="4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8" name="AutoShape 22"/>
              <p:cNvCxnSpPr>
                <a:cxnSpLocks noChangeShapeType="1"/>
                <a:stCxn id="11285" idx="5"/>
                <a:endCxn id="11283" idx="1"/>
              </p:cNvCxnSpPr>
              <p:nvPr/>
            </p:nvCxnSpPr>
            <p:spPr bwMode="auto">
              <a:xfrm>
                <a:off x="1294" y="2560"/>
                <a:ext cx="318" cy="3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9" name="AutoShape 23"/>
              <p:cNvCxnSpPr>
                <a:cxnSpLocks noChangeShapeType="1"/>
                <a:stCxn id="11284" idx="3"/>
                <a:endCxn id="11283" idx="7"/>
              </p:cNvCxnSpPr>
              <p:nvPr/>
            </p:nvCxnSpPr>
            <p:spPr bwMode="auto">
              <a:xfrm flipH="1">
                <a:off x="1875" y="2560"/>
                <a:ext cx="276" cy="3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1269" name="Group 31"/>
          <p:cNvGrpSpPr>
            <a:grpSpLocks/>
          </p:cNvGrpSpPr>
          <p:nvPr/>
        </p:nvGrpSpPr>
        <p:grpSpPr bwMode="auto">
          <a:xfrm>
            <a:off x="4859338" y="2133600"/>
            <a:ext cx="2609850" cy="3024188"/>
            <a:chOff x="3061" y="1389"/>
            <a:chExt cx="1644" cy="1905"/>
          </a:xfrm>
        </p:grpSpPr>
        <p:grpSp>
          <p:nvGrpSpPr>
            <p:cNvPr id="11271" name="Group 30"/>
            <p:cNvGrpSpPr>
              <a:grpSpLocks/>
            </p:cNvGrpSpPr>
            <p:nvPr/>
          </p:nvGrpSpPr>
          <p:grpSpPr bwMode="auto">
            <a:xfrm>
              <a:off x="3560" y="1389"/>
              <a:ext cx="1145" cy="1905"/>
              <a:chOff x="3560" y="1389"/>
              <a:chExt cx="1145" cy="1905"/>
            </a:xfrm>
          </p:grpSpPr>
          <p:sp>
            <p:nvSpPr>
              <p:cNvPr id="11273" name="AutoShape 16"/>
              <p:cNvSpPr>
                <a:spLocks noChangeArrowheads="1"/>
              </p:cNvSpPr>
              <p:nvPr/>
            </p:nvSpPr>
            <p:spPr bwMode="auto">
              <a:xfrm>
                <a:off x="4049" y="1389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11274" name="AutoShape 17"/>
              <p:cNvSpPr>
                <a:spLocks noChangeArrowheads="1"/>
              </p:cNvSpPr>
              <p:nvPr/>
            </p:nvSpPr>
            <p:spPr bwMode="auto">
              <a:xfrm>
                <a:off x="3833" y="2950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11275" name="AutoShape 18"/>
              <p:cNvSpPr>
                <a:spLocks noChangeArrowheads="1"/>
              </p:cNvSpPr>
              <p:nvPr/>
            </p:nvSpPr>
            <p:spPr bwMode="auto">
              <a:xfrm>
                <a:off x="3560" y="1979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1276" name="AutoShape 19"/>
              <p:cNvSpPr>
                <a:spLocks noChangeArrowheads="1"/>
              </p:cNvSpPr>
              <p:nvPr/>
            </p:nvSpPr>
            <p:spPr bwMode="auto">
              <a:xfrm>
                <a:off x="4332" y="2387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  <p:cxnSp>
            <p:nvCxnSpPr>
              <p:cNvPr id="11277" name="AutoShape 24"/>
              <p:cNvCxnSpPr>
                <a:cxnSpLocks noChangeShapeType="1"/>
                <a:stCxn id="11273" idx="3"/>
                <a:endCxn id="11275" idx="7"/>
              </p:cNvCxnSpPr>
              <p:nvPr/>
            </p:nvCxnSpPr>
            <p:spPr bwMode="auto">
              <a:xfrm flipH="1">
                <a:off x="3878" y="1689"/>
                <a:ext cx="226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8" name="AutoShape 25"/>
              <p:cNvCxnSpPr>
                <a:cxnSpLocks noChangeShapeType="1"/>
                <a:stCxn id="11275" idx="6"/>
                <a:endCxn id="11276" idx="1"/>
              </p:cNvCxnSpPr>
              <p:nvPr/>
            </p:nvCxnSpPr>
            <p:spPr bwMode="auto">
              <a:xfrm>
                <a:off x="3939" y="2151"/>
                <a:ext cx="448" cy="2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9" name="AutoShape 26"/>
              <p:cNvCxnSpPr>
                <a:cxnSpLocks noChangeShapeType="1"/>
                <a:stCxn id="11276" idx="3"/>
                <a:endCxn id="11274" idx="7"/>
              </p:cNvCxnSpPr>
              <p:nvPr/>
            </p:nvCxnSpPr>
            <p:spPr bwMode="auto">
              <a:xfrm flipH="1">
                <a:off x="4151" y="2687"/>
                <a:ext cx="236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272" name="Text Box 27"/>
            <p:cNvSpPr txBox="1">
              <a:spLocks noChangeArrowheads="1"/>
            </p:cNvSpPr>
            <p:nvPr/>
          </p:nvSpPr>
          <p:spPr bwMode="auto">
            <a:xfrm>
              <a:off x="3061" y="2099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H</a:t>
              </a:r>
              <a:r>
                <a:rPr lang="en-US" altLang="zh-TW" sz="2400" baseline="-25000"/>
                <a:t>2</a:t>
              </a:r>
            </a:p>
          </p:txBody>
        </p:sp>
      </p:grpSp>
      <p:sp>
        <p:nvSpPr>
          <p:cNvPr id="11270" name="Text Box 28"/>
          <p:cNvSpPr txBox="1">
            <a:spLocks noChangeArrowheads="1"/>
          </p:cNvSpPr>
          <p:nvPr/>
        </p:nvSpPr>
        <p:spPr bwMode="auto">
          <a:xfrm>
            <a:off x="4183063" y="48688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C000"/>
                </a:solidFill>
                <a:effectLst/>
              </a:rPr>
              <a:t>圖形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儲存</a:t>
            </a:r>
            <a:r>
              <a:rPr lang="zh-TW" altLang="en-US" b="1" dirty="0" smtClean="0">
                <a:solidFill>
                  <a:srgbClr val="FFC000"/>
                </a:solidFill>
                <a:effectLst/>
              </a:rPr>
              <a:t>法 </a:t>
            </a:r>
            <a:endParaRPr lang="zh-TW" altLang="en-US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266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b="1" dirty="0">
                <a:solidFill>
                  <a:srgbClr val="FFFF00"/>
                </a:solidFill>
              </a:rPr>
              <a:t>相鄰矩陣法：</a:t>
            </a:r>
            <a:r>
              <a:rPr lang="zh-TW" altLang="en-US" sz="2200" b="1" dirty="0">
                <a:solidFill>
                  <a:srgbClr val="FF0000"/>
                </a:solidFill>
              </a:rPr>
              <a:t>（靜態）</a:t>
            </a:r>
          </a:p>
          <a:p>
            <a:pPr eaLnBrk="1" hangingPunct="1">
              <a:defRPr/>
            </a:pPr>
            <a:r>
              <a:rPr lang="zh-TW" altLang="en-US" sz="2200" dirty="0"/>
              <a:t>例：無</a:t>
            </a:r>
            <a:r>
              <a:rPr lang="zh-TW" altLang="en-US" sz="2200" dirty="0" smtClean="0"/>
              <a:t>向圖形 </a:t>
            </a:r>
            <a:endParaRPr lang="zh-TW" altLang="en-US" sz="22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403350" y="2708275"/>
            <a:ext cx="2378075" cy="3084513"/>
            <a:chOff x="748" y="1826"/>
            <a:chExt cx="1543" cy="2005"/>
          </a:xfrm>
        </p:grpSpPr>
        <p:sp>
          <p:nvSpPr>
            <p:cNvPr id="12297" name="AutoShape 5"/>
            <p:cNvSpPr>
              <a:spLocks noChangeArrowheads="1"/>
            </p:cNvSpPr>
            <p:nvPr/>
          </p:nvSpPr>
          <p:spPr bwMode="auto">
            <a:xfrm>
              <a:off x="1338" y="182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298" name="AutoShape 6"/>
            <p:cNvSpPr>
              <a:spLocks noChangeArrowheads="1"/>
            </p:cNvSpPr>
            <p:nvPr/>
          </p:nvSpPr>
          <p:spPr bwMode="auto">
            <a:xfrm>
              <a:off x="748" y="250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299" name="AutoShape 7"/>
            <p:cNvSpPr>
              <a:spLocks noChangeArrowheads="1"/>
            </p:cNvSpPr>
            <p:nvPr/>
          </p:nvSpPr>
          <p:spPr bwMode="auto">
            <a:xfrm>
              <a:off x="1883" y="250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00" name="AutoShape 8"/>
            <p:cNvSpPr>
              <a:spLocks noChangeArrowheads="1"/>
            </p:cNvSpPr>
            <p:nvPr/>
          </p:nvSpPr>
          <p:spPr bwMode="auto">
            <a:xfrm>
              <a:off x="1338" y="309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2301" name="AutoShape 9"/>
            <p:cNvCxnSpPr>
              <a:cxnSpLocks noChangeShapeType="1"/>
              <a:stCxn id="12297" idx="4"/>
              <a:endCxn id="12300" idx="0"/>
            </p:cNvCxnSpPr>
            <p:nvPr/>
          </p:nvCxnSpPr>
          <p:spPr bwMode="auto">
            <a:xfrm>
              <a:off x="1542" y="2195"/>
              <a:ext cx="0" cy="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2" name="AutoShape 10"/>
            <p:cNvCxnSpPr>
              <a:cxnSpLocks noChangeShapeType="1"/>
              <a:stCxn id="12297" idx="4"/>
              <a:endCxn id="12298" idx="6"/>
            </p:cNvCxnSpPr>
            <p:nvPr/>
          </p:nvCxnSpPr>
          <p:spPr bwMode="auto">
            <a:xfrm flipH="1">
              <a:off x="1162" y="2195"/>
              <a:ext cx="380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3" name="AutoShape 11"/>
            <p:cNvCxnSpPr>
              <a:cxnSpLocks noChangeShapeType="1"/>
              <a:stCxn id="12298" idx="6"/>
              <a:endCxn id="12299" idx="2"/>
            </p:cNvCxnSpPr>
            <p:nvPr/>
          </p:nvCxnSpPr>
          <p:spPr bwMode="auto">
            <a:xfrm>
              <a:off x="1162" y="2688"/>
              <a:ext cx="71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4" name="AutoShape 12"/>
            <p:cNvCxnSpPr>
              <a:cxnSpLocks noChangeShapeType="1"/>
              <a:stCxn id="12297" idx="4"/>
              <a:endCxn id="12299" idx="2"/>
            </p:cNvCxnSpPr>
            <p:nvPr/>
          </p:nvCxnSpPr>
          <p:spPr bwMode="auto">
            <a:xfrm>
              <a:off x="1542" y="2195"/>
              <a:ext cx="335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5" name="AutoShape 13"/>
            <p:cNvCxnSpPr>
              <a:cxnSpLocks noChangeShapeType="1"/>
              <a:stCxn id="12298" idx="6"/>
              <a:endCxn id="12300" idx="0"/>
            </p:cNvCxnSpPr>
            <p:nvPr/>
          </p:nvCxnSpPr>
          <p:spPr bwMode="auto">
            <a:xfrm>
              <a:off x="1162" y="2688"/>
              <a:ext cx="380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6" name="AutoShape 14"/>
            <p:cNvCxnSpPr>
              <a:cxnSpLocks noChangeShapeType="1"/>
              <a:stCxn id="12299" idx="2"/>
              <a:endCxn id="12300" idx="0"/>
            </p:cNvCxnSpPr>
            <p:nvPr/>
          </p:nvCxnSpPr>
          <p:spPr bwMode="auto">
            <a:xfrm flipH="1">
              <a:off x="1542" y="2688"/>
              <a:ext cx="335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7" name="Text Box 15"/>
            <p:cNvSpPr txBox="1">
              <a:spLocks noChangeArrowheads="1"/>
            </p:cNvSpPr>
            <p:nvPr/>
          </p:nvSpPr>
          <p:spPr bwMode="auto">
            <a:xfrm>
              <a:off x="1338" y="3534"/>
              <a:ext cx="33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G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293" name="AutoShape 16"/>
          <p:cNvSpPr>
            <a:spLocks noChangeArrowheads="1"/>
          </p:cNvSpPr>
          <p:nvPr/>
        </p:nvSpPr>
        <p:spPr bwMode="auto">
          <a:xfrm>
            <a:off x="5148263" y="3141663"/>
            <a:ext cx="3024187" cy="1727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2294" name="Text Box 17"/>
          <p:cNvSpPr txBox="1">
            <a:spLocks noChangeArrowheads="1"/>
          </p:cNvSpPr>
          <p:nvPr/>
        </p:nvSpPr>
        <p:spPr bwMode="auto">
          <a:xfrm>
            <a:off x="5364163" y="3244850"/>
            <a:ext cx="26130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0      1       1       1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1      0       1       1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1      1       0       1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1      1       1       0</a:t>
            </a:r>
          </a:p>
        </p:txBody>
      </p:sp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5338763" y="2540000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0      1       2       3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643438" y="3259138"/>
            <a:ext cx="3540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5388"/>
            <a:ext cx="8229600" cy="504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dirty="0"/>
              <a:t>例：有</a:t>
            </a:r>
            <a:r>
              <a:rPr lang="zh-TW" altLang="en-US" sz="2200" dirty="0" smtClean="0"/>
              <a:t>向圖形 </a:t>
            </a:r>
            <a:endParaRPr lang="zh-TW" altLang="en-US" sz="2200" dirty="0"/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1463675" y="2492375"/>
            <a:ext cx="1236663" cy="2665413"/>
            <a:chOff x="650" y="708"/>
            <a:chExt cx="779" cy="1679"/>
          </a:xfrm>
        </p:grpSpPr>
        <p:sp>
          <p:nvSpPr>
            <p:cNvPr id="13321" name="AutoShape 5"/>
            <p:cNvSpPr>
              <a:spLocks noChangeArrowheads="1"/>
            </p:cNvSpPr>
            <p:nvPr/>
          </p:nvSpPr>
          <p:spPr bwMode="auto">
            <a:xfrm>
              <a:off x="1056" y="708"/>
              <a:ext cx="373" cy="336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322" name="AutoShape 6"/>
            <p:cNvSpPr>
              <a:spLocks noChangeArrowheads="1"/>
            </p:cNvSpPr>
            <p:nvPr/>
          </p:nvSpPr>
          <p:spPr bwMode="auto">
            <a:xfrm>
              <a:off x="1056" y="1380"/>
              <a:ext cx="373" cy="335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23" name="AutoShape 7"/>
            <p:cNvSpPr>
              <a:spLocks noChangeArrowheads="1"/>
            </p:cNvSpPr>
            <p:nvPr/>
          </p:nvSpPr>
          <p:spPr bwMode="auto">
            <a:xfrm>
              <a:off x="1056" y="2051"/>
              <a:ext cx="373" cy="336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>
              <a:off x="1264" y="108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 flipV="1">
              <a:off x="1180" y="108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Line 10"/>
            <p:cNvSpPr>
              <a:spLocks noChangeShapeType="1"/>
            </p:cNvSpPr>
            <p:nvPr/>
          </p:nvSpPr>
          <p:spPr bwMode="auto">
            <a:xfrm>
              <a:off x="1264" y="175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Text Box 11"/>
            <p:cNvSpPr txBox="1">
              <a:spLocks noChangeArrowheads="1"/>
            </p:cNvSpPr>
            <p:nvPr/>
          </p:nvSpPr>
          <p:spPr bwMode="auto">
            <a:xfrm>
              <a:off x="650" y="138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G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3316" name="Group 16"/>
          <p:cNvGrpSpPr>
            <a:grpSpLocks/>
          </p:cNvGrpSpPr>
          <p:nvPr/>
        </p:nvGrpSpPr>
        <p:grpSpPr bwMode="auto">
          <a:xfrm>
            <a:off x="4572000" y="2492375"/>
            <a:ext cx="2736850" cy="1944688"/>
            <a:chOff x="2744" y="1525"/>
            <a:chExt cx="1724" cy="1225"/>
          </a:xfrm>
        </p:grpSpPr>
        <p:sp>
          <p:nvSpPr>
            <p:cNvPr id="13317" name="AutoShape 12"/>
            <p:cNvSpPr>
              <a:spLocks noChangeArrowheads="1"/>
            </p:cNvSpPr>
            <p:nvPr/>
          </p:nvSpPr>
          <p:spPr bwMode="auto">
            <a:xfrm>
              <a:off x="3062" y="1904"/>
              <a:ext cx="1406" cy="84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13318" name="Text Box 13"/>
            <p:cNvSpPr txBox="1">
              <a:spLocks noChangeArrowheads="1"/>
            </p:cNvSpPr>
            <p:nvPr/>
          </p:nvSpPr>
          <p:spPr bwMode="auto">
            <a:xfrm>
              <a:off x="3198" y="1969"/>
              <a:ext cx="113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0      1       0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1      0       1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0      0       0</a:t>
              </a:r>
            </a:p>
          </p:txBody>
        </p:sp>
        <p:sp>
          <p:nvSpPr>
            <p:cNvPr id="13319" name="Text Box 14"/>
            <p:cNvSpPr txBox="1">
              <a:spLocks noChangeArrowheads="1"/>
            </p:cNvSpPr>
            <p:nvPr/>
          </p:nvSpPr>
          <p:spPr bwMode="auto">
            <a:xfrm>
              <a:off x="3182" y="1525"/>
              <a:ext cx="11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0      1       2</a:t>
              </a:r>
            </a:p>
          </p:txBody>
        </p:sp>
        <p:sp>
          <p:nvSpPr>
            <p:cNvPr id="13320" name="Text Box 15"/>
            <p:cNvSpPr txBox="1">
              <a:spLocks noChangeArrowheads="1"/>
            </p:cNvSpPr>
            <p:nvPr/>
          </p:nvSpPr>
          <p:spPr bwMode="auto">
            <a:xfrm>
              <a:off x="2744" y="1978"/>
              <a:ext cx="22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2</a:t>
              </a:r>
            </a:p>
          </p:txBody>
        </p:sp>
      </p:grpSp>
      <p:sp>
        <p:nvSpPr>
          <p:cNvPr id="1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C000"/>
                </a:solidFill>
                <a:effectLst/>
              </a:rPr>
              <a:t>圖形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儲存</a:t>
            </a:r>
            <a:r>
              <a:rPr lang="zh-TW" altLang="en-US" b="1" dirty="0" smtClean="0">
                <a:solidFill>
                  <a:srgbClr val="FFC000"/>
                </a:solidFill>
                <a:effectLst/>
              </a:rPr>
              <a:t>法 </a:t>
            </a:r>
            <a:endParaRPr lang="zh-TW" altLang="en-US" b="1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5211</TotalTime>
  <Words>3258</Words>
  <Application>Microsoft Office PowerPoint</Application>
  <PresentationFormat>如螢幕大小 (4:3)</PresentationFormat>
  <Paragraphs>1016</Paragraphs>
  <Slides>39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新細明體</vt:lpstr>
      <vt:lpstr>標楷體</vt:lpstr>
      <vt:lpstr>Arial</vt:lpstr>
      <vt:lpstr>Symbol</vt:lpstr>
      <vt:lpstr>Times New Roman</vt:lpstr>
      <vt:lpstr>Wingdings</vt:lpstr>
      <vt:lpstr>Orbit</vt:lpstr>
      <vt:lpstr>資 料 結 構 第六章</vt:lpstr>
      <vt:lpstr>　圖形 </vt:lpstr>
      <vt:lpstr>PowerPoint 簡報</vt:lpstr>
      <vt:lpstr>PowerPoint 簡報</vt:lpstr>
      <vt:lpstr>PowerPoint 簡報</vt:lpstr>
      <vt:lpstr>PowerPoint 簡報</vt:lpstr>
      <vt:lpstr>PowerPoint 簡報</vt:lpstr>
      <vt:lpstr>圖形儲存法 </vt:lpstr>
      <vt:lpstr>圖形儲存法 </vt:lpstr>
      <vt:lpstr>圖形儲存法 </vt:lpstr>
      <vt:lpstr>圖形儲存法 </vt:lpstr>
      <vt:lpstr>圖形節點尋訪</vt:lpstr>
      <vt:lpstr>圖形節點尋訪</vt:lpstr>
      <vt:lpstr>圖形節點尋訪</vt:lpstr>
      <vt:lpstr>圖形節點尋訪</vt:lpstr>
      <vt:lpstr>圖形節點尋訪</vt:lpstr>
      <vt:lpstr>生成樹 </vt:lpstr>
      <vt:lpstr>PowerPoint 簡報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PowerPoint 簡報</vt:lpstr>
      <vt:lpstr>PowerPoint 簡報</vt:lpstr>
      <vt:lpstr>PowerPoint 簡報</vt:lpstr>
      <vt:lpstr>PowerPoint 簡報</vt:lpstr>
      <vt:lpstr>PowerPoint 簡報</vt:lpstr>
      <vt:lpstr>AOV作業網路 </vt:lpstr>
      <vt:lpstr>AOV作業網路 </vt:lpstr>
      <vt:lpstr>AOE作業網路 </vt:lpstr>
      <vt:lpstr>AOE作業網路 </vt:lpstr>
      <vt:lpstr>AOE作業網路 </vt:lpstr>
    </vt:vector>
  </TitlesOfParts>
  <Company>info3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 第五章</dc:title>
  <dc:creator>info3</dc:creator>
  <cp:lastModifiedBy>興夏 陳</cp:lastModifiedBy>
  <cp:revision>339</cp:revision>
  <dcterms:created xsi:type="dcterms:W3CDTF">2003-06-27T07:54:15Z</dcterms:created>
  <dcterms:modified xsi:type="dcterms:W3CDTF">2022-05-14T07:42:12Z</dcterms:modified>
</cp:coreProperties>
</file>