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11"/>
  </p:notesMasterIdLst>
  <p:sldIdLst>
    <p:sldId id="256" r:id="rId2"/>
    <p:sldId id="259" r:id="rId3"/>
    <p:sldId id="260" r:id="rId4"/>
    <p:sldId id="262" r:id="rId5"/>
    <p:sldId id="269" r:id="rId6"/>
    <p:sldId id="261" r:id="rId7"/>
    <p:sldId id="267" r:id="rId8"/>
    <p:sldId id="275"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9FDE"/>
    <a:srgbClr val="56DDE4"/>
    <a:srgbClr val="82C9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20D88-4418-42FB-BD64-BA21AAFA1A2E}" type="datetimeFigureOut">
              <a:rPr lang="en-IN" smtClean="0"/>
              <a:t>06-10-23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2E8D0-FA90-4149-89D1-0A50848A0017}" type="slidenum">
              <a:rPr lang="en-IN" smtClean="0"/>
              <a:t>‹#›</a:t>
            </a:fld>
            <a:endParaRPr lang="en-IN"/>
          </a:p>
        </p:txBody>
      </p:sp>
    </p:spTree>
    <p:extLst>
      <p:ext uri="{BB962C8B-B14F-4D97-AF65-F5344CB8AC3E}">
        <p14:creationId xmlns:p14="http://schemas.microsoft.com/office/powerpoint/2010/main" val="392150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BFF4B8-6D05-4BC2-9A15-87262F41AA2B}" type="datetimeFigureOut">
              <a:rPr lang="en-IN" smtClean="0"/>
              <a:t>06-10-23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6360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BFF4B8-6D05-4BC2-9A15-87262F41AA2B}" type="datetimeFigureOut">
              <a:rPr lang="en-IN" smtClean="0"/>
              <a:t>06-10-23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111869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BFF4B8-6D05-4BC2-9A15-87262F41AA2B}" type="datetimeFigureOut">
              <a:rPr lang="en-IN" smtClean="0"/>
              <a:t>06-10-23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1330780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BFF4B8-6D05-4BC2-9A15-87262F41AA2B}" type="datetimeFigureOut">
              <a:rPr lang="en-IN" smtClean="0"/>
              <a:t>06-10-23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3461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BFF4B8-6D05-4BC2-9A15-87262F41AA2B}" type="datetimeFigureOut">
              <a:rPr lang="en-IN" smtClean="0"/>
              <a:t>06-10-23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3055576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BFF4B8-6D05-4BC2-9A15-87262F41AA2B}" type="datetimeFigureOut">
              <a:rPr lang="en-IN" smtClean="0"/>
              <a:t>06-10-23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1896236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6BFF4B8-6D05-4BC2-9A15-87262F41AA2B}" type="datetimeFigureOut">
              <a:rPr lang="en-IN" smtClean="0"/>
              <a:t>06-10-23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862492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FF4B8-6D05-4BC2-9A15-87262F41AA2B}" type="datetimeFigureOut">
              <a:rPr lang="en-IN" smtClean="0"/>
              <a:t>06-10-23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1713255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FF4B8-6D05-4BC2-9A15-87262F41AA2B}" type="datetimeFigureOut">
              <a:rPr lang="en-IN" smtClean="0"/>
              <a:t>06-10-23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2174109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BFF4B8-6D05-4BC2-9A15-87262F41AA2B}" type="datetimeFigureOut">
              <a:rPr lang="en-IN" smtClean="0"/>
              <a:t>06-10-23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87924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6BFF4B8-6D05-4BC2-9A15-87262F41AA2B}" type="datetimeFigureOut">
              <a:rPr lang="en-IN" smtClean="0"/>
              <a:t>06-10-23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102440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BFF4B8-6D05-4BC2-9A15-87262F41AA2B}" type="datetimeFigureOut">
              <a:rPr lang="en-IN" smtClean="0"/>
              <a:t>06-10-23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321295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BFF4B8-6D05-4BC2-9A15-87262F41AA2B}" type="datetimeFigureOut">
              <a:rPr lang="en-IN" smtClean="0"/>
              <a:t>06-10-23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81436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BFF4B8-6D05-4BC2-9A15-87262F41AA2B}" type="datetimeFigureOut">
              <a:rPr lang="en-IN" smtClean="0"/>
              <a:t>06-10-23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108061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6BFF4B8-6D05-4BC2-9A15-87262F41AA2B}" type="datetimeFigureOut">
              <a:rPr lang="en-IN" smtClean="0"/>
              <a:t>06-10-23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248855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BFF4B8-6D05-4BC2-9A15-87262F41AA2B}" type="datetimeFigureOut">
              <a:rPr lang="en-IN" smtClean="0"/>
              <a:t>06-10-23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2648166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6BFF4B8-6D05-4BC2-9A15-87262F41AA2B}" type="datetimeFigureOut">
              <a:rPr lang="en-IN" smtClean="0"/>
              <a:t>06-10-23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706742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BFF4B8-6D05-4BC2-9A15-87262F41AA2B}" type="datetimeFigureOut">
              <a:rPr lang="en-IN" smtClean="0"/>
              <a:t>06-10-23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316186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6BFF4B8-6D05-4BC2-9A15-87262F41AA2B}" type="datetimeFigureOut">
              <a:rPr lang="en-IN" smtClean="0"/>
              <a:t>06-10-23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9D4E46F-8BD5-426E-9433-2133D208C3B4}" type="slidenum">
              <a:rPr lang="en-IN" smtClean="0"/>
              <a:t>‹#›</a:t>
            </a:fld>
            <a:endParaRPr lang="en-IN"/>
          </a:p>
        </p:txBody>
      </p:sp>
    </p:spTree>
    <p:extLst>
      <p:ext uri="{BB962C8B-B14F-4D97-AF65-F5344CB8AC3E}">
        <p14:creationId xmlns:p14="http://schemas.microsoft.com/office/powerpoint/2010/main" val="612179989"/>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8CA1-945E-4902-A5A5-FFF12BC3B54C}"/>
              </a:ext>
            </a:extLst>
          </p:cNvPr>
          <p:cNvSpPr>
            <a:spLocks noGrp="1"/>
          </p:cNvSpPr>
          <p:nvPr>
            <p:ph type="ctrTitle"/>
          </p:nvPr>
        </p:nvSpPr>
        <p:spPr>
          <a:xfrm>
            <a:off x="1507067" y="1179443"/>
            <a:ext cx="7766936" cy="1709531"/>
          </a:xfrm>
        </p:spPr>
        <p:txBody>
          <a:bodyPr>
            <a:normAutofit/>
          </a:bodyPr>
          <a:lstStyle/>
          <a:p>
            <a:pPr algn="ctr"/>
            <a:r>
              <a:rPr lang="en-IN" sz="4000" b="1" dirty="0">
                <a:solidFill>
                  <a:schemeClr val="accent2"/>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Expenditure Data Analysis Project</a:t>
            </a:r>
            <a:br>
              <a:rPr lang="en-IN" sz="4000" b="1" dirty="0">
                <a:solidFill>
                  <a:schemeClr val="accent2"/>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IN" sz="4000" dirty="0">
              <a:solidFill>
                <a:schemeClr val="accent2"/>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F14C83D1-10FB-4995-A675-9D073F78F530}"/>
              </a:ext>
            </a:extLst>
          </p:cNvPr>
          <p:cNvSpPr>
            <a:spLocks noGrp="1"/>
          </p:cNvSpPr>
          <p:nvPr>
            <p:ph type="subTitle" idx="1"/>
          </p:nvPr>
        </p:nvSpPr>
        <p:spPr>
          <a:xfrm>
            <a:off x="1524000" y="4505738"/>
            <a:ext cx="9144000" cy="752061"/>
          </a:xfrm>
        </p:spPr>
        <p:txBody>
          <a:bodyPr>
            <a:normAutofit/>
          </a:bodyPr>
          <a:lstStyle/>
          <a:p>
            <a:r>
              <a:rPr lang="en-US" sz="3200"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Leo RAJAN</a:t>
            </a:r>
            <a:endParaRPr lang="en-IN" sz="3200"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86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FEC9-7D38-41DB-B3D0-61272D34852F}"/>
              </a:ext>
            </a:extLst>
          </p:cNvPr>
          <p:cNvSpPr>
            <a:spLocks noGrp="1"/>
          </p:cNvSpPr>
          <p:nvPr>
            <p:ph type="title"/>
          </p:nvPr>
        </p:nvSpPr>
        <p:spPr/>
        <p:txBody>
          <a:bodyPr>
            <a:normAutofit/>
          </a:bodyPr>
          <a:lstStyle/>
          <a:p>
            <a:r>
              <a:rPr lang="en-US" sz="4000" b="1" dirty="0">
                <a:solidFill>
                  <a:schemeClr val="accent2"/>
                </a:solidFill>
                <a:latin typeface="Times New Roman" panose="02020603050405020304" pitchFamily="18" charset="0"/>
                <a:cs typeface="Times New Roman" panose="02020603050405020304" pitchFamily="18" charset="0"/>
              </a:rPr>
              <a:t>Problem Statement:</a:t>
            </a:r>
            <a:endParaRPr lang="en-IN" sz="40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A0E549-F4BF-4A0F-A404-B007ED651330}"/>
              </a:ext>
            </a:extLst>
          </p:cNvPr>
          <p:cNvSpPr>
            <a:spLocks noGrp="1"/>
          </p:cNvSpPr>
          <p:nvPr>
            <p:ph idx="1"/>
          </p:nvPr>
        </p:nvSpPr>
        <p:spPr>
          <a:xfrm>
            <a:off x="677334" y="1431235"/>
            <a:ext cx="8596668" cy="4610127"/>
          </a:xfrm>
        </p:spPr>
        <p:txBody>
          <a:bodyPr>
            <a:normAutofit/>
          </a:bodyPr>
          <a:lstStyle/>
          <a:p>
            <a:pPr marL="0" indent="0" algn="just">
              <a:lnSpc>
                <a:spcPct val="150000"/>
              </a:lnSpc>
              <a:buNone/>
            </a:pPr>
            <a:r>
              <a:rPr lang="en-US" sz="1800" dirty="0">
                <a:solidFill>
                  <a:schemeClr val="tx1">
                    <a:lumMod val="95000"/>
                  </a:schemeClr>
                </a:solidFill>
                <a:effectLst/>
                <a:latin typeface="Times New Roman" panose="02020603050405020304" pitchFamily="18" charset="0"/>
                <a:ea typeface="Times New Roman" panose="02020603050405020304" pitchFamily="18" charset="0"/>
              </a:rPr>
              <a:t>• No business can survive in this competitive market without managing their cost. It does not matter if revenues are high but if cost is higher it is a red flag. So you are tasked to help management in creating and establishing new structure and models to reduce cost. </a:t>
            </a:r>
          </a:p>
          <a:p>
            <a:pPr marL="0" indent="0" algn="just">
              <a:lnSpc>
                <a:spcPct val="150000"/>
              </a:lnSpc>
              <a:buNone/>
            </a:pPr>
            <a:r>
              <a:rPr lang="en-US" sz="1800" dirty="0">
                <a:solidFill>
                  <a:schemeClr val="tx1">
                    <a:lumMod val="95000"/>
                  </a:schemeClr>
                </a:solidFill>
                <a:effectLst/>
                <a:latin typeface="Times New Roman" panose="02020603050405020304" pitchFamily="18" charset="0"/>
                <a:ea typeface="Times New Roman" panose="02020603050405020304" pitchFamily="18" charset="0"/>
              </a:rPr>
              <a:t>• Do ETL : Extract-Transform-Load the dataset and find for me some information from this large data. This is form of data mining.  </a:t>
            </a:r>
          </a:p>
          <a:p>
            <a:pPr marL="0" indent="0" algn="just">
              <a:lnSpc>
                <a:spcPct val="150000"/>
              </a:lnSpc>
              <a:buNone/>
            </a:pPr>
            <a:r>
              <a:rPr lang="en-US" sz="1800" dirty="0">
                <a:solidFill>
                  <a:schemeClr val="tx1">
                    <a:lumMod val="95000"/>
                  </a:schemeClr>
                </a:solidFill>
                <a:effectLst/>
                <a:latin typeface="Times New Roman" panose="02020603050405020304" pitchFamily="18" charset="0"/>
                <a:ea typeface="Times New Roman" panose="02020603050405020304" pitchFamily="18" charset="0"/>
              </a:rPr>
              <a:t>• Interns will brainstorm to uncover the valuable insights attainable through data mining.</a:t>
            </a:r>
          </a:p>
          <a:p>
            <a:pPr marL="0" indent="0" algn="just">
              <a:lnSpc>
                <a:spcPct val="150000"/>
              </a:lnSpc>
              <a:buNone/>
            </a:pPr>
            <a:r>
              <a:rPr lang="en-US" sz="1800" dirty="0">
                <a:solidFill>
                  <a:schemeClr val="tx1">
                    <a:lumMod val="95000"/>
                  </a:schemeClr>
                </a:solidFill>
                <a:effectLst/>
                <a:latin typeface="Times New Roman" panose="02020603050405020304" pitchFamily="18" charset="0"/>
                <a:ea typeface="Times New Roman" panose="02020603050405020304" pitchFamily="18" charset="0"/>
              </a:rPr>
              <a:t>• Identify key metrics and factors, demonstrating meaningful relationships between attributes.</a:t>
            </a:r>
          </a:p>
          <a:p>
            <a:pPr marL="0" indent="0" algn="just">
              <a:lnSpc>
                <a:spcPct val="150000"/>
              </a:lnSpc>
              <a:buNone/>
            </a:pPr>
            <a:r>
              <a:rPr lang="en-US" sz="1800" dirty="0">
                <a:solidFill>
                  <a:schemeClr val="tx1">
                    <a:lumMod val="95000"/>
                  </a:schemeClr>
                </a:solidFill>
                <a:effectLst/>
                <a:latin typeface="Times New Roman" panose="02020603050405020304" pitchFamily="18" charset="0"/>
                <a:ea typeface="Times New Roman" panose="02020603050405020304" pitchFamily="18" charset="0"/>
              </a:rPr>
              <a:t>• Conduct independent research to formulate your own discoveries.</a:t>
            </a:r>
            <a:endParaRPr lang="en-IN" sz="1800" dirty="0">
              <a:solidFill>
                <a:schemeClr val="tx1">
                  <a:lumMod val="9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631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53D6-EDD1-4EA4-A879-BECF5136A79A}"/>
              </a:ext>
            </a:extLst>
          </p:cNvPr>
          <p:cNvSpPr>
            <a:spLocks noGrp="1"/>
          </p:cNvSpPr>
          <p:nvPr>
            <p:ph type="title"/>
          </p:nvPr>
        </p:nvSpPr>
        <p:spPr/>
        <p:txBody>
          <a:bodyPr>
            <a:normAutofit/>
          </a:bodyPr>
          <a:lstStyle/>
          <a:p>
            <a:r>
              <a:rPr lang="en-US" sz="4000" b="1" dirty="0">
                <a:solidFill>
                  <a:schemeClr val="accent2"/>
                </a:solidFill>
                <a:latin typeface="Times New Roman" panose="02020603050405020304" pitchFamily="18" charset="0"/>
                <a:cs typeface="Times New Roman" panose="02020603050405020304" pitchFamily="18" charset="0"/>
              </a:rPr>
              <a:t>Benefits:</a:t>
            </a:r>
            <a:endParaRPr lang="en-IN" sz="40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6F1A01-DD24-4EF6-A029-DB87FF9FD3E1}"/>
              </a:ext>
            </a:extLst>
          </p:cNvPr>
          <p:cNvSpPr>
            <a:spLocks noGrp="1"/>
          </p:cNvSpPr>
          <p:nvPr>
            <p:ph idx="1"/>
          </p:nvPr>
        </p:nvSpPr>
        <p:spPr>
          <a:xfrm>
            <a:off x="995735" y="1398494"/>
            <a:ext cx="8946541" cy="4195481"/>
          </a:xfrm>
        </p:spPr>
        <p:txBody>
          <a:bodyPr/>
          <a:lstStyle/>
          <a:p>
            <a:pPr marL="0" indent="0" algn="just">
              <a:lnSpc>
                <a:spcPct val="200000"/>
              </a:lnSpc>
              <a:buNone/>
            </a:pPr>
            <a:r>
              <a:rPr lang="en-US" dirty="0">
                <a:solidFill>
                  <a:schemeClr val="tx1"/>
                </a:solidFill>
                <a:latin typeface="Times New Roman" panose="02020603050405020304" pitchFamily="18" charset="0"/>
                <a:cs typeface="Times New Roman" panose="02020603050405020304" pitchFamily="18" charset="0"/>
              </a:rPr>
              <a:t>• Monitor the performance of products across all categories.</a:t>
            </a:r>
          </a:p>
          <a:p>
            <a:pPr marL="0" indent="0" algn="just">
              <a:lnSpc>
                <a:spcPct val="200000"/>
              </a:lnSpc>
              <a:buNone/>
            </a:pPr>
            <a:r>
              <a:rPr lang="en-US" dirty="0">
                <a:solidFill>
                  <a:schemeClr val="tx1"/>
                </a:solidFill>
                <a:latin typeface="Times New Roman" panose="02020603050405020304" pitchFamily="18" charset="0"/>
                <a:cs typeface="Times New Roman" panose="02020603050405020304" pitchFamily="18" charset="0"/>
              </a:rPr>
              <a:t>• Enhance the accuracy of financial and annual reports on a product-specific basis.</a:t>
            </a:r>
          </a:p>
          <a:p>
            <a:pPr marL="0" indent="0" algn="just">
              <a:lnSpc>
                <a:spcPct val="200000"/>
              </a:lnSpc>
              <a:buNone/>
            </a:pPr>
            <a:r>
              <a:rPr lang="en-US" dirty="0">
                <a:solidFill>
                  <a:schemeClr val="tx1"/>
                </a:solidFill>
                <a:latin typeface="Times New Roman" panose="02020603050405020304" pitchFamily="18" charset="0"/>
                <a:cs typeface="Times New Roman" panose="02020603050405020304" pitchFamily="18" charset="0"/>
              </a:rPr>
              <a:t>• Strategize cost management for future integration efforts.</a:t>
            </a:r>
          </a:p>
          <a:p>
            <a:pPr marL="0" indent="0" algn="just">
              <a:lnSpc>
                <a:spcPct val="200000"/>
              </a:lnSpc>
              <a:buNone/>
            </a:pPr>
            <a:r>
              <a:rPr lang="en-US" dirty="0">
                <a:solidFill>
                  <a:schemeClr val="tx1"/>
                </a:solidFill>
                <a:latin typeface="Times New Roman" panose="02020603050405020304" pitchFamily="18" charset="0"/>
                <a:cs typeface="Times New Roman" panose="02020603050405020304" pitchFamily="18" charset="0"/>
              </a:rPr>
              <a:t>• Drive overall performance improvement initiatives.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96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A157-71DF-4AD9-A970-39C1C09B58E2}"/>
              </a:ext>
            </a:extLst>
          </p:cNvPr>
          <p:cNvSpPr>
            <a:spLocks noGrp="1"/>
          </p:cNvSpPr>
          <p:nvPr>
            <p:ph type="title"/>
          </p:nvPr>
        </p:nvSpPr>
        <p:spPr>
          <a:xfrm>
            <a:off x="677335" y="609601"/>
            <a:ext cx="8596668" cy="622851"/>
          </a:xfrm>
        </p:spPr>
        <p:txBody>
          <a:bodyPr>
            <a:normAutofit fontScale="90000"/>
          </a:bodyPr>
          <a:lstStyle/>
          <a:p>
            <a:r>
              <a:rPr lang="en-US" sz="4000" b="1" dirty="0">
                <a:solidFill>
                  <a:schemeClr val="accent2"/>
                </a:solidFill>
                <a:latin typeface="Times New Roman" panose="02020603050405020304" pitchFamily="18" charset="0"/>
                <a:cs typeface="Times New Roman" panose="02020603050405020304" pitchFamily="18" charset="0"/>
              </a:rPr>
              <a:t>Data Preparation:</a:t>
            </a:r>
            <a:endParaRPr lang="en-IN" sz="40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81B85E-C70D-4ACE-9577-B9FF1FAC92BE}"/>
              </a:ext>
            </a:extLst>
          </p:cNvPr>
          <p:cNvSpPr txBox="1"/>
          <p:nvPr/>
        </p:nvSpPr>
        <p:spPr>
          <a:xfrm>
            <a:off x="677335" y="1510189"/>
            <a:ext cx="8241378" cy="2120068"/>
          </a:xfrm>
          <a:prstGeom prst="rect">
            <a:avLst/>
          </a:prstGeom>
          <a:noFill/>
        </p:spPr>
        <p:txBody>
          <a:bodyPr wrap="square" rtlCol="0">
            <a:spAutoFit/>
          </a:bodyPr>
          <a:lstStyle/>
          <a:p>
            <a:pPr marL="285750" indent="-285750" algn="just">
              <a:lnSpc>
                <a:spcPct val="150000"/>
              </a:lnSpc>
              <a:buClr>
                <a:schemeClr val="accent1"/>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the Preparation Process, we will convert our original datasets with other necessary attributes format. </a:t>
            </a:r>
          </a:p>
          <a:p>
            <a:pPr marL="285750" indent="-285750" algn="just">
              <a:lnSpc>
                <a:spcPct val="150000"/>
              </a:lnSpc>
              <a:buClr>
                <a:schemeClr val="accent1"/>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Reconstruct the structure of the dataset.</a:t>
            </a:r>
          </a:p>
          <a:p>
            <a:pPr marL="285750" indent="-285750" algn="just">
              <a:lnSpc>
                <a:spcPct val="150000"/>
              </a:lnSpc>
              <a:buClr>
                <a:schemeClr val="accent1"/>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Clean the dataset using Alteryx.</a:t>
            </a:r>
          </a:p>
          <a:p>
            <a:pPr marL="285750" indent="-285750" algn="just">
              <a:lnSpc>
                <a:spcPct val="150000"/>
              </a:lnSpc>
              <a:buClr>
                <a:schemeClr val="accent1"/>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Preparing dataset: Removing blanks, dashes and column expansion.</a:t>
            </a:r>
          </a:p>
        </p:txBody>
      </p:sp>
      <p:pic>
        <p:nvPicPr>
          <p:cNvPr id="5" name="Picture 4">
            <a:extLst>
              <a:ext uri="{FF2B5EF4-FFF2-40B4-BE49-F238E27FC236}">
                <a16:creationId xmlns:a16="http://schemas.microsoft.com/office/drawing/2014/main" id="{63379092-224E-4671-81B4-E25CFAAA20A3}"/>
              </a:ext>
            </a:extLst>
          </p:cNvPr>
          <p:cNvPicPr>
            <a:picLocks noChangeAspect="1"/>
          </p:cNvPicPr>
          <p:nvPr/>
        </p:nvPicPr>
        <p:blipFill rotWithShape="1">
          <a:blip r:embed="rId2">
            <a:extLst>
              <a:ext uri="{28A0092B-C50C-407E-A947-70E740481C1C}">
                <a14:useLocalDpi xmlns:a14="http://schemas.microsoft.com/office/drawing/2010/main" val="0"/>
              </a:ext>
            </a:extLst>
          </a:blip>
          <a:srcRect t="25076"/>
          <a:stretch/>
        </p:blipFill>
        <p:spPr>
          <a:xfrm>
            <a:off x="344712" y="3630257"/>
            <a:ext cx="4863391" cy="2618142"/>
          </a:xfrm>
          <a:prstGeom prst="rect">
            <a:avLst/>
          </a:prstGeom>
        </p:spPr>
      </p:pic>
      <p:pic>
        <p:nvPicPr>
          <p:cNvPr id="7" name="Picture 6">
            <a:extLst>
              <a:ext uri="{FF2B5EF4-FFF2-40B4-BE49-F238E27FC236}">
                <a16:creationId xmlns:a16="http://schemas.microsoft.com/office/drawing/2014/main" id="{D2B4F5FE-4D5F-4E7B-90DB-569867BCCB87}"/>
              </a:ext>
            </a:extLst>
          </p:cNvPr>
          <p:cNvPicPr>
            <a:picLocks noChangeAspect="1"/>
          </p:cNvPicPr>
          <p:nvPr/>
        </p:nvPicPr>
        <p:blipFill>
          <a:blip r:embed="rId3">
            <a:extLst>
              <a:ext uri="{28A0092B-C50C-407E-A947-70E740481C1C}">
                <a14:useLocalDpi xmlns:a14="http://schemas.microsoft.com/office/drawing/2010/main" val="0"/>
              </a:ext>
            </a:extLst>
          </a:blip>
          <a:srcRect l="8650" r="8650"/>
          <a:stretch/>
        </p:blipFill>
        <p:spPr>
          <a:xfrm>
            <a:off x="5685181" y="3630257"/>
            <a:ext cx="4691269" cy="2618142"/>
          </a:xfrm>
          <a:prstGeom prst="rect">
            <a:avLst/>
          </a:prstGeom>
        </p:spPr>
      </p:pic>
      <p:sp>
        <p:nvSpPr>
          <p:cNvPr id="8" name="Arrow: Right 7">
            <a:extLst>
              <a:ext uri="{FF2B5EF4-FFF2-40B4-BE49-F238E27FC236}">
                <a16:creationId xmlns:a16="http://schemas.microsoft.com/office/drawing/2014/main" id="{E865BE56-2983-4E5D-8BE9-6B2DAA59E017}"/>
              </a:ext>
            </a:extLst>
          </p:cNvPr>
          <p:cNvSpPr/>
          <p:nvPr/>
        </p:nvSpPr>
        <p:spPr>
          <a:xfrm>
            <a:off x="4837043" y="4850296"/>
            <a:ext cx="1417983" cy="397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3246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4181-8AA8-432C-A567-15479CA0F518}"/>
              </a:ext>
            </a:extLst>
          </p:cNvPr>
          <p:cNvSpPr>
            <a:spLocks noGrp="1"/>
          </p:cNvSpPr>
          <p:nvPr>
            <p:ph type="title"/>
          </p:nvPr>
        </p:nvSpPr>
        <p:spPr>
          <a:xfrm>
            <a:off x="677334" y="609600"/>
            <a:ext cx="8596668" cy="848139"/>
          </a:xfrm>
        </p:spPr>
        <p:txBody>
          <a:bodyPr>
            <a:normAutofit/>
          </a:bodyPr>
          <a:lstStyle/>
          <a:p>
            <a:r>
              <a:rPr lang="en-IN" sz="4000" b="1" dirty="0">
                <a:solidFill>
                  <a:schemeClr val="accent2"/>
                </a:solidFill>
                <a:effectLst/>
                <a:latin typeface="Times New Roman" panose="02020603050405020304" pitchFamily="18" charset="0"/>
                <a:ea typeface="Arial" panose="020B0604020202020204" pitchFamily="34" charset="0"/>
              </a:rPr>
              <a:t>Export Data</a:t>
            </a:r>
            <a:endParaRPr lang="en-IN" sz="4000" dirty="0">
              <a:solidFill>
                <a:schemeClr val="accent2"/>
              </a:solidFill>
            </a:endParaRPr>
          </a:p>
        </p:txBody>
      </p:sp>
      <p:sp>
        <p:nvSpPr>
          <p:cNvPr id="3" name="TextBox 2">
            <a:extLst>
              <a:ext uri="{FF2B5EF4-FFF2-40B4-BE49-F238E27FC236}">
                <a16:creationId xmlns:a16="http://schemas.microsoft.com/office/drawing/2014/main" id="{F49553EE-7EA2-4032-B345-6086507C6C70}"/>
              </a:ext>
            </a:extLst>
          </p:cNvPr>
          <p:cNvSpPr txBox="1"/>
          <p:nvPr/>
        </p:nvSpPr>
        <p:spPr>
          <a:xfrm>
            <a:off x="677334" y="1656522"/>
            <a:ext cx="8917240" cy="1508105"/>
          </a:xfrm>
          <a:prstGeom prst="rect">
            <a:avLst/>
          </a:prstGeom>
          <a:noFill/>
        </p:spPr>
        <p:txBody>
          <a:bodyPr wrap="square" rtlCol="0">
            <a:spAutoFit/>
          </a:bodyPr>
          <a:lstStyle/>
          <a:p>
            <a:pPr marR="146050" lvl="1">
              <a:spcAft>
                <a:spcPts val="0"/>
              </a:spcAft>
            </a:pPr>
            <a:r>
              <a:rPr lang="en-IN" sz="2000" b="1" dirty="0">
                <a:solidFill>
                  <a:schemeClr val="accent2"/>
                </a:solidFill>
                <a:effectLst/>
                <a:latin typeface="Times New Roman" panose="02020603050405020304" pitchFamily="18" charset="0"/>
                <a:ea typeface="Calibri" panose="020F0502020204030204" pitchFamily="34" charset="0"/>
              </a:rPr>
              <a:t>Perform Exploratory Data Analysis Using Python:</a:t>
            </a: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marR="146050" lvl="1" indent="-342900">
              <a:spcAft>
                <a:spcPts val="0"/>
              </a:spcAft>
              <a:buFont typeface="+mj-lt"/>
              <a:buAutoNum type="arabicPeriod"/>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Load Dataset</a:t>
            </a:r>
          </a:p>
          <a:p>
            <a:pPr marL="800100" marR="146050" lvl="1" indent="-342900">
              <a:spcAft>
                <a:spcPts val="0"/>
              </a:spcAft>
              <a:buFont typeface="+mj-lt"/>
              <a:buAutoNum type="arabicPeriod"/>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Preparation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00100" marR="146050" lvl="1" indent="-342900">
              <a:spcAft>
                <a:spcPts val="0"/>
              </a:spcAft>
              <a:buFont typeface="+mj-lt"/>
              <a:buAutoNum type="arabicPeriod"/>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EDA: Data Visualization</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6FE22A2-91A2-4AE1-9773-083933E907A6}"/>
              </a:ext>
            </a:extLst>
          </p:cNvPr>
          <p:cNvPicPr/>
          <p:nvPr/>
        </p:nvPicPr>
        <p:blipFill>
          <a:blip r:embed="rId2">
            <a:extLst>
              <a:ext uri="{28A0092B-C50C-407E-A947-70E740481C1C}">
                <a14:useLocalDpi xmlns:a14="http://schemas.microsoft.com/office/drawing/2010/main" val="0"/>
              </a:ext>
            </a:extLst>
          </a:blip>
          <a:srcRect/>
          <a:stretch/>
        </p:blipFill>
        <p:spPr bwMode="auto">
          <a:xfrm>
            <a:off x="1183342" y="3030072"/>
            <a:ext cx="7888940" cy="3594846"/>
          </a:xfrm>
          <a:prstGeom prst="rect">
            <a:avLst/>
          </a:prstGeom>
          <a:noFill/>
          <a:ln>
            <a:noFill/>
          </a:ln>
        </p:spPr>
      </p:pic>
    </p:spTree>
    <p:extLst>
      <p:ext uri="{BB962C8B-B14F-4D97-AF65-F5344CB8AC3E}">
        <p14:creationId xmlns:p14="http://schemas.microsoft.com/office/powerpoint/2010/main" val="408691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6F8F-CDA1-4746-91A4-D6E1FA989B44}"/>
              </a:ext>
            </a:extLst>
          </p:cNvPr>
          <p:cNvSpPr>
            <a:spLocks noGrp="1"/>
          </p:cNvSpPr>
          <p:nvPr>
            <p:ph type="title"/>
          </p:nvPr>
        </p:nvSpPr>
        <p:spPr>
          <a:xfrm>
            <a:off x="677335" y="609600"/>
            <a:ext cx="8596668" cy="662609"/>
          </a:xfrm>
        </p:spPr>
        <p:txBody>
          <a:bodyPr>
            <a:normAutofit fontScale="90000"/>
          </a:bodyPr>
          <a:lstStyle/>
          <a:p>
            <a:r>
              <a:rPr lang="en-US" sz="4000" b="1" dirty="0">
                <a:solidFill>
                  <a:schemeClr val="accent2"/>
                </a:solidFill>
                <a:latin typeface="Times New Roman" panose="02020603050405020304" pitchFamily="18" charset="0"/>
                <a:cs typeface="Times New Roman" panose="02020603050405020304" pitchFamily="18" charset="0"/>
              </a:rPr>
              <a:t>Architecture:</a:t>
            </a:r>
            <a:endParaRPr lang="en-IN" sz="4000" b="1" dirty="0">
              <a:solidFill>
                <a:schemeClr val="accent2"/>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1D9C2A23-CB89-4B4E-BC8D-A7EF3A18A3CF}"/>
              </a:ext>
            </a:extLst>
          </p:cNvPr>
          <p:cNvSpPr/>
          <p:nvPr/>
        </p:nvSpPr>
        <p:spPr>
          <a:xfrm>
            <a:off x="410817" y="1749287"/>
            <a:ext cx="2226366" cy="120594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Data Transformation</a:t>
            </a:r>
            <a:endParaRPr lang="en-IN" sz="2000" b="1"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2146FC34-642C-43B0-B631-736936C46637}"/>
              </a:ext>
            </a:extLst>
          </p:cNvPr>
          <p:cNvSpPr/>
          <p:nvPr/>
        </p:nvSpPr>
        <p:spPr>
          <a:xfrm>
            <a:off x="2941983" y="1749287"/>
            <a:ext cx="1921565" cy="120594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Data Cleaning</a:t>
            </a:r>
            <a:endParaRPr lang="en-IN" sz="2000" b="1"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72C37EF1-D14F-4EAA-A628-2CF6E1B8544A}"/>
              </a:ext>
            </a:extLst>
          </p:cNvPr>
          <p:cNvSpPr/>
          <p:nvPr/>
        </p:nvSpPr>
        <p:spPr>
          <a:xfrm>
            <a:off x="5261115" y="1749287"/>
            <a:ext cx="2067339" cy="1205948"/>
          </a:xfrm>
          <a:prstGeom prst="roundRect">
            <a:avLst/>
          </a:prstGeom>
          <a:solidFill>
            <a:schemeClr val="accent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Data Visualization</a:t>
            </a: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endParaRPr>
          </a:p>
        </p:txBody>
      </p:sp>
      <p:sp>
        <p:nvSpPr>
          <p:cNvPr id="9" name="Rectangle: Rounded Corners 8">
            <a:extLst>
              <a:ext uri="{FF2B5EF4-FFF2-40B4-BE49-F238E27FC236}">
                <a16:creationId xmlns:a16="http://schemas.microsoft.com/office/drawing/2014/main" id="{54FFF639-B7CC-4147-9C53-FDB8717579B4}"/>
              </a:ext>
            </a:extLst>
          </p:cNvPr>
          <p:cNvSpPr/>
          <p:nvPr/>
        </p:nvSpPr>
        <p:spPr>
          <a:xfrm>
            <a:off x="7659757" y="1749287"/>
            <a:ext cx="1736038" cy="120594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Development</a:t>
            </a:r>
            <a:endParaRPr lang="en-IN" sz="2000" b="1" dirty="0">
              <a:latin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AA15F6F7-A418-48B5-9DB5-17D85E4B1031}"/>
              </a:ext>
            </a:extLst>
          </p:cNvPr>
          <p:cNvSpPr/>
          <p:nvPr/>
        </p:nvSpPr>
        <p:spPr>
          <a:xfrm>
            <a:off x="2637183" y="2133600"/>
            <a:ext cx="331305" cy="318052"/>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9E433C47-11B1-48FE-8916-B59866DBA6F2}"/>
              </a:ext>
            </a:extLst>
          </p:cNvPr>
          <p:cNvSpPr/>
          <p:nvPr/>
        </p:nvSpPr>
        <p:spPr>
          <a:xfrm>
            <a:off x="4863550" y="2133600"/>
            <a:ext cx="371061" cy="318052"/>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FBF6826B-D2BB-45EF-AC6E-7A1A20E77CCE}"/>
              </a:ext>
            </a:extLst>
          </p:cNvPr>
          <p:cNvSpPr/>
          <p:nvPr/>
        </p:nvSpPr>
        <p:spPr>
          <a:xfrm>
            <a:off x="7341704" y="2133600"/>
            <a:ext cx="318053"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4E5DD135-3EC8-4BE0-A3FE-D7CF91F92C26}"/>
              </a:ext>
            </a:extLst>
          </p:cNvPr>
          <p:cNvSpPr/>
          <p:nvPr/>
        </p:nvSpPr>
        <p:spPr>
          <a:xfrm>
            <a:off x="960782" y="2835965"/>
            <a:ext cx="2014331" cy="13517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Unpivoting dataset</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875F85A0-913D-4433-8593-14A99EE821B6}"/>
              </a:ext>
            </a:extLst>
          </p:cNvPr>
          <p:cNvSpPr/>
          <p:nvPr/>
        </p:nvSpPr>
        <p:spPr>
          <a:xfrm>
            <a:off x="3525077" y="2849217"/>
            <a:ext cx="1736038" cy="13517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Removing blanks and duplicated rows</a:t>
            </a: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dirty="0"/>
          </a:p>
        </p:txBody>
      </p:sp>
      <p:sp>
        <p:nvSpPr>
          <p:cNvPr id="15" name="Rectangle: Rounded Corners 14">
            <a:extLst>
              <a:ext uri="{FF2B5EF4-FFF2-40B4-BE49-F238E27FC236}">
                <a16:creationId xmlns:a16="http://schemas.microsoft.com/office/drawing/2014/main" id="{3604909B-92B6-4639-BB65-9CEE45E90851}"/>
              </a:ext>
            </a:extLst>
          </p:cNvPr>
          <p:cNvSpPr/>
          <p:nvPr/>
        </p:nvSpPr>
        <p:spPr>
          <a:xfrm>
            <a:off x="5923719" y="2849217"/>
            <a:ext cx="1736038" cy="13517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Making Insightful Dashboard</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7E942439-2E4D-4155-8A26-670BB7C7600D}"/>
              </a:ext>
            </a:extLst>
          </p:cNvPr>
          <p:cNvSpPr/>
          <p:nvPr/>
        </p:nvSpPr>
        <p:spPr>
          <a:xfrm>
            <a:off x="8335617" y="2849217"/>
            <a:ext cx="1736038" cy="13517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Publishing</a:t>
            </a:r>
          </a:p>
          <a:p>
            <a:pPr algn="ctr"/>
            <a:r>
              <a:rPr lang="en-US" sz="2000" b="1" dirty="0">
                <a:solidFill>
                  <a:schemeClr val="tx1"/>
                </a:solidFill>
                <a:latin typeface="Times New Roman" panose="02020603050405020304" pitchFamily="18" charset="0"/>
                <a:cs typeface="Times New Roman" panose="02020603050405020304" pitchFamily="18" charset="0"/>
              </a:rPr>
              <a:t>dashboard</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21" name="Arrow: Down 20">
            <a:extLst>
              <a:ext uri="{FF2B5EF4-FFF2-40B4-BE49-F238E27FC236}">
                <a16:creationId xmlns:a16="http://schemas.microsoft.com/office/drawing/2014/main" id="{FF8F7656-B8D3-4166-BA89-67D4E9238774}"/>
              </a:ext>
            </a:extLst>
          </p:cNvPr>
          <p:cNvSpPr/>
          <p:nvPr/>
        </p:nvSpPr>
        <p:spPr>
          <a:xfrm>
            <a:off x="4161182" y="4200939"/>
            <a:ext cx="304801" cy="5433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F2266958-A378-4297-8DAD-3A3561311842}"/>
              </a:ext>
            </a:extLst>
          </p:cNvPr>
          <p:cNvSpPr/>
          <p:nvPr/>
        </p:nvSpPr>
        <p:spPr>
          <a:xfrm>
            <a:off x="1762539" y="4200939"/>
            <a:ext cx="304802" cy="5433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E8596836-4233-4A74-89DC-C3F02DA3BD99}"/>
              </a:ext>
            </a:extLst>
          </p:cNvPr>
          <p:cNvSpPr/>
          <p:nvPr/>
        </p:nvSpPr>
        <p:spPr>
          <a:xfrm>
            <a:off x="6573078" y="4200939"/>
            <a:ext cx="357809" cy="5433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56754E7A-6709-45A1-8161-04370D639C51}"/>
              </a:ext>
            </a:extLst>
          </p:cNvPr>
          <p:cNvSpPr/>
          <p:nvPr/>
        </p:nvSpPr>
        <p:spPr>
          <a:xfrm>
            <a:off x="8971720" y="4187687"/>
            <a:ext cx="302283" cy="556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image4.png">
            <a:extLst>
              <a:ext uri="{FF2B5EF4-FFF2-40B4-BE49-F238E27FC236}">
                <a16:creationId xmlns:a16="http://schemas.microsoft.com/office/drawing/2014/main" id="{DEF9E635-2690-4645-A252-54DA0B531F77}"/>
              </a:ext>
            </a:extLst>
          </p:cNvPr>
          <p:cNvPicPr/>
          <p:nvPr/>
        </p:nvPicPr>
        <p:blipFill>
          <a:blip r:embed="rId2"/>
          <a:srcRect/>
          <a:stretch>
            <a:fillRect/>
          </a:stretch>
        </p:blipFill>
        <p:spPr>
          <a:xfrm>
            <a:off x="960781" y="4791075"/>
            <a:ext cx="1861931" cy="854351"/>
          </a:xfrm>
          <a:prstGeom prst="rect">
            <a:avLst/>
          </a:prstGeom>
          <a:ln/>
        </p:spPr>
      </p:pic>
      <p:pic>
        <p:nvPicPr>
          <p:cNvPr id="29" name="image6.png">
            <a:extLst>
              <a:ext uri="{FF2B5EF4-FFF2-40B4-BE49-F238E27FC236}">
                <a16:creationId xmlns:a16="http://schemas.microsoft.com/office/drawing/2014/main" id="{F28F9040-6053-4F13-8E7B-532FCFF49233}"/>
              </a:ext>
            </a:extLst>
          </p:cNvPr>
          <p:cNvPicPr/>
          <p:nvPr/>
        </p:nvPicPr>
        <p:blipFill>
          <a:blip r:embed="rId3"/>
          <a:srcRect/>
          <a:stretch>
            <a:fillRect/>
          </a:stretch>
        </p:blipFill>
        <p:spPr>
          <a:xfrm>
            <a:off x="5981702" y="4797289"/>
            <a:ext cx="1572037" cy="980657"/>
          </a:xfrm>
          <a:prstGeom prst="rect">
            <a:avLst/>
          </a:prstGeom>
          <a:ln/>
        </p:spPr>
      </p:pic>
      <p:pic>
        <p:nvPicPr>
          <p:cNvPr id="1028" name="Picture 4" descr="Alteryx Designer Cloud (Trifacta) - 2022 | Udemy">
            <a:extLst>
              <a:ext uri="{FF2B5EF4-FFF2-40B4-BE49-F238E27FC236}">
                <a16:creationId xmlns:a16="http://schemas.microsoft.com/office/drawing/2014/main" id="{D1458EE3-FC04-AAEA-8C11-CC2ECB2680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6282" y="4744278"/>
            <a:ext cx="2014331" cy="11317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Power BI? — PowerHouse Digital Services | Client Dashboard and  Reporting Solutions for Growth-Focused Companies">
            <a:extLst>
              <a:ext uri="{FF2B5EF4-FFF2-40B4-BE49-F238E27FC236}">
                <a16:creationId xmlns:a16="http://schemas.microsoft.com/office/drawing/2014/main" id="{9328CEB2-42F8-E9F0-2DA6-206A6A563F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0515" y="4791075"/>
            <a:ext cx="1944692" cy="1131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30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CA04-9BD3-4341-B031-1BEAFF64B6F8}"/>
              </a:ext>
            </a:extLst>
          </p:cNvPr>
          <p:cNvSpPr>
            <a:spLocks noGrp="1"/>
          </p:cNvSpPr>
          <p:nvPr>
            <p:ph type="title"/>
          </p:nvPr>
        </p:nvSpPr>
        <p:spPr>
          <a:xfrm>
            <a:off x="618565" y="0"/>
            <a:ext cx="8610615" cy="1757082"/>
          </a:xfrm>
        </p:spPr>
        <p:txBody>
          <a:bodyPr>
            <a:normAutofit/>
          </a:bodyPr>
          <a:lstStyle/>
          <a:p>
            <a:r>
              <a:rPr lang="en-US" sz="4000" b="1" dirty="0">
                <a:solidFill>
                  <a:schemeClr val="accent2"/>
                </a:solidFill>
                <a:latin typeface="Times New Roman" panose="02020603050405020304" pitchFamily="18" charset="0"/>
                <a:cs typeface="Times New Roman" panose="02020603050405020304" pitchFamily="18" charset="0"/>
              </a:rPr>
              <a:t>Final Dashboard:</a:t>
            </a:r>
            <a:endParaRPr lang="en-IN" sz="4000" b="1" dirty="0">
              <a:solidFill>
                <a:schemeClr val="accent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2A1F77-42E2-913B-19E9-5DDEB1FBA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989" y="1506071"/>
            <a:ext cx="9032858" cy="5032003"/>
          </a:xfrm>
          <a:prstGeom prst="rect">
            <a:avLst/>
          </a:prstGeom>
        </p:spPr>
      </p:pic>
    </p:spTree>
    <p:extLst>
      <p:ext uri="{BB962C8B-B14F-4D97-AF65-F5344CB8AC3E}">
        <p14:creationId xmlns:p14="http://schemas.microsoft.com/office/powerpoint/2010/main" val="315519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CE0E2D-882B-7DA0-036C-3BB7E6B33F67}"/>
              </a:ext>
            </a:extLst>
          </p:cNvPr>
          <p:cNvSpPr txBox="1">
            <a:spLocks/>
          </p:cNvSpPr>
          <p:nvPr/>
        </p:nvSpPr>
        <p:spPr>
          <a:xfrm>
            <a:off x="376518" y="0"/>
            <a:ext cx="8610615" cy="112058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2"/>
                </a:solidFill>
                <a:latin typeface="Times New Roman" panose="02020603050405020304" pitchFamily="18" charset="0"/>
                <a:cs typeface="Times New Roman" panose="02020603050405020304" pitchFamily="18" charset="0"/>
              </a:rPr>
              <a:t>Case Study:</a:t>
            </a:r>
            <a:endParaRPr lang="en-IN" sz="4000" b="1" dirty="0">
              <a:solidFill>
                <a:schemeClr val="accent2"/>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B3E0702E-BA11-34F3-69C2-105BC5F091C5}"/>
              </a:ext>
            </a:extLst>
          </p:cNvPr>
          <p:cNvGraphicFramePr>
            <a:graphicFrameLocks noGrp="1"/>
          </p:cNvGraphicFramePr>
          <p:nvPr>
            <p:extLst>
              <p:ext uri="{D42A27DB-BD31-4B8C-83A1-F6EECF244321}">
                <p14:modId xmlns:p14="http://schemas.microsoft.com/office/powerpoint/2010/main" val="557180920"/>
              </p:ext>
            </p:extLst>
          </p:nvPr>
        </p:nvGraphicFramePr>
        <p:xfrm>
          <a:off x="528917" y="1030941"/>
          <a:ext cx="10148048" cy="5486400"/>
        </p:xfrm>
        <a:graphic>
          <a:graphicData uri="http://schemas.openxmlformats.org/drawingml/2006/table">
            <a:tbl>
              <a:tblPr firstRow="1" bandRow="1">
                <a:tableStyleId>{7DF18680-E054-41AD-8BC1-D1AEF772440D}</a:tableStyleId>
              </a:tblPr>
              <a:tblGrid>
                <a:gridCol w="5074024">
                  <a:extLst>
                    <a:ext uri="{9D8B030D-6E8A-4147-A177-3AD203B41FA5}">
                      <a16:colId xmlns:a16="http://schemas.microsoft.com/office/drawing/2014/main" val="299188188"/>
                    </a:ext>
                  </a:extLst>
                </a:gridCol>
                <a:gridCol w="5074024">
                  <a:extLst>
                    <a:ext uri="{9D8B030D-6E8A-4147-A177-3AD203B41FA5}">
                      <a16:colId xmlns:a16="http://schemas.microsoft.com/office/drawing/2014/main" val="1821420656"/>
                    </a:ext>
                  </a:extLst>
                </a:gridCol>
              </a:tblGrid>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1" u="none" strike="noStrike" kern="1200" baseline="0" dirty="0">
                          <a:solidFill>
                            <a:schemeClr val="lt1"/>
                          </a:solidFill>
                        </a:rPr>
                        <a:t>CASE DESCRIPTION </a:t>
                      </a:r>
                      <a:r>
                        <a:rPr lang="en-IN" sz="1400" b="0" u="none" strike="noStrike" kern="1200" baseline="0" dirty="0">
                          <a:solidFill>
                            <a:schemeClr val="lt1"/>
                          </a:solidFill>
                        </a:rPr>
                        <a:t>	</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1" u="none" strike="noStrike" kern="1200" baseline="0" dirty="0">
                          <a:solidFill>
                            <a:schemeClr val="lt1"/>
                          </a:solidFill>
                        </a:rPr>
                        <a:t>CONCLUSIONS </a:t>
                      </a:r>
                      <a:r>
                        <a:rPr lang="en-IN" sz="1400" b="0" u="none" strike="noStrike" kern="1200" baseline="0" dirty="0">
                          <a:solidFill>
                            <a:schemeClr val="lt1"/>
                          </a:solidFill>
                        </a:rPr>
                        <a:t>	</a:t>
                      </a:r>
                    </a:p>
                    <a:p>
                      <a:endParaRPr lang="en-IN" sz="1400" dirty="0"/>
                    </a:p>
                  </a:txBody>
                  <a:tcPr/>
                </a:tc>
                <a:extLst>
                  <a:ext uri="{0D108BD9-81ED-4DB2-BD59-A6C34878D82A}">
                    <a16:rowId xmlns:a16="http://schemas.microsoft.com/office/drawing/2014/main" val="11103882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rPr>
                        <a:t>Examining past expenditure records enables the identification of trends and patterns, facilitating the prediction of future costs and enhancing resource distribution efficiency. 	</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rPr>
                        <a:t>The data analysis revealed significant interconnections between cost factors and key business variables like revenue, customer satisfaction, and employee productivity. This indicates that implementing cost management strategies that account for these connections can lead to comprehensive optimizations, positively impacting various aspects of the business. 	</a:t>
                      </a:r>
                    </a:p>
                    <a:p>
                      <a:endParaRPr lang="en-IN" sz="1400" dirty="0"/>
                    </a:p>
                  </a:txBody>
                  <a:tcPr/>
                </a:tc>
                <a:extLst>
                  <a:ext uri="{0D108BD9-81ED-4DB2-BD59-A6C34878D82A}">
                    <a16:rowId xmlns:a16="http://schemas.microsoft.com/office/drawing/2014/main" val="28138117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rPr>
                        <a:t>Exploring potential interconnections between cost factors and various business variables like revenue, customer satisfaction, or employee productivity can reveal opportunities to enhance cost management strategies. 	</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rPr>
                        <a:t>The data analysis unveiled substantial links between cost factors and crucial business variables such as revenue, customer satisfaction, and employee productivity. This underscores the importance of implementing cost management strategies that consider these connections, leading to holistic optimizations that positively influence different aspects of the business. 	</a:t>
                      </a:r>
                    </a:p>
                    <a:p>
                      <a:endParaRPr lang="en-IN" sz="1400" dirty="0"/>
                    </a:p>
                  </a:txBody>
                  <a:tcPr/>
                </a:tc>
                <a:extLst>
                  <a:ext uri="{0D108BD9-81ED-4DB2-BD59-A6C34878D82A}">
                    <a16:rowId xmlns:a16="http://schemas.microsoft.com/office/drawing/2014/main" val="35215866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rPr>
                        <a:t>Efforts to reduce costs will enhance overall profitability. 	</a:t>
                      </a: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rPr>
                        <a:t>Upon analyzing the data, it was observed that businesses implementing cost reduction strategies saw a concurrent rise in profitability. This reinforces the theory that adept cost management significantly enhances the bottom line. 	</a:t>
                      </a:r>
                    </a:p>
                    <a:p>
                      <a:endParaRPr lang="en-IN" sz="1400" dirty="0"/>
                    </a:p>
                  </a:txBody>
                  <a:tcPr/>
                </a:tc>
                <a:extLst>
                  <a:ext uri="{0D108BD9-81ED-4DB2-BD59-A6C34878D82A}">
                    <a16:rowId xmlns:a16="http://schemas.microsoft.com/office/drawing/2014/main" val="3939685901"/>
                  </a:ext>
                </a:extLst>
              </a:tr>
            </a:tbl>
          </a:graphicData>
        </a:graphic>
      </p:graphicFrame>
    </p:spTree>
    <p:extLst>
      <p:ext uri="{BB962C8B-B14F-4D97-AF65-F5344CB8AC3E}">
        <p14:creationId xmlns:p14="http://schemas.microsoft.com/office/powerpoint/2010/main" val="284495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FCCA-B7C6-486C-A208-EBE6AE9E7F12}"/>
              </a:ext>
            </a:extLst>
          </p:cNvPr>
          <p:cNvSpPr>
            <a:spLocks noGrp="1"/>
          </p:cNvSpPr>
          <p:nvPr>
            <p:ph type="title"/>
          </p:nvPr>
        </p:nvSpPr>
        <p:spPr>
          <a:xfrm>
            <a:off x="677334" y="2994990"/>
            <a:ext cx="8596668" cy="2054087"/>
          </a:xfrm>
        </p:spPr>
        <p:txBody>
          <a:bodyPr>
            <a:normAutofit/>
          </a:bodyPr>
          <a:lstStyle/>
          <a:p>
            <a:pPr algn="ctr"/>
            <a:r>
              <a:rPr lang="en-US" sz="6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6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11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324</TotalTime>
  <Words>464</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Times New Roman</vt:lpstr>
      <vt:lpstr>Wingdings</vt:lpstr>
      <vt:lpstr>Wingdings 3</vt:lpstr>
      <vt:lpstr>Ion</vt:lpstr>
      <vt:lpstr>Expenditure Data Analysis Project </vt:lpstr>
      <vt:lpstr>Problem Statement:</vt:lpstr>
      <vt:lpstr>Benefits:</vt:lpstr>
      <vt:lpstr>Data Preparation:</vt:lpstr>
      <vt:lpstr>Export Data</vt:lpstr>
      <vt:lpstr>Architecture:</vt:lpstr>
      <vt:lpstr>Final Dashboard: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Expenditure Data Analysis</dc:title>
  <dc:creator>Swati</dc:creator>
  <cp:lastModifiedBy>Leo L</cp:lastModifiedBy>
  <cp:revision>78</cp:revision>
  <dcterms:created xsi:type="dcterms:W3CDTF">2023-04-25T11:55:40Z</dcterms:created>
  <dcterms:modified xsi:type="dcterms:W3CDTF">2023-10-06T17:49:03Z</dcterms:modified>
</cp:coreProperties>
</file>