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35"/>
  </p:notesMasterIdLst>
  <p:sldIdLst>
    <p:sldId id="256" r:id="rId2"/>
    <p:sldId id="284" r:id="rId3"/>
    <p:sldId id="287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8" r:id="rId20"/>
    <p:sldId id="337" r:id="rId21"/>
    <p:sldId id="339" r:id="rId22"/>
    <p:sldId id="335" r:id="rId23"/>
    <p:sldId id="336" r:id="rId24"/>
    <p:sldId id="349" r:id="rId25"/>
    <p:sldId id="340" r:id="rId26"/>
    <p:sldId id="341" r:id="rId27"/>
    <p:sldId id="342" r:id="rId28"/>
    <p:sldId id="343" r:id="rId29"/>
    <p:sldId id="344" r:id="rId30"/>
    <p:sldId id="346" r:id="rId31"/>
    <p:sldId id="345" r:id="rId32"/>
    <p:sldId id="347" r:id="rId33"/>
    <p:sldId id="348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6400" autoAdjust="0"/>
  </p:normalViewPr>
  <p:slideViewPr>
    <p:cSldViewPr snapToGrid="0">
      <p:cViewPr varScale="1">
        <p:scale>
          <a:sx n="110" d="100"/>
          <a:sy n="110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FD4BC-5716-4DEF-9623-58FEC230F100}" type="datetimeFigureOut">
              <a:rPr lang="zh-TW" altLang="en-US" smtClean="0"/>
              <a:t>2022/8/2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5E652-2AD7-4F17-8E69-6663BB2DE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65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elfoli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03289" y="3867150"/>
            <a:ext cx="7485062" cy="1081088"/>
          </a:xfrm>
        </p:spPr>
        <p:txBody>
          <a:bodyPr anchor="b"/>
          <a:lstStyle>
            <a:lvl1pPr>
              <a:lnSpc>
                <a:spcPct val="110000"/>
              </a:lnSpc>
              <a:defRPr sz="2400">
                <a:solidFill>
                  <a:schemeClr val="tx1"/>
                </a:solidFill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 dirty="0">
              <a:uFillTx/>
            </a:endParaRPr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903288" y="4943478"/>
            <a:ext cx="7510462" cy="1077813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1800">
                <a:uFillTx/>
              </a:defRPr>
            </a:lvl1pPr>
          </a:lstStyle>
          <a:p>
            <a:r>
              <a:rPr lang="en-US" altLang="zh-TW" sz="1350" b="1" dirty="0">
                <a:solidFill>
                  <a:schemeClr val="tx1"/>
                </a:solidFill>
                <a:uFillTx/>
              </a:rPr>
              <a:t>Speaker :  </a:t>
            </a:r>
          </a:p>
          <a:p>
            <a:r>
              <a:rPr lang="en-US" altLang="zh-TW" sz="1350" b="1" dirty="0">
                <a:solidFill>
                  <a:schemeClr val="tx1"/>
                </a:solidFill>
                <a:uFillTx/>
              </a:rPr>
              <a:t>Advisor :  </a:t>
            </a:r>
          </a:p>
          <a:p>
            <a:r>
              <a:rPr lang="en-US" altLang="zh-TW" sz="1350" b="1" dirty="0">
                <a:uFillTx/>
              </a:rPr>
              <a:t>Date :   20XX.XX.XX</a:t>
            </a:r>
            <a:endParaRPr lang="de-DE" dirty="0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zh-TW" altLang="en-US"/>
          </a:p>
        </p:txBody>
      </p:sp>
      <p:sp>
        <p:nvSpPr>
          <p:cNvPr id="6" name="矩形 5"/>
          <p:cNvSpPr>
            <a:spLocks/>
          </p:cNvSpPr>
          <p:nvPr/>
        </p:nvSpPr>
        <p:spPr>
          <a:xfrm>
            <a:off x="5765191" y="6382922"/>
            <a:ext cx="2898872" cy="50783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61B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Lab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 for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Data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Processing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61B2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System</a:t>
            </a:r>
            <a:endParaRPr kumimoji="0" lang="zh-TW" altLang="en-US" sz="1500" b="0" i="0" u="none" strike="noStrike" kern="1200" cap="none" spc="0" normalizeH="0" baseline="0" noProof="0" dirty="0">
              <a:ln w="12700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+mn-lt"/>
              <a:ea typeface="+mn-ea"/>
              <a:cs typeface="Calibri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 dirty="0">
              <a:ln w="12700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+mn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20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43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9727" y="347663"/>
            <a:ext cx="2130425" cy="5454650"/>
          </a:xfrm>
        </p:spPr>
        <p:txBody>
          <a:bodyPr vert="eaVert"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95275" y="347663"/>
            <a:ext cx="6242050" cy="5454650"/>
          </a:xfrm>
        </p:spPr>
        <p:txBody>
          <a:bodyPr vert="eaVert"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147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95" y="365126"/>
            <a:ext cx="8254313" cy="79143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24812"/>
          </a:xfrm>
        </p:spPr>
        <p:txBody>
          <a:bodyPr/>
          <a:lstStyle>
            <a:lvl1pPr>
              <a:defRPr sz="2000"/>
            </a:lvl1pPr>
            <a:lvl2pPr marL="685800" indent="-228600">
              <a:buFont typeface="Calibri" panose="020F0502020204030204" pitchFamily="34" charset="0"/>
              <a:buChar char="˗"/>
              <a:defRPr sz="1800"/>
            </a:lvl2pPr>
            <a:lvl3pPr marL="1143000" indent="-228600">
              <a:buFont typeface="Calibri" panose="020F0502020204030204" pitchFamily="34" charset="0"/>
              <a:buChar char="˗"/>
              <a:defRPr sz="1600"/>
            </a:lvl3pPr>
            <a:lvl4pPr marL="1600200" indent="-228600">
              <a:buFont typeface="Calibri" panose="020F0502020204030204" pitchFamily="34" charset="0"/>
              <a:buChar char="˗"/>
              <a:defRPr sz="1400"/>
            </a:lvl4pPr>
            <a:lvl5pPr marL="2057400" indent="-228600">
              <a:buFont typeface="Calibri" panose="020F0502020204030204" pitchFamily="34" charset="0"/>
              <a:buChar char="˗"/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795" y="6356351"/>
            <a:ext cx="2057400" cy="365125"/>
          </a:xfrm>
        </p:spPr>
        <p:txBody>
          <a:bodyPr/>
          <a:lstStyle/>
          <a:p>
            <a:fld id="{79F468ED-BBB6-484F-96A8-9F193966F384}" type="datetime1">
              <a:rPr lang="zh-TW" altLang="en-US" smtClean="0"/>
              <a:t>2022/8/2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0415" y="6346698"/>
            <a:ext cx="2057400" cy="365125"/>
          </a:xfrm>
        </p:spPr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03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9" y="347666"/>
            <a:ext cx="8520112" cy="833437"/>
          </a:xfrm>
        </p:spPr>
        <p:txBody>
          <a:bodyPr/>
          <a:lstStyle>
            <a:lvl1pPr>
              <a:defRPr sz="2700" baseline="0">
                <a:effectLst/>
                <a:uFillTx/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 dirty="0"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277" y="1304926"/>
            <a:ext cx="8524875" cy="5019674"/>
          </a:xfrm>
        </p:spPr>
        <p:txBody>
          <a:bodyPr/>
          <a:lstStyle>
            <a:lvl1pPr>
              <a:defRPr sz="1800" b="1" baseline="0">
                <a:uFillTx/>
                <a:latin typeface="+mj-lt"/>
                <a:ea typeface="標楷體" pitchFamily="65" charset="-120"/>
              </a:defRPr>
            </a:lvl1pPr>
            <a:lvl2pPr>
              <a:defRPr sz="1800" b="0" baseline="0">
                <a:uFillTx/>
                <a:latin typeface="+mj-lt"/>
                <a:ea typeface="標楷體" pitchFamily="65" charset="-120"/>
              </a:defRPr>
            </a:lvl2pPr>
            <a:lvl3pPr>
              <a:defRPr sz="1500" baseline="0">
                <a:uFillTx/>
                <a:latin typeface="+mj-lt"/>
                <a:ea typeface="標楷體" pitchFamily="65" charset="-120"/>
              </a:defRPr>
            </a:lvl3pPr>
            <a:lvl4pPr>
              <a:defRPr sz="1350" baseline="0">
                <a:uFillTx/>
                <a:latin typeface="+mj-lt"/>
                <a:ea typeface="標楷體" pitchFamily="65" charset="-120"/>
              </a:defRPr>
            </a:lvl4pPr>
            <a:lvl5pPr>
              <a:defRPr sz="1350" baseline="0">
                <a:uFillTx/>
                <a:latin typeface="+mj-lt"/>
                <a:ea typeface="標楷體" pitchFamily="65" charset="-120"/>
              </a:defRPr>
            </a:lvl5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 dirty="0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  <p:sp>
        <p:nvSpPr>
          <p:cNvPr id="6" name="矩形 5"/>
          <p:cNvSpPr>
            <a:spLocks/>
          </p:cNvSpPr>
          <p:nvPr/>
        </p:nvSpPr>
        <p:spPr>
          <a:xfrm>
            <a:off x="5765191" y="6382922"/>
            <a:ext cx="2898872" cy="50783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61B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Lab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 for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Data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Processing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61B2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System</a:t>
            </a:r>
            <a:endParaRPr kumimoji="0" lang="zh-TW" altLang="en-US" sz="1500" b="0" i="0" u="none" strike="noStrike" kern="1200" cap="none" spc="0" normalizeH="0" baseline="0" noProof="0" dirty="0">
              <a:ln w="12700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+mn-lt"/>
              <a:ea typeface="+mn-ea"/>
              <a:cs typeface="Calibri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 dirty="0">
              <a:ln w="12700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+mn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862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3000" b="1" cap="all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uFillTx/>
              </a:defRPr>
            </a:lvl1pPr>
            <a:lvl2pPr marL="342900" indent="0">
              <a:buNone/>
              <a:defRPr sz="1350">
                <a:uFillTx/>
              </a:defRPr>
            </a:lvl2pPr>
            <a:lvl3pPr marL="685800" indent="0">
              <a:buNone/>
              <a:defRPr sz="1200">
                <a:uFillTx/>
              </a:defRPr>
            </a:lvl3pPr>
            <a:lvl4pPr marL="1028700" indent="0">
              <a:buNone/>
              <a:defRPr sz="1050">
                <a:uFillTx/>
              </a:defRPr>
            </a:lvl4pPr>
            <a:lvl5pPr marL="1371600" indent="0">
              <a:buNone/>
              <a:defRPr sz="1050">
                <a:uFillTx/>
              </a:defRPr>
            </a:lvl5pPr>
            <a:lvl6pPr marL="1714500" indent="0">
              <a:buNone/>
              <a:defRPr sz="1050">
                <a:uFillTx/>
              </a:defRPr>
            </a:lvl6pPr>
            <a:lvl7pPr marL="2057400" indent="0">
              <a:buNone/>
              <a:defRPr sz="1050">
                <a:uFillTx/>
              </a:defRPr>
            </a:lvl7pPr>
            <a:lvl8pPr marL="2400300" indent="0">
              <a:buNone/>
              <a:defRPr sz="1050">
                <a:uFillTx/>
              </a:defRPr>
            </a:lvl8pPr>
            <a:lvl9pPr marL="2743200" indent="0">
              <a:buNone/>
              <a:defRPr sz="105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6933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5276" y="1489075"/>
            <a:ext cx="4186238" cy="4313238"/>
          </a:xfrm>
        </p:spPr>
        <p:txBody>
          <a:bodyPr/>
          <a:lstStyle>
            <a:lvl1pPr>
              <a:defRPr sz="2100">
                <a:uFillTx/>
              </a:defRPr>
            </a:lvl1pPr>
            <a:lvl2pPr>
              <a:defRPr sz="1800">
                <a:uFillTx/>
              </a:defRPr>
            </a:lvl2pPr>
            <a:lvl3pPr>
              <a:defRPr sz="1500">
                <a:uFillTx/>
              </a:defRPr>
            </a:lvl3pPr>
            <a:lvl4pPr>
              <a:defRPr sz="1350">
                <a:uFillTx/>
              </a:defRPr>
            </a:lvl4pPr>
            <a:lvl5pPr>
              <a:defRPr sz="1350">
                <a:uFillTx/>
              </a:defRPr>
            </a:lvl5pPr>
            <a:lvl6pPr>
              <a:defRPr sz="1350">
                <a:uFillTx/>
              </a:defRPr>
            </a:lvl6pPr>
            <a:lvl7pPr>
              <a:defRPr sz="1350">
                <a:uFillTx/>
              </a:defRPr>
            </a:lvl7pPr>
            <a:lvl8pPr>
              <a:defRPr sz="1350">
                <a:uFillTx/>
              </a:defRPr>
            </a:lvl8pPr>
            <a:lvl9pPr>
              <a:defRPr sz="135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915" y="1489075"/>
            <a:ext cx="4186237" cy="4313238"/>
          </a:xfrm>
        </p:spPr>
        <p:txBody>
          <a:bodyPr/>
          <a:lstStyle>
            <a:lvl1pPr>
              <a:defRPr sz="2100">
                <a:uFillTx/>
              </a:defRPr>
            </a:lvl1pPr>
            <a:lvl2pPr>
              <a:defRPr sz="1800">
                <a:uFillTx/>
              </a:defRPr>
            </a:lvl2pPr>
            <a:lvl3pPr>
              <a:defRPr sz="1500">
                <a:uFillTx/>
              </a:defRPr>
            </a:lvl3pPr>
            <a:lvl4pPr>
              <a:defRPr sz="1350">
                <a:uFillTx/>
              </a:defRPr>
            </a:lvl4pPr>
            <a:lvl5pPr>
              <a:defRPr sz="1350">
                <a:uFillTx/>
              </a:defRPr>
            </a:lvl5pPr>
            <a:lvl6pPr>
              <a:defRPr sz="1350">
                <a:uFillTx/>
              </a:defRPr>
            </a:lvl6pPr>
            <a:lvl7pPr>
              <a:defRPr sz="1350">
                <a:uFillTx/>
              </a:defRPr>
            </a:lvl7pPr>
            <a:lvl8pPr>
              <a:defRPr sz="1350">
                <a:uFillTx/>
              </a:defRPr>
            </a:lvl8pPr>
            <a:lvl9pPr>
              <a:defRPr sz="135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29906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>
                <a:uFillTx/>
              </a:defRPr>
            </a:lvl1pPr>
            <a:lvl2pPr marL="342900" indent="0">
              <a:buNone/>
              <a:defRPr sz="1500" b="1">
                <a:uFillTx/>
              </a:defRPr>
            </a:lvl2pPr>
            <a:lvl3pPr marL="685800" indent="0">
              <a:buNone/>
              <a:defRPr sz="1350" b="1">
                <a:uFillTx/>
              </a:defRPr>
            </a:lvl3pPr>
            <a:lvl4pPr marL="1028700" indent="0">
              <a:buNone/>
              <a:defRPr sz="1200" b="1">
                <a:uFillTx/>
              </a:defRPr>
            </a:lvl4pPr>
            <a:lvl5pPr marL="1371600" indent="0">
              <a:buNone/>
              <a:defRPr sz="1200" b="1">
                <a:uFillTx/>
              </a:defRPr>
            </a:lvl5pPr>
            <a:lvl6pPr marL="1714500" indent="0">
              <a:buNone/>
              <a:defRPr sz="1200" b="1">
                <a:uFillTx/>
              </a:defRPr>
            </a:lvl6pPr>
            <a:lvl7pPr marL="2057400" indent="0">
              <a:buNone/>
              <a:defRPr sz="1200" b="1">
                <a:uFillTx/>
              </a:defRPr>
            </a:lvl7pPr>
            <a:lvl8pPr marL="2400300" indent="0">
              <a:buNone/>
              <a:defRPr sz="1200" b="1">
                <a:uFillTx/>
              </a:defRPr>
            </a:lvl8pPr>
            <a:lvl9pPr marL="2743200" indent="0">
              <a:buNone/>
              <a:defRPr sz="1200" b="1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>
                <a:uFillTx/>
              </a:defRPr>
            </a:lvl1pPr>
            <a:lvl2pPr>
              <a:defRPr sz="1500">
                <a:uFillTx/>
              </a:defRPr>
            </a:lvl2pPr>
            <a:lvl3pPr>
              <a:defRPr sz="135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>
                <a:uFillTx/>
              </a:defRPr>
            </a:lvl1pPr>
            <a:lvl2pPr marL="342900" indent="0">
              <a:buNone/>
              <a:defRPr sz="1500" b="1">
                <a:uFillTx/>
              </a:defRPr>
            </a:lvl2pPr>
            <a:lvl3pPr marL="685800" indent="0">
              <a:buNone/>
              <a:defRPr sz="1350" b="1">
                <a:uFillTx/>
              </a:defRPr>
            </a:lvl3pPr>
            <a:lvl4pPr marL="1028700" indent="0">
              <a:buNone/>
              <a:defRPr sz="1200" b="1">
                <a:uFillTx/>
              </a:defRPr>
            </a:lvl4pPr>
            <a:lvl5pPr marL="1371600" indent="0">
              <a:buNone/>
              <a:defRPr sz="1200" b="1">
                <a:uFillTx/>
              </a:defRPr>
            </a:lvl5pPr>
            <a:lvl6pPr marL="1714500" indent="0">
              <a:buNone/>
              <a:defRPr sz="1200" b="1">
                <a:uFillTx/>
              </a:defRPr>
            </a:lvl6pPr>
            <a:lvl7pPr marL="2057400" indent="0">
              <a:buNone/>
              <a:defRPr sz="1200" b="1">
                <a:uFillTx/>
              </a:defRPr>
            </a:lvl7pPr>
            <a:lvl8pPr marL="2400300" indent="0">
              <a:buNone/>
              <a:defRPr sz="1200" b="1">
                <a:uFillTx/>
              </a:defRPr>
            </a:lvl8pPr>
            <a:lvl9pPr marL="2743200" indent="0">
              <a:buNone/>
              <a:defRPr sz="1200" b="1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>
                <a:uFillTx/>
              </a:defRPr>
            </a:lvl1pPr>
            <a:lvl2pPr>
              <a:defRPr sz="1500">
                <a:uFillTx/>
              </a:defRPr>
            </a:lvl2pPr>
            <a:lvl3pPr>
              <a:defRPr sz="135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/>
          </p:cNvSpPr>
          <p:nvPr/>
        </p:nvSpPr>
        <p:spPr>
          <a:xfrm>
            <a:off x="5763576" y="6367266"/>
            <a:ext cx="2995051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61B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Lab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 for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Data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Processing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61B2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Arial" charset="0"/>
              </a:rPr>
              <a:t>Systems</a:t>
            </a:r>
            <a:endParaRPr kumimoji="0" lang="zh-TW" altLang="en-US" sz="1350" b="0" i="0" u="none" strike="noStrike" kern="1200" cap="none" spc="0" normalizeH="0" baseline="0" noProof="0" dirty="0">
              <a:ln w="12700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+mn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0937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521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88177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100">
                <a:uFillTx/>
              </a:defRPr>
            </a:lvl2pPr>
            <a:lvl3pPr>
              <a:defRPr sz="1800">
                <a:uFillTx/>
              </a:defRPr>
            </a:lvl3pPr>
            <a:lvl4pPr>
              <a:defRPr sz="1500">
                <a:uFillTx/>
              </a:defRPr>
            </a:lvl4pPr>
            <a:lvl5pPr>
              <a:defRPr sz="1500">
                <a:uFillTx/>
              </a:defRPr>
            </a:lvl5pPr>
            <a:lvl6pPr>
              <a:defRPr sz="1500">
                <a:uFillTx/>
              </a:defRPr>
            </a:lvl6pPr>
            <a:lvl7pPr>
              <a:defRPr sz="1500">
                <a:uFillTx/>
              </a:defRPr>
            </a:lvl7pPr>
            <a:lvl8pPr>
              <a:defRPr sz="1500">
                <a:uFillTx/>
              </a:defRPr>
            </a:lvl8pPr>
            <a:lvl9pPr>
              <a:defRPr sz="15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>
                <a:uFillTx/>
              </a:defRPr>
            </a:lvl1pPr>
            <a:lvl2pPr marL="342900" indent="0">
              <a:buNone/>
              <a:defRPr sz="900">
                <a:uFillTx/>
              </a:defRPr>
            </a:lvl2pPr>
            <a:lvl3pPr marL="685800" indent="0">
              <a:buNone/>
              <a:defRPr sz="750">
                <a:uFillTx/>
              </a:defRPr>
            </a:lvl3pPr>
            <a:lvl4pPr marL="1028700" indent="0">
              <a:buNone/>
              <a:defRPr sz="675">
                <a:uFillTx/>
              </a:defRPr>
            </a:lvl4pPr>
            <a:lvl5pPr marL="1371600" indent="0">
              <a:buNone/>
              <a:defRPr sz="675">
                <a:uFillTx/>
              </a:defRPr>
            </a:lvl5pPr>
            <a:lvl6pPr marL="1714500" indent="0">
              <a:buNone/>
              <a:defRPr sz="675">
                <a:uFillTx/>
              </a:defRPr>
            </a:lvl6pPr>
            <a:lvl7pPr marL="2057400" indent="0">
              <a:buNone/>
              <a:defRPr sz="675">
                <a:uFillTx/>
              </a:defRPr>
            </a:lvl7pPr>
            <a:lvl8pPr marL="2400300" indent="0">
              <a:buNone/>
              <a:defRPr sz="675">
                <a:uFillTx/>
              </a:defRPr>
            </a:lvl8pPr>
            <a:lvl9pPr marL="2743200" indent="0">
              <a:buNone/>
              <a:defRPr sz="675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1682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>
                <a:uFillTx/>
              </a:defRPr>
            </a:lvl1pPr>
            <a:lvl2pPr marL="342900" indent="0">
              <a:buNone/>
              <a:defRPr sz="2100">
                <a:uFillTx/>
              </a:defRPr>
            </a:lvl2pPr>
            <a:lvl3pPr marL="685800" indent="0">
              <a:buNone/>
              <a:defRPr sz="1800">
                <a:uFillTx/>
              </a:defRPr>
            </a:lvl3pPr>
            <a:lvl4pPr marL="1028700" indent="0">
              <a:buNone/>
              <a:defRPr sz="1500">
                <a:uFillTx/>
              </a:defRPr>
            </a:lvl4pPr>
            <a:lvl5pPr marL="1371600" indent="0">
              <a:buNone/>
              <a:defRPr sz="1500">
                <a:uFillTx/>
              </a:defRPr>
            </a:lvl5pPr>
            <a:lvl6pPr marL="1714500" indent="0">
              <a:buNone/>
              <a:defRPr sz="1500">
                <a:uFillTx/>
              </a:defRPr>
            </a:lvl6pPr>
            <a:lvl7pPr marL="2057400" indent="0">
              <a:buNone/>
              <a:defRPr sz="1500">
                <a:uFillTx/>
              </a:defRPr>
            </a:lvl7pPr>
            <a:lvl8pPr marL="2400300" indent="0">
              <a:buNone/>
              <a:defRPr sz="1500">
                <a:uFillTx/>
              </a:defRPr>
            </a:lvl8pPr>
            <a:lvl9pPr marL="2743200" indent="0">
              <a:buNone/>
              <a:defRPr sz="1500">
                <a:uFillTx/>
              </a:defRPr>
            </a:lvl9pPr>
          </a:lstStyle>
          <a:p>
            <a:pPr lvl="0"/>
            <a:r>
              <a:rPr lang="zh-TW" altLang="en-US" noProof="0">
                <a:uFillTx/>
              </a:rPr>
              <a:t>按一下圖示以新增圖片</a:t>
            </a:r>
            <a:endParaRPr lang="de-DE" noProof="0">
              <a:uFillTx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>
                <a:uFillTx/>
              </a:defRPr>
            </a:lvl1pPr>
            <a:lvl2pPr marL="342900" indent="0">
              <a:buNone/>
              <a:defRPr sz="900">
                <a:uFillTx/>
              </a:defRPr>
            </a:lvl2pPr>
            <a:lvl3pPr marL="685800" indent="0">
              <a:buNone/>
              <a:defRPr sz="750">
                <a:uFillTx/>
              </a:defRPr>
            </a:lvl3pPr>
            <a:lvl4pPr marL="1028700" indent="0">
              <a:buNone/>
              <a:defRPr sz="675">
                <a:uFillTx/>
              </a:defRPr>
            </a:lvl4pPr>
            <a:lvl5pPr marL="1371600" indent="0">
              <a:buNone/>
              <a:defRPr sz="675">
                <a:uFillTx/>
              </a:defRPr>
            </a:lvl5pPr>
            <a:lvl6pPr marL="1714500" indent="0">
              <a:buNone/>
              <a:defRPr sz="675">
                <a:uFillTx/>
              </a:defRPr>
            </a:lvl6pPr>
            <a:lvl7pPr marL="2057400" indent="0">
              <a:buNone/>
              <a:defRPr sz="675">
                <a:uFillTx/>
              </a:defRPr>
            </a:lvl7pPr>
            <a:lvl8pPr marL="2400300" indent="0">
              <a:buNone/>
              <a:defRPr sz="675">
                <a:uFillTx/>
              </a:defRPr>
            </a:lvl8pPr>
            <a:lvl9pPr marL="2743200" indent="0">
              <a:buNone/>
              <a:defRPr sz="675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198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7" y="1489075"/>
            <a:ext cx="8524875" cy="4313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>
                <a:uFillTx/>
              </a:rPr>
              <a:t>Textmasterformate durch Klicken bearbeiten</a:t>
            </a:r>
          </a:p>
          <a:p>
            <a:pPr lvl="1"/>
            <a:r>
              <a:rPr lang="de-DE" dirty="0">
                <a:uFillTx/>
              </a:rPr>
              <a:t>Zweite Ebene</a:t>
            </a:r>
          </a:p>
          <a:p>
            <a:pPr lvl="2"/>
            <a:r>
              <a:rPr lang="de-DE" dirty="0">
                <a:uFillTx/>
              </a:rPr>
              <a:t>Dritte Ebene</a:t>
            </a:r>
          </a:p>
          <a:p>
            <a:pPr lvl="3"/>
            <a:r>
              <a:rPr lang="de-DE" dirty="0">
                <a:uFillTx/>
              </a:rPr>
              <a:t>Vierte Ebene</a:t>
            </a:r>
          </a:p>
          <a:p>
            <a:pPr lvl="4"/>
            <a:r>
              <a:rPr lang="de-DE" dirty="0">
                <a:uFillTx/>
              </a:rPr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 noProof="1">
                <a:solidFill>
                  <a:schemeClr val="bg1"/>
                </a:solidFill>
                <a:uFillTx/>
              </a:defRPr>
            </a:lvl1pPr>
          </a:lstStyle>
          <a:p>
            <a:endParaRPr lang="zh-TW" alt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7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E8E65C-C670-4AAA-BBD1-CE03683B1CDF}" type="slidenum">
              <a:rPr kumimoji="0" lang="de-DE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9" y="347663"/>
            <a:ext cx="8520112" cy="647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>
                <a:uFillTx/>
              </a:rPr>
              <a:t>Klicken Sie, um das Titelformat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14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 baseline="0">
          <a:solidFill>
            <a:schemeClr val="tx1"/>
          </a:solidFill>
          <a:uFillTx/>
          <a:latin typeface="Times New Roman" pitchFamily="18" charset="0"/>
          <a:ea typeface="微軟正黑體" pitchFamily="34" charset="-12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uFillTx/>
          <a:latin typeface="Arial" charset="0"/>
          <a:cs typeface="Arial" charset="0"/>
        </a:defRPr>
      </a:lvl9pPr>
    </p:titleStyle>
    <p:bodyStyle>
      <a:lvl1pPr marL="135731" indent="-135731" algn="l" rtl="0" eaLnBrk="1" fontAlgn="base" hangingPunct="1">
        <a:spcBef>
          <a:spcPct val="0"/>
        </a:spcBef>
        <a:spcAft>
          <a:spcPct val="40000"/>
        </a:spcAft>
        <a:buFont typeface="Wingdings" pitchFamily="2" charset="2"/>
        <a:buChar char="§"/>
        <a:defRPr sz="1500" baseline="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+mn-cs"/>
        </a:defRPr>
      </a:lvl1pPr>
      <a:lvl2pPr marL="333375" indent="-196454" algn="l" rtl="0" eaLnBrk="1" fontAlgn="base" hangingPunct="1">
        <a:spcBef>
          <a:spcPct val="0"/>
        </a:spcBef>
        <a:spcAft>
          <a:spcPct val="40000"/>
        </a:spcAft>
        <a:buChar char="–"/>
        <a:defRPr sz="2100" baseline="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+mn-cs"/>
        </a:defRPr>
      </a:lvl2pPr>
      <a:lvl3pPr marL="540544" indent="-205979" algn="l" rtl="0" eaLnBrk="1" fontAlgn="base" hangingPunct="1">
        <a:spcBef>
          <a:spcPct val="0"/>
        </a:spcBef>
        <a:spcAft>
          <a:spcPct val="40000"/>
        </a:spcAft>
        <a:buChar char="•"/>
        <a:defRPr sz="1800" baseline="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+mn-cs"/>
        </a:defRPr>
      </a:lvl3pPr>
      <a:lvl4pPr marL="740569" indent="-198835" algn="l" rtl="0" eaLnBrk="1" fontAlgn="base" hangingPunct="1">
        <a:spcBef>
          <a:spcPct val="0"/>
        </a:spcBef>
        <a:spcAft>
          <a:spcPct val="40000"/>
        </a:spcAft>
        <a:buChar char="–"/>
        <a:defRPr sz="1500" baseline="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+mn-cs"/>
        </a:defRPr>
      </a:lvl4pPr>
      <a:lvl5pPr marL="940594" indent="-198835" algn="l" rtl="0" eaLnBrk="1" fontAlgn="base" hangingPunct="1">
        <a:spcBef>
          <a:spcPct val="0"/>
        </a:spcBef>
        <a:spcAft>
          <a:spcPct val="40000"/>
        </a:spcAft>
        <a:buChar char="»"/>
        <a:defRPr sz="1500" baseline="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+mn-cs"/>
        </a:defRPr>
      </a:lvl5pPr>
      <a:lvl6pPr marL="1283494" indent="-19883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6pPr>
      <a:lvl7pPr marL="1626394" indent="-19883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7pPr>
      <a:lvl8pPr marL="1969294" indent="-19883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8pPr>
      <a:lvl9pPr marL="2312194" indent="-19883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9pPr>
    </p:bodyStyle>
    <p:otherStyle>
      <a:defPPr>
        <a:defRPr lang="de-DE">
          <a:uFillTx/>
        </a:defRPr>
      </a:defPPr>
      <a:lvl1pPr marL="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ic-world.com/tidbits/fifo_depth.html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retet/async_fifo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ncu.edu.tw/~jfli/vlsidi/lecture08/design-compil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92927"/>
            <a:ext cx="7909560" cy="277413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tutorial –</a:t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TSMC 40nm technology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5049624"/>
            <a:ext cx="7315200" cy="148928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2022/08/05</a:t>
            </a:r>
          </a:p>
          <a:p>
            <a:pPr algn="l"/>
            <a:r>
              <a:rPr lang="en-US" altLang="zh-TW" dirty="0">
                <a:cs typeface="Times New Roman" panose="02020603050405020304" pitchFamily="18" charset="0"/>
              </a:rPr>
              <a:t>Ref: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Shih Wei Hsieh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6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flip-flop is placed between the output of the memory and QA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Write-through: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written into the memory is propagated through to the output port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interested in other options, you can find the detail explanation in the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guide document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at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*/Memory/*/*/doc/*_userguide.pdf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/cad/</a:t>
            </a:r>
            <a:r>
              <a:rPr lang="en-US" altLang="zh-TW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/CBDK_TSMC40_Arm_f2.0/CIC/Memory/</a:t>
            </a:r>
            <a:r>
              <a:rPr lang="en-US" altLang="zh-TW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sram_dp_hde_rvt_hvt_rvt</a:t>
            </a:r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/r5p0/doc/sram_dp_hde_rvt_hvt_rvt_userguide.pdf</a:t>
            </a:r>
          </a:p>
        </p:txBody>
      </p:sp>
    </p:spTree>
    <p:extLst>
      <p:ext uri="{BB962C8B-B14F-4D97-AF65-F5344CB8AC3E}">
        <p14:creationId xmlns:p14="http://schemas.microsoft.com/office/powerpoint/2010/main" val="334346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only need: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 (.v): 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Synopsys model (.lib): 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information for synthesis and APR tool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 footprint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layout for the APR tool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PostScript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DataSheet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(optional):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guide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4" y="3326859"/>
            <a:ext cx="3376351" cy="33849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51" y="3873615"/>
            <a:ext cx="4010025" cy="18859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矩形 6"/>
          <p:cNvSpPr/>
          <p:nvPr/>
        </p:nvSpPr>
        <p:spPr>
          <a:xfrm>
            <a:off x="663635" y="5781233"/>
            <a:ext cx="1846810" cy="930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2510445" y="3864783"/>
            <a:ext cx="2094506" cy="19164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510445" y="5781233"/>
            <a:ext cx="2094506" cy="9305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4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470002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PostScript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DataSheet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files are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PDF: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ps2pdf *.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the pin description in the document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D09D02D-AE23-444E-A8F1-F3968FB6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818" y="1156557"/>
            <a:ext cx="3839516" cy="519014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B910CF4-5317-43AE-BE41-F49592A90922}"/>
              </a:ext>
            </a:extLst>
          </p:cNvPr>
          <p:cNvSpPr/>
          <p:nvPr/>
        </p:nvSpPr>
        <p:spPr>
          <a:xfrm>
            <a:off x="7029975" y="4971423"/>
            <a:ext cx="721453" cy="260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7E72BA-17C0-41CE-BD95-2AC864A35554}"/>
              </a:ext>
            </a:extLst>
          </p:cNvPr>
          <p:cNvSpPr txBox="1"/>
          <p:nvPr/>
        </p:nvSpPr>
        <p:spPr>
          <a:xfrm>
            <a:off x="7732003" y="48621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9E0CD3-AAC5-4FA0-B06F-152B2052050F}"/>
              </a:ext>
            </a:extLst>
          </p:cNvPr>
          <p:cNvSpPr/>
          <p:nvPr/>
        </p:nvSpPr>
        <p:spPr>
          <a:xfrm>
            <a:off x="7029975" y="6030384"/>
            <a:ext cx="721453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EC922A-9C0B-4333-99FD-848595F16622}"/>
              </a:ext>
            </a:extLst>
          </p:cNvPr>
          <p:cNvSpPr txBox="1"/>
          <p:nvPr/>
        </p:nvSpPr>
        <p:spPr>
          <a:xfrm>
            <a:off x="7732003" y="58833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B26D44A-BF54-42DD-8CC6-C9F8381A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5" y="2993000"/>
            <a:ext cx="4949181" cy="325817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EDFF40-1823-4164-9CB3-D336B7708715}"/>
              </a:ext>
            </a:extLst>
          </p:cNvPr>
          <p:cNvSpPr txBox="1"/>
          <p:nvPr/>
        </p:nvSpPr>
        <p:spPr>
          <a:xfrm>
            <a:off x="937979" y="6251171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description for the DP-SRAM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6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 model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library name is “USERLIB”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recommended that you change the name to your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name</a:t>
            </a: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lc_shell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convert .lib to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(necessary)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 Footprint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7DAC03-8DB7-482E-A985-7766A01D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563" y="1247968"/>
            <a:ext cx="3030266" cy="89785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B910CF4-5317-43AE-BE41-F49592A90922}"/>
              </a:ext>
            </a:extLst>
          </p:cNvPr>
          <p:cNvSpPr/>
          <p:nvPr/>
        </p:nvSpPr>
        <p:spPr>
          <a:xfrm>
            <a:off x="6738790" y="1912690"/>
            <a:ext cx="618356" cy="179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7E72BA-17C0-41CE-BD95-2AC864A35554}"/>
              </a:ext>
            </a:extLst>
          </p:cNvPr>
          <p:cNvSpPr txBox="1"/>
          <p:nvPr/>
        </p:nvSpPr>
        <p:spPr>
          <a:xfrm>
            <a:off x="7324894" y="1674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6FCDFE-0662-4A30-B3E9-A7CA78AA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74" y="3174397"/>
            <a:ext cx="3576544" cy="13284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D75171-EE83-451A-809D-ED3E969D1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465" y="3174397"/>
            <a:ext cx="3503899" cy="132222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39E0CD3-AAC5-4FA0-B06F-152B2052050F}"/>
              </a:ext>
            </a:extLst>
          </p:cNvPr>
          <p:cNvSpPr/>
          <p:nvPr/>
        </p:nvSpPr>
        <p:spPr>
          <a:xfrm>
            <a:off x="1946410" y="3567140"/>
            <a:ext cx="2122251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EC922A-9C0B-4333-99FD-848595F16622}"/>
              </a:ext>
            </a:extLst>
          </p:cNvPr>
          <p:cNvSpPr txBox="1"/>
          <p:nvPr/>
        </p:nvSpPr>
        <p:spPr>
          <a:xfrm>
            <a:off x="4506539" y="33082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1A39F2-9ADA-473C-BF78-E74515D7004E}"/>
              </a:ext>
            </a:extLst>
          </p:cNvPr>
          <p:cNvSpPr/>
          <p:nvPr/>
        </p:nvSpPr>
        <p:spPr>
          <a:xfrm>
            <a:off x="6296020" y="3549299"/>
            <a:ext cx="2122251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981184D-E749-45E9-A0DC-03718018D151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4068661" y="3659693"/>
            <a:ext cx="2227359" cy="178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1F6860-13F9-4A40-AB69-3DAFA861D95E}"/>
              </a:ext>
            </a:extLst>
          </p:cNvPr>
          <p:cNvSpPr txBox="1"/>
          <p:nvPr/>
        </p:nvSpPr>
        <p:spPr>
          <a:xfrm>
            <a:off x="7499757" y="40764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F94DFA-7162-4AA6-B650-500A3303731B}"/>
              </a:ext>
            </a:extLst>
          </p:cNvPr>
          <p:cNvSpPr/>
          <p:nvPr/>
        </p:nvSpPr>
        <p:spPr>
          <a:xfrm>
            <a:off x="6764284" y="4202617"/>
            <a:ext cx="735473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E6BDAA4-0F1C-47EF-9B26-15ACE2E0F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563" y="5256218"/>
            <a:ext cx="3030266" cy="838159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F9A465F9-1FBD-4AB6-B01E-91913FA12ADA}"/>
              </a:ext>
            </a:extLst>
          </p:cNvPr>
          <p:cNvSpPr txBox="1"/>
          <p:nvPr/>
        </p:nvSpPr>
        <p:spPr>
          <a:xfrm>
            <a:off x="7357145" y="57331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A4152AA-4E22-4162-9F09-86B91AF1523E}"/>
              </a:ext>
            </a:extLst>
          </p:cNvPr>
          <p:cNvSpPr/>
          <p:nvPr/>
        </p:nvSpPr>
        <p:spPr>
          <a:xfrm>
            <a:off x="6738791" y="5889072"/>
            <a:ext cx="618356" cy="178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5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3667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lc_shell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convert .lib to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(necessary)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Step.1 Open library compiler with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lc_shell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Step.2 Read library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read_lib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*.lib)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Step.3 Convert to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write_lib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-o *.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convert three different corners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Slow: 	ss + 125c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Typical:	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+ 25c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Fast:	ff + m40c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3E2918-1CC6-4AB2-A2E5-0C16017883C3}"/>
              </a:ext>
            </a:extLst>
          </p:cNvPr>
          <p:cNvSpPr/>
          <p:nvPr/>
        </p:nvSpPr>
        <p:spPr>
          <a:xfrm>
            <a:off x="1153486" y="2262660"/>
            <a:ext cx="6396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altLang="zh-TW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read_lib</a:t>
            </a:r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sram_dp_64x128_nldm_tt_0p90v_0p90v_25c_syn.lib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78AC93-8317-4BF5-9941-8C12E1258D1D}"/>
              </a:ext>
            </a:extLst>
          </p:cNvPr>
          <p:cNvSpPr/>
          <p:nvPr/>
        </p:nvSpPr>
        <p:spPr>
          <a:xfrm>
            <a:off x="2416028" y="2270847"/>
            <a:ext cx="4949505" cy="35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F27350-1AE5-4D9F-B1CF-3114758821E7}"/>
              </a:ext>
            </a:extLst>
          </p:cNvPr>
          <p:cNvSpPr txBox="1"/>
          <p:nvPr/>
        </p:nvSpPr>
        <p:spPr>
          <a:xfrm>
            <a:off x="4814741" y="262922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file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6620BE0-7C38-45AB-B48F-FEF63163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28" y="3070374"/>
            <a:ext cx="7425274" cy="64394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8ADB137-C174-4C09-9E1F-181A92CB46A7}"/>
              </a:ext>
            </a:extLst>
          </p:cNvPr>
          <p:cNvSpPr/>
          <p:nvPr/>
        </p:nvSpPr>
        <p:spPr>
          <a:xfrm>
            <a:off x="2761375" y="3061984"/>
            <a:ext cx="3891095" cy="302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B264D4-62BD-4E58-B01D-5A99FDAB5B2E}"/>
              </a:ext>
            </a:extLst>
          </p:cNvPr>
          <p:cNvSpPr txBox="1"/>
          <p:nvPr/>
        </p:nvSpPr>
        <p:spPr>
          <a:xfrm>
            <a:off x="2416028" y="3327112"/>
            <a:ext cx="652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name (will be “USERLIB_...” if you didn’t change the name )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0BF820-9029-471E-8E2B-B5F846FB78F9}"/>
              </a:ext>
            </a:extLst>
          </p:cNvPr>
          <p:cNvSpPr/>
          <p:nvPr/>
        </p:nvSpPr>
        <p:spPr>
          <a:xfrm>
            <a:off x="1153486" y="4082490"/>
            <a:ext cx="621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altLang="zh-TW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write_lib</a:t>
            </a:r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sram_dp_64x128_nldm_tt_0p90v_0p90v_25c 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9F06D93-6D82-4599-B32B-B0517EC670A6}"/>
              </a:ext>
            </a:extLst>
          </p:cNvPr>
          <p:cNvSpPr/>
          <p:nvPr/>
        </p:nvSpPr>
        <p:spPr>
          <a:xfrm>
            <a:off x="2793533" y="4476113"/>
            <a:ext cx="4991450" cy="35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0958577-3605-40DA-ABCC-1A35423620C0}"/>
              </a:ext>
            </a:extLst>
          </p:cNvPr>
          <p:cNvSpPr txBox="1"/>
          <p:nvPr/>
        </p:nvSpPr>
        <p:spPr>
          <a:xfrm>
            <a:off x="5276406" y="483703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14C5E4-C211-4E70-8892-847F1359A4B8}"/>
              </a:ext>
            </a:extLst>
          </p:cNvPr>
          <p:cNvSpPr/>
          <p:nvPr/>
        </p:nvSpPr>
        <p:spPr>
          <a:xfrm>
            <a:off x="2483140" y="4459537"/>
            <a:ext cx="5784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 sram_dp_64x128_nldm_tt_0p90v_0p90v_25c_syn.db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A22D1F-48A8-4E33-A87E-6BB33AA5A1F2}"/>
              </a:ext>
            </a:extLst>
          </p:cNvPr>
          <p:cNvSpPr txBox="1"/>
          <p:nvPr/>
        </p:nvSpPr>
        <p:spPr>
          <a:xfrm>
            <a:off x="7237709" y="1517445"/>
            <a:ext cx="1906291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zh-TW" altLang="en-US" sz="1600" dirty="0">
                <a:solidFill>
                  <a:schemeClr val="accent4">
                    <a:lumMod val="75000"/>
                  </a:schemeClr>
                </a:solidFill>
              </a:rPr>
              <a:t>注意不要打錯字喔</a:t>
            </a:r>
          </a:p>
        </p:txBody>
      </p:sp>
    </p:spTree>
    <p:extLst>
      <p:ext uri="{BB962C8B-B14F-4D97-AF65-F5344CB8AC3E}">
        <p14:creationId xmlns:p14="http://schemas.microsoft.com/office/powerpoint/2010/main" val="188575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your files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files to their respective folders (lib/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D7F7EB-234C-4696-81D9-72E8CA61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683" y="1961640"/>
            <a:ext cx="3490444" cy="206518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689A4D1-86E2-4D40-88AE-8481711D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14" y="2610839"/>
            <a:ext cx="2323809" cy="12095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F24FE4A-786D-4489-A68E-F58E3278CCCD}"/>
              </a:ext>
            </a:extLst>
          </p:cNvPr>
          <p:cNvSpPr/>
          <p:nvPr/>
        </p:nvSpPr>
        <p:spPr>
          <a:xfrm>
            <a:off x="1257251" y="3322909"/>
            <a:ext cx="1266738" cy="156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B196793-1D49-4575-B00C-7A7359FAEB06}"/>
              </a:ext>
            </a:extLst>
          </p:cNvPr>
          <p:cNvCxnSpPr>
            <a:cxnSpLocks/>
          </p:cNvCxnSpPr>
          <p:nvPr/>
        </p:nvCxnSpPr>
        <p:spPr>
          <a:xfrm flipV="1">
            <a:off x="2523989" y="1961640"/>
            <a:ext cx="1715694" cy="136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26399E-438E-40C8-AB56-5ABB4E0D1E80}"/>
              </a:ext>
            </a:extLst>
          </p:cNvPr>
          <p:cNvCxnSpPr>
            <a:cxnSpLocks/>
          </p:cNvCxnSpPr>
          <p:nvPr/>
        </p:nvCxnSpPr>
        <p:spPr>
          <a:xfrm>
            <a:off x="2523989" y="3479110"/>
            <a:ext cx="1715694" cy="547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8C65E142-04B6-49DD-A58F-9154BFCC0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1" y="4210980"/>
            <a:ext cx="2771429" cy="13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109ACA1-03AA-4C92-87B0-CDCF2020B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743" y="5338287"/>
            <a:ext cx="2790476" cy="8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AAB19FA-CDF2-496A-8CE7-BDE3E0318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838" y="4215992"/>
            <a:ext cx="2752381" cy="6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A5EF150C-B950-427C-B5EF-F662322220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682" y="4210980"/>
            <a:ext cx="2809524" cy="8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E28669AF-FC73-49A8-83C8-B1B27B6C5ACA}"/>
              </a:ext>
            </a:extLst>
          </p:cNvPr>
          <p:cNvSpPr txBox="1"/>
          <p:nvPr/>
        </p:nvSpPr>
        <p:spPr>
          <a:xfrm>
            <a:off x="1060569" y="556285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 (6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C43ECE5-5F5A-4090-AC25-FA843F8BB7B3}"/>
              </a:ext>
            </a:extLst>
          </p:cNvPr>
          <p:cNvSpPr txBox="1"/>
          <p:nvPr/>
        </p:nvSpPr>
        <p:spPr>
          <a:xfrm>
            <a:off x="3973038" y="509477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1A45483-A812-426E-A280-2D9BF2EDED9A}"/>
              </a:ext>
            </a:extLst>
          </p:cNvPr>
          <p:cNvSpPr txBox="1"/>
          <p:nvPr/>
        </p:nvSpPr>
        <p:spPr>
          <a:xfrm>
            <a:off x="6272877" y="629352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/pdf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3D8D53F-3452-4B76-9663-5E535CD73871}"/>
              </a:ext>
            </a:extLst>
          </p:cNvPr>
          <p:cNvSpPr txBox="1"/>
          <p:nvPr/>
        </p:nvSpPr>
        <p:spPr>
          <a:xfrm>
            <a:off x="6869194" y="486842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8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Using the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model: post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/syn/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simulation</a:t>
            </a:r>
          </a:p>
          <a:p>
            <a:pPr lvl="1"/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sram_dp_64x128.v</a:t>
            </a:r>
          </a:p>
          <a:p>
            <a:pPr lvl="1"/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files (Synthesis):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path to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synopsys_dc.setup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11B509-553C-4C72-9905-D05D7BB3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79" y="3598718"/>
            <a:ext cx="6932729" cy="21268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423AE6B-0A60-41EB-9260-C2369F74862D}"/>
              </a:ext>
            </a:extLst>
          </p:cNvPr>
          <p:cNvSpPr/>
          <p:nvPr/>
        </p:nvSpPr>
        <p:spPr>
          <a:xfrm>
            <a:off x="2703279" y="4097859"/>
            <a:ext cx="1857113" cy="1642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871791A-BA84-4ACA-AF29-0C610D1D3D23}"/>
              </a:ext>
            </a:extLst>
          </p:cNvPr>
          <p:cNvSpPr/>
          <p:nvPr/>
        </p:nvSpPr>
        <p:spPr>
          <a:xfrm>
            <a:off x="2703279" y="5293403"/>
            <a:ext cx="3616064" cy="321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61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Using the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files (APR) 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path to the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.view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CB50E1-BD0A-4260-8FFF-09198B78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031056"/>
            <a:ext cx="8430936" cy="29636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A060857-9A3A-4863-9033-F45BF5FEAA7F}"/>
              </a:ext>
            </a:extLst>
          </p:cNvPr>
          <p:cNvSpPr/>
          <p:nvPr/>
        </p:nvSpPr>
        <p:spPr>
          <a:xfrm>
            <a:off x="1308683" y="2441196"/>
            <a:ext cx="4815280" cy="528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4C2B75-D44F-4D9D-B69B-990098A24D6C}"/>
              </a:ext>
            </a:extLst>
          </p:cNvPr>
          <p:cNvSpPr/>
          <p:nvPr/>
        </p:nvSpPr>
        <p:spPr>
          <a:xfrm>
            <a:off x="1308683" y="3961001"/>
            <a:ext cx="4815280" cy="528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30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637C693-FE4E-410C-8AF2-E33C179D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43" y="1975533"/>
            <a:ext cx="7608815" cy="14598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Using the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(APR) 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path to the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globals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 for 40nm technology requires access to the EDA Cloud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not practice APR today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060857-9A3A-4863-9033-F45BF5FEAA7F}"/>
              </a:ext>
            </a:extLst>
          </p:cNvPr>
          <p:cNvSpPr/>
          <p:nvPr/>
        </p:nvSpPr>
        <p:spPr>
          <a:xfrm>
            <a:off x="1375795" y="2558642"/>
            <a:ext cx="4387442" cy="72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78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Single-port SRAM: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DB358DC-2185-4FB5-A476-CD9CA236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93653"/>
              </p:ext>
            </p:extLst>
          </p:nvPr>
        </p:nvGraphicFramePr>
        <p:xfrm>
          <a:off x="486561" y="2151461"/>
          <a:ext cx="4427519" cy="278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09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73481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chip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to enable)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write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for read, 0 for write)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2438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0 or 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BC98C9B-C2BB-424F-BBA1-10942384FC7C}"/>
              </a:ext>
            </a:extLst>
          </p:cNvPr>
          <p:cNvSpPr txBox="1"/>
          <p:nvPr/>
        </p:nvSpPr>
        <p:spPr>
          <a:xfrm>
            <a:off x="6603728" y="581467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D9D09E-9E5F-4D9B-82DF-6518F9B8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046" y="1879124"/>
            <a:ext cx="3542769" cy="38683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656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795" y="365126"/>
            <a:ext cx="8254313" cy="71552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21972"/>
            <a:ext cx="8254313" cy="4954992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 Compiler Introduction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 Compiler Interface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Parameters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Files Generation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the Files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 Ports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 #1 – Dual-Port SRAM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 #2 – Asynchronous FIFO</a:t>
            </a:r>
            <a:endParaRPr lang="zh-TW" altLang="en-US" dirty="0"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9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Dual-port SRAM: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DB358DC-2185-4FB5-A476-CD9CA236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6148"/>
              </p:ext>
            </p:extLst>
          </p:nvPr>
        </p:nvGraphicFramePr>
        <p:xfrm>
          <a:off x="477795" y="2151461"/>
          <a:ext cx="4427519" cy="278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09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73481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CLKA/ CLKB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CENA/ CENB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chip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to enable)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WENA/ WENB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write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for read, 0 for write)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2438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AA/ AB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DA/ DB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0 or 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6733A2D5-0A81-4B45-9120-7B950A44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77" y="1449169"/>
            <a:ext cx="3893638" cy="4604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BC98C9B-C2BB-424F-BBA1-10942384FC7C}"/>
              </a:ext>
            </a:extLst>
          </p:cNvPr>
          <p:cNvSpPr txBox="1"/>
          <p:nvPr/>
        </p:nvSpPr>
        <p:spPr>
          <a:xfrm>
            <a:off x="5335046" y="6078856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(always 1 read 1 write)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9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2-port RF: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DB358DC-2185-4FB5-A476-CD9CA236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04252"/>
              </p:ext>
            </p:extLst>
          </p:nvPr>
        </p:nvGraphicFramePr>
        <p:xfrm>
          <a:off x="477795" y="2151461"/>
          <a:ext cx="4427519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09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73481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CLKA/ CLKB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CENA/ CENB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chip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to enable)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AA/ AB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0 or 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BC98C9B-C2BB-424F-BBA1-10942384FC7C}"/>
              </a:ext>
            </a:extLst>
          </p:cNvPr>
          <p:cNvSpPr txBox="1"/>
          <p:nvPr/>
        </p:nvSpPr>
        <p:spPr>
          <a:xfrm>
            <a:off x="5531470" y="605492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(A: read; B: write)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B1BDDFF-9B93-4E59-BADB-D437E34E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076" y="1285160"/>
            <a:ext cx="2563906" cy="4721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420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#1 – Dual-Port SRAM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179644" cy="499901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Store in SRAM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Read from SRAM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179644" cy="4999019"/>
              </a:xfrm>
              <a:blipFill>
                <a:blip r:embed="rId2"/>
                <a:stretch>
                  <a:fillRect l="-671" t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E1FB26-94C0-4599-8183-87C12D6470A6}"/>
              </a:ext>
            </a:extLst>
          </p:cNvPr>
          <p:cNvSpPr txBox="1"/>
          <p:nvPr/>
        </p:nvSpPr>
        <p:spPr>
          <a:xfrm>
            <a:off x="1245563" y="2375906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5B8854E-3777-4B21-9B3D-DAD469B66E9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414344" y="2558786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向下箭號 15">
            <a:extLst>
              <a:ext uri="{FF2B5EF4-FFF2-40B4-BE49-F238E27FC236}">
                <a16:creationId xmlns:a16="http://schemas.microsoft.com/office/drawing/2014/main" id="{B280161F-A165-48F9-92E1-E3372DA07856}"/>
              </a:ext>
            </a:extLst>
          </p:cNvPr>
          <p:cNvSpPr/>
          <p:nvPr/>
        </p:nvSpPr>
        <p:spPr>
          <a:xfrm>
            <a:off x="2881770" y="2743452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D619657-83F4-4F9F-B9BF-3CC753E2CB7F}"/>
              </a:ext>
            </a:extLst>
          </p:cNvPr>
          <p:cNvCxnSpPr/>
          <p:nvPr/>
        </p:nvCxnSpPr>
        <p:spPr>
          <a:xfrm flipV="1">
            <a:off x="5145280" y="5939528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D9DEC1A-FF7F-4AD4-BB94-E6C369722DC8}"/>
              </a:ext>
            </a:extLst>
          </p:cNvPr>
          <p:cNvSpPr txBox="1"/>
          <p:nvPr/>
        </p:nvSpPr>
        <p:spPr>
          <a:xfrm>
            <a:off x="6019595" y="575486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向下箭號 15">
            <a:extLst>
              <a:ext uri="{FF2B5EF4-FFF2-40B4-BE49-F238E27FC236}">
                <a16:creationId xmlns:a16="http://schemas.microsoft.com/office/drawing/2014/main" id="{7D128D0D-8FDB-4D1D-BFB8-F8895B6AF199}"/>
              </a:ext>
            </a:extLst>
          </p:cNvPr>
          <p:cNvSpPr/>
          <p:nvPr/>
        </p:nvSpPr>
        <p:spPr>
          <a:xfrm>
            <a:off x="5216677" y="2268907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FF9A37-D2B2-46E2-92CB-AC16079F55C8}"/>
              </a:ext>
            </a:extLst>
          </p:cNvPr>
          <p:cNvSpPr/>
          <p:nvPr/>
        </p:nvSpPr>
        <p:spPr>
          <a:xfrm>
            <a:off x="3883755" y="2177560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004D2D-529E-4F48-97D5-51137230ABE3}"/>
              </a:ext>
            </a:extLst>
          </p:cNvPr>
          <p:cNvSpPr/>
          <p:nvPr/>
        </p:nvSpPr>
        <p:spPr>
          <a:xfrm>
            <a:off x="3694081" y="2249449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68D67F-20D2-4D19-82B0-DC0C50A636BB}"/>
              </a:ext>
            </a:extLst>
          </p:cNvPr>
          <p:cNvSpPr/>
          <p:nvPr/>
        </p:nvSpPr>
        <p:spPr>
          <a:xfrm>
            <a:off x="3498359" y="2321338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BCAB36-E1F4-4B9E-B474-E89F7E750CF9}"/>
              </a:ext>
            </a:extLst>
          </p:cNvPr>
          <p:cNvSpPr/>
          <p:nvPr/>
        </p:nvSpPr>
        <p:spPr>
          <a:xfrm>
            <a:off x="3299321" y="2375906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19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#1 – Dual-Port SRAM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976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completed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RTL files and synthesis script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task: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memory compiler to generate the necessary files and put them in respective folders</a:t>
            </a:r>
          </a:p>
          <a:p>
            <a:pPr marL="457200" lvl="1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name: 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sram_dp_64x128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words: 	64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bits: 	128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width:	4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80802FD-1DE6-D649-9B66-6CCE97A39A14}"/>
              </a:ext>
            </a:extLst>
          </p:cNvPr>
          <p:cNvGrpSpPr/>
          <p:nvPr/>
        </p:nvGrpSpPr>
        <p:grpSpPr>
          <a:xfrm>
            <a:off x="1315592" y="2596692"/>
            <a:ext cx="7416516" cy="2082091"/>
            <a:chOff x="1315592" y="2436237"/>
            <a:chExt cx="7416516" cy="208209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31F1A99-A7B6-4542-8848-366C9A6A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5592" y="3361185"/>
              <a:ext cx="1533333" cy="100952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DDA0EF8-0A96-4DAE-AE0B-1145B6CCD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8563" y="3213566"/>
              <a:ext cx="1371429" cy="1304762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709EDEC-71E8-4289-B8A1-0EEE31C8E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337" y="3213566"/>
              <a:ext cx="2466667" cy="1076190"/>
            </a:xfrm>
            <a:prstGeom prst="rect">
              <a:avLst/>
            </a:prstGeom>
            <a:ln w="12700">
              <a:solidFill>
                <a:schemeClr val="accent5"/>
              </a:solidFill>
            </a:ln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611C9B2-8794-47DB-B245-0ABA1074BBE2}"/>
                </a:ext>
              </a:extLst>
            </p:cNvPr>
            <p:cNvSpPr/>
            <p:nvPr/>
          </p:nvSpPr>
          <p:spPr>
            <a:xfrm>
              <a:off x="1324358" y="3406650"/>
              <a:ext cx="587230" cy="2600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20C5C9CE-A6B8-4700-9713-9C0E2B548BB7}"/>
                </a:ext>
              </a:extLst>
            </p:cNvPr>
            <p:cNvCxnSpPr/>
            <p:nvPr/>
          </p:nvCxnSpPr>
          <p:spPr>
            <a:xfrm flipV="1">
              <a:off x="1911588" y="3213566"/>
              <a:ext cx="1226975" cy="19308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2DF84610-2DD9-45D5-AB24-3E56512B82F8}"/>
                </a:ext>
              </a:extLst>
            </p:cNvPr>
            <p:cNvCxnSpPr>
              <a:cxnSpLocks/>
            </p:cNvCxnSpPr>
            <p:nvPr/>
          </p:nvCxnSpPr>
          <p:spPr>
            <a:xfrm>
              <a:off x="1911588" y="3666708"/>
              <a:ext cx="1226975" cy="8516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ECA91064-EB8B-4233-9039-7AAB7A8D4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2450" y="3213566"/>
              <a:ext cx="1163887" cy="30043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9845A723-0373-4658-89B3-F7E4FA21F4BA}"/>
                </a:ext>
              </a:extLst>
            </p:cNvPr>
            <p:cNvCxnSpPr>
              <a:cxnSpLocks/>
            </p:cNvCxnSpPr>
            <p:nvPr/>
          </p:nvCxnSpPr>
          <p:spPr>
            <a:xfrm>
              <a:off x="4302450" y="3495903"/>
              <a:ext cx="1140298" cy="793853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EE75FB9-2103-4EC7-A07A-8A1C10AB6B94}"/>
                </a:ext>
              </a:extLst>
            </p:cNvPr>
            <p:cNvSpPr/>
            <p:nvPr/>
          </p:nvSpPr>
          <p:spPr>
            <a:xfrm>
              <a:off x="3169526" y="3243134"/>
              <a:ext cx="1132924" cy="260058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箭號: 向下 32">
              <a:extLst>
                <a:ext uri="{FF2B5EF4-FFF2-40B4-BE49-F238E27FC236}">
                  <a16:creationId xmlns:a16="http://schemas.microsoft.com/office/drawing/2014/main" id="{7D881004-D3FD-4642-931B-58D245F771FA}"/>
                </a:ext>
              </a:extLst>
            </p:cNvPr>
            <p:cNvSpPr/>
            <p:nvPr/>
          </p:nvSpPr>
          <p:spPr>
            <a:xfrm>
              <a:off x="6699670" y="3077185"/>
              <a:ext cx="280136" cy="46584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71000A0E-3B97-482C-89A6-3F9B0BE13D4F}"/>
                </a:ext>
              </a:extLst>
            </p:cNvPr>
            <p:cNvSpPr txBox="1"/>
            <p:nvPr/>
          </p:nvSpPr>
          <p:spPr>
            <a:xfrm>
              <a:off x="5751805" y="2436237"/>
              <a:ext cx="2980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the blank folders with the </a:t>
              </a:r>
            </a:p>
            <a:p>
              <a:r>
                <a: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db</a:t>
              </a:r>
              <a:r>
                <a: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 .lib/ .</a:t>
              </a:r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lef</a:t>
              </a:r>
              <a:r>
                <a: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 .</a:t>
              </a:r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ps</a:t>
              </a:r>
              <a:r>
                <a: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 .v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55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#1 – Dual-Port SRAM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Dual-port SRAM: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1 read 1 write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as write port </a:t>
            </a: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B as read port </a:t>
            </a:r>
          </a:p>
          <a:p>
            <a:pPr lvl="2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DB358DC-2185-4FB5-A476-CD9CA236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55701"/>
              </p:ext>
            </p:extLst>
          </p:nvPr>
        </p:nvGraphicFramePr>
        <p:xfrm>
          <a:off x="5480819" y="236975"/>
          <a:ext cx="3543016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550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188466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536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CLKA/ CLKB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443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CENA/ CENB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chip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to enable)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443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WENA/ WENB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write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for read, 0 for write)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2438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AA/ AB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DA/ DB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QA/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Ohers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0 or 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7289F3B6-B69B-0549-A365-6089EDA54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91" y="3650735"/>
            <a:ext cx="6760885" cy="28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8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#1 – Dual-Port SRAM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028289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all the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 simulation:                           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simcommand_rtl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(syn/): 		   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dc_shell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–f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all_syn.tcl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Post-Synthesis simulation:	   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simcommand_syn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B7F81B6-AF54-4548-B9FB-129B985DEFD4}"/>
              </a:ext>
            </a:extLst>
          </p:cNvPr>
          <p:cNvSpPr txBox="1"/>
          <p:nvPr/>
        </p:nvSpPr>
        <p:spPr>
          <a:xfrm>
            <a:off x="1608806" y="509111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simulation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AB730FA-1438-40C4-AC11-AD39B0CE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71" y="2976160"/>
            <a:ext cx="3264051" cy="373566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266E82A-C98F-4012-BC66-00FEE29E4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63" y="3562284"/>
            <a:ext cx="2738657" cy="152883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2F600A6-0191-40A5-BF66-9521175A63A9}"/>
              </a:ext>
            </a:extLst>
          </p:cNvPr>
          <p:cNvSpPr/>
          <p:nvPr/>
        </p:nvSpPr>
        <p:spPr>
          <a:xfrm>
            <a:off x="3973571" y="5293453"/>
            <a:ext cx="3264051" cy="1418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CC81FD4-1B65-4499-A80F-E5BBE8A65CA1}"/>
              </a:ext>
            </a:extLst>
          </p:cNvPr>
          <p:cNvSpPr txBox="1"/>
          <p:nvPr/>
        </p:nvSpPr>
        <p:spPr>
          <a:xfrm>
            <a:off x="7237622" y="588183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4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hardware modules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frequently used handshake mechanism in digital design is the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valid-ready protocol</a:t>
            </a: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asserts valid when it has data to transfer, and puts data on the line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Sinks asserts ready when it is ready to receive, and stores the data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acknowledges the ready signal and sends the next data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 source generates the data faster than the sink can consume them?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Source generates data in a burst while sink receives them slow but steadily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C5598C-52B9-4013-BADB-DC66F8A62F0A}"/>
              </a:ext>
            </a:extLst>
          </p:cNvPr>
          <p:cNvSpPr/>
          <p:nvPr/>
        </p:nvSpPr>
        <p:spPr>
          <a:xfrm>
            <a:off x="1689847" y="2539765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A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(Source)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EC969E-CF83-42FA-A372-A052F816B5C1}"/>
              </a:ext>
            </a:extLst>
          </p:cNvPr>
          <p:cNvSpPr/>
          <p:nvPr/>
        </p:nvSpPr>
        <p:spPr>
          <a:xfrm>
            <a:off x="5612400" y="2539766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B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(Sink)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927F6-802A-431E-B8D7-226C734EC959}"/>
              </a:ext>
            </a:extLst>
          </p:cNvPr>
          <p:cNvSpPr txBox="1"/>
          <p:nvPr/>
        </p:nvSpPr>
        <p:spPr>
          <a:xfrm>
            <a:off x="4225884" y="253976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41DB18-81B6-4C3F-A3BF-810F070F73EC}"/>
              </a:ext>
            </a:extLst>
          </p:cNvPr>
          <p:cNvCxnSpPr/>
          <p:nvPr/>
        </p:nvCxnSpPr>
        <p:spPr>
          <a:xfrm>
            <a:off x="3459923" y="2909097"/>
            <a:ext cx="2152476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EA79728-2D0E-4169-BC69-27CC00B71F01}"/>
              </a:ext>
            </a:extLst>
          </p:cNvPr>
          <p:cNvCxnSpPr/>
          <p:nvPr/>
        </p:nvCxnSpPr>
        <p:spPr>
          <a:xfrm>
            <a:off x="3459923" y="3514502"/>
            <a:ext cx="2152476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882AD8C-DA4C-4229-9E79-7648E0B2595F}"/>
              </a:ext>
            </a:extLst>
          </p:cNvPr>
          <p:cNvCxnSpPr>
            <a:cxnSpLocks/>
          </p:cNvCxnSpPr>
          <p:nvPr/>
        </p:nvCxnSpPr>
        <p:spPr>
          <a:xfrm flipH="1">
            <a:off x="3459924" y="4126899"/>
            <a:ext cx="2152475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C91FCFF-A008-489E-B363-946BFCB9313A}"/>
              </a:ext>
            </a:extLst>
          </p:cNvPr>
          <p:cNvSpPr txBox="1"/>
          <p:nvPr/>
        </p:nvSpPr>
        <p:spPr>
          <a:xfrm>
            <a:off x="4225884" y="3145169"/>
            <a:ext cx="67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10E0223-1F8D-4C6C-96ED-8B0ED3476998}"/>
              </a:ext>
            </a:extLst>
          </p:cNvPr>
          <p:cNvSpPr txBox="1"/>
          <p:nvPr/>
        </p:nvSpPr>
        <p:spPr>
          <a:xfrm>
            <a:off x="4174619" y="370977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9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hardware modules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synchronous FIFO can be inserted that act as a buffer when the data transfer is not at the same rate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Synchronous: the same clock is used for both reading and writing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depth: the size of the buffer inside the FIFO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FIFO depth: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http://www.asic-world.com/tidbits/fifo_depth.html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source and sink operate at different frequency?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C5598C-52B9-4013-BADB-DC66F8A62F0A}"/>
              </a:ext>
            </a:extLst>
          </p:cNvPr>
          <p:cNvSpPr/>
          <p:nvPr/>
        </p:nvSpPr>
        <p:spPr>
          <a:xfrm>
            <a:off x="486561" y="2539766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A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(Source)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EC969E-CF83-42FA-A372-A052F816B5C1}"/>
              </a:ext>
            </a:extLst>
          </p:cNvPr>
          <p:cNvSpPr/>
          <p:nvPr/>
        </p:nvSpPr>
        <p:spPr>
          <a:xfrm>
            <a:off x="6879350" y="2539766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B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(Sink)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927F6-802A-431E-B8D7-226C734EC959}"/>
              </a:ext>
            </a:extLst>
          </p:cNvPr>
          <p:cNvSpPr txBox="1"/>
          <p:nvPr/>
        </p:nvSpPr>
        <p:spPr>
          <a:xfrm>
            <a:off x="2431385" y="2647893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41DB18-81B6-4C3F-A3BF-810F070F73EC}"/>
              </a:ext>
            </a:extLst>
          </p:cNvPr>
          <p:cNvCxnSpPr>
            <a:cxnSpLocks/>
          </p:cNvCxnSpPr>
          <p:nvPr/>
        </p:nvCxnSpPr>
        <p:spPr>
          <a:xfrm>
            <a:off x="2256637" y="3019335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882AD8C-DA4C-4229-9E79-7648E0B2595F}"/>
              </a:ext>
            </a:extLst>
          </p:cNvPr>
          <p:cNvCxnSpPr>
            <a:cxnSpLocks/>
          </p:cNvCxnSpPr>
          <p:nvPr/>
        </p:nvCxnSpPr>
        <p:spPr>
          <a:xfrm flipH="1">
            <a:off x="2256637" y="4001066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1DCABFB-3E78-4CCA-B927-D0F009A48159}"/>
              </a:ext>
            </a:extLst>
          </p:cNvPr>
          <p:cNvSpPr/>
          <p:nvPr/>
        </p:nvSpPr>
        <p:spPr>
          <a:xfrm>
            <a:off x="3226689" y="2889279"/>
            <a:ext cx="2681855" cy="1254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Synchronous FIFO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D1EF7BE-9E70-4FE8-9E7F-F15FDFD275C2}"/>
              </a:ext>
            </a:extLst>
          </p:cNvPr>
          <p:cNvCxnSpPr>
            <a:cxnSpLocks/>
          </p:cNvCxnSpPr>
          <p:nvPr/>
        </p:nvCxnSpPr>
        <p:spPr>
          <a:xfrm>
            <a:off x="2256638" y="3514502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C998907-E4CC-483A-AAB6-8283D9F09BCB}"/>
              </a:ext>
            </a:extLst>
          </p:cNvPr>
          <p:cNvSpPr txBox="1"/>
          <p:nvPr/>
        </p:nvSpPr>
        <p:spPr>
          <a:xfrm>
            <a:off x="2384426" y="3144685"/>
            <a:ext cx="71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4E12D3-B1E8-43A7-9F6F-2E46C4CA2EF3}"/>
              </a:ext>
            </a:extLst>
          </p:cNvPr>
          <p:cNvSpPr txBox="1"/>
          <p:nvPr/>
        </p:nvSpPr>
        <p:spPr>
          <a:xfrm>
            <a:off x="2484547" y="3648236"/>
            <a:ext cx="5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426302-0F47-45E1-9298-B3E715433316}"/>
              </a:ext>
            </a:extLst>
          </p:cNvPr>
          <p:cNvSpPr txBox="1"/>
          <p:nvPr/>
        </p:nvSpPr>
        <p:spPr>
          <a:xfrm>
            <a:off x="6085789" y="2647893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AD46F58-0C30-4454-A395-585FCA6D1015}"/>
              </a:ext>
            </a:extLst>
          </p:cNvPr>
          <p:cNvCxnSpPr>
            <a:cxnSpLocks/>
          </p:cNvCxnSpPr>
          <p:nvPr/>
        </p:nvCxnSpPr>
        <p:spPr>
          <a:xfrm>
            <a:off x="5911041" y="3019335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1F6A9CE-6F57-43A2-A14A-D96FF8C414B4}"/>
              </a:ext>
            </a:extLst>
          </p:cNvPr>
          <p:cNvCxnSpPr>
            <a:cxnSpLocks/>
          </p:cNvCxnSpPr>
          <p:nvPr/>
        </p:nvCxnSpPr>
        <p:spPr>
          <a:xfrm flipH="1">
            <a:off x="5896529" y="3505900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715EEB-3C4F-4635-A6E4-658564CE07BB}"/>
              </a:ext>
            </a:extLst>
          </p:cNvPr>
          <p:cNvCxnSpPr>
            <a:cxnSpLocks/>
          </p:cNvCxnSpPr>
          <p:nvPr/>
        </p:nvCxnSpPr>
        <p:spPr>
          <a:xfrm>
            <a:off x="5903176" y="4009237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7E1C0E0-F59C-46C1-8816-ED2B9BE66C56}"/>
              </a:ext>
            </a:extLst>
          </p:cNvPr>
          <p:cNvSpPr txBox="1"/>
          <p:nvPr/>
        </p:nvSpPr>
        <p:spPr>
          <a:xfrm>
            <a:off x="6023165" y="3648236"/>
            <a:ext cx="82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7830AC-3820-4972-98B8-0AFC5923D91D}"/>
              </a:ext>
            </a:extLst>
          </p:cNvPr>
          <p:cNvSpPr txBox="1"/>
          <p:nvPr/>
        </p:nvSpPr>
        <p:spPr>
          <a:xfrm>
            <a:off x="6089002" y="3144685"/>
            <a:ext cx="7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7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hardware modules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asynchronous FIFO uses different clock for reading and writing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tips of asynchronous FIFO can be found in paper: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implementation from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https://github.com/dpretet/async_fifo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today’s lab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C5598C-52B9-4013-BADB-DC66F8A62F0A}"/>
              </a:ext>
            </a:extLst>
          </p:cNvPr>
          <p:cNvSpPr/>
          <p:nvPr/>
        </p:nvSpPr>
        <p:spPr>
          <a:xfrm>
            <a:off x="477795" y="2296563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A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(Source)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3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EC969E-CF83-42FA-A372-A052F816B5C1}"/>
              </a:ext>
            </a:extLst>
          </p:cNvPr>
          <p:cNvSpPr/>
          <p:nvPr/>
        </p:nvSpPr>
        <p:spPr>
          <a:xfrm>
            <a:off x="6870584" y="2296563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B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(Sink)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927F6-802A-431E-B8D7-226C734EC959}"/>
              </a:ext>
            </a:extLst>
          </p:cNvPr>
          <p:cNvSpPr txBox="1"/>
          <p:nvPr/>
        </p:nvSpPr>
        <p:spPr>
          <a:xfrm>
            <a:off x="2422619" y="2404690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41DB18-81B6-4C3F-A3BF-810F070F73EC}"/>
              </a:ext>
            </a:extLst>
          </p:cNvPr>
          <p:cNvCxnSpPr>
            <a:cxnSpLocks/>
          </p:cNvCxnSpPr>
          <p:nvPr/>
        </p:nvCxnSpPr>
        <p:spPr>
          <a:xfrm>
            <a:off x="2247871" y="2776132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882AD8C-DA4C-4229-9E79-7648E0B2595F}"/>
              </a:ext>
            </a:extLst>
          </p:cNvPr>
          <p:cNvCxnSpPr>
            <a:cxnSpLocks/>
          </p:cNvCxnSpPr>
          <p:nvPr/>
        </p:nvCxnSpPr>
        <p:spPr>
          <a:xfrm flipH="1">
            <a:off x="2247871" y="3757863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1DCABFB-3E78-4CCA-B927-D0F009A48159}"/>
              </a:ext>
            </a:extLst>
          </p:cNvPr>
          <p:cNvSpPr/>
          <p:nvPr/>
        </p:nvSpPr>
        <p:spPr>
          <a:xfrm>
            <a:off x="3217923" y="2646076"/>
            <a:ext cx="2681855" cy="1254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Asynchronous FIFO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D1EF7BE-9E70-4FE8-9E7F-F15FDFD275C2}"/>
              </a:ext>
            </a:extLst>
          </p:cNvPr>
          <p:cNvCxnSpPr>
            <a:cxnSpLocks/>
          </p:cNvCxnSpPr>
          <p:nvPr/>
        </p:nvCxnSpPr>
        <p:spPr>
          <a:xfrm>
            <a:off x="2247872" y="3271299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C998907-E4CC-483A-AAB6-8283D9F09BCB}"/>
              </a:ext>
            </a:extLst>
          </p:cNvPr>
          <p:cNvSpPr txBox="1"/>
          <p:nvPr/>
        </p:nvSpPr>
        <p:spPr>
          <a:xfrm>
            <a:off x="2375660" y="2901482"/>
            <a:ext cx="71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426302-0F47-45E1-9298-B3E715433316}"/>
              </a:ext>
            </a:extLst>
          </p:cNvPr>
          <p:cNvSpPr txBox="1"/>
          <p:nvPr/>
        </p:nvSpPr>
        <p:spPr>
          <a:xfrm>
            <a:off x="6077023" y="2404690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AD46F58-0C30-4454-A395-585FCA6D1015}"/>
              </a:ext>
            </a:extLst>
          </p:cNvPr>
          <p:cNvCxnSpPr>
            <a:cxnSpLocks/>
          </p:cNvCxnSpPr>
          <p:nvPr/>
        </p:nvCxnSpPr>
        <p:spPr>
          <a:xfrm>
            <a:off x="5902275" y="2776132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1F6A9CE-6F57-43A2-A14A-D96FF8C414B4}"/>
              </a:ext>
            </a:extLst>
          </p:cNvPr>
          <p:cNvCxnSpPr>
            <a:cxnSpLocks/>
          </p:cNvCxnSpPr>
          <p:nvPr/>
        </p:nvCxnSpPr>
        <p:spPr>
          <a:xfrm flipH="1">
            <a:off x="5887763" y="3262697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715EEB-3C4F-4635-A6E4-658564CE07BB}"/>
              </a:ext>
            </a:extLst>
          </p:cNvPr>
          <p:cNvCxnSpPr>
            <a:cxnSpLocks/>
          </p:cNvCxnSpPr>
          <p:nvPr/>
        </p:nvCxnSpPr>
        <p:spPr>
          <a:xfrm>
            <a:off x="5894410" y="3766034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7830AC-3820-4972-98B8-0AFC5923D91D}"/>
              </a:ext>
            </a:extLst>
          </p:cNvPr>
          <p:cNvSpPr txBox="1"/>
          <p:nvPr/>
        </p:nvSpPr>
        <p:spPr>
          <a:xfrm>
            <a:off x="6080236" y="2901482"/>
            <a:ext cx="7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58A27-259F-4ADE-984B-5B753FEDBD8D}"/>
              </a:ext>
            </a:extLst>
          </p:cNvPr>
          <p:cNvSpPr/>
          <p:nvPr/>
        </p:nvSpPr>
        <p:spPr>
          <a:xfrm>
            <a:off x="588532" y="5062297"/>
            <a:ext cx="8032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Cummings, Clifford E. "Simulation and synthesis techniques for asynchronous FIFO design." </a:t>
            </a:r>
          </a:p>
          <a:p>
            <a:r>
              <a:rPr lang="en-US" altLang="zh-TW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SNUG 2002 (Synopsys Users Group Conference, San Jose, CA, 2002) User Papers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2002.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295A2EE-3021-4CA8-AE66-251AC78AD60B}"/>
              </a:ext>
            </a:extLst>
          </p:cNvPr>
          <p:cNvSpPr txBox="1"/>
          <p:nvPr/>
        </p:nvSpPr>
        <p:spPr>
          <a:xfrm>
            <a:off x="2494309" y="3394591"/>
            <a:ext cx="5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0B1681A-0865-4A6B-8E5D-810F86425618}"/>
              </a:ext>
            </a:extLst>
          </p:cNvPr>
          <p:cNvSpPr txBox="1"/>
          <p:nvPr/>
        </p:nvSpPr>
        <p:spPr>
          <a:xfrm>
            <a:off x="6032927" y="3394591"/>
            <a:ext cx="82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01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179644" cy="524072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FIFO ports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words, 16 bits data):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179644" cy="5240722"/>
              </a:xfrm>
              <a:blipFill>
                <a:blip r:embed="rId2"/>
                <a:stretch>
                  <a:fillRect l="-671" t="-11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DBBE6C70-C97E-43D6-A167-77C486A3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31" y="1671298"/>
            <a:ext cx="6094303" cy="2448604"/>
          </a:xfrm>
          <a:prstGeom prst="rect">
            <a:avLst/>
          </a:prstGeom>
        </p:spPr>
      </p:pic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5E42485D-7782-486C-8B24-D2E3645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795"/>
              </p:ext>
            </p:extLst>
          </p:nvPr>
        </p:nvGraphicFramePr>
        <p:xfrm>
          <a:off x="1281531" y="4213098"/>
          <a:ext cx="3204948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700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wclk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wrst_n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low reset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winc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enable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FIFO is 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Almost 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988066FE-9F52-4A40-BBE6-4D89C7BD0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61404"/>
              </p:ext>
            </p:extLst>
          </p:nvPr>
        </p:nvGraphicFramePr>
        <p:xfrm>
          <a:off x="4729796" y="4213098"/>
          <a:ext cx="3291978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575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243403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rclk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rrst_n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low reset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rinc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enable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FIFO is 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Almost 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144F9B4-80DB-4C85-8262-A70E482027A9}"/>
              </a:ext>
            </a:extLst>
          </p:cNvPr>
          <p:cNvSpPr/>
          <p:nvPr/>
        </p:nvSpPr>
        <p:spPr>
          <a:xfrm>
            <a:off x="4798502" y="1753299"/>
            <a:ext cx="2577331" cy="234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D00CCE-CD3F-4D45-B7D6-2F4B94D0599C}"/>
              </a:ext>
            </a:extLst>
          </p:cNvPr>
          <p:cNvSpPr txBox="1"/>
          <p:nvPr/>
        </p:nvSpPr>
        <p:spPr>
          <a:xfrm>
            <a:off x="4798502" y="198109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data will appear in the next clock</a:t>
            </a:r>
            <a:endParaRPr lang="zh-TW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4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is the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SRAM/ Register File/ ROM generator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ASIC design. The generated files include: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guide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 (for simulation)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information (for synthesis and APR)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layout (for APR)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focus on the Memory compiler for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TSMC 40nm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should be similar for other technology nodes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90nm: /cad/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/CBDK_TSMC90G_Arm/CIC/Memory/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40nm: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/cad/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/CBDK_TSMC40_Arm_f2.0/CIC/Memory/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7199E3-997C-4573-8697-57D65013EC0E}"/>
              </a:ext>
            </a:extLst>
          </p:cNvPr>
          <p:cNvSpPr txBox="1"/>
          <p:nvPr/>
        </p:nvSpPr>
        <p:spPr>
          <a:xfrm>
            <a:off x="6410517" y="913598"/>
            <a:ext cx="148309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4">
                    <a:lumMod val="75000"/>
                  </a:schemeClr>
                </a:solidFill>
              </a:rPr>
              <a:t>*不包括</a:t>
            </a: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DRAM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26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Testbench: random reads and writes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number of reads and writes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+define+PAT2: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number of writes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 full)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+define+PAT3: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number of writes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 empty)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4B45260-1287-4BAA-96DF-3B38BF6D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64" y="1644796"/>
            <a:ext cx="6540241" cy="222771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DDC36C4-A551-4742-8FAA-28B2A77E6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96" y="4915982"/>
            <a:ext cx="6200000" cy="55238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CC082E2-CD2D-4AD1-A599-ADFD71E4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96" y="6167260"/>
            <a:ext cx="6523809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54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memory inside the FIFO (fifo_2mem.v):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provided file uses registers to compose the buffer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FPGA synthesis, this will be synthesized as block RAM by inference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ASIC design, however, this will be synthesized as registers (large area)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the memory with a 2 port RF to reduce the area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3A3C87-385F-4FF9-B15E-C45A7E09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88" y="3140443"/>
            <a:ext cx="3276326" cy="35713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3236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be able to successfully run simulation and synthesis before any modification: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 simulation: 		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simcommand_rtl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(syn/): 		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dc_shell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–f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all_syn.tcl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Post-Synthesis simulation:	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simcommand_syn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of FIFO after synthesis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26856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2716E6-BD52-4CDA-8326-EF3E973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65" y="3956264"/>
            <a:ext cx="4091371" cy="14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5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156557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lab, You task is to replace the FIFO memory (fifo_2mem.v) with a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2-port register file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reduce the total cell area to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10000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hints: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proper parameters (# of words, # of bits, …) for the 2-port RF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all the files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.lib, .v)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memory in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fifo_2mem.v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RF you generates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simcommand_rtl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run RTL simulation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path of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to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synopsys_dc.setup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synthesis (record total cell area)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simcommand_syn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run post-synthesis simulation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2738EE-1627-4DBA-A1CF-EA709B35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5" y="5075939"/>
            <a:ext cx="3595396" cy="117400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8FE6532-9DBA-4E4F-B2FB-C2687E926A44}"/>
              </a:ext>
            </a:extLst>
          </p:cNvPr>
          <p:cNvSpPr txBox="1"/>
          <p:nvPr/>
        </p:nvSpPr>
        <p:spPr>
          <a:xfrm>
            <a:off x="1418656" y="6249946"/>
            <a:ext cx="171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031F99C-5854-4C50-A537-EBD15FC3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51" y="4750679"/>
            <a:ext cx="4365092" cy="20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Folders: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Single-port:	1 read or 1 write per clock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Two-port:	1 read or 1 write or 1 read+ 1 write per clock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Dual-port:	2 reads or 2 writes or 1 read+ 1 write per clock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76751"/>
              </p:ext>
            </p:extLst>
          </p:nvPr>
        </p:nvGraphicFramePr>
        <p:xfrm>
          <a:off x="2070899" y="1352752"/>
          <a:ext cx="6806916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6436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High-speed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TW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egister file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High-density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TW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egister file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_rvt_rvt_hvt/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High-speed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TW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egister file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2438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rom_via_rvt_hvt_rvt/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_rvt_hvt_rvt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High-density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dual-port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High-density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_rvt_hvt_rvt/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High-speed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2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 between SRAM and RF?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 is usually used for smaller memory (lower address line bits)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Single-port SRAM vs single-port RF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SRAM number of words range: [256, 16384]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 number of words range:	[16, 2048]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number of words in the overlapped range (e.g. 1024 words)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Layout comparison:</a:t>
                </a:r>
              </a:p>
              <a:p>
                <a:pPr lvl="2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comparison: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 mux width (4, 8) : 	(10291, 10165)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SRAM mux width (8, 16, 32):	(13346, 16651, 26693)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  <a:blipFill>
                <a:blip r:embed="rId2"/>
                <a:stretch>
                  <a:fillRect l="-1773" t="-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7787380" y="3394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30" y="3763379"/>
            <a:ext cx="7761817" cy="95624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74129" y="33940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(take dual-port SRAM for example):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following command</a:t>
            </a: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/cad/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/CBDK_TSMC40_Arm_f2.0/CIC/Memory/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sram_dp_hde_rvt_hvt_rvt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/r5p0/bin/</a:t>
            </a:r>
            <a:r>
              <a:rPr lang="en-US" altLang="zh-TW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sram_dp_hde_rvt_hvt_rvt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69" y="2909626"/>
            <a:ext cx="3958996" cy="37024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1762A31-839F-472F-8E9C-745559E4AA54}"/>
              </a:ext>
            </a:extLst>
          </p:cNvPr>
          <p:cNvSpPr txBox="1"/>
          <p:nvPr/>
        </p:nvSpPr>
        <p:spPr>
          <a:xfrm>
            <a:off x="7056469" y="2446149"/>
            <a:ext cx="168988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4">
                    <a:lumMod val="75000"/>
                  </a:schemeClr>
                </a:solidFill>
              </a:rPr>
              <a:t>*可加 </a:t>
            </a: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&amp;</a:t>
            </a:r>
            <a:r>
              <a:rPr lang="zh-TW" altLang="en-US" sz="1600" dirty="0">
                <a:solidFill>
                  <a:schemeClr val="accent4">
                    <a:lumMod val="75000"/>
                  </a:schemeClr>
                </a:solidFill>
              </a:rPr>
              <a:t>背景執行</a:t>
            </a:r>
          </a:p>
        </p:txBody>
      </p:sp>
    </p:spTree>
    <p:extLst>
      <p:ext uri="{BB962C8B-B14F-4D97-AF65-F5344CB8AC3E}">
        <p14:creationId xmlns:p14="http://schemas.microsoft.com/office/powerpoint/2010/main" val="242218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Usually we only modify: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words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bits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Multiplexer Width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(Word-write mask)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Multiplexer width: 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should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read and write in the same clock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 difference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multiplexer width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avoid row contention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the read or write operation might fail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  <a:blipFill>
                <a:blip r:embed="rId2"/>
                <a:stretch>
                  <a:fillRect l="-665" t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24" y="1156557"/>
            <a:ext cx="4422284" cy="22844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76" y="5507112"/>
            <a:ext cx="8482339" cy="6271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5476" y="5726968"/>
            <a:ext cx="2862692" cy="407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24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Word-write mask: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when you don’t want to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whole word but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of the word</a:t>
            </a: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61" y="2013163"/>
            <a:ext cx="6666779" cy="40841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2815271" y="6375371"/>
            <a:ext cx="5123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http://www.ee.ncu.edu.tw/~jfli/vlsidi/lecture08/design-compiler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4CC71D-DE81-427C-9228-B356CC82D6BA}"/>
              </a:ext>
            </a:extLst>
          </p:cNvPr>
          <p:cNvSpPr txBox="1"/>
          <p:nvPr/>
        </p:nvSpPr>
        <p:spPr>
          <a:xfrm>
            <a:off x="6351793" y="1294104"/>
            <a:ext cx="2807179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4">
                    <a:lumMod val="75000"/>
                  </a:schemeClr>
                </a:solidFill>
              </a:rPr>
              <a:t>*與</a:t>
            </a: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mask</a:t>
            </a:r>
            <a:r>
              <a:rPr lang="zh-TW" altLang="en-US" sz="1600" dirty="0">
                <a:solidFill>
                  <a:schemeClr val="accent4">
                    <a:lumMod val="75000"/>
                  </a:schemeClr>
                </a:solidFill>
              </a:rPr>
              <a:t>重疊的部分直接丟掉</a:t>
            </a:r>
          </a:p>
        </p:txBody>
      </p:sp>
    </p:spTree>
    <p:extLst>
      <p:ext uri="{BB962C8B-B14F-4D97-AF65-F5344CB8AC3E}">
        <p14:creationId xmlns:p14="http://schemas.microsoft.com/office/powerpoint/2010/main" val="216603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Word-write mask: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Useful when you don’t want to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whole word but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of the word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 partition option will appear after you check the word-write box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1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Without word-write mask, you have to do the following steps to achieve the same result: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the content first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change part of the data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write the whole word back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  <a:blipFill>
                <a:blip r:embed="rId2"/>
                <a:stretch>
                  <a:fillRect l="-1625" t="-2073" r="-8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389" y="2321599"/>
            <a:ext cx="3757351" cy="23122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01389" y="3906818"/>
            <a:ext cx="3757351" cy="516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6BE6FF-8378-4A17-A31A-753D44EC105B}"/>
              </a:ext>
            </a:extLst>
          </p:cNvPr>
          <p:cNvSpPr txBox="1"/>
          <p:nvPr/>
        </p:nvSpPr>
        <p:spPr>
          <a:xfrm>
            <a:off x="218946" y="4727954"/>
            <a:ext cx="433323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*Like in FPGA</a:t>
            </a:r>
            <a:r>
              <a:rPr lang="zh-TW" altLang="en-US" sz="1600" dirty="0">
                <a:solidFill>
                  <a:schemeClr val="accent4">
                    <a:lumMod val="75000"/>
                  </a:schemeClr>
                </a:solidFill>
              </a:rPr>
              <a:t>，需要直接手寫出對</a:t>
            </a: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zh-TW" altLang="en-US" sz="1600" dirty="0">
                <a:solidFill>
                  <a:schemeClr val="accent4">
                    <a:lumMod val="75000"/>
                  </a:schemeClr>
                </a:solidFill>
              </a:rPr>
              <a:t>的處理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BBF81C-97A7-415A-96AB-9FAC4A314AB4}"/>
              </a:ext>
            </a:extLst>
          </p:cNvPr>
          <p:cNvSpPr txBox="1"/>
          <p:nvPr/>
        </p:nvSpPr>
        <p:spPr>
          <a:xfrm>
            <a:off x="6548648" y="3962564"/>
            <a:ext cx="1096775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zh-TW" altLang="en-US" sz="1600" dirty="0">
                <a:solidFill>
                  <a:schemeClr val="accent4">
                    <a:lumMod val="75000"/>
                  </a:schemeClr>
                </a:solidFill>
              </a:rPr>
              <a:t>單位為</a:t>
            </a: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bit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1209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solidFill>
            <a:srgbClr val="00B0F0"/>
          </a:solidFill>
        </a:ln>
        <a:effectLst/>
      </a:spPr>
      <a:bodyPr wrap="square" lIns="91440" tIns="45720" rIns="91440" bIns="45720" rtlCol="0" anchor="ctr">
        <a:spAutoFit/>
      </a:bodyPr>
      <a:lstStyle>
        <a:defPPr algn="ctr">
          <a:defRPr dirty="0" smtClean="0">
            <a:ln w="0"/>
            <a:solidFill>
              <a:schemeClr val="tx1"/>
            </a:solidFill>
            <a:uFillTx/>
            <a:latin typeface="+mn-ea"/>
            <a:cs typeface="Calibri" pitchFamily="34" charset="0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Arial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3" id="{5D3B7B3B-97BD-4788-B0A6-19E6ECA37EF4}" vid="{63AF7D35-E776-4E27-89C3-2EB7EECC01C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63563</TotalTime>
  <Words>2341</Words>
  <Application>Microsoft Macintosh PowerPoint</Application>
  <PresentationFormat>如螢幕大小 (4:3)</PresentationFormat>
  <Paragraphs>479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佈景主題3</vt:lpstr>
      <vt:lpstr>Memory compiler tutorial –  TSMC 40nm technology</vt:lpstr>
      <vt:lpstr>Outline</vt:lpstr>
      <vt:lpstr>Memory Compiler Introduction</vt:lpstr>
      <vt:lpstr>Memory Compiler Introduction</vt:lpstr>
      <vt:lpstr>Memory Compiler Introduction</vt:lpstr>
      <vt:lpstr>Memory Compiler – Parameters</vt:lpstr>
      <vt:lpstr>Memory Compiler – Parameters</vt:lpstr>
      <vt:lpstr>Memory Compiler – Parameters</vt:lpstr>
      <vt:lpstr>Memory Compiler – Parameters</vt:lpstr>
      <vt:lpstr>Memory Compiler – Parameters</vt:lpstr>
      <vt:lpstr>Memory Compiler – Files Generation</vt:lpstr>
      <vt:lpstr>Memory Compiler – Files Generation</vt:lpstr>
      <vt:lpstr>Memory Compiler – Files Generation</vt:lpstr>
      <vt:lpstr>Memory Compiler – Files Generation</vt:lpstr>
      <vt:lpstr>Memory Compiler – Files Generation</vt:lpstr>
      <vt:lpstr>Memory Compiler – Using the files</vt:lpstr>
      <vt:lpstr>Memory Compiler – Using the files</vt:lpstr>
      <vt:lpstr>Memory Compiler – Using the files</vt:lpstr>
      <vt:lpstr>Memory Compiler – Ports</vt:lpstr>
      <vt:lpstr>Memory Compiler – Ports</vt:lpstr>
      <vt:lpstr>Memory Compiler – Ports</vt:lpstr>
      <vt:lpstr>Lab #1 – Dual-Port SRAM</vt:lpstr>
      <vt:lpstr>Lab #1 – Dual-Port SRAM</vt:lpstr>
      <vt:lpstr>Lab #1 – Dual-Port SRAM</vt:lpstr>
      <vt:lpstr>Lab #1 – Dual-Port SRAM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Compiler Tutorial 40 nm</dc:title>
  <dc:creator>josh</dc:creator>
  <cp:lastModifiedBy>Microsoft Office User</cp:lastModifiedBy>
  <cp:revision>1303</cp:revision>
  <cp:lastPrinted>2022-08-01T12:33:46Z</cp:lastPrinted>
  <dcterms:created xsi:type="dcterms:W3CDTF">2018-10-28T09:48:40Z</dcterms:created>
  <dcterms:modified xsi:type="dcterms:W3CDTF">2022-08-02T03:45:15Z</dcterms:modified>
</cp:coreProperties>
</file>