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58"/>
  </p:notesMasterIdLst>
  <p:sldIdLst>
    <p:sldId id="256" r:id="rId2"/>
    <p:sldId id="687" r:id="rId3"/>
    <p:sldId id="691" r:id="rId4"/>
    <p:sldId id="720" r:id="rId5"/>
    <p:sldId id="721" r:id="rId6"/>
    <p:sldId id="326" r:id="rId7"/>
    <p:sldId id="722" r:id="rId8"/>
    <p:sldId id="693" r:id="rId9"/>
    <p:sldId id="677" r:id="rId10"/>
    <p:sldId id="711" r:id="rId11"/>
    <p:sldId id="694" r:id="rId12"/>
    <p:sldId id="667" r:id="rId13"/>
    <p:sldId id="752" r:id="rId14"/>
    <p:sldId id="753" r:id="rId15"/>
    <p:sldId id="754" r:id="rId16"/>
    <p:sldId id="672" r:id="rId17"/>
    <p:sldId id="717" r:id="rId18"/>
    <p:sldId id="725" r:id="rId19"/>
    <p:sldId id="726" r:id="rId20"/>
    <p:sldId id="727" r:id="rId21"/>
    <p:sldId id="728" r:id="rId22"/>
    <p:sldId id="729" r:id="rId23"/>
    <p:sldId id="733" r:id="rId24"/>
    <p:sldId id="734" r:id="rId25"/>
    <p:sldId id="735" r:id="rId26"/>
    <p:sldId id="736" r:id="rId27"/>
    <p:sldId id="737" r:id="rId28"/>
    <p:sldId id="730" r:id="rId29"/>
    <p:sldId id="732" r:id="rId30"/>
    <p:sldId id="738" r:id="rId31"/>
    <p:sldId id="739" r:id="rId32"/>
    <p:sldId id="740" r:id="rId33"/>
    <p:sldId id="678" r:id="rId34"/>
    <p:sldId id="741" r:id="rId35"/>
    <p:sldId id="718" r:id="rId36"/>
    <p:sldId id="742" r:id="rId37"/>
    <p:sldId id="743" r:id="rId38"/>
    <p:sldId id="744" r:id="rId39"/>
    <p:sldId id="716" r:id="rId40"/>
    <p:sldId id="701" r:id="rId41"/>
    <p:sldId id="719" r:id="rId42"/>
    <p:sldId id="683" r:id="rId43"/>
    <p:sldId id="682" r:id="rId44"/>
    <p:sldId id="709" r:id="rId45"/>
    <p:sldId id="684" r:id="rId46"/>
    <p:sldId id="703" r:id="rId47"/>
    <p:sldId id="700" r:id="rId48"/>
    <p:sldId id="745" r:id="rId49"/>
    <p:sldId id="746" r:id="rId50"/>
    <p:sldId id="747" r:id="rId51"/>
    <p:sldId id="748" r:id="rId52"/>
    <p:sldId id="749" r:id="rId53"/>
    <p:sldId id="751" r:id="rId54"/>
    <p:sldId id="261" r:id="rId55"/>
    <p:sldId id="298" r:id="rId56"/>
    <p:sldId id="274" r:id="rId57"/>
  </p:sldIdLst>
  <p:sldSz cx="9144000" cy="5143500" type="screen16x9"/>
  <p:notesSz cx="6858000" cy="9144000"/>
  <p:embeddedFontLst>
    <p:embeddedFont>
      <p:font typeface="Book Antiqua" panose="02040602050305030304" pitchFamily="18" charset="0"/>
      <p:regular r:id="rId59"/>
      <p:bold r:id="rId60"/>
      <p:italic r:id="rId61"/>
      <p:boldItalic r:id="rId62"/>
    </p:embeddedFont>
    <p:embeddedFont>
      <p:font typeface="Century Gothic" panose="020B0502020202020204" pitchFamily="34" charset="0"/>
      <p:regular r:id="rId63"/>
      <p:bold r:id="rId64"/>
      <p:italic r:id="rId65"/>
      <p:boldItalic r:id="rId66"/>
    </p:embeddedFont>
    <p:embeddedFont>
      <p:font typeface="Helvetica Neue" panose="02000503000000020004" pitchFamily="2" charset="0"/>
      <p:regular r:id="rId67"/>
      <p:bold r:id="rId68"/>
      <p:italic r:id="rId69"/>
      <p:boldItalic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zione predefinita" id="{672A1856-129A-AC4A-AFEE-2675EB1FF05C}">
          <p14:sldIdLst>
            <p14:sldId id="256"/>
            <p14:sldId id="687"/>
            <p14:sldId id="691"/>
            <p14:sldId id="720"/>
            <p14:sldId id="721"/>
            <p14:sldId id="326"/>
            <p14:sldId id="722"/>
            <p14:sldId id="693"/>
            <p14:sldId id="677"/>
            <p14:sldId id="711"/>
            <p14:sldId id="694"/>
            <p14:sldId id="667"/>
            <p14:sldId id="752"/>
            <p14:sldId id="753"/>
            <p14:sldId id="754"/>
            <p14:sldId id="672"/>
            <p14:sldId id="717"/>
            <p14:sldId id="725"/>
            <p14:sldId id="726"/>
            <p14:sldId id="727"/>
            <p14:sldId id="728"/>
            <p14:sldId id="729"/>
            <p14:sldId id="733"/>
            <p14:sldId id="734"/>
            <p14:sldId id="735"/>
            <p14:sldId id="736"/>
            <p14:sldId id="737"/>
            <p14:sldId id="730"/>
            <p14:sldId id="732"/>
            <p14:sldId id="738"/>
            <p14:sldId id="739"/>
            <p14:sldId id="740"/>
            <p14:sldId id="678"/>
            <p14:sldId id="741"/>
            <p14:sldId id="718"/>
            <p14:sldId id="742"/>
            <p14:sldId id="743"/>
            <p14:sldId id="744"/>
            <p14:sldId id="716"/>
            <p14:sldId id="701"/>
            <p14:sldId id="719"/>
            <p14:sldId id="683"/>
            <p14:sldId id="682"/>
            <p14:sldId id="709"/>
            <p14:sldId id="684"/>
            <p14:sldId id="703"/>
            <p14:sldId id="700"/>
            <p14:sldId id="745"/>
            <p14:sldId id="746"/>
            <p14:sldId id="747"/>
            <p14:sldId id="748"/>
            <p14:sldId id="749"/>
            <p14:sldId id="751"/>
            <p14:sldId id="261"/>
            <p14:sldId id="298"/>
            <p14:sldId id="27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2" roundtripDataSignature="AMtx7mgsSOxLc3EzugHrI4/NBPPPIy4P6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25"/>
    <p:restoredTop sz="94694"/>
  </p:normalViewPr>
  <p:slideViewPr>
    <p:cSldViewPr snapToGrid="0">
      <p:cViewPr varScale="1">
        <p:scale>
          <a:sx n="161" d="100"/>
          <a:sy n="161" d="100"/>
        </p:scale>
        <p:origin x="896" y="20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5.fntdata"/><Relationship Id="rId6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font" Target="fonts/font8.fntdata"/><Relationship Id="rId123"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font" Target="fonts/font11.fntdata"/><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font" Target="fonts/font9.fntdata"/><Relationship Id="rId124"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12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125" Type="http://schemas.openxmlformats.org/officeDocument/2006/relationships/theme" Target="theme/theme1.xml"/><Relationship Id="rId7"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atents.google.com/patent/US7966499"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patents.google.com/patent/US7966499"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 name="Google Shape;4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400" dirty="0"/>
              <a:t>[1] G. Coker, J. Guttman, P. </a:t>
            </a:r>
            <a:r>
              <a:rPr lang="en-US" sz="1400" dirty="0" err="1"/>
              <a:t>Loscocco</a:t>
            </a:r>
            <a:r>
              <a:rPr lang="en-US" sz="1400" dirty="0"/>
              <a:t>, A. Herzog, J. Millen, B. O’Hanlon, J. Ramsdell, A. </a:t>
            </a:r>
            <a:r>
              <a:rPr lang="en-US" sz="1400" dirty="0" err="1"/>
              <a:t>Segall</a:t>
            </a:r>
            <a:r>
              <a:rPr lang="en-US" sz="1400" dirty="0"/>
              <a:t>, J. Sheehy, and B. </a:t>
            </a:r>
            <a:r>
              <a:rPr lang="en-US" sz="1400" dirty="0" err="1"/>
              <a:t>Sniffen</a:t>
            </a:r>
            <a:r>
              <a:rPr lang="en-US" sz="1400" dirty="0"/>
              <a:t>, “Principles of remote attestation,” International Journal of Information Security, vol. 10, no. 2, pp. 63–81, April 2011.</a:t>
            </a:r>
          </a:p>
          <a:p>
            <a:r>
              <a:rPr lang="en-US" sz="1400" dirty="0"/>
              <a:t>[2] R. </a:t>
            </a:r>
            <a:r>
              <a:rPr lang="en-US" sz="1400" dirty="0" err="1"/>
              <a:t>Sailer</a:t>
            </a:r>
            <a:r>
              <a:rPr lang="en-US" sz="1400" dirty="0"/>
              <a:t>, X. Zhang, T. Jaeger, and L. Van </a:t>
            </a:r>
            <a:r>
              <a:rPr lang="en-US" sz="1400" dirty="0" err="1"/>
              <a:t>Doorn</a:t>
            </a:r>
            <a:r>
              <a:rPr lang="en-US" sz="1400" dirty="0"/>
              <a:t>, “Design and implementation of a TCG-based integrity measurement architecture.” in Proc. of the 13th Conference on USENIX Security Symposium (SSYM’04), Berkeley, California, USA, vol. 13. USENIX Association, August 2004, pp. 223–238.</a:t>
            </a:r>
          </a:p>
          <a:p>
            <a:endParaRPr lang="en-US" dirty="0"/>
          </a:p>
        </p:txBody>
      </p:sp>
      <p:sp>
        <p:nvSpPr>
          <p:cNvPr id="4" name="Header Placeholder 3"/>
          <p:cNvSpPr>
            <a:spLocks noGrp="1"/>
          </p:cNvSpPr>
          <p:nvPr>
            <p:ph type="hdr" sz="quarter"/>
          </p:nvPr>
        </p:nvSpPr>
        <p:spPr/>
        <p:txBody>
          <a:bodyPr/>
          <a:lstStyle/>
          <a:p>
            <a:pPr>
              <a:defRPr/>
            </a:pPr>
            <a:r>
              <a:rPr lang="en-US"/>
              <a:t>Security Verification and Testing (01TYAOV)</a:t>
            </a:r>
          </a:p>
        </p:txBody>
      </p:sp>
      <p:sp>
        <p:nvSpPr>
          <p:cNvPr id="5" name="Date Placeholder 4"/>
          <p:cNvSpPr>
            <a:spLocks noGrp="1"/>
          </p:cNvSpPr>
          <p:nvPr>
            <p:ph type="dt" idx="1"/>
          </p:nvPr>
        </p:nvSpPr>
        <p:spPr/>
        <p:txBody>
          <a:bodyPr/>
          <a:lstStyle/>
          <a:p>
            <a:pPr>
              <a:defRPr/>
            </a:pPr>
            <a:r>
              <a:rPr lang="en-US"/>
              <a:t>(analysis dec'20)</a:t>
            </a:r>
            <a:endParaRPr lang="en-US" dirty="0"/>
          </a:p>
        </p:txBody>
      </p:sp>
      <p:sp>
        <p:nvSpPr>
          <p:cNvPr id="6" name="Footer Placeholder 5"/>
          <p:cNvSpPr>
            <a:spLocks noGrp="1"/>
          </p:cNvSpPr>
          <p:nvPr>
            <p:ph type="ftr" sz="quarter" idx="4"/>
          </p:nvPr>
        </p:nvSpPr>
        <p:spPr/>
        <p:txBody>
          <a:bodyPr/>
          <a:lstStyle/>
          <a:p>
            <a:pPr>
              <a:defRPr/>
            </a:pPr>
            <a:r>
              <a:rPr lang="it-IT" altLang="it-IT"/>
              <a:t>© Cataldo Basile (Politecnico di Torino 2020)</a:t>
            </a:r>
            <a:endParaRPr lang="en-US" altLang="it-IT"/>
          </a:p>
        </p:txBody>
      </p:sp>
      <p:sp>
        <p:nvSpPr>
          <p:cNvPr id="7" name="Slide Number Placeholder 6"/>
          <p:cNvSpPr>
            <a:spLocks noGrp="1"/>
          </p:cNvSpPr>
          <p:nvPr>
            <p:ph type="sldNum" sz="quarter" idx="5"/>
          </p:nvPr>
        </p:nvSpPr>
        <p:spPr/>
        <p:txBody>
          <a:bodyPr/>
          <a:lstStyle/>
          <a:p>
            <a:pPr>
              <a:defRPr/>
            </a:pPr>
            <a:fld id="{CE531F8D-E394-46ED-8895-6A954C199EFF}" type="slidenum">
              <a:rPr lang="en-US" altLang="it-IT" smtClean="0"/>
              <a:pPr>
                <a:defRPr/>
              </a:pPr>
              <a:t>43</a:t>
            </a:fld>
            <a:endParaRPr lang="en-US" altLang="it-IT"/>
          </a:p>
        </p:txBody>
      </p:sp>
    </p:spTree>
    <p:extLst>
      <p:ext uri="{BB962C8B-B14F-4D97-AF65-F5344CB8AC3E}">
        <p14:creationId xmlns:p14="http://schemas.microsoft.com/office/powerpoint/2010/main" val="3077155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400" dirty="0"/>
              <a:t>[1] D. </a:t>
            </a:r>
            <a:r>
              <a:rPr lang="en-US" sz="1400" dirty="0" err="1"/>
              <a:t>Aucsmith</a:t>
            </a:r>
            <a:r>
              <a:rPr lang="en-US" sz="1400" dirty="0"/>
              <a:t>, Tamper Resistant Software: An Implementation, in Proceedings of the First International Workshop on Information Hiding, May 1996</a:t>
            </a:r>
          </a:p>
          <a:p>
            <a:r>
              <a:rPr lang="en-US" sz="1400" dirty="0"/>
              <a:t>[2] H. Chang and M. </a:t>
            </a:r>
            <a:r>
              <a:rPr lang="en-US" sz="1400" dirty="0" err="1"/>
              <a:t>Atallah</a:t>
            </a:r>
            <a:r>
              <a:rPr lang="en-US" sz="1400" dirty="0"/>
              <a:t>, Protecting Software Code by Guards, in Proceedings of the Workshop on Security and Privacy in Digital Rights Management, November 2001</a:t>
            </a:r>
          </a:p>
          <a:p>
            <a:r>
              <a:rPr lang="en-US" sz="1400" dirty="0"/>
              <a:t>[3] Jan </a:t>
            </a:r>
            <a:r>
              <a:rPr lang="en-US" sz="1400" dirty="0" err="1"/>
              <a:t>Cappaert</a:t>
            </a:r>
            <a:r>
              <a:rPr lang="en-US" sz="1400" dirty="0"/>
              <a:t>, Bart </a:t>
            </a:r>
            <a:r>
              <a:rPr lang="en-US" sz="1400" dirty="0" err="1"/>
              <a:t>Preneel</a:t>
            </a:r>
            <a:r>
              <a:rPr lang="en-US" sz="1400" dirty="0"/>
              <a:t>, Bertrand </a:t>
            </a:r>
            <a:r>
              <a:rPr lang="en-US" sz="1400" dirty="0" err="1"/>
              <a:t>Anckaert</a:t>
            </a:r>
            <a:r>
              <a:rPr lang="en-US" sz="1400" dirty="0"/>
              <a:t>, Matias </a:t>
            </a:r>
            <a:r>
              <a:rPr lang="en-US" sz="1400" dirty="0" err="1"/>
              <a:t>Madou</a:t>
            </a:r>
            <a:r>
              <a:rPr lang="en-US" sz="1400" dirty="0"/>
              <a:t>, and Koen De </a:t>
            </a:r>
            <a:r>
              <a:rPr lang="en-US" sz="1400" dirty="0" err="1"/>
              <a:t>Bosschere</a:t>
            </a:r>
            <a:r>
              <a:rPr lang="en-US" sz="1400" dirty="0"/>
              <a:t>, “Towards Tamper Resistant Code Encryption: Practice and Experience”, In Information Security Practice and Experience, 4th International Conference, ISPEC 2008, Lecture Notes in Computer Science 499</a:t>
            </a:r>
          </a:p>
          <a:p>
            <a:r>
              <a:rPr lang="en-US" sz="1400" dirty="0"/>
              <a:t>[4] Chen Y., Venkatesan R., Cary M., Pang R., Sinha S., Jakubowski M.H. (2003) Oblivious Hashing: A Stealthy Software Integrity Verification Primitive. In: </a:t>
            </a:r>
            <a:r>
              <a:rPr lang="en-US" sz="1400" dirty="0" err="1"/>
              <a:t>Petitcolas</a:t>
            </a:r>
            <a:r>
              <a:rPr lang="en-US" sz="1400" dirty="0"/>
              <a:t> F.A.P. (eds) Information Hiding. IH 2002. Lecture Notes in Computer Science, vol 2578. Springer, Berlin, Heidelberg</a:t>
            </a:r>
          </a:p>
          <a:p>
            <a:endParaRPr lang="en-US" dirty="0"/>
          </a:p>
        </p:txBody>
      </p:sp>
      <p:sp>
        <p:nvSpPr>
          <p:cNvPr id="4" name="Header Placeholder 3"/>
          <p:cNvSpPr>
            <a:spLocks noGrp="1"/>
          </p:cNvSpPr>
          <p:nvPr>
            <p:ph type="hdr" sz="quarter"/>
          </p:nvPr>
        </p:nvSpPr>
        <p:spPr/>
        <p:txBody>
          <a:bodyPr/>
          <a:lstStyle/>
          <a:p>
            <a:pPr>
              <a:defRPr/>
            </a:pPr>
            <a:r>
              <a:rPr lang="en-US"/>
              <a:t>Security Verification and Testing (01TYAOV)</a:t>
            </a:r>
          </a:p>
        </p:txBody>
      </p:sp>
      <p:sp>
        <p:nvSpPr>
          <p:cNvPr id="5" name="Date Placeholder 4"/>
          <p:cNvSpPr>
            <a:spLocks noGrp="1"/>
          </p:cNvSpPr>
          <p:nvPr>
            <p:ph type="dt" idx="1"/>
          </p:nvPr>
        </p:nvSpPr>
        <p:spPr/>
        <p:txBody>
          <a:bodyPr/>
          <a:lstStyle/>
          <a:p>
            <a:pPr>
              <a:defRPr/>
            </a:pPr>
            <a:r>
              <a:rPr lang="en-US"/>
              <a:t>(analysis dec'20)</a:t>
            </a:r>
            <a:endParaRPr lang="en-US" dirty="0"/>
          </a:p>
        </p:txBody>
      </p:sp>
      <p:sp>
        <p:nvSpPr>
          <p:cNvPr id="6" name="Footer Placeholder 5"/>
          <p:cNvSpPr>
            <a:spLocks noGrp="1"/>
          </p:cNvSpPr>
          <p:nvPr>
            <p:ph type="ftr" sz="quarter" idx="4"/>
          </p:nvPr>
        </p:nvSpPr>
        <p:spPr/>
        <p:txBody>
          <a:bodyPr/>
          <a:lstStyle/>
          <a:p>
            <a:pPr>
              <a:defRPr/>
            </a:pPr>
            <a:r>
              <a:rPr lang="it-IT" altLang="it-IT"/>
              <a:t>© Cataldo Basile (Politecnico di Torino 2020)</a:t>
            </a:r>
            <a:endParaRPr lang="en-US" altLang="it-IT"/>
          </a:p>
        </p:txBody>
      </p:sp>
      <p:sp>
        <p:nvSpPr>
          <p:cNvPr id="7" name="Slide Number Placeholder 6"/>
          <p:cNvSpPr>
            <a:spLocks noGrp="1"/>
          </p:cNvSpPr>
          <p:nvPr>
            <p:ph type="sldNum" sz="quarter" idx="5"/>
          </p:nvPr>
        </p:nvSpPr>
        <p:spPr/>
        <p:txBody>
          <a:bodyPr/>
          <a:lstStyle/>
          <a:p>
            <a:pPr>
              <a:defRPr/>
            </a:pPr>
            <a:fld id="{CE531F8D-E394-46ED-8895-6A954C199EFF}" type="slidenum">
              <a:rPr lang="en-US" altLang="it-IT" smtClean="0"/>
              <a:pPr>
                <a:defRPr/>
              </a:pPr>
              <a:t>44</a:t>
            </a:fld>
            <a:endParaRPr lang="en-US" altLang="it-IT"/>
          </a:p>
        </p:txBody>
      </p:sp>
    </p:spTree>
    <p:extLst>
      <p:ext uri="{BB962C8B-B14F-4D97-AF65-F5344CB8AC3E}">
        <p14:creationId xmlns:p14="http://schemas.microsoft.com/office/powerpoint/2010/main" val="2398037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Alessandro </a:t>
            </a:r>
            <a:r>
              <a:rPr lang="en-US" dirty="0" err="1"/>
              <a:t>Cabutto</a:t>
            </a:r>
            <a:r>
              <a:rPr lang="en-US" dirty="0"/>
              <a:t> et al. “Software Protection with Code Mobility”. In: Proceedings of the Second ACM Workshop on Moving Target Defense. MTD ’15. Denver, Colorado, USA: ACM, 2015, pp. 95–103. </a:t>
            </a:r>
            <a:r>
              <a:rPr lang="en-US" dirty="0" err="1"/>
              <a:t>isbn</a:t>
            </a:r>
            <a:r>
              <a:rPr lang="en-US" dirty="0"/>
              <a:t>: 978-1-4503-3823-3. </a:t>
            </a:r>
            <a:r>
              <a:rPr lang="en-US" dirty="0" err="1"/>
              <a:t>doi</a:t>
            </a:r>
            <a:r>
              <a:rPr lang="en-US" dirty="0"/>
              <a:t>: 10.1145/2808475.2808481. url: http://doi.acm.org/10.1145/2808475.2808481.</a:t>
            </a:r>
          </a:p>
          <a:p>
            <a:endParaRPr lang="en-US" dirty="0"/>
          </a:p>
        </p:txBody>
      </p:sp>
      <p:sp>
        <p:nvSpPr>
          <p:cNvPr id="4" name="Header Placeholder 3"/>
          <p:cNvSpPr>
            <a:spLocks noGrp="1"/>
          </p:cNvSpPr>
          <p:nvPr>
            <p:ph type="hdr" sz="quarter"/>
          </p:nvPr>
        </p:nvSpPr>
        <p:spPr/>
        <p:txBody>
          <a:bodyPr/>
          <a:lstStyle/>
          <a:p>
            <a:pPr>
              <a:defRPr/>
            </a:pPr>
            <a:r>
              <a:rPr lang="en-US"/>
              <a:t>Security Verification and Testing (01TYAOV)</a:t>
            </a:r>
          </a:p>
        </p:txBody>
      </p:sp>
      <p:sp>
        <p:nvSpPr>
          <p:cNvPr id="5" name="Date Placeholder 4"/>
          <p:cNvSpPr>
            <a:spLocks noGrp="1"/>
          </p:cNvSpPr>
          <p:nvPr>
            <p:ph type="dt" idx="1"/>
          </p:nvPr>
        </p:nvSpPr>
        <p:spPr/>
        <p:txBody>
          <a:bodyPr/>
          <a:lstStyle/>
          <a:p>
            <a:pPr>
              <a:defRPr/>
            </a:pPr>
            <a:r>
              <a:rPr lang="en-US"/>
              <a:t>(analysis dec'20)</a:t>
            </a:r>
            <a:endParaRPr lang="en-US" dirty="0"/>
          </a:p>
        </p:txBody>
      </p:sp>
      <p:sp>
        <p:nvSpPr>
          <p:cNvPr id="6" name="Footer Placeholder 5"/>
          <p:cNvSpPr>
            <a:spLocks noGrp="1"/>
          </p:cNvSpPr>
          <p:nvPr>
            <p:ph type="ftr" sz="quarter" idx="4"/>
          </p:nvPr>
        </p:nvSpPr>
        <p:spPr/>
        <p:txBody>
          <a:bodyPr/>
          <a:lstStyle/>
          <a:p>
            <a:pPr>
              <a:defRPr/>
            </a:pPr>
            <a:r>
              <a:rPr lang="it-IT" altLang="it-IT"/>
              <a:t>© Cataldo Basile (Politecnico di Torino 2020)</a:t>
            </a:r>
            <a:endParaRPr lang="en-US" altLang="it-IT"/>
          </a:p>
        </p:txBody>
      </p:sp>
      <p:sp>
        <p:nvSpPr>
          <p:cNvPr id="7" name="Slide Number Placeholder 6"/>
          <p:cNvSpPr>
            <a:spLocks noGrp="1"/>
          </p:cNvSpPr>
          <p:nvPr>
            <p:ph type="sldNum" sz="quarter" idx="5"/>
          </p:nvPr>
        </p:nvSpPr>
        <p:spPr/>
        <p:txBody>
          <a:bodyPr/>
          <a:lstStyle/>
          <a:p>
            <a:pPr>
              <a:defRPr/>
            </a:pPr>
            <a:fld id="{CE531F8D-E394-46ED-8895-6A954C199EFF}" type="slidenum">
              <a:rPr lang="en-US" altLang="it-IT" smtClean="0"/>
              <a:pPr>
                <a:defRPr/>
              </a:pPr>
              <a:t>45</a:t>
            </a:fld>
            <a:endParaRPr lang="en-US" altLang="it-IT"/>
          </a:p>
        </p:txBody>
      </p:sp>
    </p:spTree>
    <p:extLst>
      <p:ext uri="{BB962C8B-B14F-4D97-AF65-F5344CB8AC3E}">
        <p14:creationId xmlns:p14="http://schemas.microsoft.com/office/powerpoint/2010/main" val="4272535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400" dirty="0"/>
              <a:t>[1] M. </a:t>
            </a:r>
            <a:r>
              <a:rPr lang="en-US" sz="1400" dirty="0" err="1"/>
              <a:t>Ceccato</a:t>
            </a:r>
            <a:r>
              <a:rPr lang="en-US" sz="1400" dirty="0"/>
              <a:t>, M. Dalla </a:t>
            </a:r>
            <a:r>
              <a:rPr lang="en-US" sz="1400" dirty="0" err="1"/>
              <a:t>Preda</a:t>
            </a:r>
            <a:r>
              <a:rPr lang="en-US" sz="1400" dirty="0"/>
              <a:t>, J. </a:t>
            </a:r>
            <a:r>
              <a:rPr lang="en-US" sz="1400" dirty="0" err="1"/>
              <a:t>Nagra</a:t>
            </a:r>
            <a:r>
              <a:rPr lang="en-US" sz="1400" dirty="0"/>
              <a:t>, C. </a:t>
            </a:r>
            <a:r>
              <a:rPr lang="en-US" sz="1400" dirty="0" err="1"/>
              <a:t>Collberg</a:t>
            </a:r>
            <a:r>
              <a:rPr lang="en-US" sz="1400" dirty="0"/>
              <a:t>, and P. </a:t>
            </a:r>
            <a:r>
              <a:rPr lang="en-US" sz="1400" dirty="0" err="1"/>
              <a:t>Tonella</a:t>
            </a:r>
            <a:r>
              <a:rPr lang="en-US" sz="1400" dirty="0"/>
              <a:t>. Barrier slicing for remote software trusting. In Seventh IEEE International Working Conference on Source Code Analysis and Manipulation (SCAM 2007), pages 1–10, Paris, France, 2007. IEEE Computer Society.</a:t>
            </a:r>
          </a:p>
          <a:p>
            <a:r>
              <a:rPr lang="en-US" sz="1400" dirty="0"/>
              <a:t>[2] A </a:t>
            </a:r>
            <a:r>
              <a:rPr lang="en-US" sz="1400" dirty="0" err="1"/>
              <a:t>Viticchié</a:t>
            </a:r>
            <a:r>
              <a:rPr lang="en-US" sz="1400" dirty="0"/>
              <a:t>, L </a:t>
            </a:r>
            <a:r>
              <a:rPr lang="en-US" sz="1400" dirty="0" err="1"/>
              <a:t>Regano</a:t>
            </a:r>
            <a:r>
              <a:rPr lang="en-US" sz="1400" dirty="0"/>
              <a:t>, C Basile, M </a:t>
            </a:r>
            <a:r>
              <a:rPr lang="en-US" sz="1400" dirty="0" err="1"/>
              <a:t>Torchiano</a:t>
            </a:r>
            <a:r>
              <a:rPr lang="en-US" sz="1400" dirty="0"/>
              <a:t>, M </a:t>
            </a:r>
            <a:r>
              <a:rPr lang="en-US" sz="1400" dirty="0" err="1"/>
              <a:t>Ceccato</a:t>
            </a:r>
            <a:r>
              <a:rPr lang="en-US" sz="1400" dirty="0"/>
              <a:t>, P </a:t>
            </a:r>
            <a:r>
              <a:rPr lang="en-US" sz="1400" dirty="0" err="1"/>
              <a:t>Tonella</a:t>
            </a:r>
            <a:r>
              <a:rPr lang="en-US" sz="1400" dirty="0"/>
              <a:t> “Empirical assessment of the effort needed to attack programs protected with client/server code splitting” Empirical Software Engineering 25 (1), 1-48</a:t>
            </a:r>
          </a:p>
          <a:p>
            <a:endParaRPr lang="en-US" dirty="0"/>
          </a:p>
        </p:txBody>
      </p:sp>
      <p:sp>
        <p:nvSpPr>
          <p:cNvPr id="4" name="Header Placeholder 3"/>
          <p:cNvSpPr>
            <a:spLocks noGrp="1"/>
          </p:cNvSpPr>
          <p:nvPr>
            <p:ph type="hdr" sz="quarter"/>
          </p:nvPr>
        </p:nvSpPr>
        <p:spPr/>
        <p:txBody>
          <a:bodyPr/>
          <a:lstStyle/>
          <a:p>
            <a:pPr>
              <a:defRPr/>
            </a:pPr>
            <a:r>
              <a:rPr lang="en-US"/>
              <a:t>Security Verification and Testing (01TYAOV)</a:t>
            </a:r>
          </a:p>
        </p:txBody>
      </p:sp>
      <p:sp>
        <p:nvSpPr>
          <p:cNvPr id="5" name="Date Placeholder 4"/>
          <p:cNvSpPr>
            <a:spLocks noGrp="1"/>
          </p:cNvSpPr>
          <p:nvPr>
            <p:ph type="dt" idx="1"/>
          </p:nvPr>
        </p:nvSpPr>
        <p:spPr/>
        <p:txBody>
          <a:bodyPr/>
          <a:lstStyle/>
          <a:p>
            <a:pPr>
              <a:defRPr/>
            </a:pPr>
            <a:r>
              <a:rPr lang="en-US"/>
              <a:t>(analysis dec'20)</a:t>
            </a:r>
            <a:endParaRPr lang="en-US" dirty="0"/>
          </a:p>
        </p:txBody>
      </p:sp>
      <p:sp>
        <p:nvSpPr>
          <p:cNvPr id="6" name="Footer Placeholder 5"/>
          <p:cNvSpPr>
            <a:spLocks noGrp="1"/>
          </p:cNvSpPr>
          <p:nvPr>
            <p:ph type="ftr" sz="quarter" idx="4"/>
          </p:nvPr>
        </p:nvSpPr>
        <p:spPr/>
        <p:txBody>
          <a:bodyPr/>
          <a:lstStyle/>
          <a:p>
            <a:pPr>
              <a:defRPr/>
            </a:pPr>
            <a:r>
              <a:rPr lang="it-IT" altLang="it-IT"/>
              <a:t>© Cataldo Basile (Politecnico di Torino 2020)</a:t>
            </a:r>
            <a:endParaRPr lang="en-US" altLang="it-IT"/>
          </a:p>
        </p:txBody>
      </p:sp>
      <p:sp>
        <p:nvSpPr>
          <p:cNvPr id="7" name="Slide Number Placeholder 6"/>
          <p:cNvSpPr>
            <a:spLocks noGrp="1"/>
          </p:cNvSpPr>
          <p:nvPr>
            <p:ph type="sldNum" sz="quarter" idx="5"/>
          </p:nvPr>
        </p:nvSpPr>
        <p:spPr/>
        <p:txBody>
          <a:bodyPr/>
          <a:lstStyle/>
          <a:p>
            <a:pPr>
              <a:defRPr/>
            </a:pPr>
            <a:fld id="{CE531F8D-E394-46ED-8895-6A954C199EFF}" type="slidenum">
              <a:rPr lang="en-US" altLang="it-IT" smtClean="0"/>
              <a:pPr>
                <a:defRPr/>
              </a:pPr>
              <a:t>46</a:t>
            </a:fld>
            <a:endParaRPr lang="en-US" altLang="it-IT"/>
          </a:p>
        </p:txBody>
      </p:sp>
    </p:spTree>
    <p:extLst>
      <p:ext uri="{BB962C8B-B14F-4D97-AF65-F5344CB8AC3E}">
        <p14:creationId xmlns:p14="http://schemas.microsoft.com/office/powerpoint/2010/main" val="1950399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400" dirty="0"/>
              <a:t>[1] B. Coppens, B. De Sutter, J. </a:t>
            </a:r>
            <a:r>
              <a:rPr lang="en-US" sz="1400" dirty="0" err="1"/>
              <a:t>Maebe</a:t>
            </a:r>
            <a:r>
              <a:rPr lang="en-US" sz="1400" dirty="0"/>
              <a:t>, “Feedback-driven binary code diversification” ACM Trans. Archit. Code </a:t>
            </a:r>
            <a:r>
              <a:rPr lang="en-US" sz="1400" dirty="0" err="1"/>
              <a:t>Optim</a:t>
            </a:r>
            <a:r>
              <a:rPr lang="en-US" sz="1400" dirty="0"/>
              <a:t>., 9 (4) (2013), pp. 24:1-24:26</a:t>
            </a:r>
          </a:p>
          <a:p>
            <a:endParaRPr lang="en-US" dirty="0"/>
          </a:p>
        </p:txBody>
      </p:sp>
      <p:sp>
        <p:nvSpPr>
          <p:cNvPr id="4" name="Header Placeholder 3"/>
          <p:cNvSpPr>
            <a:spLocks noGrp="1"/>
          </p:cNvSpPr>
          <p:nvPr>
            <p:ph type="hdr" sz="quarter"/>
          </p:nvPr>
        </p:nvSpPr>
        <p:spPr/>
        <p:txBody>
          <a:bodyPr/>
          <a:lstStyle/>
          <a:p>
            <a:pPr>
              <a:defRPr/>
            </a:pPr>
            <a:r>
              <a:rPr lang="en-US"/>
              <a:t>Security Verification and Testing (01TYAOV)</a:t>
            </a:r>
          </a:p>
        </p:txBody>
      </p:sp>
      <p:sp>
        <p:nvSpPr>
          <p:cNvPr id="5" name="Date Placeholder 4"/>
          <p:cNvSpPr>
            <a:spLocks noGrp="1"/>
          </p:cNvSpPr>
          <p:nvPr>
            <p:ph type="dt" idx="1"/>
          </p:nvPr>
        </p:nvSpPr>
        <p:spPr/>
        <p:txBody>
          <a:bodyPr/>
          <a:lstStyle/>
          <a:p>
            <a:pPr>
              <a:defRPr/>
            </a:pPr>
            <a:r>
              <a:rPr lang="en-US"/>
              <a:t>(analysis dec'20)</a:t>
            </a:r>
            <a:endParaRPr lang="en-US" dirty="0"/>
          </a:p>
        </p:txBody>
      </p:sp>
      <p:sp>
        <p:nvSpPr>
          <p:cNvPr id="6" name="Footer Placeholder 5"/>
          <p:cNvSpPr>
            <a:spLocks noGrp="1"/>
          </p:cNvSpPr>
          <p:nvPr>
            <p:ph type="ftr" sz="quarter" idx="4"/>
          </p:nvPr>
        </p:nvSpPr>
        <p:spPr/>
        <p:txBody>
          <a:bodyPr/>
          <a:lstStyle/>
          <a:p>
            <a:pPr>
              <a:defRPr/>
            </a:pPr>
            <a:r>
              <a:rPr lang="it-IT" altLang="it-IT"/>
              <a:t>© Cataldo Basile (Politecnico di Torino 2020)</a:t>
            </a:r>
            <a:endParaRPr lang="en-US" altLang="it-IT"/>
          </a:p>
        </p:txBody>
      </p:sp>
      <p:sp>
        <p:nvSpPr>
          <p:cNvPr id="7" name="Slide Number Placeholder 6"/>
          <p:cNvSpPr>
            <a:spLocks noGrp="1"/>
          </p:cNvSpPr>
          <p:nvPr>
            <p:ph type="sldNum" sz="quarter" idx="5"/>
          </p:nvPr>
        </p:nvSpPr>
        <p:spPr/>
        <p:txBody>
          <a:bodyPr/>
          <a:lstStyle/>
          <a:p>
            <a:pPr>
              <a:defRPr/>
            </a:pPr>
            <a:fld id="{CE531F8D-E394-46ED-8895-6A954C199EFF}" type="slidenum">
              <a:rPr lang="en-US" altLang="it-IT" smtClean="0"/>
              <a:pPr>
                <a:defRPr/>
              </a:pPr>
              <a:t>47</a:t>
            </a:fld>
            <a:endParaRPr lang="en-US" altLang="it-IT"/>
          </a:p>
        </p:txBody>
      </p:sp>
    </p:spTree>
    <p:extLst>
      <p:ext uri="{BB962C8B-B14F-4D97-AF65-F5344CB8AC3E}">
        <p14:creationId xmlns:p14="http://schemas.microsoft.com/office/powerpoint/2010/main" val="3504964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400" dirty="0"/>
              <a:t>[1] B. Coppens, B. De Sutter, J. </a:t>
            </a:r>
            <a:r>
              <a:rPr lang="en-US" sz="1400" dirty="0" err="1"/>
              <a:t>Maebe</a:t>
            </a:r>
            <a:r>
              <a:rPr lang="en-US" sz="1400" dirty="0"/>
              <a:t>, “Feedback-driven binary code diversification” ACM Trans. Archit. Code </a:t>
            </a:r>
            <a:r>
              <a:rPr lang="en-US" sz="1400" dirty="0" err="1"/>
              <a:t>Optim</a:t>
            </a:r>
            <a:r>
              <a:rPr lang="en-US" sz="1400" dirty="0"/>
              <a:t>., 9 (4) (2013), pp. 24:1-24:26</a:t>
            </a:r>
          </a:p>
          <a:p>
            <a:endParaRPr lang="en-US" dirty="0"/>
          </a:p>
        </p:txBody>
      </p:sp>
      <p:sp>
        <p:nvSpPr>
          <p:cNvPr id="4" name="Header Placeholder 3"/>
          <p:cNvSpPr>
            <a:spLocks noGrp="1"/>
          </p:cNvSpPr>
          <p:nvPr>
            <p:ph type="hdr" sz="quarter"/>
          </p:nvPr>
        </p:nvSpPr>
        <p:spPr/>
        <p:txBody>
          <a:bodyPr/>
          <a:lstStyle/>
          <a:p>
            <a:pPr>
              <a:defRPr/>
            </a:pPr>
            <a:r>
              <a:rPr lang="en-US"/>
              <a:t>Security Verification and Testing (01TYAOV)</a:t>
            </a:r>
          </a:p>
        </p:txBody>
      </p:sp>
      <p:sp>
        <p:nvSpPr>
          <p:cNvPr id="5" name="Date Placeholder 4"/>
          <p:cNvSpPr>
            <a:spLocks noGrp="1"/>
          </p:cNvSpPr>
          <p:nvPr>
            <p:ph type="dt" idx="1"/>
          </p:nvPr>
        </p:nvSpPr>
        <p:spPr/>
        <p:txBody>
          <a:bodyPr/>
          <a:lstStyle/>
          <a:p>
            <a:pPr>
              <a:defRPr/>
            </a:pPr>
            <a:r>
              <a:rPr lang="en-US"/>
              <a:t>(analysis dec'20)</a:t>
            </a:r>
            <a:endParaRPr lang="en-US" dirty="0"/>
          </a:p>
        </p:txBody>
      </p:sp>
      <p:sp>
        <p:nvSpPr>
          <p:cNvPr id="6" name="Footer Placeholder 5"/>
          <p:cNvSpPr>
            <a:spLocks noGrp="1"/>
          </p:cNvSpPr>
          <p:nvPr>
            <p:ph type="ftr" sz="quarter" idx="4"/>
          </p:nvPr>
        </p:nvSpPr>
        <p:spPr/>
        <p:txBody>
          <a:bodyPr/>
          <a:lstStyle/>
          <a:p>
            <a:pPr>
              <a:defRPr/>
            </a:pPr>
            <a:r>
              <a:rPr lang="it-IT" altLang="it-IT"/>
              <a:t>© Cataldo Basile (Politecnico di Torino 2020)</a:t>
            </a:r>
            <a:endParaRPr lang="en-US" altLang="it-IT"/>
          </a:p>
        </p:txBody>
      </p:sp>
      <p:sp>
        <p:nvSpPr>
          <p:cNvPr id="7" name="Slide Number Placeholder 6"/>
          <p:cNvSpPr>
            <a:spLocks noGrp="1"/>
          </p:cNvSpPr>
          <p:nvPr>
            <p:ph type="sldNum" sz="quarter" idx="5"/>
          </p:nvPr>
        </p:nvSpPr>
        <p:spPr/>
        <p:txBody>
          <a:bodyPr/>
          <a:lstStyle/>
          <a:p>
            <a:pPr>
              <a:defRPr/>
            </a:pPr>
            <a:fld id="{CE531F8D-E394-46ED-8895-6A954C199EFF}" type="slidenum">
              <a:rPr lang="en-US" altLang="it-IT" smtClean="0"/>
              <a:pPr>
                <a:defRPr/>
              </a:pPr>
              <a:t>48</a:t>
            </a:fld>
            <a:endParaRPr lang="en-US" altLang="it-IT"/>
          </a:p>
        </p:txBody>
      </p:sp>
    </p:spTree>
    <p:extLst>
      <p:ext uri="{BB962C8B-B14F-4D97-AF65-F5344CB8AC3E}">
        <p14:creationId xmlns:p14="http://schemas.microsoft.com/office/powerpoint/2010/main" val="1649671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400" dirty="0"/>
              <a:t>[1] B. Coppens, B. De Sutter, J. </a:t>
            </a:r>
            <a:r>
              <a:rPr lang="en-US" sz="1400" dirty="0" err="1"/>
              <a:t>Maebe</a:t>
            </a:r>
            <a:r>
              <a:rPr lang="en-US" sz="1400" dirty="0"/>
              <a:t>, “Feedback-driven binary code diversification” ACM Trans. Archit. Code </a:t>
            </a:r>
            <a:r>
              <a:rPr lang="en-US" sz="1400" dirty="0" err="1"/>
              <a:t>Optim</a:t>
            </a:r>
            <a:r>
              <a:rPr lang="en-US" sz="1400" dirty="0"/>
              <a:t>., 9 (4) (2013), pp. 24:1-24:26</a:t>
            </a:r>
          </a:p>
          <a:p>
            <a:endParaRPr lang="en-US" dirty="0"/>
          </a:p>
        </p:txBody>
      </p:sp>
      <p:sp>
        <p:nvSpPr>
          <p:cNvPr id="4" name="Header Placeholder 3"/>
          <p:cNvSpPr>
            <a:spLocks noGrp="1"/>
          </p:cNvSpPr>
          <p:nvPr>
            <p:ph type="hdr" sz="quarter"/>
          </p:nvPr>
        </p:nvSpPr>
        <p:spPr/>
        <p:txBody>
          <a:bodyPr/>
          <a:lstStyle/>
          <a:p>
            <a:pPr>
              <a:defRPr/>
            </a:pPr>
            <a:r>
              <a:rPr lang="en-US"/>
              <a:t>Security Verification and Testing (01TYAOV)</a:t>
            </a:r>
          </a:p>
        </p:txBody>
      </p:sp>
      <p:sp>
        <p:nvSpPr>
          <p:cNvPr id="5" name="Date Placeholder 4"/>
          <p:cNvSpPr>
            <a:spLocks noGrp="1"/>
          </p:cNvSpPr>
          <p:nvPr>
            <p:ph type="dt" idx="1"/>
          </p:nvPr>
        </p:nvSpPr>
        <p:spPr/>
        <p:txBody>
          <a:bodyPr/>
          <a:lstStyle/>
          <a:p>
            <a:pPr>
              <a:defRPr/>
            </a:pPr>
            <a:r>
              <a:rPr lang="en-US"/>
              <a:t>(analysis dec'20)</a:t>
            </a:r>
            <a:endParaRPr lang="en-US" dirty="0"/>
          </a:p>
        </p:txBody>
      </p:sp>
      <p:sp>
        <p:nvSpPr>
          <p:cNvPr id="6" name="Footer Placeholder 5"/>
          <p:cNvSpPr>
            <a:spLocks noGrp="1"/>
          </p:cNvSpPr>
          <p:nvPr>
            <p:ph type="ftr" sz="quarter" idx="4"/>
          </p:nvPr>
        </p:nvSpPr>
        <p:spPr/>
        <p:txBody>
          <a:bodyPr/>
          <a:lstStyle/>
          <a:p>
            <a:pPr>
              <a:defRPr/>
            </a:pPr>
            <a:r>
              <a:rPr lang="it-IT" altLang="it-IT"/>
              <a:t>© Cataldo Basile (Politecnico di Torino 2020)</a:t>
            </a:r>
            <a:endParaRPr lang="en-US" altLang="it-IT"/>
          </a:p>
        </p:txBody>
      </p:sp>
      <p:sp>
        <p:nvSpPr>
          <p:cNvPr id="7" name="Slide Number Placeholder 6"/>
          <p:cNvSpPr>
            <a:spLocks noGrp="1"/>
          </p:cNvSpPr>
          <p:nvPr>
            <p:ph type="sldNum" sz="quarter" idx="5"/>
          </p:nvPr>
        </p:nvSpPr>
        <p:spPr/>
        <p:txBody>
          <a:bodyPr/>
          <a:lstStyle/>
          <a:p>
            <a:pPr>
              <a:defRPr/>
            </a:pPr>
            <a:fld id="{CE531F8D-E394-46ED-8895-6A954C199EFF}" type="slidenum">
              <a:rPr lang="en-US" altLang="it-IT" smtClean="0"/>
              <a:pPr>
                <a:defRPr/>
              </a:pPr>
              <a:t>49</a:t>
            </a:fld>
            <a:endParaRPr lang="en-US" altLang="it-IT"/>
          </a:p>
        </p:txBody>
      </p:sp>
    </p:spTree>
    <p:extLst>
      <p:ext uri="{BB962C8B-B14F-4D97-AF65-F5344CB8AC3E}">
        <p14:creationId xmlns:p14="http://schemas.microsoft.com/office/powerpoint/2010/main" val="1077471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400" dirty="0"/>
              <a:t>[1] B. Coppens, B. De Sutter, J. </a:t>
            </a:r>
            <a:r>
              <a:rPr lang="en-US" sz="1400" dirty="0" err="1"/>
              <a:t>Maebe</a:t>
            </a:r>
            <a:r>
              <a:rPr lang="en-US" sz="1400" dirty="0"/>
              <a:t>, “Feedback-driven binary code diversification” ACM Trans. Archit. Code </a:t>
            </a:r>
            <a:r>
              <a:rPr lang="en-US" sz="1400" dirty="0" err="1"/>
              <a:t>Optim</a:t>
            </a:r>
            <a:r>
              <a:rPr lang="en-US" sz="1400" dirty="0"/>
              <a:t>., 9 (4) (2013), pp. 24:1-24:26</a:t>
            </a:r>
          </a:p>
          <a:p>
            <a:endParaRPr lang="en-US" dirty="0"/>
          </a:p>
        </p:txBody>
      </p:sp>
      <p:sp>
        <p:nvSpPr>
          <p:cNvPr id="4" name="Header Placeholder 3"/>
          <p:cNvSpPr>
            <a:spLocks noGrp="1"/>
          </p:cNvSpPr>
          <p:nvPr>
            <p:ph type="hdr" sz="quarter"/>
          </p:nvPr>
        </p:nvSpPr>
        <p:spPr/>
        <p:txBody>
          <a:bodyPr/>
          <a:lstStyle/>
          <a:p>
            <a:pPr>
              <a:defRPr/>
            </a:pPr>
            <a:r>
              <a:rPr lang="en-US"/>
              <a:t>Security Verification and Testing (01TYAOV)</a:t>
            </a:r>
          </a:p>
        </p:txBody>
      </p:sp>
      <p:sp>
        <p:nvSpPr>
          <p:cNvPr id="5" name="Date Placeholder 4"/>
          <p:cNvSpPr>
            <a:spLocks noGrp="1"/>
          </p:cNvSpPr>
          <p:nvPr>
            <p:ph type="dt" idx="1"/>
          </p:nvPr>
        </p:nvSpPr>
        <p:spPr/>
        <p:txBody>
          <a:bodyPr/>
          <a:lstStyle/>
          <a:p>
            <a:pPr>
              <a:defRPr/>
            </a:pPr>
            <a:r>
              <a:rPr lang="en-US"/>
              <a:t>(analysis dec'20)</a:t>
            </a:r>
            <a:endParaRPr lang="en-US" dirty="0"/>
          </a:p>
        </p:txBody>
      </p:sp>
      <p:sp>
        <p:nvSpPr>
          <p:cNvPr id="6" name="Footer Placeholder 5"/>
          <p:cNvSpPr>
            <a:spLocks noGrp="1"/>
          </p:cNvSpPr>
          <p:nvPr>
            <p:ph type="ftr" sz="quarter" idx="4"/>
          </p:nvPr>
        </p:nvSpPr>
        <p:spPr/>
        <p:txBody>
          <a:bodyPr/>
          <a:lstStyle/>
          <a:p>
            <a:pPr>
              <a:defRPr/>
            </a:pPr>
            <a:r>
              <a:rPr lang="it-IT" altLang="it-IT"/>
              <a:t>© Cataldo Basile (Politecnico di Torino 2020)</a:t>
            </a:r>
            <a:endParaRPr lang="en-US" altLang="it-IT"/>
          </a:p>
        </p:txBody>
      </p:sp>
      <p:sp>
        <p:nvSpPr>
          <p:cNvPr id="7" name="Slide Number Placeholder 6"/>
          <p:cNvSpPr>
            <a:spLocks noGrp="1"/>
          </p:cNvSpPr>
          <p:nvPr>
            <p:ph type="sldNum" sz="quarter" idx="5"/>
          </p:nvPr>
        </p:nvSpPr>
        <p:spPr/>
        <p:txBody>
          <a:bodyPr/>
          <a:lstStyle/>
          <a:p>
            <a:pPr>
              <a:defRPr/>
            </a:pPr>
            <a:fld id="{CE531F8D-E394-46ED-8895-6A954C199EFF}" type="slidenum">
              <a:rPr lang="en-US" altLang="it-IT" smtClean="0"/>
              <a:pPr>
                <a:defRPr/>
              </a:pPr>
              <a:t>50</a:t>
            </a:fld>
            <a:endParaRPr lang="en-US" altLang="it-IT"/>
          </a:p>
        </p:txBody>
      </p:sp>
    </p:spTree>
    <p:extLst>
      <p:ext uri="{BB962C8B-B14F-4D97-AF65-F5344CB8AC3E}">
        <p14:creationId xmlns:p14="http://schemas.microsoft.com/office/powerpoint/2010/main" val="2877477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400" dirty="0"/>
              <a:t>[1] B. Coppens, B. De Sutter, J. </a:t>
            </a:r>
            <a:r>
              <a:rPr lang="en-US" sz="1400" dirty="0" err="1"/>
              <a:t>Maebe</a:t>
            </a:r>
            <a:r>
              <a:rPr lang="en-US" sz="1400" dirty="0"/>
              <a:t>, “Feedback-driven binary code diversification” ACM Trans. Archit. Code </a:t>
            </a:r>
            <a:r>
              <a:rPr lang="en-US" sz="1400" dirty="0" err="1"/>
              <a:t>Optim</a:t>
            </a:r>
            <a:r>
              <a:rPr lang="en-US" sz="1400" dirty="0"/>
              <a:t>., 9 (4) (2013), pp. 24:1-24:26</a:t>
            </a:r>
          </a:p>
          <a:p>
            <a:endParaRPr lang="en-US" dirty="0"/>
          </a:p>
        </p:txBody>
      </p:sp>
      <p:sp>
        <p:nvSpPr>
          <p:cNvPr id="4" name="Header Placeholder 3"/>
          <p:cNvSpPr>
            <a:spLocks noGrp="1"/>
          </p:cNvSpPr>
          <p:nvPr>
            <p:ph type="hdr" sz="quarter"/>
          </p:nvPr>
        </p:nvSpPr>
        <p:spPr/>
        <p:txBody>
          <a:bodyPr/>
          <a:lstStyle/>
          <a:p>
            <a:pPr>
              <a:defRPr/>
            </a:pPr>
            <a:r>
              <a:rPr lang="en-US"/>
              <a:t>Security Verification and Testing (01TYAOV)</a:t>
            </a:r>
          </a:p>
        </p:txBody>
      </p:sp>
      <p:sp>
        <p:nvSpPr>
          <p:cNvPr id="5" name="Date Placeholder 4"/>
          <p:cNvSpPr>
            <a:spLocks noGrp="1"/>
          </p:cNvSpPr>
          <p:nvPr>
            <p:ph type="dt" idx="1"/>
          </p:nvPr>
        </p:nvSpPr>
        <p:spPr/>
        <p:txBody>
          <a:bodyPr/>
          <a:lstStyle/>
          <a:p>
            <a:pPr>
              <a:defRPr/>
            </a:pPr>
            <a:r>
              <a:rPr lang="en-US"/>
              <a:t>(analysis dec'20)</a:t>
            </a:r>
            <a:endParaRPr lang="en-US" dirty="0"/>
          </a:p>
        </p:txBody>
      </p:sp>
      <p:sp>
        <p:nvSpPr>
          <p:cNvPr id="6" name="Footer Placeholder 5"/>
          <p:cNvSpPr>
            <a:spLocks noGrp="1"/>
          </p:cNvSpPr>
          <p:nvPr>
            <p:ph type="ftr" sz="quarter" idx="4"/>
          </p:nvPr>
        </p:nvSpPr>
        <p:spPr/>
        <p:txBody>
          <a:bodyPr/>
          <a:lstStyle/>
          <a:p>
            <a:pPr>
              <a:defRPr/>
            </a:pPr>
            <a:r>
              <a:rPr lang="it-IT" altLang="it-IT"/>
              <a:t>© Cataldo Basile (Politecnico di Torino 2020)</a:t>
            </a:r>
            <a:endParaRPr lang="en-US" altLang="it-IT"/>
          </a:p>
        </p:txBody>
      </p:sp>
      <p:sp>
        <p:nvSpPr>
          <p:cNvPr id="7" name="Slide Number Placeholder 6"/>
          <p:cNvSpPr>
            <a:spLocks noGrp="1"/>
          </p:cNvSpPr>
          <p:nvPr>
            <p:ph type="sldNum" sz="quarter" idx="5"/>
          </p:nvPr>
        </p:nvSpPr>
        <p:spPr/>
        <p:txBody>
          <a:bodyPr/>
          <a:lstStyle/>
          <a:p>
            <a:pPr>
              <a:defRPr/>
            </a:pPr>
            <a:fld id="{CE531F8D-E394-46ED-8895-6A954C199EFF}" type="slidenum">
              <a:rPr lang="en-US" altLang="it-IT" smtClean="0"/>
              <a:pPr>
                <a:defRPr/>
              </a:pPr>
              <a:t>51</a:t>
            </a:fld>
            <a:endParaRPr lang="en-US" altLang="it-IT"/>
          </a:p>
        </p:txBody>
      </p:sp>
    </p:spTree>
    <p:extLst>
      <p:ext uri="{BB962C8B-B14F-4D97-AF65-F5344CB8AC3E}">
        <p14:creationId xmlns:p14="http://schemas.microsoft.com/office/powerpoint/2010/main" val="3748391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400" dirty="0"/>
              <a:t>[1] B. Coppens, B. De Sutter, J. </a:t>
            </a:r>
            <a:r>
              <a:rPr lang="en-US" sz="1400" dirty="0" err="1"/>
              <a:t>Maebe</a:t>
            </a:r>
            <a:r>
              <a:rPr lang="en-US" sz="1400" dirty="0"/>
              <a:t>, “Feedback-driven binary code diversification” ACM Trans. Archit. Code </a:t>
            </a:r>
            <a:r>
              <a:rPr lang="en-US" sz="1400" dirty="0" err="1"/>
              <a:t>Optim</a:t>
            </a:r>
            <a:r>
              <a:rPr lang="en-US" sz="1400" dirty="0"/>
              <a:t>., 9 (4) (2013), pp. 24:1-24:26</a:t>
            </a:r>
          </a:p>
          <a:p>
            <a:endParaRPr lang="en-US" dirty="0"/>
          </a:p>
        </p:txBody>
      </p:sp>
      <p:sp>
        <p:nvSpPr>
          <p:cNvPr id="4" name="Header Placeholder 3"/>
          <p:cNvSpPr>
            <a:spLocks noGrp="1"/>
          </p:cNvSpPr>
          <p:nvPr>
            <p:ph type="hdr" sz="quarter"/>
          </p:nvPr>
        </p:nvSpPr>
        <p:spPr/>
        <p:txBody>
          <a:bodyPr/>
          <a:lstStyle/>
          <a:p>
            <a:pPr>
              <a:defRPr/>
            </a:pPr>
            <a:r>
              <a:rPr lang="en-US"/>
              <a:t>Security Verification and Testing (01TYAOV)</a:t>
            </a:r>
          </a:p>
        </p:txBody>
      </p:sp>
      <p:sp>
        <p:nvSpPr>
          <p:cNvPr id="5" name="Date Placeholder 4"/>
          <p:cNvSpPr>
            <a:spLocks noGrp="1"/>
          </p:cNvSpPr>
          <p:nvPr>
            <p:ph type="dt" idx="1"/>
          </p:nvPr>
        </p:nvSpPr>
        <p:spPr/>
        <p:txBody>
          <a:bodyPr/>
          <a:lstStyle/>
          <a:p>
            <a:pPr>
              <a:defRPr/>
            </a:pPr>
            <a:r>
              <a:rPr lang="en-US"/>
              <a:t>(analysis dec'20)</a:t>
            </a:r>
            <a:endParaRPr lang="en-US" dirty="0"/>
          </a:p>
        </p:txBody>
      </p:sp>
      <p:sp>
        <p:nvSpPr>
          <p:cNvPr id="6" name="Footer Placeholder 5"/>
          <p:cNvSpPr>
            <a:spLocks noGrp="1"/>
          </p:cNvSpPr>
          <p:nvPr>
            <p:ph type="ftr" sz="quarter" idx="4"/>
          </p:nvPr>
        </p:nvSpPr>
        <p:spPr/>
        <p:txBody>
          <a:bodyPr/>
          <a:lstStyle/>
          <a:p>
            <a:pPr>
              <a:defRPr/>
            </a:pPr>
            <a:r>
              <a:rPr lang="it-IT" altLang="it-IT"/>
              <a:t>© Cataldo Basile (Politecnico di Torino 2020)</a:t>
            </a:r>
            <a:endParaRPr lang="en-US" altLang="it-IT"/>
          </a:p>
        </p:txBody>
      </p:sp>
      <p:sp>
        <p:nvSpPr>
          <p:cNvPr id="7" name="Slide Number Placeholder 6"/>
          <p:cNvSpPr>
            <a:spLocks noGrp="1"/>
          </p:cNvSpPr>
          <p:nvPr>
            <p:ph type="sldNum" sz="quarter" idx="5"/>
          </p:nvPr>
        </p:nvSpPr>
        <p:spPr/>
        <p:txBody>
          <a:bodyPr/>
          <a:lstStyle/>
          <a:p>
            <a:pPr>
              <a:defRPr/>
            </a:pPr>
            <a:fld id="{CE531F8D-E394-46ED-8895-6A954C199EFF}" type="slidenum">
              <a:rPr lang="en-US" altLang="it-IT" smtClean="0"/>
              <a:pPr>
                <a:defRPr/>
              </a:pPr>
              <a:t>52</a:t>
            </a:fld>
            <a:endParaRPr lang="en-US" altLang="it-IT"/>
          </a:p>
        </p:txBody>
      </p:sp>
    </p:spTree>
    <p:extLst>
      <p:ext uri="{BB962C8B-B14F-4D97-AF65-F5344CB8AC3E}">
        <p14:creationId xmlns:p14="http://schemas.microsoft.com/office/powerpoint/2010/main" val="1696099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400" dirty="0"/>
              <a:t>[1] </a:t>
            </a:r>
            <a:r>
              <a:rPr lang="en-US" sz="1400" dirty="0" err="1"/>
              <a:t>Yongxin</a:t>
            </a:r>
            <a:r>
              <a:rPr lang="en-US" sz="1400" dirty="0"/>
              <a:t> Zhou et al. “Information Hiding in Software with Mixed Boolean-Arithmetic Transforms”. In: Information Security Applications. Ed. by </a:t>
            </a:r>
            <a:r>
              <a:rPr lang="en-US" sz="1400" dirty="0" err="1"/>
              <a:t>Sehun</a:t>
            </a:r>
            <a:r>
              <a:rPr lang="en-US" sz="1400" dirty="0"/>
              <a:t> Kim, Moti Yung, and Hyung-Woo Lee. Berlin, Heidelberg: Springer Berlin Heidelberg, 2007, pp. 61–75. </a:t>
            </a:r>
            <a:r>
              <a:rPr lang="en-US" sz="1400" dirty="0" err="1"/>
              <a:t>isbn</a:t>
            </a:r>
            <a:r>
              <a:rPr lang="en-US" sz="1400" dirty="0"/>
              <a:t>: 978-3-540-77535-5.</a:t>
            </a:r>
          </a:p>
          <a:p>
            <a:r>
              <a:rPr lang="en-US" sz="1400" dirty="0"/>
              <a:t>[2] Arun Narayanan </a:t>
            </a:r>
            <a:r>
              <a:rPr lang="en-US" sz="1400" dirty="0" err="1"/>
              <a:t>Kandanchatha</a:t>
            </a:r>
            <a:r>
              <a:rPr lang="en-US" sz="1400" dirty="0"/>
              <a:t> and </a:t>
            </a:r>
            <a:r>
              <a:rPr lang="en-US" sz="1400" dirty="0" err="1"/>
              <a:t>Yongxin</a:t>
            </a:r>
            <a:r>
              <a:rPr lang="en-US" sz="1400" dirty="0"/>
              <a:t> Zhou. “System and method for obscuring bit-wise and two’s complement integer computations in software”. US Patent 7966499. July 2005. url: </a:t>
            </a:r>
            <a:r>
              <a:rPr lang="en-US" sz="1400" dirty="0">
                <a:hlinkClick r:id="rId3"/>
              </a:rPr>
              <a:t>https://patents.google.com/patent/US7966499</a:t>
            </a:r>
            <a:endParaRPr lang="en-US" sz="1400" dirty="0"/>
          </a:p>
          <a:p>
            <a:endParaRPr lang="en-US" dirty="0"/>
          </a:p>
          <a:p>
            <a:r>
              <a:rPr lang="en-US" sz="1400" dirty="0"/>
              <a:t>[1] </a:t>
            </a:r>
            <a:r>
              <a:rPr lang="en-US" sz="1400" dirty="0" err="1"/>
              <a:t>Yongxin</a:t>
            </a:r>
            <a:r>
              <a:rPr lang="en-US" sz="1400" dirty="0"/>
              <a:t> Zhou et al. “Information Hiding in Software with Mixed Boolean-Arithmetic Transforms”. In: Information Security Applications. Ed. by </a:t>
            </a:r>
            <a:r>
              <a:rPr lang="en-US" sz="1400" dirty="0" err="1"/>
              <a:t>Sehun</a:t>
            </a:r>
            <a:r>
              <a:rPr lang="en-US" sz="1400" dirty="0"/>
              <a:t> Kim, Moti Yung, and Hyung-Woo Lee. Berlin, Heidelberg: Springer Berlin Heidelberg, 2007, pp. 61–75. </a:t>
            </a:r>
            <a:r>
              <a:rPr lang="en-US" sz="1400" dirty="0" err="1"/>
              <a:t>isbn</a:t>
            </a:r>
            <a:r>
              <a:rPr lang="en-US" sz="1400" dirty="0"/>
              <a:t>: 978-3-540-77535-5.</a:t>
            </a:r>
          </a:p>
          <a:p>
            <a:r>
              <a:rPr lang="en-US" sz="1400" dirty="0"/>
              <a:t>[2] Arun Narayanan </a:t>
            </a:r>
            <a:r>
              <a:rPr lang="en-US" sz="1400" dirty="0" err="1"/>
              <a:t>Kandanchatha</a:t>
            </a:r>
            <a:r>
              <a:rPr lang="en-US" sz="1400" dirty="0"/>
              <a:t> and </a:t>
            </a:r>
            <a:r>
              <a:rPr lang="en-US" sz="1400" dirty="0" err="1"/>
              <a:t>Yongxin</a:t>
            </a:r>
            <a:r>
              <a:rPr lang="en-US" sz="1400" dirty="0"/>
              <a:t> Zhou. “System and method for obscuring bit-wise and two’s complement integer computations in software”. US Patent 7966499. July 2005. url: </a:t>
            </a:r>
            <a:r>
              <a:rPr lang="en-US" sz="1400" dirty="0">
                <a:hlinkClick r:id="rId3"/>
              </a:rPr>
              <a:t>https://patents.google.com/patent/US7966499</a:t>
            </a:r>
            <a:endParaRPr lang="en-US" sz="1400" dirty="0"/>
          </a:p>
          <a:p>
            <a:endParaRPr lang="en-US" dirty="0"/>
          </a:p>
        </p:txBody>
      </p:sp>
      <p:sp>
        <p:nvSpPr>
          <p:cNvPr id="4" name="Header Placeholder 3"/>
          <p:cNvSpPr>
            <a:spLocks noGrp="1"/>
          </p:cNvSpPr>
          <p:nvPr>
            <p:ph type="hdr" sz="quarter"/>
          </p:nvPr>
        </p:nvSpPr>
        <p:spPr/>
        <p:txBody>
          <a:bodyPr/>
          <a:lstStyle/>
          <a:p>
            <a:pPr>
              <a:defRPr/>
            </a:pPr>
            <a:r>
              <a:rPr lang="en-US"/>
              <a:t>Security Verification and Testing (01TYAOV)</a:t>
            </a:r>
          </a:p>
        </p:txBody>
      </p:sp>
      <p:sp>
        <p:nvSpPr>
          <p:cNvPr id="5" name="Date Placeholder 4"/>
          <p:cNvSpPr>
            <a:spLocks noGrp="1"/>
          </p:cNvSpPr>
          <p:nvPr>
            <p:ph type="dt" idx="1"/>
          </p:nvPr>
        </p:nvSpPr>
        <p:spPr/>
        <p:txBody>
          <a:bodyPr/>
          <a:lstStyle/>
          <a:p>
            <a:pPr>
              <a:defRPr/>
            </a:pPr>
            <a:r>
              <a:rPr lang="en-US"/>
              <a:t>(analysis dec'20)</a:t>
            </a:r>
            <a:endParaRPr lang="en-US" dirty="0"/>
          </a:p>
        </p:txBody>
      </p:sp>
      <p:sp>
        <p:nvSpPr>
          <p:cNvPr id="6" name="Footer Placeholder 5"/>
          <p:cNvSpPr>
            <a:spLocks noGrp="1"/>
          </p:cNvSpPr>
          <p:nvPr>
            <p:ph type="ftr" sz="quarter" idx="4"/>
          </p:nvPr>
        </p:nvSpPr>
        <p:spPr/>
        <p:txBody>
          <a:bodyPr/>
          <a:lstStyle/>
          <a:p>
            <a:pPr>
              <a:defRPr/>
            </a:pPr>
            <a:r>
              <a:rPr lang="it-IT" altLang="it-IT"/>
              <a:t>© Cataldo Basile (Politecnico di Torino 2020)</a:t>
            </a:r>
            <a:endParaRPr lang="en-US" altLang="it-IT"/>
          </a:p>
        </p:txBody>
      </p:sp>
      <p:sp>
        <p:nvSpPr>
          <p:cNvPr id="7" name="Slide Number Placeholder 6"/>
          <p:cNvSpPr>
            <a:spLocks noGrp="1"/>
          </p:cNvSpPr>
          <p:nvPr>
            <p:ph type="sldNum" sz="quarter" idx="5"/>
          </p:nvPr>
        </p:nvSpPr>
        <p:spPr/>
        <p:txBody>
          <a:bodyPr/>
          <a:lstStyle/>
          <a:p>
            <a:pPr>
              <a:defRPr/>
            </a:pPr>
            <a:fld id="{CE531F8D-E394-46ED-8895-6A954C199EFF}" type="slidenum">
              <a:rPr lang="en-US" altLang="it-IT" smtClean="0"/>
              <a:pPr>
                <a:defRPr/>
              </a:pPr>
              <a:t>33</a:t>
            </a:fld>
            <a:endParaRPr lang="en-US" altLang="it-IT"/>
          </a:p>
        </p:txBody>
      </p:sp>
    </p:spTree>
    <p:extLst>
      <p:ext uri="{BB962C8B-B14F-4D97-AF65-F5344CB8AC3E}">
        <p14:creationId xmlns:p14="http://schemas.microsoft.com/office/powerpoint/2010/main" val="487538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400" dirty="0"/>
              <a:t>[1] B. Coppens, B. De Sutter, J. </a:t>
            </a:r>
            <a:r>
              <a:rPr lang="en-US" sz="1400" dirty="0" err="1"/>
              <a:t>Maebe</a:t>
            </a:r>
            <a:r>
              <a:rPr lang="en-US" sz="1400" dirty="0"/>
              <a:t>, “Feedback-driven binary code diversification” ACM Trans. Archit. Code </a:t>
            </a:r>
            <a:r>
              <a:rPr lang="en-US" sz="1400" dirty="0" err="1"/>
              <a:t>Optim</a:t>
            </a:r>
            <a:r>
              <a:rPr lang="en-US" sz="1400" dirty="0"/>
              <a:t>., 9 (4) (2013), pp. 24:1-24:26</a:t>
            </a:r>
          </a:p>
          <a:p>
            <a:endParaRPr lang="en-US" dirty="0"/>
          </a:p>
        </p:txBody>
      </p:sp>
      <p:sp>
        <p:nvSpPr>
          <p:cNvPr id="4" name="Header Placeholder 3"/>
          <p:cNvSpPr>
            <a:spLocks noGrp="1"/>
          </p:cNvSpPr>
          <p:nvPr>
            <p:ph type="hdr" sz="quarter"/>
          </p:nvPr>
        </p:nvSpPr>
        <p:spPr/>
        <p:txBody>
          <a:bodyPr/>
          <a:lstStyle/>
          <a:p>
            <a:pPr>
              <a:defRPr/>
            </a:pPr>
            <a:r>
              <a:rPr lang="en-US"/>
              <a:t>Security Verification and Testing (01TYAOV)</a:t>
            </a:r>
          </a:p>
        </p:txBody>
      </p:sp>
      <p:sp>
        <p:nvSpPr>
          <p:cNvPr id="5" name="Date Placeholder 4"/>
          <p:cNvSpPr>
            <a:spLocks noGrp="1"/>
          </p:cNvSpPr>
          <p:nvPr>
            <p:ph type="dt" idx="1"/>
          </p:nvPr>
        </p:nvSpPr>
        <p:spPr/>
        <p:txBody>
          <a:bodyPr/>
          <a:lstStyle/>
          <a:p>
            <a:pPr>
              <a:defRPr/>
            </a:pPr>
            <a:r>
              <a:rPr lang="en-US"/>
              <a:t>(analysis dec'20)</a:t>
            </a:r>
            <a:endParaRPr lang="en-US" dirty="0"/>
          </a:p>
        </p:txBody>
      </p:sp>
      <p:sp>
        <p:nvSpPr>
          <p:cNvPr id="6" name="Footer Placeholder 5"/>
          <p:cNvSpPr>
            <a:spLocks noGrp="1"/>
          </p:cNvSpPr>
          <p:nvPr>
            <p:ph type="ftr" sz="quarter" idx="4"/>
          </p:nvPr>
        </p:nvSpPr>
        <p:spPr/>
        <p:txBody>
          <a:bodyPr/>
          <a:lstStyle/>
          <a:p>
            <a:pPr>
              <a:defRPr/>
            </a:pPr>
            <a:r>
              <a:rPr lang="it-IT" altLang="it-IT"/>
              <a:t>© Cataldo Basile (Politecnico di Torino 2020)</a:t>
            </a:r>
            <a:endParaRPr lang="en-US" altLang="it-IT"/>
          </a:p>
        </p:txBody>
      </p:sp>
      <p:sp>
        <p:nvSpPr>
          <p:cNvPr id="7" name="Slide Number Placeholder 6"/>
          <p:cNvSpPr>
            <a:spLocks noGrp="1"/>
          </p:cNvSpPr>
          <p:nvPr>
            <p:ph type="sldNum" sz="quarter" idx="5"/>
          </p:nvPr>
        </p:nvSpPr>
        <p:spPr/>
        <p:txBody>
          <a:bodyPr/>
          <a:lstStyle/>
          <a:p>
            <a:pPr>
              <a:defRPr/>
            </a:pPr>
            <a:fld id="{CE531F8D-E394-46ED-8895-6A954C199EFF}" type="slidenum">
              <a:rPr lang="en-US" altLang="it-IT" smtClean="0"/>
              <a:pPr>
                <a:defRPr/>
              </a:pPr>
              <a:t>53</a:t>
            </a:fld>
            <a:endParaRPr lang="en-US" altLang="it-IT"/>
          </a:p>
        </p:txBody>
      </p:sp>
    </p:spTree>
    <p:extLst>
      <p:ext uri="{BB962C8B-B14F-4D97-AF65-F5344CB8AC3E}">
        <p14:creationId xmlns:p14="http://schemas.microsoft.com/office/powerpoint/2010/main" val="2770186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r>
              <a:rPr lang="en-US" dirty="0"/>
              <a:t>basic</a:t>
            </a:r>
            <a:r>
              <a:rPr lang="en-US" baseline="0" dirty="0"/>
              <a:t> block = sequences of consecutive instruction always executed together in the same order, that is no jumps in between</a:t>
            </a:r>
            <a:endParaRPr lang="en-US" dirty="0"/>
          </a:p>
        </p:txBody>
      </p:sp>
      <p:sp>
        <p:nvSpPr>
          <p:cNvPr id="4" name="Segnaposto numero diapositiva 3"/>
          <p:cNvSpPr>
            <a:spLocks noGrp="1"/>
          </p:cNvSpPr>
          <p:nvPr>
            <p:ph type="sldNum" sz="quarter" idx="10"/>
          </p:nvPr>
        </p:nvSpPr>
        <p:spPr/>
        <p:txBody>
          <a:bodyPr/>
          <a:lstStyle/>
          <a:p>
            <a:fld id="{10F4ACEE-6EBD-4B8F-9592-7C097F1B9EBE}" type="slidenum">
              <a:rPr lang="en-US" smtClean="0"/>
              <a:t>54</a:t>
            </a:fld>
            <a:endParaRPr lang="en-US"/>
          </a:p>
        </p:txBody>
      </p:sp>
    </p:spTree>
    <p:extLst>
      <p:ext uri="{BB962C8B-B14F-4D97-AF65-F5344CB8AC3E}">
        <p14:creationId xmlns:p14="http://schemas.microsoft.com/office/powerpoint/2010/main" val="24268988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r>
              <a:rPr lang="en-US" dirty="0"/>
              <a:t>basic</a:t>
            </a:r>
            <a:r>
              <a:rPr lang="en-US" baseline="0" dirty="0"/>
              <a:t> block = sequences of consecutive instruction always executed together in the same order, that is no jumps in between</a:t>
            </a:r>
            <a:endParaRPr lang="en-US" dirty="0"/>
          </a:p>
        </p:txBody>
      </p:sp>
      <p:sp>
        <p:nvSpPr>
          <p:cNvPr id="4" name="Segnaposto numero diapositiva 3"/>
          <p:cNvSpPr>
            <a:spLocks noGrp="1"/>
          </p:cNvSpPr>
          <p:nvPr>
            <p:ph type="sldNum" sz="quarter" idx="10"/>
          </p:nvPr>
        </p:nvSpPr>
        <p:spPr/>
        <p:txBody>
          <a:bodyPr/>
          <a:lstStyle/>
          <a:p>
            <a:fld id="{10F4ACEE-6EBD-4B8F-9592-7C097F1B9EBE}" type="slidenum">
              <a:rPr lang="en-US" smtClean="0"/>
              <a:t>55</a:t>
            </a:fld>
            <a:endParaRPr lang="en-US"/>
          </a:p>
        </p:txBody>
      </p:sp>
    </p:spTree>
    <p:extLst>
      <p:ext uri="{BB962C8B-B14F-4D97-AF65-F5344CB8AC3E}">
        <p14:creationId xmlns:p14="http://schemas.microsoft.com/office/powerpoint/2010/main" val="27238277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r>
              <a:rPr lang="en-US" baseline="0" dirty="0"/>
              <a:t>anti-debugging can be replicated -&gt; evident system call</a:t>
            </a:r>
          </a:p>
          <a:p>
            <a:r>
              <a:rPr lang="en-US" baseline="0" dirty="0"/>
              <a:t>enlargement of existing obfuscated areas -&gt; increase the critical section, the asset is there, but the attacker must analyze more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control flow flattening evident CFG structure -&gt; can be shadowed by opaque predicates, they alter the CFG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of virtualization -&gt; the</a:t>
            </a:r>
            <a:r>
              <a:rPr lang="en-US" baseline="0" dirty="0"/>
              <a:t> protection relies on the confidentiality of the mapping between the original and the VM instruction set, if I replicate too much the attacker has more info to reconstruct the mapping</a:t>
            </a:r>
          </a:p>
          <a:p>
            <a:endParaRPr lang="en-US" baseline="0" dirty="0"/>
          </a:p>
        </p:txBody>
      </p:sp>
      <p:sp>
        <p:nvSpPr>
          <p:cNvPr id="4" name="Segnaposto numero diapositiva 3"/>
          <p:cNvSpPr>
            <a:spLocks noGrp="1"/>
          </p:cNvSpPr>
          <p:nvPr>
            <p:ph type="sldNum" sz="quarter" idx="10"/>
          </p:nvPr>
        </p:nvSpPr>
        <p:spPr/>
        <p:txBody>
          <a:bodyPr/>
          <a:lstStyle/>
          <a:p>
            <a:fld id="{10F4ACEE-6EBD-4B8F-9592-7C097F1B9EBE}" type="slidenum">
              <a:rPr lang="en-US" smtClean="0"/>
              <a:t>56</a:t>
            </a:fld>
            <a:endParaRPr lang="en-US"/>
          </a:p>
        </p:txBody>
      </p:sp>
    </p:spTree>
    <p:extLst>
      <p:ext uri="{BB962C8B-B14F-4D97-AF65-F5344CB8AC3E}">
        <p14:creationId xmlns:p14="http://schemas.microsoft.com/office/powerpoint/2010/main" val="2877138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400" dirty="0"/>
              <a:t>[1] </a:t>
            </a:r>
            <a:r>
              <a:rPr lang="en-US" sz="1400" dirty="0" err="1"/>
              <a:t>Yongxin</a:t>
            </a:r>
            <a:r>
              <a:rPr lang="en-US" sz="1400" dirty="0"/>
              <a:t> Zhou et al. “Information Hiding in Software with Mixed Boolean-Arithmetic Transforms”. In: Information Security Applications. Ed. by </a:t>
            </a:r>
            <a:r>
              <a:rPr lang="en-US" sz="1400" dirty="0" err="1"/>
              <a:t>Sehun</a:t>
            </a:r>
            <a:r>
              <a:rPr lang="en-US" sz="1400" dirty="0"/>
              <a:t> Kim, Moti Yung, and Hyung-Woo Lee. Berlin, Heidelberg: Springer Berlin Heidelberg, 2007, pp. 61–75. </a:t>
            </a:r>
            <a:r>
              <a:rPr lang="en-US" sz="1400" dirty="0" err="1"/>
              <a:t>isbn</a:t>
            </a:r>
            <a:r>
              <a:rPr lang="en-US" sz="1400" dirty="0"/>
              <a:t>: 978-3-540-77535-5.</a:t>
            </a:r>
          </a:p>
          <a:p>
            <a:r>
              <a:rPr lang="en-US" sz="1400" dirty="0"/>
              <a:t>[2] Arun Narayanan </a:t>
            </a:r>
            <a:r>
              <a:rPr lang="en-US" sz="1400" dirty="0" err="1"/>
              <a:t>Kandanchatha</a:t>
            </a:r>
            <a:r>
              <a:rPr lang="en-US" sz="1400" dirty="0"/>
              <a:t> and </a:t>
            </a:r>
            <a:r>
              <a:rPr lang="en-US" sz="1400" dirty="0" err="1"/>
              <a:t>Yongxin</a:t>
            </a:r>
            <a:r>
              <a:rPr lang="en-US" sz="1400" dirty="0"/>
              <a:t> Zhou. “System and method for obscuring bit-wise and two’s complement integer computations in software”. US Patent 7966499. July 2005. url: </a:t>
            </a:r>
            <a:r>
              <a:rPr lang="en-US" sz="1400" dirty="0">
                <a:hlinkClick r:id="rId3"/>
              </a:rPr>
              <a:t>https://patents.google.com/patent/US7966499</a:t>
            </a:r>
            <a:endParaRPr lang="en-US" sz="1400" dirty="0"/>
          </a:p>
          <a:p>
            <a:endParaRPr lang="en-US" dirty="0"/>
          </a:p>
          <a:p>
            <a:r>
              <a:rPr lang="en-US" sz="1400" dirty="0"/>
              <a:t>[1] </a:t>
            </a:r>
            <a:r>
              <a:rPr lang="en-US" sz="1400" dirty="0" err="1"/>
              <a:t>Yongxin</a:t>
            </a:r>
            <a:r>
              <a:rPr lang="en-US" sz="1400" dirty="0"/>
              <a:t> Zhou et al. “Information Hiding in Software with Mixed Boolean-Arithmetic Transforms”. In: Information Security Applications. Ed. by </a:t>
            </a:r>
            <a:r>
              <a:rPr lang="en-US" sz="1400" dirty="0" err="1"/>
              <a:t>Sehun</a:t>
            </a:r>
            <a:r>
              <a:rPr lang="en-US" sz="1400" dirty="0"/>
              <a:t> Kim, Moti Yung, and Hyung-Woo Lee. Berlin, Heidelberg: Springer Berlin Heidelberg, 2007, pp. 61–75. </a:t>
            </a:r>
            <a:r>
              <a:rPr lang="en-US" sz="1400" dirty="0" err="1"/>
              <a:t>isbn</a:t>
            </a:r>
            <a:r>
              <a:rPr lang="en-US" sz="1400" dirty="0"/>
              <a:t>: 978-3-540-77535-5.</a:t>
            </a:r>
          </a:p>
          <a:p>
            <a:r>
              <a:rPr lang="en-US" sz="1400" dirty="0"/>
              <a:t>[2] Arun Narayanan </a:t>
            </a:r>
            <a:r>
              <a:rPr lang="en-US" sz="1400" dirty="0" err="1"/>
              <a:t>Kandanchatha</a:t>
            </a:r>
            <a:r>
              <a:rPr lang="en-US" sz="1400" dirty="0"/>
              <a:t> and </a:t>
            </a:r>
            <a:r>
              <a:rPr lang="en-US" sz="1400" dirty="0" err="1"/>
              <a:t>Yongxin</a:t>
            </a:r>
            <a:r>
              <a:rPr lang="en-US" sz="1400" dirty="0"/>
              <a:t> Zhou. “System and method for obscuring bit-wise and two’s complement integer computations in software”. US Patent 7966499. July 2005. url: </a:t>
            </a:r>
            <a:r>
              <a:rPr lang="en-US" sz="1400" dirty="0">
                <a:hlinkClick r:id="rId3"/>
              </a:rPr>
              <a:t>https://patents.google.com/patent/US7966499</a:t>
            </a:r>
            <a:endParaRPr lang="en-US" sz="1400" dirty="0"/>
          </a:p>
          <a:p>
            <a:endParaRPr lang="en-US" dirty="0"/>
          </a:p>
        </p:txBody>
      </p:sp>
      <p:sp>
        <p:nvSpPr>
          <p:cNvPr id="4" name="Header Placeholder 3"/>
          <p:cNvSpPr>
            <a:spLocks noGrp="1"/>
          </p:cNvSpPr>
          <p:nvPr>
            <p:ph type="hdr" sz="quarter"/>
          </p:nvPr>
        </p:nvSpPr>
        <p:spPr/>
        <p:txBody>
          <a:bodyPr/>
          <a:lstStyle/>
          <a:p>
            <a:pPr>
              <a:defRPr/>
            </a:pPr>
            <a:r>
              <a:rPr lang="en-US"/>
              <a:t>Security Verification and Testing (01TYAOV)</a:t>
            </a:r>
          </a:p>
        </p:txBody>
      </p:sp>
      <p:sp>
        <p:nvSpPr>
          <p:cNvPr id="5" name="Date Placeholder 4"/>
          <p:cNvSpPr>
            <a:spLocks noGrp="1"/>
          </p:cNvSpPr>
          <p:nvPr>
            <p:ph type="dt" idx="1"/>
          </p:nvPr>
        </p:nvSpPr>
        <p:spPr/>
        <p:txBody>
          <a:bodyPr/>
          <a:lstStyle/>
          <a:p>
            <a:pPr>
              <a:defRPr/>
            </a:pPr>
            <a:r>
              <a:rPr lang="en-US"/>
              <a:t>(analysis dec'20)</a:t>
            </a:r>
            <a:endParaRPr lang="en-US" dirty="0"/>
          </a:p>
        </p:txBody>
      </p:sp>
      <p:sp>
        <p:nvSpPr>
          <p:cNvPr id="6" name="Footer Placeholder 5"/>
          <p:cNvSpPr>
            <a:spLocks noGrp="1"/>
          </p:cNvSpPr>
          <p:nvPr>
            <p:ph type="ftr" sz="quarter" idx="4"/>
          </p:nvPr>
        </p:nvSpPr>
        <p:spPr/>
        <p:txBody>
          <a:bodyPr/>
          <a:lstStyle/>
          <a:p>
            <a:pPr>
              <a:defRPr/>
            </a:pPr>
            <a:r>
              <a:rPr lang="it-IT" altLang="it-IT"/>
              <a:t>© Cataldo Basile (Politecnico di Torino 2020)</a:t>
            </a:r>
            <a:endParaRPr lang="en-US" altLang="it-IT"/>
          </a:p>
        </p:txBody>
      </p:sp>
      <p:sp>
        <p:nvSpPr>
          <p:cNvPr id="7" name="Slide Number Placeholder 6"/>
          <p:cNvSpPr>
            <a:spLocks noGrp="1"/>
          </p:cNvSpPr>
          <p:nvPr>
            <p:ph type="sldNum" sz="quarter" idx="5"/>
          </p:nvPr>
        </p:nvSpPr>
        <p:spPr/>
        <p:txBody>
          <a:bodyPr/>
          <a:lstStyle/>
          <a:p>
            <a:pPr>
              <a:defRPr/>
            </a:pPr>
            <a:fld id="{CE531F8D-E394-46ED-8895-6A954C199EFF}" type="slidenum">
              <a:rPr lang="en-US" altLang="it-IT" smtClean="0"/>
              <a:pPr>
                <a:defRPr/>
              </a:pPr>
              <a:t>34</a:t>
            </a:fld>
            <a:endParaRPr lang="en-US" altLang="it-IT"/>
          </a:p>
        </p:txBody>
      </p:sp>
    </p:spTree>
    <p:extLst>
      <p:ext uri="{BB962C8B-B14F-4D97-AF65-F5344CB8AC3E}">
        <p14:creationId xmlns:p14="http://schemas.microsoft.com/office/powerpoint/2010/main" val="1024118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400" dirty="0"/>
              <a:t>B. </a:t>
            </a:r>
            <a:r>
              <a:rPr lang="en-US" sz="1400" dirty="0" err="1"/>
              <a:t>Abrath</a:t>
            </a:r>
            <a:r>
              <a:rPr lang="en-US" sz="1400" dirty="0"/>
              <a:t>, B. Coppens, S. </a:t>
            </a:r>
            <a:r>
              <a:rPr lang="en-US" sz="1400" dirty="0" err="1"/>
              <a:t>Volckaert</a:t>
            </a:r>
            <a:r>
              <a:rPr lang="en-US" sz="1400" dirty="0"/>
              <a:t>, J. </a:t>
            </a:r>
            <a:r>
              <a:rPr lang="en-US" sz="1400" dirty="0" err="1"/>
              <a:t>Wijnant</a:t>
            </a:r>
            <a:r>
              <a:rPr lang="en-US" sz="1400" dirty="0"/>
              <a:t>, and B. D. Sutter, “Tightly-coupled self-debugging software protection,” in Proc. of the 6th Workshop on Software Security, Protection, and Reverse Engineering (SSPREW’16), Los Angeles, California, USA. ACM Press, December 2016, pp. 7:1–7:10. </a:t>
            </a:r>
          </a:p>
        </p:txBody>
      </p:sp>
      <p:sp>
        <p:nvSpPr>
          <p:cNvPr id="4" name="Header Placeholder 3"/>
          <p:cNvSpPr>
            <a:spLocks noGrp="1"/>
          </p:cNvSpPr>
          <p:nvPr>
            <p:ph type="hdr" sz="quarter"/>
          </p:nvPr>
        </p:nvSpPr>
        <p:spPr/>
        <p:txBody>
          <a:bodyPr/>
          <a:lstStyle/>
          <a:p>
            <a:pPr>
              <a:defRPr/>
            </a:pPr>
            <a:r>
              <a:rPr lang="en-US"/>
              <a:t>Security Verification and Testing (01TYAOV)</a:t>
            </a:r>
          </a:p>
        </p:txBody>
      </p:sp>
      <p:sp>
        <p:nvSpPr>
          <p:cNvPr id="5" name="Date Placeholder 4"/>
          <p:cNvSpPr>
            <a:spLocks noGrp="1"/>
          </p:cNvSpPr>
          <p:nvPr>
            <p:ph type="dt" idx="1"/>
          </p:nvPr>
        </p:nvSpPr>
        <p:spPr/>
        <p:txBody>
          <a:bodyPr/>
          <a:lstStyle/>
          <a:p>
            <a:pPr>
              <a:defRPr/>
            </a:pPr>
            <a:r>
              <a:rPr lang="en-US"/>
              <a:t>(analysis dec'20)</a:t>
            </a:r>
            <a:endParaRPr lang="en-US" dirty="0"/>
          </a:p>
        </p:txBody>
      </p:sp>
      <p:sp>
        <p:nvSpPr>
          <p:cNvPr id="6" name="Footer Placeholder 5"/>
          <p:cNvSpPr>
            <a:spLocks noGrp="1"/>
          </p:cNvSpPr>
          <p:nvPr>
            <p:ph type="ftr" sz="quarter" idx="4"/>
          </p:nvPr>
        </p:nvSpPr>
        <p:spPr/>
        <p:txBody>
          <a:bodyPr/>
          <a:lstStyle/>
          <a:p>
            <a:pPr>
              <a:defRPr/>
            </a:pPr>
            <a:r>
              <a:rPr lang="it-IT" altLang="it-IT"/>
              <a:t>© Cataldo Basile (Politecnico di Torino 2020)</a:t>
            </a:r>
            <a:endParaRPr lang="en-US" altLang="it-IT"/>
          </a:p>
        </p:txBody>
      </p:sp>
      <p:sp>
        <p:nvSpPr>
          <p:cNvPr id="7" name="Slide Number Placeholder 6"/>
          <p:cNvSpPr>
            <a:spLocks noGrp="1"/>
          </p:cNvSpPr>
          <p:nvPr>
            <p:ph type="sldNum" sz="quarter" idx="5"/>
          </p:nvPr>
        </p:nvSpPr>
        <p:spPr/>
        <p:txBody>
          <a:bodyPr/>
          <a:lstStyle/>
          <a:p>
            <a:pPr>
              <a:defRPr/>
            </a:pPr>
            <a:fld id="{CE531F8D-E394-46ED-8895-6A954C199EFF}" type="slidenum">
              <a:rPr lang="en-US" altLang="it-IT" smtClean="0"/>
              <a:pPr>
                <a:defRPr/>
              </a:pPr>
              <a:t>36</a:t>
            </a:fld>
            <a:endParaRPr lang="en-US" altLang="it-IT"/>
          </a:p>
        </p:txBody>
      </p:sp>
    </p:spTree>
    <p:extLst>
      <p:ext uri="{BB962C8B-B14F-4D97-AF65-F5344CB8AC3E}">
        <p14:creationId xmlns:p14="http://schemas.microsoft.com/office/powerpoint/2010/main" val="2637118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400" dirty="0"/>
              <a:t>B. </a:t>
            </a:r>
            <a:r>
              <a:rPr lang="en-US" sz="1400" dirty="0" err="1"/>
              <a:t>Abrath</a:t>
            </a:r>
            <a:r>
              <a:rPr lang="en-US" sz="1400" dirty="0"/>
              <a:t>, B. Coppens, S. </a:t>
            </a:r>
            <a:r>
              <a:rPr lang="en-US" sz="1400" dirty="0" err="1"/>
              <a:t>Volckaert</a:t>
            </a:r>
            <a:r>
              <a:rPr lang="en-US" sz="1400" dirty="0"/>
              <a:t>, J. </a:t>
            </a:r>
            <a:r>
              <a:rPr lang="en-US" sz="1400" dirty="0" err="1"/>
              <a:t>Wijnant</a:t>
            </a:r>
            <a:r>
              <a:rPr lang="en-US" sz="1400" dirty="0"/>
              <a:t>, and B. D. Sutter, “Tightly-coupled self-debugging software protection,” in Proc. of the 6th Workshop on Software Security, Protection, and Reverse Engineering (SSPREW’16), Los Angeles, California, USA. ACM Press, December 2016, pp. 7:1–7:10. </a:t>
            </a:r>
          </a:p>
        </p:txBody>
      </p:sp>
      <p:sp>
        <p:nvSpPr>
          <p:cNvPr id="4" name="Header Placeholder 3"/>
          <p:cNvSpPr>
            <a:spLocks noGrp="1"/>
          </p:cNvSpPr>
          <p:nvPr>
            <p:ph type="hdr" sz="quarter"/>
          </p:nvPr>
        </p:nvSpPr>
        <p:spPr/>
        <p:txBody>
          <a:bodyPr/>
          <a:lstStyle/>
          <a:p>
            <a:pPr>
              <a:defRPr/>
            </a:pPr>
            <a:r>
              <a:rPr lang="en-US"/>
              <a:t>Security Verification and Testing (01TYAOV)</a:t>
            </a:r>
          </a:p>
        </p:txBody>
      </p:sp>
      <p:sp>
        <p:nvSpPr>
          <p:cNvPr id="5" name="Date Placeholder 4"/>
          <p:cNvSpPr>
            <a:spLocks noGrp="1"/>
          </p:cNvSpPr>
          <p:nvPr>
            <p:ph type="dt" idx="1"/>
          </p:nvPr>
        </p:nvSpPr>
        <p:spPr/>
        <p:txBody>
          <a:bodyPr/>
          <a:lstStyle/>
          <a:p>
            <a:pPr>
              <a:defRPr/>
            </a:pPr>
            <a:r>
              <a:rPr lang="en-US"/>
              <a:t>(analysis dec'20)</a:t>
            </a:r>
            <a:endParaRPr lang="en-US" dirty="0"/>
          </a:p>
        </p:txBody>
      </p:sp>
      <p:sp>
        <p:nvSpPr>
          <p:cNvPr id="6" name="Footer Placeholder 5"/>
          <p:cNvSpPr>
            <a:spLocks noGrp="1"/>
          </p:cNvSpPr>
          <p:nvPr>
            <p:ph type="ftr" sz="quarter" idx="4"/>
          </p:nvPr>
        </p:nvSpPr>
        <p:spPr/>
        <p:txBody>
          <a:bodyPr/>
          <a:lstStyle/>
          <a:p>
            <a:pPr>
              <a:defRPr/>
            </a:pPr>
            <a:r>
              <a:rPr lang="it-IT" altLang="it-IT"/>
              <a:t>© Cataldo Basile (Politecnico di Torino 2020)</a:t>
            </a:r>
            <a:endParaRPr lang="en-US" altLang="it-IT"/>
          </a:p>
        </p:txBody>
      </p:sp>
      <p:sp>
        <p:nvSpPr>
          <p:cNvPr id="7" name="Slide Number Placeholder 6"/>
          <p:cNvSpPr>
            <a:spLocks noGrp="1"/>
          </p:cNvSpPr>
          <p:nvPr>
            <p:ph type="sldNum" sz="quarter" idx="5"/>
          </p:nvPr>
        </p:nvSpPr>
        <p:spPr/>
        <p:txBody>
          <a:bodyPr/>
          <a:lstStyle/>
          <a:p>
            <a:pPr>
              <a:defRPr/>
            </a:pPr>
            <a:fld id="{CE531F8D-E394-46ED-8895-6A954C199EFF}" type="slidenum">
              <a:rPr lang="en-US" altLang="it-IT" smtClean="0"/>
              <a:pPr>
                <a:defRPr/>
              </a:pPr>
              <a:t>37</a:t>
            </a:fld>
            <a:endParaRPr lang="en-US" altLang="it-IT"/>
          </a:p>
        </p:txBody>
      </p:sp>
    </p:spTree>
    <p:extLst>
      <p:ext uri="{BB962C8B-B14F-4D97-AF65-F5344CB8AC3E}">
        <p14:creationId xmlns:p14="http://schemas.microsoft.com/office/powerpoint/2010/main" val="1105509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400" dirty="0"/>
              <a:t>B. </a:t>
            </a:r>
            <a:r>
              <a:rPr lang="en-US" sz="1400" dirty="0" err="1"/>
              <a:t>Abrath</a:t>
            </a:r>
            <a:r>
              <a:rPr lang="en-US" sz="1400" dirty="0"/>
              <a:t>, B. Coppens, S. </a:t>
            </a:r>
            <a:r>
              <a:rPr lang="en-US" sz="1400" dirty="0" err="1"/>
              <a:t>Volckaert</a:t>
            </a:r>
            <a:r>
              <a:rPr lang="en-US" sz="1400" dirty="0"/>
              <a:t>, J. </a:t>
            </a:r>
            <a:r>
              <a:rPr lang="en-US" sz="1400" dirty="0" err="1"/>
              <a:t>Wijnant</a:t>
            </a:r>
            <a:r>
              <a:rPr lang="en-US" sz="1400" dirty="0"/>
              <a:t>, and B. D. Sutter, “Tightly-coupled self-debugging software protection,” in Proc. of the 6th Workshop on Software Security, Protection, and Reverse Engineering (SSPREW’16), Los Angeles, California, USA. ACM Press, December 2016, pp. 7:1–7:10. </a:t>
            </a:r>
          </a:p>
        </p:txBody>
      </p:sp>
      <p:sp>
        <p:nvSpPr>
          <p:cNvPr id="4" name="Header Placeholder 3"/>
          <p:cNvSpPr>
            <a:spLocks noGrp="1"/>
          </p:cNvSpPr>
          <p:nvPr>
            <p:ph type="hdr" sz="quarter"/>
          </p:nvPr>
        </p:nvSpPr>
        <p:spPr/>
        <p:txBody>
          <a:bodyPr/>
          <a:lstStyle/>
          <a:p>
            <a:pPr>
              <a:defRPr/>
            </a:pPr>
            <a:r>
              <a:rPr lang="en-US"/>
              <a:t>Security Verification and Testing (01TYAOV)</a:t>
            </a:r>
          </a:p>
        </p:txBody>
      </p:sp>
      <p:sp>
        <p:nvSpPr>
          <p:cNvPr id="5" name="Date Placeholder 4"/>
          <p:cNvSpPr>
            <a:spLocks noGrp="1"/>
          </p:cNvSpPr>
          <p:nvPr>
            <p:ph type="dt" idx="1"/>
          </p:nvPr>
        </p:nvSpPr>
        <p:spPr/>
        <p:txBody>
          <a:bodyPr/>
          <a:lstStyle/>
          <a:p>
            <a:pPr>
              <a:defRPr/>
            </a:pPr>
            <a:r>
              <a:rPr lang="en-US"/>
              <a:t>(analysis dec'20)</a:t>
            </a:r>
            <a:endParaRPr lang="en-US" dirty="0"/>
          </a:p>
        </p:txBody>
      </p:sp>
      <p:sp>
        <p:nvSpPr>
          <p:cNvPr id="6" name="Footer Placeholder 5"/>
          <p:cNvSpPr>
            <a:spLocks noGrp="1"/>
          </p:cNvSpPr>
          <p:nvPr>
            <p:ph type="ftr" sz="quarter" idx="4"/>
          </p:nvPr>
        </p:nvSpPr>
        <p:spPr/>
        <p:txBody>
          <a:bodyPr/>
          <a:lstStyle/>
          <a:p>
            <a:pPr>
              <a:defRPr/>
            </a:pPr>
            <a:r>
              <a:rPr lang="it-IT" altLang="it-IT"/>
              <a:t>© Cataldo Basile (Politecnico di Torino 2020)</a:t>
            </a:r>
            <a:endParaRPr lang="en-US" altLang="it-IT"/>
          </a:p>
        </p:txBody>
      </p:sp>
      <p:sp>
        <p:nvSpPr>
          <p:cNvPr id="7" name="Slide Number Placeholder 6"/>
          <p:cNvSpPr>
            <a:spLocks noGrp="1"/>
          </p:cNvSpPr>
          <p:nvPr>
            <p:ph type="sldNum" sz="quarter" idx="5"/>
          </p:nvPr>
        </p:nvSpPr>
        <p:spPr/>
        <p:txBody>
          <a:bodyPr/>
          <a:lstStyle/>
          <a:p>
            <a:pPr>
              <a:defRPr/>
            </a:pPr>
            <a:fld id="{CE531F8D-E394-46ED-8895-6A954C199EFF}" type="slidenum">
              <a:rPr lang="en-US" altLang="it-IT" smtClean="0"/>
              <a:pPr>
                <a:defRPr/>
              </a:pPr>
              <a:t>38</a:t>
            </a:fld>
            <a:endParaRPr lang="en-US" altLang="it-IT"/>
          </a:p>
        </p:txBody>
      </p:sp>
    </p:spTree>
    <p:extLst>
      <p:ext uri="{BB962C8B-B14F-4D97-AF65-F5344CB8AC3E}">
        <p14:creationId xmlns:p14="http://schemas.microsoft.com/office/powerpoint/2010/main" val="2088907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400" dirty="0"/>
              <a:t>[1] F. </a:t>
            </a:r>
            <a:r>
              <a:rPr lang="en-US" sz="1400" dirty="0" err="1"/>
              <a:t>Armknecht</a:t>
            </a:r>
            <a:r>
              <a:rPr lang="en-US" sz="1400" dirty="0"/>
              <a:t>, A.-R. Sadeghi, S. Schulz, and C. </a:t>
            </a:r>
            <a:r>
              <a:rPr lang="en-US" sz="1400" dirty="0" err="1"/>
              <a:t>Wachsmann</a:t>
            </a:r>
            <a:r>
              <a:rPr lang="en-US" sz="1400" dirty="0"/>
              <a:t>, “A security framework for the analysis and design of software attestation,” in Proc. of the 2013 ACM SIGSAC conf. on Computer and Communications Security (CCS’13), Berlin, Germany. ACM, November 2013, pp. 1–12.</a:t>
            </a:r>
          </a:p>
          <a:p>
            <a:endParaRPr lang="en-US" sz="1400" dirty="0"/>
          </a:p>
          <a:p>
            <a:endParaRPr lang="en-US" dirty="0"/>
          </a:p>
        </p:txBody>
      </p:sp>
      <p:sp>
        <p:nvSpPr>
          <p:cNvPr id="4" name="Header Placeholder 3"/>
          <p:cNvSpPr>
            <a:spLocks noGrp="1"/>
          </p:cNvSpPr>
          <p:nvPr>
            <p:ph type="hdr" sz="quarter"/>
          </p:nvPr>
        </p:nvSpPr>
        <p:spPr/>
        <p:txBody>
          <a:bodyPr/>
          <a:lstStyle/>
          <a:p>
            <a:pPr>
              <a:defRPr/>
            </a:pPr>
            <a:r>
              <a:rPr lang="en-US"/>
              <a:t>Security Verification and Testing (01TYAOV)</a:t>
            </a:r>
          </a:p>
        </p:txBody>
      </p:sp>
      <p:sp>
        <p:nvSpPr>
          <p:cNvPr id="5" name="Date Placeholder 4"/>
          <p:cNvSpPr>
            <a:spLocks noGrp="1"/>
          </p:cNvSpPr>
          <p:nvPr>
            <p:ph type="dt" idx="1"/>
          </p:nvPr>
        </p:nvSpPr>
        <p:spPr/>
        <p:txBody>
          <a:bodyPr/>
          <a:lstStyle/>
          <a:p>
            <a:pPr>
              <a:defRPr/>
            </a:pPr>
            <a:r>
              <a:rPr lang="en-US"/>
              <a:t>(analysis dec'20)</a:t>
            </a:r>
            <a:endParaRPr lang="en-US" dirty="0"/>
          </a:p>
        </p:txBody>
      </p:sp>
      <p:sp>
        <p:nvSpPr>
          <p:cNvPr id="6" name="Footer Placeholder 5"/>
          <p:cNvSpPr>
            <a:spLocks noGrp="1"/>
          </p:cNvSpPr>
          <p:nvPr>
            <p:ph type="ftr" sz="quarter" idx="4"/>
          </p:nvPr>
        </p:nvSpPr>
        <p:spPr/>
        <p:txBody>
          <a:bodyPr/>
          <a:lstStyle/>
          <a:p>
            <a:pPr>
              <a:defRPr/>
            </a:pPr>
            <a:r>
              <a:rPr lang="it-IT" altLang="it-IT"/>
              <a:t>© Cataldo Basile (Politecnico di Torino 2020)</a:t>
            </a:r>
            <a:endParaRPr lang="en-US" altLang="it-IT"/>
          </a:p>
        </p:txBody>
      </p:sp>
      <p:sp>
        <p:nvSpPr>
          <p:cNvPr id="7" name="Slide Number Placeholder 6"/>
          <p:cNvSpPr>
            <a:spLocks noGrp="1"/>
          </p:cNvSpPr>
          <p:nvPr>
            <p:ph type="sldNum" sz="quarter" idx="5"/>
          </p:nvPr>
        </p:nvSpPr>
        <p:spPr/>
        <p:txBody>
          <a:bodyPr/>
          <a:lstStyle/>
          <a:p>
            <a:pPr>
              <a:defRPr/>
            </a:pPr>
            <a:fld id="{CE531F8D-E394-46ED-8895-6A954C199EFF}" type="slidenum">
              <a:rPr lang="en-US" altLang="it-IT" smtClean="0"/>
              <a:pPr>
                <a:defRPr/>
              </a:pPr>
              <a:t>40</a:t>
            </a:fld>
            <a:endParaRPr lang="en-US" altLang="it-IT"/>
          </a:p>
        </p:txBody>
      </p:sp>
    </p:spTree>
    <p:extLst>
      <p:ext uri="{BB962C8B-B14F-4D97-AF65-F5344CB8AC3E}">
        <p14:creationId xmlns:p14="http://schemas.microsoft.com/office/powerpoint/2010/main" val="2217668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400" dirty="0"/>
              <a:t>[1] F. </a:t>
            </a:r>
            <a:r>
              <a:rPr lang="en-US" sz="1400" dirty="0" err="1"/>
              <a:t>Armknecht</a:t>
            </a:r>
            <a:r>
              <a:rPr lang="en-US" sz="1400" dirty="0"/>
              <a:t>, A.-R. Sadeghi, S. Schulz, and C. </a:t>
            </a:r>
            <a:r>
              <a:rPr lang="en-US" sz="1400" dirty="0" err="1"/>
              <a:t>Wachsmann</a:t>
            </a:r>
            <a:r>
              <a:rPr lang="en-US" sz="1400" dirty="0"/>
              <a:t>, “A security framework for the analysis and design of software attestation,” in Proc. of the 2013 ACM SIGSAC conf. on Computer and Communications Security (CCS’13), Berlin, Germany. ACM, November 2013, pp. 1–12.</a:t>
            </a:r>
          </a:p>
          <a:p>
            <a:endParaRPr lang="en-US" sz="1400" dirty="0"/>
          </a:p>
          <a:p>
            <a:endParaRPr lang="en-US" dirty="0"/>
          </a:p>
        </p:txBody>
      </p:sp>
      <p:sp>
        <p:nvSpPr>
          <p:cNvPr id="4" name="Header Placeholder 3"/>
          <p:cNvSpPr>
            <a:spLocks noGrp="1"/>
          </p:cNvSpPr>
          <p:nvPr>
            <p:ph type="hdr" sz="quarter"/>
          </p:nvPr>
        </p:nvSpPr>
        <p:spPr/>
        <p:txBody>
          <a:bodyPr/>
          <a:lstStyle/>
          <a:p>
            <a:pPr>
              <a:defRPr/>
            </a:pPr>
            <a:r>
              <a:rPr lang="en-US"/>
              <a:t>Security Verification and Testing (01TYAOV)</a:t>
            </a:r>
          </a:p>
        </p:txBody>
      </p:sp>
      <p:sp>
        <p:nvSpPr>
          <p:cNvPr id="5" name="Date Placeholder 4"/>
          <p:cNvSpPr>
            <a:spLocks noGrp="1"/>
          </p:cNvSpPr>
          <p:nvPr>
            <p:ph type="dt" idx="1"/>
          </p:nvPr>
        </p:nvSpPr>
        <p:spPr/>
        <p:txBody>
          <a:bodyPr/>
          <a:lstStyle/>
          <a:p>
            <a:pPr>
              <a:defRPr/>
            </a:pPr>
            <a:r>
              <a:rPr lang="en-US"/>
              <a:t>(analysis dec'20)</a:t>
            </a:r>
            <a:endParaRPr lang="en-US" dirty="0"/>
          </a:p>
        </p:txBody>
      </p:sp>
      <p:sp>
        <p:nvSpPr>
          <p:cNvPr id="6" name="Footer Placeholder 5"/>
          <p:cNvSpPr>
            <a:spLocks noGrp="1"/>
          </p:cNvSpPr>
          <p:nvPr>
            <p:ph type="ftr" sz="quarter" idx="4"/>
          </p:nvPr>
        </p:nvSpPr>
        <p:spPr/>
        <p:txBody>
          <a:bodyPr/>
          <a:lstStyle/>
          <a:p>
            <a:pPr>
              <a:defRPr/>
            </a:pPr>
            <a:r>
              <a:rPr lang="it-IT" altLang="it-IT"/>
              <a:t>© Cataldo Basile (Politecnico di Torino 2020)</a:t>
            </a:r>
            <a:endParaRPr lang="en-US" altLang="it-IT"/>
          </a:p>
        </p:txBody>
      </p:sp>
      <p:sp>
        <p:nvSpPr>
          <p:cNvPr id="7" name="Slide Number Placeholder 6"/>
          <p:cNvSpPr>
            <a:spLocks noGrp="1"/>
          </p:cNvSpPr>
          <p:nvPr>
            <p:ph type="sldNum" sz="quarter" idx="5"/>
          </p:nvPr>
        </p:nvSpPr>
        <p:spPr/>
        <p:txBody>
          <a:bodyPr/>
          <a:lstStyle/>
          <a:p>
            <a:pPr>
              <a:defRPr/>
            </a:pPr>
            <a:fld id="{CE531F8D-E394-46ED-8895-6A954C199EFF}" type="slidenum">
              <a:rPr lang="en-US" altLang="it-IT" smtClean="0"/>
              <a:pPr>
                <a:defRPr/>
              </a:pPr>
              <a:t>41</a:t>
            </a:fld>
            <a:endParaRPr lang="en-US" altLang="it-IT"/>
          </a:p>
        </p:txBody>
      </p:sp>
    </p:spTree>
    <p:extLst>
      <p:ext uri="{BB962C8B-B14F-4D97-AF65-F5344CB8AC3E}">
        <p14:creationId xmlns:p14="http://schemas.microsoft.com/office/powerpoint/2010/main" val="3717462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400" dirty="0"/>
              <a:t>[1] T. Jaeger, R. </a:t>
            </a:r>
            <a:r>
              <a:rPr lang="en-US" sz="1400" dirty="0" err="1"/>
              <a:t>Sailer</a:t>
            </a:r>
            <a:r>
              <a:rPr lang="en-US" sz="1400" dirty="0"/>
              <a:t>, and U. Shankar, “PRIMA: policy-reduced integrity measurement architecture,” in Proc. of the 11th ACM symposium on Access control models and technologies (SACMAT’06), Tahoe City, California, USA. ACM, June 2006, pp. 19–28. </a:t>
            </a:r>
          </a:p>
          <a:p>
            <a:r>
              <a:rPr lang="en-US" sz="1400" dirty="0"/>
              <a:t>[2] A. Seshadri, M. </a:t>
            </a:r>
            <a:r>
              <a:rPr lang="en-US" sz="1400" dirty="0" err="1"/>
              <a:t>Luk</a:t>
            </a:r>
            <a:r>
              <a:rPr lang="en-US" sz="1400" dirty="0"/>
              <a:t>, E. Shi, A. </a:t>
            </a:r>
            <a:r>
              <a:rPr lang="en-US" sz="1400" dirty="0" err="1"/>
              <a:t>Perrig</a:t>
            </a:r>
            <a:r>
              <a:rPr lang="en-US" sz="1400" dirty="0"/>
              <a:t>, L. van </a:t>
            </a:r>
            <a:r>
              <a:rPr lang="en-US" sz="1400" dirty="0" err="1"/>
              <a:t>Doorn</a:t>
            </a:r>
            <a:r>
              <a:rPr lang="en-US" sz="1400" dirty="0"/>
              <a:t>, and P. Khosla, “Pioneer: verifying code integrity and enforcing untampered code execution on legacy systems,” ACM SIGOPS Operating Systems Review, vol. 39, no. 5, pp. 1–16, October 2005.</a:t>
            </a:r>
          </a:p>
          <a:p>
            <a:r>
              <a:rPr lang="en-US" sz="1400" dirty="0"/>
              <a:t>[3] A </a:t>
            </a:r>
            <a:r>
              <a:rPr lang="en-US" sz="1400" dirty="0" err="1"/>
              <a:t>Viticchié</a:t>
            </a:r>
            <a:r>
              <a:rPr lang="en-US" sz="1400" dirty="0"/>
              <a:t>, C Basile, F </a:t>
            </a:r>
            <a:r>
              <a:rPr lang="en-US" sz="1400" dirty="0" err="1"/>
              <a:t>Valenza</a:t>
            </a:r>
            <a:r>
              <a:rPr lang="en-US" sz="1400" dirty="0"/>
              <a:t>, A </a:t>
            </a:r>
            <a:r>
              <a:rPr lang="en-US" sz="1400" dirty="0" err="1"/>
              <a:t>Lioy</a:t>
            </a:r>
            <a:r>
              <a:rPr lang="en-US" sz="1400" dirty="0"/>
              <a:t> “On the impossibility of effectively using likely-invariants for software attestation purposes.” J. </a:t>
            </a:r>
            <a:r>
              <a:rPr lang="en-US" sz="1400" dirty="0" err="1"/>
              <a:t>Wirel</a:t>
            </a:r>
            <a:r>
              <a:rPr lang="en-US" sz="1400" dirty="0"/>
              <a:t>. Mob. Networks Ubiquitous </a:t>
            </a:r>
            <a:r>
              <a:rPr lang="en-US" sz="1400" dirty="0" err="1"/>
              <a:t>Comput</a:t>
            </a:r>
            <a:r>
              <a:rPr lang="en-US" sz="1400" dirty="0"/>
              <a:t>. Dependable Appl. 9 (2), 1-25</a:t>
            </a:r>
          </a:p>
          <a:p>
            <a:endParaRPr lang="en-US" dirty="0"/>
          </a:p>
        </p:txBody>
      </p:sp>
      <p:sp>
        <p:nvSpPr>
          <p:cNvPr id="4" name="Header Placeholder 3"/>
          <p:cNvSpPr>
            <a:spLocks noGrp="1"/>
          </p:cNvSpPr>
          <p:nvPr>
            <p:ph type="hdr" sz="quarter"/>
          </p:nvPr>
        </p:nvSpPr>
        <p:spPr/>
        <p:txBody>
          <a:bodyPr/>
          <a:lstStyle/>
          <a:p>
            <a:pPr>
              <a:defRPr/>
            </a:pPr>
            <a:r>
              <a:rPr lang="en-US"/>
              <a:t>Security Verification and Testing (01TYAOV)</a:t>
            </a:r>
          </a:p>
        </p:txBody>
      </p:sp>
      <p:sp>
        <p:nvSpPr>
          <p:cNvPr id="5" name="Date Placeholder 4"/>
          <p:cNvSpPr>
            <a:spLocks noGrp="1"/>
          </p:cNvSpPr>
          <p:nvPr>
            <p:ph type="dt" idx="1"/>
          </p:nvPr>
        </p:nvSpPr>
        <p:spPr/>
        <p:txBody>
          <a:bodyPr/>
          <a:lstStyle/>
          <a:p>
            <a:pPr>
              <a:defRPr/>
            </a:pPr>
            <a:r>
              <a:rPr lang="en-US"/>
              <a:t>(analysis dec'20)</a:t>
            </a:r>
            <a:endParaRPr lang="en-US" dirty="0"/>
          </a:p>
        </p:txBody>
      </p:sp>
      <p:sp>
        <p:nvSpPr>
          <p:cNvPr id="6" name="Footer Placeholder 5"/>
          <p:cNvSpPr>
            <a:spLocks noGrp="1"/>
          </p:cNvSpPr>
          <p:nvPr>
            <p:ph type="ftr" sz="quarter" idx="4"/>
          </p:nvPr>
        </p:nvSpPr>
        <p:spPr/>
        <p:txBody>
          <a:bodyPr/>
          <a:lstStyle/>
          <a:p>
            <a:pPr>
              <a:defRPr/>
            </a:pPr>
            <a:r>
              <a:rPr lang="it-IT" altLang="it-IT"/>
              <a:t>© Cataldo Basile (Politecnico di Torino 2020)</a:t>
            </a:r>
            <a:endParaRPr lang="en-US" altLang="it-IT"/>
          </a:p>
        </p:txBody>
      </p:sp>
      <p:sp>
        <p:nvSpPr>
          <p:cNvPr id="7" name="Slide Number Placeholder 6"/>
          <p:cNvSpPr>
            <a:spLocks noGrp="1"/>
          </p:cNvSpPr>
          <p:nvPr>
            <p:ph type="sldNum" sz="quarter" idx="5"/>
          </p:nvPr>
        </p:nvSpPr>
        <p:spPr/>
        <p:txBody>
          <a:bodyPr/>
          <a:lstStyle/>
          <a:p>
            <a:pPr>
              <a:defRPr/>
            </a:pPr>
            <a:fld id="{CE531F8D-E394-46ED-8895-6A954C199EFF}" type="slidenum">
              <a:rPr lang="en-US" altLang="it-IT" smtClean="0"/>
              <a:pPr>
                <a:defRPr/>
              </a:pPr>
              <a:t>42</a:t>
            </a:fld>
            <a:endParaRPr lang="en-US" altLang="it-IT"/>
          </a:p>
        </p:txBody>
      </p:sp>
    </p:spTree>
    <p:extLst>
      <p:ext uri="{BB962C8B-B14F-4D97-AF65-F5344CB8AC3E}">
        <p14:creationId xmlns:p14="http://schemas.microsoft.com/office/powerpoint/2010/main" val="2307553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olo e contenuto" type="obj">
  <p:cSld name="OBJECT">
    <p:spTree>
      <p:nvGrpSpPr>
        <p:cNvPr id="1" name="Shape 31"/>
        <p:cNvGrpSpPr/>
        <p:nvPr/>
      </p:nvGrpSpPr>
      <p:grpSpPr>
        <a:xfrm>
          <a:off x="0" y="0"/>
          <a:ext cx="0" cy="0"/>
          <a:chOff x="0" y="0"/>
          <a:chExt cx="0" cy="0"/>
        </a:xfrm>
      </p:grpSpPr>
      <p:sp>
        <p:nvSpPr>
          <p:cNvPr id="32" name="Google Shape;32;p35"/>
          <p:cNvSpPr txBox="1">
            <a:spLocks noGrp="1"/>
          </p:cNvSpPr>
          <p:nvPr>
            <p:ph type="title" hasCustomPrompt="1"/>
          </p:nvPr>
        </p:nvSpPr>
        <p:spPr>
          <a:xfrm>
            <a:off x="685800" y="114300"/>
            <a:ext cx="7772400" cy="7833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chemeClr val="dk1"/>
              </a:buClr>
              <a:buSzPts val="2100"/>
              <a:buFont typeface="Book Antiqua"/>
              <a:buNone/>
              <a:defRPr sz="2100" b="1" i="0" u="none" strike="noStrike" cap="none">
                <a:solidFill>
                  <a:schemeClr val="dk1"/>
                </a:solidFill>
                <a:latin typeface="Helvetica Neue" panose="02000503000000020004" pitchFamily="2" charset="0"/>
                <a:ea typeface="Helvetica Neue" panose="02000503000000020004" pitchFamily="2" charset="0"/>
                <a:cs typeface="Helvetica Neue" panose="02000503000000020004" pitchFamily="2" charset="0"/>
                <a:sym typeface="Book Antiqua"/>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dirty="0" err="1"/>
              <a:t>aaaa</a:t>
            </a:r>
            <a:endParaRPr dirty="0"/>
          </a:p>
        </p:txBody>
      </p:sp>
      <p:sp>
        <p:nvSpPr>
          <p:cNvPr id="33" name="Google Shape;33;p35"/>
          <p:cNvSpPr txBox="1">
            <a:spLocks noGrp="1"/>
          </p:cNvSpPr>
          <p:nvPr>
            <p:ph type="body" idx="1" hasCustomPrompt="1"/>
          </p:nvPr>
        </p:nvSpPr>
        <p:spPr>
          <a:xfrm>
            <a:off x="685800" y="1005576"/>
            <a:ext cx="7772400" cy="3795000"/>
          </a:xfrm>
          <a:prstGeom prst="rect">
            <a:avLst/>
          </a:prstGeom>
          <a:noFill/>
          <a:ln>
            <a:noFill/>
          </a:ln>
        </p:spPr>
        <p:txBody>
          <a:bodyPr spcFirstLastPara="1" wrap="square" lIns="91425" tIns="45700" rIns="91425" bIns="45700" anchor="t" anchorCtr="0">
            <a:noAutofit/>
          </a:bodyPr>
          <a:lstStyle>
            <a:lvl1pPr marL="457200" marR="0" lvl="0" indent="-314325" algn="l">
              <a:lnSpc>
                <a:spcPct val="100000"/>
              </a:lnSpc>
              <a:spcBef>
                <a:spcPts val="270"/>
              </a:spcBef>
              <a:spcAft>
                <a:spcPts val="0"/>
              </a:spcAft>
              <a:buClr>
                <a:schemeClr val="dk1"/>
              </a:buClr>
              <a:buSzPts val="1350"/>
              <a:buFont typeface="Arial"/>
              <a:buChar char="•"/>
              <a:defRPr sz="1350" b="0" i="0" u="none" strike="noStrike" cap="none">
                <a:solidFill>
                  <a:schemeClr val="dk1"/>
                </a:solidFill>
                <a:latin typeface="Helvetica Neue" panose="02000503000000020004" pitchFamily="2" charset="0"/>
                <a:ea typeface="Helvetica Neue" panose="02000503000000020004" pitchFamily="2" charset="0"/>
                <a:cs typeface="Helvetica Neue" panose="02000503000000020004" pitchFamily="2" charset="0"/>
                <a:sym typeface="Book Antiqua"/>
              </a:defRPr>
            </a:lvl1pPr>
            <a:lvl2pPr marL="914400" marR="0" lvl="1" indent="-304800" algn="l">
              <a:lnSpc>
                <a:spcPct val="100000"/>
              </a:lnSpc>
              <a:spcBef>
                <a:spcPts val="240"/>
              </a:spcBef>
              <a:spcAft>
                <a:spcPts val="0"/>
              </a:spcAft>
              <a:buClr>
                <a:schemeClr val="dk1"/>
              </a:buClr>
              <a:buSzPts val="1200"/>
              <a:buFont typeface="Arial"/>
              <a:buChar char="–"/>
              <a:defRPr sz="1200" b="0" i="0" u="none" strike="noStrike" cap="none">
                <a:solidFill>
                  <a:schemeClr val="dk1"/>
                </a:solidFill>
                <a:latin typeface="Helvetica Neue" panose="02000503000000020004" pitchFamily="2" charset="0"/>
                <a:ea typeface="Helvetica Neue" panose="02000503000000020004" pitchFamily="2" charset="0"/>
                <a:cs typeface="Helvetica Neue" panose="02000503000000020004" pitchFamily="2" charset="0"/>
                <a:sym typeface="Book Antiqua"/>
              </a:defRPr>
            </a:lvl2pPr>
            <a:lvl3pPr marL="1371600" marR="0" lvl="2" indent="-295275" algn="l">
              <a:lnSpc>
                <a:spcPct val="100000"/>
              </a:lnSpc>
              <a:spcBef>
                <a:spcPts val="210"/>
              </a:spcBef>
              <a:spcAft>
                <a:spcPts val="0"/>
              </a:spcAft>
              <a:buClr>
                <a:schemeClr val="dk1"/>
              </a:buClr>
              <a:buSzPts val="1050"/>
              <a:buFont typeface="Arial"/>
              <a:buChar char="•"/>
              <a:defRPr sz="1050" b="0" i="0" u="none" strike="noStrike" cap="none">
                <a:solidFill>
                  <a:schemeClr val="dk1"/>
                </a:solidFill>
                <a:latin typeface="Helvetica Neue" panose="02000503000000020004" pitchFamily="2" charset="0"/>
                <a:ea typeface="Helvetica Neue" panose="02000503000000020004" pitchFamily="2" charset="0"/>
                <a:cs typeface="Helvetica Neue" panose="02000503000000020004" pitchFamily="2" charset="0"/>
                <a:sym typeface="Book Antiqua"/>
              </a:defRPr>
            </a:lvl3pPr>
            <a:lvl4pPr marL="1828800" marR="0" lvl="3" indent="-285750" algn="l">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Helvetica Neue" panose="02000503000000020004" pitchFamily="2" charset="0"/>
                <a:ea typeface="Helvetica Neue" panose="02000503000000020004" pitchFamily="2" charset="0"/>
                <a:cs typeface="Helvetica Neue" panose="02000503000000020004" pitchFamily="2" charset="0"/>
                <a:sym typeface="Book Antiqua"/>
              </a:defRPr>
            </a:lvl4pPr>
            <a:lvl5pPr marL="2286000" marR="0" lvl="4" indent="-285750" algn="l">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Book Antiqua"/>
                <a:ea typeface="Book Antiqua"/>
                <a:cs typeface="Book Antiqua"/>
                <a:sym typeface="Book Antiqua"/>
              </a:defRPr>
            </a:lvl5pPr>
            <a:lvl6pPr marL="2743200" marR="0" lvl="5"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r>
              <a:rPr lang="en-US" dirty="0" err="1"/>
              <a:t>Aaaaa</a:t>
            </a:r>
            <a:endParaRPr lang="en-US" dirty="0"/>
          </a:p>
          <a:p>
            <a:pPr lvl="1"/>
            <a:r>
              <a:rPr lang="en-US" dirty="0" err="1"/>
              <a:t>Aaaaaa</a:t>
            </a:r>
            <a:endParaRPr lang="en-US" dirty="0"/>
          </a:p>
          <a:p>
            <a:pPr lvl="2"/>
            <a:r>
              <a:rPr lang="en-US" dirty="0" err="1"/>
              <a:t>Aaaaaaa</a:t>
            </a:r>
            <a:endParaRPr lang="en-US" dirty="0"/>
          </a:p>
          <a:p>
            <a:pPr lvl="3"/>
            <a:r>
              <a:rPr lang="en-US" dirty="0" err="1"/>
              <a:t>aaaaaaa</a:t>
            </a:r>
            <a:endParaRPr dirty="0"/>
          </a:p>
        </p:txBody>
      </p:sp>
      <p:sp>
        <p:nvSpPr>
          <p:cNvPr id="34" name="Google Shape;34;p35"/>
          <p:cNvSpPr txBox="1"/>
          <p:nvPr/>
        </p:nvSpPr>
        <p:spPr>
          <a:xfrm>
            <a:off x="3" y="249772"/>
            <a:ext cx="1656300" cy="485700"/>
          </a:xfrm>
          <a:prstGeom prst="rect">
            <a:avLst/>
          </a:prstGeom>
          <a:solidFill>
            <a:srgbClr val="BDBDBD">
              <a:alpha val="37647"/>
            </a:srgbClr>
          </a:solidFill>
          <a:ln>
            <a:noFill/>
          </a:ln>
        </p:spPr>
        <p:txBody>
          <a:bodyPr spcFirstLastPara="1" wrap="square" lIns="27425" tIns="27425" rIns="27425" bIns="27425" anchor="t" anchorCtr="0">
            <a:noAutofit/>
          </a:bodyPr>
          <a:lstStyle/>
          <a:p>
            <a:pPr marL="0" marR="0" lvl="0" indent="0" algn="ctr" rtl="0">
              <a:lnSpc>
                <a:spcPct val="100000"/>
              </a:lnSpc>
              <a:spcBef>
                <a:spcPts val="0"/>
              </a:spcBef>
              <a:spcAft>
                <a:spcPts val="0"/>
              </a:spcAft>
              <a:buClr>
                <a:srgbClr val="000000"/>
              </a:buClr>
              <a:buSzPts val="375"/>
              <a:buFont typeface="Arial"/>
              <a:buNone/>
            </a:pPr>
            <a:endParaRPr sz="375" b="0" i="0" u="none" strike="noStrike" cap="none" dirty="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825"/>
              <a:buFont typeface="Arial"/>
              <a:buNone/>
            </a:pPr>
            <a:endParaRPr sz="825" b="0" i="0" u="none" strike="noStrike" cap="none" dirty="0">
              <a:solidFill>
                <a:schemeClr val="dk1"/>
              </a:solidFill>
              <a:latin typeface="Book Antiqua"/>
              <a:ea typeface="Book Antiqua"/>
              <a:cs typeface="Book Antiqua"/>
              <a:sym typeface="Book Antiqua"/>
            </a:endParaRPr>
          </a:p>
        </p:txBody>
      </p:sp>
      <p:pic>
        <p:nvPicPr>
          <p:cNvPr id="35" name="Google Shape;35;p35" descr="Logo blu"/>
          <p:cNvPicPr preferRelativeResize="0"/>
          <p:nvPr/>
        </p:nvPicPr>
        <p:blipFill rotWithShape="1">
          <a:blip r:embed="rId2">
            <a:alphaModFix amt="85000"/>
          </a:blip>
          <a:srcRect r="40761"/>
          <a:stretch/>
        </p:blipFill>
        <p:spPr>
          <a:xfrm>
            <a:off x="1656300" y="4772508"/>
            <a:ext cx="319107" cy="378042"/>
          </a:xfrm>
          <a:prstGeom prst="rect">
            <a:avLst/>
          </a:prstGeom>
          <a:noFill/>
          <a:ln>
            <a:noFill/>
          </a:ln>
        </p:spPr>
      </p:pic>
      <p:sp>
        <p:nvSpPr>
          <p:cNvPr id="36" name="Google Shape;36;p35"/>
          <p:cNvSpPr txBox="1"/>
          <p:nvPr/>
        </p:nvSpPr>
        <p:spPr>
          <a:xfrm>
            <a:off x="1737050" y="4851723"/>
            <a:ext cx="1809000" cy="219600"/>
          </a:xfrm>
          <a:prstGeom prst="rect">
            <a:avLst/>
          </a:prstGeom>
          <a:solidFill>
            <a:srgbClr val="595959">
              <a:alpha val="23529"/>
            </a:srgbClr>
          </a:solidFill>
          <a:ln>
            <a:noFill/>
          </a:ln>
        </p:spPr>
        <p:txBody>
          <a:bodyPr spcFirstLastPara="1" wrap="square" lIns="27425" tIns="27425" rIns="27425" bIns="27425" anchor="t" anchorCtr="0">
            <a:noAutofit/>
          </a:bodyPr>
          <a:lstStyle/>
          <a:p>
            <a:pPr marL="0" marR="0" lvl="0" indent="0" algn="ctr" rtl="0">
              <a:lnSpc>
                <a:spcPct val="100000"/>
              </a:lnSpc>
              <a:spcBef>
                <a:spcPts val="0"/>
              </a:spcBef>
              <a:spcAft>
                <a:spcPts val="0"/>
              </a:spcAft>
              <a:buClr>
                <a:srgbClr val="000000"/>
              </a:buClr>
              <a:buSzPts val="825"/>
              <a:buFont typeface="Arial"/>
              <a:buNone/>
            </a:pPr>
            <a:endParaRPr sz="825" b="0" i="0" u="none" strike="noStrike" cap="none">
              <a:solidFill>
                <a:schemeClr val="dk1"/>
              </a:solidFill>
              <a:latin typeface="Book Antiqua"/>
              <a:ea typeface="Book Antiqua"/>
              <a:cs typeface="Book Antiqua"/>
              <a:sym typeface="Book Antiqua"/>
            </a:endParaRPr>
          </a:p>
        </p:txBody>
      </p:sp>
      <p:sp>
        <p:nvSpPr>
          <p:cNvPr id="37" name="Google Shape;37;p35"/>
          <p:cNvSpPr txBox="1"/>
          <p:nvPr/>
        </p:nvSpPr>
        <p:spPr>
          <a:xfrm>
            <a:off x="2027757" y="4851900"/>
            <a:ext cx="1518300" cy="21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it-IT" sz="800" b="0" i="0" u="none" strike="noStrike" cap="none">
                <a:solidFill>
                  <a:srgbClr val="7F7F7F"/>
                </a:solidFill>
                <a:latin typeface="Helvetica Neue"/>
                <a:ea typeface="Helvetica Neue"/>
                <a:cs typeface="Helvetica Neue"/>
                <a:sym typeface="Helvetica Neue"/>
              </a:rPr>
              <a:t>https://sites.unica.it/pralab/</a:t>
            </a:r>
            <a:endParaRPr sz="800" b="0" i="0" u="none" strike="noStrike" cap="none">
              <a:solidFill>
                <a:srgbClr val="7F7F7F"/>
              </a:solidFill>
              <a:latin typeface="Helvetica Neue"/>
              <a:ea typeface="Helvetica Neue"/>
              <a:cs typeface="Helvetica Neue"/>
              <a:sym typeface="Helvetica Neue"/>
            </a:endParaRPr>
          </a:p>
        </p:txBody>
      </p:sp>
      <p:sp>
        <p:nvSpPr>
          <p:cNvPr id="38" name="Google Shape;38;p35"/>
          <p:cNvSpPr/>
          <p:nvPr/>
        </p:nvSpPr>
        <p:spPr>
          <a:xfrm rot="-5400000">
            <a:off x="8658000" y="4657500"/>
            <a:ext cx="486000" cy="486000"/>
          </a:xfrm>
          <a:prstGeom prst="rtTriangle">
            <a:avLst/>
          </a:prstGeom>
          <a:solidFill>
            <a:srgbClr val="2E3540"/>
          </a:solidFill>
          <a:ln>
            <a:noFill/>
          </a:ln>
        </p:spPr>
        <p:txBody>
          <a:bodyPr spcFirstLastPara="1" wrap="square" lIns="135000" tIns="108000" rIns="27425" bIns="27425"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39" name="Google Shape;39;p35"/>
          <p:cNvSpPr txBox="1">
            <a:spLocks noGrp="1"/>
          </p:cNvSpPr>
          <p:nvPr>
            <p:ph type="sldNum" idx="12"/>
          </p:nvPr>
        </p:nvSpPr>
        <p:spPr>
          <a:xfrm>
            <a:off x="8773324" y="4869657"/>
            <a:ext cx="395400" cy="2739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050"/>
              <a:buFont typeface="Arial"/>
              <a:buNone/>
              <a:defRPr sz="1050" b="0" i="0" u="none" strike="noStrike" cap="none">
                <a:solidFill>
                  <a:schemeClr val="lt1"/>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050"/>
              <a:buFont typeface="Arial"/>
              <a:buNone/>
              <a:defRPr sz="1050" b="0" i="0" u="none" strike="noStrike" cap="none">
                <a:solidFill>
                  <a:schemeClr val="lt1"/>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050"/>
              <a:buFont typeface="Arial"/>
              <a:buNone/>
              <a:defRPr sz="1050" b="0" i="0" u="none" strike="noStrike" cap="none">
                <a:solidFill>
                  <a:schemeClr val="lt1"/>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050"/>
              <a:buFont typeface="Arial"/>
              <a:buNone/>
              <a:defRPr sz="1050" b="0" i="0" u="none" strike="noStrike" cap="none">
                <a:solidFill>
                  <a:schemeClr val="lt1"/>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050"/>
              <a:buFont typeface="Arial"/>
              <a:buNone/>
              <a:defRPr sz="1050" b="0" i="0" u="none" strike="noStrike" cap="none">
                <a:solidFill>
                  <a:schemeClr val="lt1"/>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050"/>
              <a:buFont typeface="Arial"/>
              <a:buNone/>
              <a:defRPr sz="1050" b="0" i="0" u="none" strike="noStrike" cap="none">
                <a:solidFill>
                  <a:schemeClr val="lt1"/>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050"/>
              <a:buFont typeface="Arial"/>
              <a:buNone/>
              <a:defRPr sz="1050" b="0" i="0" u="none" strike="noStrike" cap="none">
                <a:solidFill>
                  <a:schemeClr val="lt1"/>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050"/>
              <a:buFont typeface="Arial"/>
              <a:buNone/>
              <a:defRPr sz="1050" b="0" i="0" u="none" strike="noStrike" cap="none">
                <a:solidFill>
                  <a:schemeClr val="lt1"/>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050"/>
              <a:buFont typeface="Arial"/>
              <a:buNone/>
              <a:defRPr sz="1050" b="0" i="0" u="none" strike="noStrike" cap="none">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it-IT"/>
              <a:t>‹N›</a:t>
            </a:fld>
            <a:endParaRPr/>
          </a:p>
        </p:txBody>
      </p:sp>
      <p:pic>
        <p:nvPicPr>
          <p:cNvPr id="40" name="Google Shape;40;p35"/>
          <p:cNvPicPr preferRelativeResize="0"/>
          <p:nvPr/>
        </p:nvPicPr>
        <p:blipFill rotWithShape="1">
          <a:blip r:embed="rId3">
            <a:alphaModFix/>
          </a:blip>
          <a:srcRect/>
          <a:stretch/>
        </p:blipFill>
        <p:spPr>
          <a:xfrm>
            <a:off x="-2" y="4768681"/>
            <a:ext cx="395402" cy="385719"/>
          </a:xfrm>
          <a:prstGeom prst="rect">
            <a:avLst/>
          </a:prstGeom>
          <a:noFill/>
          <a:ln>
            <a:noFill/>
          </a:ln>
        </p:spPr>
      </p:pic>
      <p:sp>
        <p:nvSpPr>
          <p:cNvPr id="41" name="Google Shape;41;p35"/>
          <p:cNvSpPr txBox="1"/>
          <p:nvPr/>
        </p:nvSpPr>
        <p:spPr>
          <a:xfrm>
            <a:off x="409607" y="4851875"/>
            <a:ext cx="1518300" cy="21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it-IT" sz="800" b="0" i="0" u="none" strike="noStrike" cap="none">
                <a:solidFill>
                  <a:srgbClr val="7F7F7F"/>
                </a:solidFill>
                <a:latin typeface="Helvetica Neue"/>
                <a:ea typeface="Helvetica Neue"/>
                <a:cs typeface="Helvetica Neue"/>
                <a:sym typeface="Helvetica Neue"/>
              </a:rPr>
              <a:t>University Of Cagliari</a:t>
            </a:r>
            <a:endParaRPr sz="800" b="0" i="0" u="none" strike="noStrike" cap="none">
              <a:solidFill>
                <a:srgbClr val="7F7F7F"/>
              </a:solidFill>
              <a:latin typeface="Helvetica Neue"/>
              <a:ea typeface="Helvetica Neue"/>
              <a:cs typeface="Helvetica Neue"/>
              <a:sym typeface="Helvetica Neue"/>
            </a:endParaRPr>
          </a:p>
        </p:txBody>
      </p:sp>
      <p:sp>
        <p:nvSpPr>
          <p:cNvPr id="42" name="Google Shape;42;p35"/>
          <p:cNvSpPr txBox="1"/>
          <p:nvPr/>
        </p:nvSpPr>
        <p:spPr>
          <a:xfrm>
            <a:off x="409600" y="4851725"/>
            <a:ext cx="1180500" cy="219600"/>
          </a:xfrm>
          <a:prstGeom prst="rect">
            <a:avLst/>
          </a:prstGeom>
          <a:solidFill>
            <a:srgbClr val="595959">
              <a:alpha val="23529"/>
            </a:srgbClr>
          </a:solidFill>
          <a:ln>
            <a:noFill/>
          </a:ln>
        </p:spPr>
        <p:txBody>
          <a:bodyPr spcFirstLastPara="1" wrap="square" lIns="27425" tIns="27425" rIns="27425" bIns="27425" anchor="t" anchorCtr="0">
            <a:noAutofit/>
          </a:bodyPr>
          <a:lstStyle/>
          <a:p>
            <a:pPr marL="0" marR="0" lvl="0" indent="0" algn="l" rtl="0">
              <a:lnSpc>
                <a:spcPct val="100000"/>
              </a:lnSpc>
              <a:spcBef>
                <a:spcPts val="0"/>
              </a:spcBef>
              <a:spcAft>
                <a:spcPts val="0"/>
              </a:spcAft>
              <a:buClr>
                <a:srgbClr val="000000"/>
              </a:buClr>
              <a:buSzPts val="825"/>
              <a:buFont typeface="Arial"/>
              <a:buNone/>
            </a:pPr>
            <a:endParaRPr sz="825" b="0" i="0" u="none" strike="noStrike" cap="none">
              <a:solidFill>
                <a:schemeClr val="dk1"/>
              </a:solidFill>
              <a:latin typeface="Book Antiqua"/>
              <a:ea typeface="Book Antiqua"/>
              <a:cs typeface="Book Antiqua"/>
              <a:sym typeface="Book Antiqua"/>
            </a:endParaRPr>
          </a:p>
        </p:txBody>
      </p:sp>
      <p:sp>
        <p:nvSpPr>
          <p:cNvPr id="43" name="Google Shape;43;p35"/>
          <p:cNvSpPr txBox="1"/>
          <p:nvPr/>
        </p:nvSpPr>
        <p:spPr>
          <a:xfrm>
            <a:off x="5156825" y="4831925"/>
            <a:ext cx="3616500" cy="219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t-IT" sz="1000" dirty="0">
                <a:solidFill>
                  <a:srgbClr val="888888"/>
                </a:solidFill>
                <a:latin typeface="Calibri"/>
                <a:ea typeface="Calibri"/>
                <a:cs typeface="Calibri"/>
                <a:sym typeface="Calibri"/>
              </a:rPr>
              <a:t>Software Security and </a:t>
            </a:r>
            <a:r>
              <a:rPr lang="it-IT" sz="1000" dirty="0" err="1">
                <a:solidFill>
                  <a:srgbClr val="888888"/>
                </a:solidFill>
                <a:latin typeface="Calibri"/>
                <a:ea typeface="Calibri"/>
                <a:cs typeface="Calibri"/>
                <a:sym typeface="Calibri"/>
              </a:rPr>
              <a:t>Protection</a:t>
            </a:r>
            <a:r>
              <a:rPr lang="it-IT" sz="1000" dirty="0">
                <a:solidFill>
                  <a:srgbClr val="888888"/>
                </a:solidFill>
                <a:latin typeface="Calibri"/>
                <a:ea typeface="Calibri"/>
                <a:cs typeface="Calibri"/>
                <a:sym typeface="Calibri"/>
              </a:rPr>
              <a:t> – Leonardo Regano</a:t>
            </a:r>
            <a:endParaRPr sz="1000" dirty="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Copertina eng">
  <p:cSld name="1_Copertina eng">
    <p:spTree>
      <p:nvGrpSpPr>
        <p:cNvPr id="1" name="Shape 11"/>
        <p:cNvGrpSpPr/>
        <p:nvPr/>
      </p:nvGrpSpPr>
      <p:grpSpPr>
        <a:xfrm>
          <a:off x="0" y="0"/>
          <a:ext cx="0" cy="0"/>
          <a:chOff x="0" y="0"/>
          <a:chExt cx="0" cy="0"/>
        </a:xfrm>
      </p:grpSpPr>
      <p:sp>
        <p:nvSpPr>
          <p:cNvPr id="12" name="Google Shape;12;p34"/>
          <p:cNvSpPr txBox="1">
            <a:spLocks noGrp="1"/>
          </p:cNvSpPr>
          <p:nvPr>
            <p:ph type="ctrTitle"/>
          </p:nvPr>
        </p:nvSpPr>
        <p:spPr>
          <a:xfrm>
            <a:off x="685800" y="1705832"/>
            <a:ext cx="7772400" cy="1102500"/>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Clr>
                <a:schemeClr val="dk1"/>
              </a:buClr>
              <a:buSzPts val="2400"/>
              <a:buFont typeface="Book Antiqua"/>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dirty="0"/>
          </a:p>
        </p:txBody>
      </p:sp>
      <p:sp>
        <p:nvSpPr>
          <p:cNvPr id="13" name="Google Shape;13;p34"/>
          <p:cNvSpPr txBox="1">
            <a:spLocks noGrp="1"/>
          </p:cNvSpPr>
          <p:nvPr>
            <p:ph type="subTitle" idx="1"/>
          </p:nvPr>
        </p:nvSpPr>
        <p:spPr>
          <a:xfrm>
            <a:off x="683568" y="3022662"/>
            <a:ext cx="7776900" cy="683100"/>
          </a:xfrm>
          <a:prstGeom prst="rect">
            <a:avLst/>
          </a:prstGeom>
          <a:noFill/>
          <a:ln>
            <a:noFill/>
          </a:ln>
        </p:spPr>
        <p:txBody>
          <a:bodyPr spcFirstLastPara="1" wrap="square" lIns="91425" tIns="45700" rIns="91425" bIns="45700" anchor="t" anchorCtr="0">
            <a:noAutofit/>
          </a:bodyPr>
          <a:lstStyle>
            <a:lvl1pPr marR="0" lvl="0" algn="ctr">
              <a:lnSpc>
                <a:spcPct val="100000"/>
              </a:lnSpc>
              <a:spcBef>
                <a:spcPts val="300"/>
              </a:spcBef>
              <a:spcAft>
                <a:spcPts val="0"/>
              </a:spcAft>
              <a:buClr>
                <a:schemeClr val="dk1"/>
              </a:buClr>
              <a:buSzPts val="1500"/>
              <a:buFont typeface="Arial"/>
              <a:buNone/>
              <a:defRPr sz="3300" b="0" i="0" u="none" strike="noStrike" cap="none">
                <a:solidFill>
                  <a:schemeClr val="dk1"/>
                </a:solidFill>
                <a:latin typeface="Calibri"/>
                <a:ea typeface="Calibri"/>
                <a:cs typeface="Calibri"/>
                <a:sym typeface="Calibri"/>
              </a:defRPr>
            </a:lvl1pPr>
            <a:lvl2pPr marR="0" lvl="1" algn="ctr">
              <a:lnSpc>
                <a:spcPct val="100000"/>
              </a:lnSpc>
              <a:spcBef>
                <a:spcPts val="42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ctr">
              <a:lnSpc>
                <a:spcPct val="100000"/>
              </a:lnSpc>
              <a:spcBef>
                <a:spcPts val="36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ctr">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ctr">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ctr">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ctr">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ctr">
              <a:lnSpc>
                <a:spcPct val="100000"/>
              </a:lnSpc>
              <a:spcBef>
                <a:spcPts val="3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dirty="0"/>
          </a:p>
        </p:txBody>
      </p:sp>
      <p:grpSp>
        <p:nvGrpSpPr>
          <p:cNvPr id="14" name="Google Shape;14;p34"/>
          <p:cNvGrpSpPr/>
          <p:nvPr/>
        </p:nvGrpSpPr>
        <p:grpSpPr>
          <a:xfrm>
            <a:off x="8544534" y="1"/>
            <a:ext cx="599666" cy="5143500"/>
            <a:chOff x="7947177" y="0"/>
            <a:chExt cx="1196700" cy="6858000"/>
          </a:xfrm>
        </p:grpSpPr>
        <p:sp>
          <p:nvSpPr>
            <p:cNvPr id="15" name="Google Shape;15;p34"/>
            <p:cNvSpPr/>
            <p:nvPr/>
          </p:nvSpPr>
          <p:spPr>
            <a:xfrm>
              <a:off x="7947177" y="0"/>
              <a:ext cx="1196700" cy="6858000"/>
            </a:xfrm>
            <a:custGeom>
              <a:avLst/>
              <a:gdLst/>
              <a:ahLst/>
              <a:cxnLst/>
              <a:rect l="l" t="t" r="r" b="b"/>
              <a:pathLst>
                <a:path w="120000" h="120000" extrusionOk="0">
                  <a:moveTo>
                    <a:pt x="120000" y="0"/>
                  </a:moveTo>
                  <a:cubicBezTo>
                    <a:pt x="22233" y="0"/>
                    <a:pt x="22233" y="0"/>
                    <a:pt x="22233" y="0"/>
                  </a:cubicBezTo>
                  <a:cubicBezTo>
                    <a:pt x="34900" y="14505"/>
                    <a:pt x="77211" y="71972"/>
                    <a:pt x="0" y="120000"/>
                  </a:cubicBezTo>
                  <a:cubicBezTo>
                    <a:pt x="120000" y="120000"/>
                    <a:pt x="120000" y="120000"/>
                    <a:pt x="120000" y="120000"/>
                  </a:cubicBezTo>
                  <a:lnTo>
                    <a:pt x="120000" y="0"/>
                  </a:lnTo>
                  <a:close/>
                </a:path>
              </a:pathLst>
            </a:custGeom>
            <a:solidFill>
              <a:srgbClr val="2E364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350"/>
                <a:buFont typeface="Calibri"/>
                <a:buNone/>
              </a:pPr>
              <a:endParaRPr sz="1350" b="0" i="0" u="none" strike="noStrike" cap="none">
                <a:solidFill>
                  <a:srgbClr val="000000"/>
                </a:solidFill>
                <a:latin typeface="Calibri"/>
                <a:ea typeface="Calibri"/>
                <a:cs typeface="Calibri"/>
                <a:sym typeface="Calibri"/>
              </a:endParaRPr>
            </a:p>
          </p:txBody>
        </p:sp>
        <p:sp>
          <p:nvSpPr>
            <p:cNvPr id="16" name="Google Shape;16;p34"/>
            <p:cNvSpPr/>
            <p:nvPr/>
          </p:nvSpPr>
          <p:spPr>
            <a:xfrm>
              <a:off x="7956374" y="28457"/>
              <a:ext cx="569700" cy="6829500"/>
            </a:xfrm>
            <a:custGeom>
              <a:avLst/>
              <a:gdLst/>
              <a:ahLst/>
              <a:cxnLst/>
              <a:rect l="l" t="t" r="r" b="b"/>
              <a:pathLst>
                <a:path w="120000" h="120000" extrusionOk="0">
                  <a:moveTo>
                    <a:pt x="52904" y="0"/>
                  </a:moveTo>
                  <a:cubicBezTo>
                    <a:pt x="202721" y="53116"/>
                    <a:pt x="63904" y="102027"/>
                    <a:pt x="0" y="120000"/>
                  </a:cubicBezTo>
                </a:path>
              </a:pathLst>
            </a:custGeom>
            <a:noFill/>
            <a:ln w="9525" cap="flat" cmpd="sng">
              <a:solidFill>
                <a:srgbClr val="FFFFFE"/>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350"/>
                <a:buFont typeface="Calibri"/>
                <a:buNone/>
              </a:pPr>
              <a:endParaRPr sz="1350" b="0" i="0" u="none" strike="noStrike" cap="none">
                <a:solidFill>
                  <a:srgbClr val="000000"/>
                </a:solidFill>
                <a:latin typeface="Calibri"/>
                <a:ea typeface="Calibri"/>
                <a:cs typeface="Calibri"/>
                <a:sym typeface="Calibri"/>
              </a:endParaRPr>
            </a:p>
          </p:txBody>
        </p:sp>
        <p:sp>
          <p:nvSpPr>
            <p:cNvPr id="17" name="Google Shape;17;p34"/>
            <p:cNvSpPr/>
            <p:nvPr/>
          </p:nvSpPr>
          <p:spPr>
            <a:xfrm>
              <a:off x="8154089" y="28457"/>
              <a:ext cx="452100" cy="6829500"/>
            </a:xfrm>
            <a:custGeom>
              <a:avLst/>
              <a:gdLst/>
              <a:ahLst/>
              <a:cxnLst/>
              <a:rect l="l" t="t" r="r" b="b"/>
              <a:pathLst>
                <a:path w="120000" h="120000" extrusionOk="0">
                  <a:moveTo>
                    <a:pt x="0" y="0"/>
                  </a:moveTo>
                  <a:cubicBezTo>
                    <a:pt x="220670" y="52016"/>
                    <a:pt x="83252" y="100783"/>
                    <a:pt x="10573" y="120000"/>
                  </a:cubicBezTo>
                </a:path>
              </a:pathLst>
            </a:custGeom>
            <a:noFill/>
            <a:ln w="9525" cap="flat" cmpd="sng">
              <a:solidFill>
                <a:srgbClr val="FFFFFE"/>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350"/>
                <a:buFont typeface="Calibri"/>
                <a:buNone/>
              </a:pPr>
              <a:endParaRPr sz="1350" b="0" i="0" u="none" strike="noStrike" cap="none">
                <a:solidFill>
                  <a:srgbClr val="000000"/>
                </a:solidFill>
                <a:latin typeface="Calibri"/>
                <a:ea typeface="Calibri"/>
                <a:cs typeface="Calibri"/>
                <a:sym typeface="Calibri"/>
              </a:endParaRPr>
            </a:p>
          </p:txBody>
        </p:sp>
        <p:sp>
          <p:nvSpPr>
            <p:cNvPr id="18" name="Google Shape;18;p34"/>
            <p:cNvSpPr/>
            <p:nvPr/>
          </p:nvSpPr>
          <p:spPr>
            <a:xfrm>
              <a:off x="8274960" y="28457"/>
              <a:ext cx="459600" cy="6829500"/>
            </a:xfrm>
            <a:custGeom>
              <a:avLst/>
              <a:gdLst/>
              <a:ahLst/>
              <a:cxnLst/>
              <a:rect l="l" t="t" r="r" b="b"/>
              <a:pathLst>
                <a:path w="120000" h="120000" extrusionOk="0">
                  <a:moveTo>
                    <a:pt x="13641" y="0"/>
                  </a:moveTo>
                  <a:cubicBezTo>
                    <a:pt x="220220" y="52094"/>
                    <a:pt x="75354" y="100783"/>
                    <a:pt x="0" y="120000"/>
                  </a:cubicBezTo>
                </a:path>
              </a:pathLst>
            </a:custGeom>
            <a:noFill/>
            <a:ln w="9525" cap="flat" cmpd="sng">
              <a:solidFill>
                <a:srgbClr val="FFAF08"/>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350"/>
                <a:buFont typeface="Calibri"/>
                <a:buNone/>
              </a:pPr>
              <a:endParaRPr sz="1350" b="0" i="0" u="none" strike="noStrike" cap="none">
                <a:solidFill>
                  <a:srgbClr val="000000"/>
                </a:solidFill>
                <a:latin typeface="Calibri"/>
                <a:ea typeface="Calibri"/>
                <a:cs typeface="Calibri"/>
                <a:sym typeface="Calibri"/>
              </a:endParaRPr>
            </a:p>
          </p:txBody>
        </p:sp>
        <p:sp>
          <p:nvSpPr>
            <p:cNvPr id="19" name="Google Shape;19;p34"/>
            <p:cNvSpPr/>
            <p:nvPr/>
          </p:nvSpPr>
          <p:spPr>
            <a:xfrm>
              <a:off x="8144326" y="28457"/>
              <a:ext cx="468900" cy="6829500"/>
            </a:xfrm>
            <a:custGeom>
              <a:avLst/>
              <a:gdLst/>
              <a:ahLst/>
              <a:cxnLst/>
              <a:rect l="l" t="t" r="r" b="b"/>
              <a:pathLst>
                <a:path w="120000" h="120000" extrusionOk="0">
                  <a:moveTo>
                    <a:pt x="17830" y="0"/>
                  </a:moveTo>
                  <a:cubicBezTo>
                    <a:pt x="218457" y="52166"/>
                    <a:pt x="74518" y="100855"/>
                    <a:pt x="0" y="120000"/>
                  </a:cubicBezTo>
                </a:path>
              </a:pathLst>
            </a:custGeom>
            <a:noFill/>
            <a:ln w="9525" cap="flat" cmpd="sng">
              <a:solidFill>
                <a:srgbClr val="FFFFFE"/>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350"/>
                <a:buFont typeface="Calibri"/>
                <a:buNone/>
              </a:pPr>
              <a:endParaRPr sz="1350" b="0" i="0" u="none" strike="noStrike" cap="none">
                <a:solidFill>
                  <a:srgbClr val="000000"/>
                </a:solidFill>
                <a:latin typeface="Calibri"/>
                <a:ea typeface="Calibri"/>
                <a:cs typeface="Calibri"/>
                <a:sym typeface="Calibri"/>
              </a:endParaRPr>
            </a:p>
          </p:txBody>
        </p:sp>
      </p:grpSp>
      <p:sp>
        <p:nvSpPr>
          <p:cNvPr id="20" name="Google Shape;20;p34"/>
          <p:cNvSpPr txBox="1">
            <a:spLocks noGrp="1"/>
          </p:cNvSpPr>
          <p:nvPr>
            <p:ph type="sldNum" idx="12"/>
          </p:nvPr>
        </p:nvSpPr>
        <p:spPr>
          <a:xfrm>
            <a:off x="8556784" y="4749851"/>
            <a:ext cx="548700" cy="3936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t-IT"/>
              <a:t>‹N›</a:t>
            </a:fld>
            <a:endParaRPr/>
          </a:p>
        </p:txBody>
      </p:sp>
      <p:pic>
        <p:nvPicPr>
          <p:cNvPr id="21" name="Google Shape;21;p34"/>
          <p:cNvPicPr preferRelativeResize="0"/>
          <p:nvPr/>
        </p:nvPicPr>
        <p:blipFill rotWithShape="1">
          <a:blip r:embed="rId2">
            <a:alphaModFix/>
          </a:blip>
          <a:srcRect/>
          <a:stretch/>
        </p:blipFill>
        <p:spPr>
          <a:xfrm>
            <a:off x="3637331" y="200643"/>
            <a:ext cx="599666" cy="599666"/>
          </a:xfrm>
          <a:prstGeom prst="rect">
            <a:avLst/>
          </a:prstGeom>
          <a:noFill/>
          <a:ln>
            <a:noFill/>
          </a:ln>
        </p:spPr>
      </p:pic>
      <p:grpSp>
        <p:nvGrpSpPr>
          <p:cNvPr id="22" name="Google Shape;22;p34"/>
          <p:cNvGrpSpPr/>
          <p:nvPr/>
        </p:nvGrpSpPr>
        <p:grpSpPr>
          <a:xfrm>
            <a:off x="8544534" y="1"/>
            <a:ext cx="599666" cy="5143500"/>
            <a:chOff x="7947177" y="0"/>
            <a:chExt cx="1196700" cy="6858000"/>
          </a:xfrm>
        </p:grpSpPr>
        <p:sp>
          <p:nvSpPr>
            <p:cNvPr id="23" name="Google Shape;23;p34"/>
            <p:cNvSpPr/>
            <p:nvPr/>
          </p:nvSpPr>
          <p:spPr>
            <a:xfrm>
              <a:off x="7947177" y="0"/>
              <a:ext cx="1196700" cy="6858000"/>
            </a:xfrm>
            <a:custGeom>
              <a:avLst/>
              <a:gdLst/>
              <a:ahLst/>
              <a:cxnLst/>
              <a:rect l="l" t="t" r="r" b="b"/>
              <a:pathLst>
                <a:path w="120000" h="120000" extrusionOk="0">
                  <a:moveTo>
                    <a:pt x="120000" y="0"/>
                  </a:moveTo>
                  <a:cubicBezTo>
                    <a:pt x="22233" y="0"/>
                    <a:pt x="22233" y="0"/>
                    <a:pt x="22233" y="0"/>
                  </a:cubicBezTo>
                  <a:cubicBezTo>
                    <a:pt x="34900" y="14505"/>
                    <a:pt x="77211" y="71972"/>
                    <a:pt x="0" y="120000"/>
                  </a:cubicBezTo>
                  <a:cubicBezTo>
                    <a:pt x="120000" y="120000"/>
                    <a:pt x="120000" y="120000"/>
                    <a:pt x="120000" y="120000"/>
                  </a:cubicBezTo>
                  <a:lnTo>
                    <a:pt x="120000" y="0"/>
                  </a:lnTo>
                  <a:close/>
                </a:path>
              </a:pathLst>
            </a:custGeom>
            <a:solidFill>
              <a:srgbClr val="2E3640"/>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350"/>
                <a:buFont typeface="Calibri"/>
                <a:buNone/>
              </a:pPr>
              <a:endParaRPr sz="1350" b="0" i="0" u="none" strike="noStrike" cap="none">
                <a:solidFill>
                  <a:srgbClr val="000000"/>
                </a:solidFill>
                <a:latin typeface="Calibri"/>
                <a:ea typeface="Calibri"/>
                <a:cs typeface="Calibri"/>
                <a:sym typeface="Calibri"/>
              </a:endParaRPr>
            </a:p>
          </p:txBody>
        </p:sp>
        <p:sp>
          <p:nvSpPr>
            <p:cNvPr id="24" name="Google Shape;24;p34"/>
            <p:cNvSpPr/>
            <p:nvPr/>
          </p:nvSpPr>
          <p:spPr>
            <a:xfrm>
              <a:off x="7956374" y="28457"/>
              <a:ext cx="569700" cy="6829500"/>
            </a:xfrm>
            <a:custGeom>
              <a:avLst/>
              <a:gdLst/>
              <a:ahLst/>
              <a:cxnLst/>
              <a:rect l="l" t="t" r="r" b="b"/>
              <a:pathLst>
                <a:path w="120000" h="120000" extrusionOk="0">
                  <a:moveTo>
                    <a:pt x="52904" y="0"/>
                  </a:moveTo>
                  <a:cubicBezTo>
                    <a:pt x="202721" y="53116"/>
                    <a:pt x="63904" y="102027"/>
                    <a:pt x="0" y="120000"/>
                  </a:cubicBezTo>
                </a:path>
              </a:pathLst>
            </a:custGeom>
            <a:noFill/>
            <a:ln w="9525" cap="flat" cmpd="sng">
              <a:solidFill>
                <a:srgbClr val="FFFFFE"/>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350"/>
                <a:buFont typeface="Calibri"/>
                <a:buNone/>
              </a:pPr>
              <a:endParaRPr sz="1350" b="0" i="0" u="none" strike="noStrike" cap="none">
                <a:solidFill>
                  <a:srgbClr val="000000"/>
                </a:solidFill>
                <a:latin typeface="Calibri"/>
                <a:ea typeface="Calibri"/>
                <a:cs typeface="Calibri"/>
                <a:sym typeface="Calibri"/>
              </a:endParaRPr>
            </a:p>
          </p:txBody>
        </p:sp>
        <p:sp>
          <p:nvSpPr>
            <p:cNvPr id="25" name="Google Shape;25;p34"/>
            <p:cNvSpPr/>
            <p:nvPr/>
          </p:nvSpPr>
          <p:spPr>
            <a:xfrm>
              <a:off x="8154089" y="28457"/>
              <a:ext cx="452100" cy="6829500"/>
            </a:xfrm>
            <a:custGeom>
              <a:avLst/>
              <a:gdLst/>
              <a:ahLst/>
              <a:cxnLst/>
              <a:rect l="l" t="t" r="r" b="b"/>
              <a:pathLst>
                <a:path w="120000" h="120000" extrusionOk="0">
                  <a:moveTo>
                    <a:pt x="0" y="0"/>
                  </a:moveTo>
                  <a:cubicBezTo>
                    <a:pt x="220670" y="52016"/>
                    <a:pt x="83252" y="100783"/>
                    <a:pt x="10573" y="120000"/>
                  </a:cubicBezTo>
                </a:path>
              </a:pathLst>
            </a:custGeom>
            <a:noFill/>
            <a:ln w="9525" cap="flat" cmpd="sng">
              <a:solidFill>
                <a:srgbClr val="FFFFFE"/>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350"/>
                <a:buFont typeface="Calibri"/>
                <a:buNone/>
              </a:pPr>
              <a:endParaRPr sz="1350" b="0" i="0" u="none" strike="noStrike" cap="none">
                <a:solidFill>
                  <a:srgbClr val="000000"/>
                </a:solidFill>
                <a:latin typeface="Calibri"/>
                <a:ea typeface="Calibri"/>
                <a:cs typeface="Calibri"/>
                <a:sym typeface="Calibri"/>
              </a:endParaRPr>
            </a:p>
          </p:txBody>
        </p:sp>
        <p:sp>
          <p:nvSpPr>
            <p:cNvPr id="26" name="Google Shape;26;p34"/>
            <p:cNvSpPr/>
            <p:nvPr/>
          </p:nvSpPr>
          <p:spPr>
            <a:xfrm>
              <a:off x="8274960" y="28457"/>
              <a:ext cx="459600" cy="6829500"/>
            </a:xfrm>
            <a:custGeom>
              <a:avLst/>
              <a:gdLst/>
              <a:ahLst/>
              <a:cxnLst/>
              <a:rect l="l" t="t" r="r" b="b"/>
              <a:pathLst>
                <a:path w="120000" h="120000" extrusionOk="0">
                  <a:moveTo>
                    <a:pt x="13641" y="0"/>
                  </a:moveTo>
                  <a:cubicBezTo>
                    <a:pt x="220220" y="52094"/>
                    <a:pt x="75354" y="100783"/>
                    <a:pt x="0" y="120000"/>
                  </a:cubicBezTo>
                </a:path>
              </a:pathLst>
            </a:custGeom>
            <a:noFill/>
            <a:ln w="9525" cap="flat" cmpd="sng">
              <a:solidFill>
                <a:srgbClr val="FFAF08"/>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350"/>
                <a:buFont typeface="Calibri"/>
                <a:buNone/>
              </a:pPr>
              <a:endParaRPr sz="1350" b="0" i="0" u="none" strike="noStrike" cap="none">
                <a:solidFill>
                  <a:srgbClr val="000000"/>
                </a:solidFill>
                <a:latin typeface="Calibri"/>
                <a:ea typeface="Calibri"/>
                <a:cs typeface="Calibri"/>
                <a:sym typeface="Calibri"/>
              </a:endParaRPr>
            </a:p>
          </p:txBody>
        </p:sp>
        <p:sp>
          <p:nvSpPr>
            <p:cNvPr id="27" name="Google Shape;27;p34"/>
            <p:cNvSpPr/>
            <p:nvPr/>
          </p:nvSpPr>
          <p:spPr>
            <a:xfrm>
              <a:off x="8144326" y="28457"/>
              <a:ext cx="468900" cy="6829500"/>
            </a:xfrm>
            <a:custGeom>
              <a:avLst/>
              <a:gdLst/>
              <a:ahLst/>
              <a:cxnLst/>
              <a:rect l="l" t="t" r="r" b="b"/>
              <a:pathLst>
                <a:path w="120000" h="120000" extrusionOk="0">
                  <a:moveTo>
                    <a:pt x="17830" y="0"/>
                  </a:moveTo>
                  <a:cubicBezTo>
                    <a:pt x="218457" y="52166"/>
                    <a:pt x="74518" y="100855"/>
                    <a:pt x="0" y="120000"/>
                  </a:cubicBezTo>
                </a:path>
              </a:pathLst>
            </a:custGeom>
            <a:noFill/>
            <a:ln w="9525" cap="flat" cmpd="sng">
              <a:solidFill>
                <a:srgbClr val="FFFFFE"/>
              </a:solidFill>
              <a:prstDash val="solid"/>
              <a:miter lim="8000"/>
              <a:headEnd type="none" w="sm" len="sm"/>
              <a:tailEnd type="none" w="sm" len="sm"/>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000000"/>
                </a:buClr>
                <a:buSzPts val="1350"/>
                <a:buFont typeface="Calibri"/>
                <a:buNone/>
              </a:pPr>
              <a:endParaRPr sz="1350" b="0" i="0" u="none" strike="noStrike" cap="none">
                <a:solidFill>
                  <a:srgbClr val="000000"/>
                </a:solidFill>
                <a:latin typeface="Calibri"/>
                <a:ea typeface="Calibri"/>
                <a:cs typeface="Calibri"/>
                <a:sym typeface="Calibri"/>
              </a:endParaRPr>
            </a:p>
          </p:txBody>
        </p:sp>
      </p:grpSp>
      <p:sp>
        <p:nvSpPr>
          <p:cNvPr id="28" name="Google Shape;28;p34"/>
          <p:cNvSpPr txBox="1"/>
          <p:nvPr/>
        </p:nvSpPr>
        <p:spPr>
          <a:xfrm>
            <a:off x="8556784" y="4749851"/>
            <a:ext cx="548700" cy="393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it-IT" sz="1300" b="0" i="0" u="none" strike="noStrike" cap="none">
                <a:solidFill>
                  <a:schemeClr val="dk1"/>
                </a:solidFill>
                <a:latin typeface="Calibri"/>
                <a:ea typeface="Calibri"/>
                <a:cs typeface="Calibri"/>
                <a:sym typeface="Calibri"/>
              </a:rPr>
              <a:t>‹N›</a:t>
            </a:fld>
            <a:endParaRPr sz="1300" b="0" i="0" u="none" strike="noStrike" cap="none">
              <a:solidFill>
                <a:schemeClr val="dk1"/>
              </a:solidFill>
              <a:latin typeface="Calibri"/>
              <a:ea typeface="Calibri"/>
              <a:cs typeface="Calibri"/>
              <a:sym typeface="Calibri"/>
            </a:endParaRPr>
          </a:p>
        </p:txBody>
      </p:sp>
      <p:pic>
        <p:nvPicPr>
          <p:cNvPr id="29" name="Google Shape;29;p34"/>
          <p:cNvPicPr preferRelativeResize="0"/>
          <p:nvPr/>
        </p:nvPicPr>
        <p:blipFill rotWithShape="1">
          <a:blip r:embed="rId3">
            <a:alphaModFix/>
          </a:blip>
          <a:srcRect/>
          <a:stretch/>
        </p:blipFill>
        <p:spPr>
          <a:xfrm>
            <a:off x="3632106" y="226063"/>
            <a:ext cx="583128" cy="583128"/>
          </a:xfrm>
          <a:prstGeom prst="rect">
            <a:avLst/>
          </a:prstGeom>
          <a:noFill/>
          <a:ln>
            <a:noFill/>
          </a:ln>
        </p:spPr>
      </p:pic>
      <p:pic>
        <p:nvPicPr>
          <p:cNvPr id="30" name="Google Shape;30;p34"/>
          <p:cNvPicPr preferRelativeResize="0"/>
          <p:nvPr/>
        </p:nvPicPr>
        <p:blipFill rotWithShape="1">
          <a:blip r:embed="rId4">
            <a:alphaModFix/>
          </a:blip>
          <a:srcRect/>
          <a:stretch/>
        </p:blipFill>
        <p:spPr>
          <a:xfrm>
            <a:off x="4817326" y="226063"/>
            <a:ext cx="760111" cy="63591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3"/>
          <p:cNvSpPr txBox="1">
            <a:spLocks noGrp="1"/>
          </p:cNvSpPr>
          <p:nvPr>
            <p:ph type="title"/>
          </p:nvPr>
        </p:nvSpPr>
        <p:spPr>
          <a:xfrm>
            <a:off x="457200" y="205979"/>
            <a:ext cx="8229600" cy="8574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7" name="Google Shape;7;p33"/>
          <p:cNvSpPr txBox="1">
            <a:spLocks noGrp="1"/>
          </p:cNvSpPr>
          <p:nvPr>
            <p:ph type="body" idx="1"/>
          </p:nvPr>
        </p:nvSpPr>
        <p:spPr>
          <a:xfrm>
            <a:off x="457200" y="1200151"/>
            <a:ext cx="8229600" cy="33945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r>
              <a:rPr lang="en-US" dirty="0" err="1"/>
              <a:t>aaaaa</a:t>
            </a:r>
            <a:endParaRPr lang="en-US" dirty="0"/>
          </a:p>
          <a:p>
            <a:pPr lvl="1"/>
            <a:r>
              <a:rPr lang="en-US" dirty="0" err="1"/>
              <a:t>Aaaaaa</a:t>
            </a:r>
            <a:endParaRPr lang="en-US" dirty="0"/>
          </a:p>
          <a:p>
            <a:pPr lvl="2"/>
            <a:r>
              <a:rPr lang="en-US" dirty="0" err="1"/>
              <a:t>aaaaa</a:t>
            </a:r>
            <a:endParaRPr dirty="0"/>
          </a:p>
        </p:txBody>
      </p:sp>
      <p:sp>
        <p:nvSpPr>
          <p:cNvPr id="8" name="Google Shape;8;p33"/>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3"/>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3"/>
          <p:cNvSpPr txBox="1">
            <a:spLocks noGrp="1"/>
          </p:cNvSpPr>
          <p:nvPr>
            <p:ph type="sldNum" idx="12"/>
          </p:nvPr>
        </p:nvSpPr>
        <p:spPr>
          <a:xfrm>
            <a:off x="6553200" y="4767264"/>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it-IT"/>
              <a:t>‹N›</a:t>
            </a:fld>
            <a:endParaRPr/>
          </a:p>
        </p:txBody>
      </p:sp>
    </p:spTree>
  </p:cSld>
  <p:clrMap bg1="lt1" tx1="dk1" bg2="dk2" tx2="lt2" accent1="accent1" accent2="accent2" accent3="accent3" accent4="accent4" accent5="accent5" accent6="accent6" hlink="hlink" folHlink="folHlink"/>
  <p:sldLayoutIdLst>
    <p:sldLayoutId id="2147483650" r:id="rId1"/>
    <p:sldLayoutId id="2147483649"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tigress.wtf/encodeData.html"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2.tmp"/><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s://trustedcomputinggroup.org/wp-content/uploads/TCG_1_4_Architecture_Overview.pdf"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
          <p:cNvSpPr txBox="1">
            <a:spLocks noGrp="1"/>
          </p:cNvSpPr>
          <p:nvPr>
            <p:ph type="ctrTitle"/>
          </p:nvPr>
        </p:nvSpPr>
        <p:spPr>
          <a:xfrm>
            <a:off x="685800" y="1705832"/>
            <a:ext cx="7772400" cy="1102500"/>
          </a:xfrm>
          <a:prstGeom prst="rect">
            <a:avLst/>
          </a:prstGeom>
          <a:noFill/>
          <a:ln>
            <a:noFill/>
          </a:ln>
        </p:spPr>
        <p:txBody>
          <a:bodyPr spcFirstLastPara="1" wrap="square" lIns="91425" tIns="45700" rIns="91425" bIns="45700" anchor="ctr" anchorCtr="0">
            <a:noAutofit/>
          </a:bodyPr>
          <a:lstStyle/>
          <a:p>
            <a:r>
              <a:rPr lang="en-US" dirty="0">
                <a:solidFill>
                  <a:srgbClr val="242424"/>
                </a:solidFill>
                <a:latin typeface="Century Gothic"/>
                <a:ea typeface="Century Gothic"/>
                <a:cs typeface="Century Gothic"/>
                <a:sym typeface="Century Gothic"/>
              </a:rPr>
              <a:t>Software Protection</a:t>
            </a:r>
            <a:br>
              <a:rPr lang="en-US" dirty="0">
                <a:solidFill>
                  <a:srgbClr val="242424"/>
                </a:solidFill>
                <a:latin typeface="Century Gothic"/>
                <a:ea typeface="Century Gothic"/>
                <a:cs typeface="Century Gothic"/>
                <a:sym typeface="Century Gothic"/>
              </a:rPr>
            </a:br>
            <a:r>
              <a:rPr lang="en-US" dirty="0">
                <a:solidFill>
                  <a:srgbClr val="242424"/>
                </a:solidFill>
                <a:latin typeface="Century Gothic"/>
                <a:ea typeface="Century Gothic"/>
                <a:cs typeface="Century Gothic"/>
                <a:sym typeface="Century Gothic"/>
              </a:rPr>
              <a:t>Techniques for software and IP protection</a:t>
            </a:r>
            <a:endParaRPr dirty="0">
              <a:latin typeface="Century Gothic"/>
              <a:ea typeface="Century Gothic"/>
              <a:cs typeface="Century Gothic"/>
              <a:sym typeface="Century Gothic"/>
            </a:endParaRPr>
          </a:p>
        </p:txBody>
      </p:sp>
      <p:sp>
        <p:nvSpPr>
          <p:cNvPr id="49" name="Google Shape;49;p1"/>
          <p:cNvSpPr txBox="1">
            <a:spLocks noGrp="1"/>
          </p:cNvSpPr>
          <p:nvPr>
            <p:ph type="subTitle" idx="1"/>
          </p:nvPr>
        </p:nvSpPr>
        <p:spPr>
          <a:xfrm>
            <a:off x="683568" y="3022662"/>
            <a:ext cx="7776900" cy="683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480"/>
              </a:spcBef>
              <a:spcAft>
                <a:spcPts val="0"/>
              </a:spcAft>
              <a:buSzPts val="1500"/>
              <a:buNone/>
            </a:pPr>
            <a:r>
              <a:rPr lang="en-US" sz="1800" b="1" dirty="0">
                <a:latin typeface="Calibri"/>
                <a:ea typeface="Calibri"/>
                <a:cs typeface="Calibri"/>
                <a:sym typeface="Calibri"/>
              </a:rPr>
              <a:t>Leonardo </a:t>
            </a:r>
            <a:r>
              <a:rPr lang="en-US" sz="1800" b="1" dirty="0" err="1">
                <a:latin typeface="Calibri"/>
                <a:ea typeface="Calibri"/>
                <a:cs typeface="Calibri"/>
                <a:sym typeface="Calibri"/>
              </a:rPr>
              <a:t>Regano</a:t>
            </a:r>
            <a:endParaRPr sz="1800" b="1" dirty="0">
              <a:latin typeface="Calibri"/>
              <a:ea typeface="Calibri"/>
              <a:cs typeface="Calibri"/>
              <a:sym typeface="Calibri"/>
            </a:endParaRPr>
          </a:p>
          <a:p>
            <a:pPr marL="0" lvl="0" indent="0" algn="ctr" rtl="0">
              <a:lnSpc>
                <a:spcPct val="100000"/>
              </a:lnSpc>
              <a:spcBef>
                <a:spcPts val="480"/>
              </a:spcBef>
              <a:spcAft>
                <a:spcPts val="0"/>
              </a:spcAft>
              <a:buSzPts val="1500"/>
              <a:buNone/>
            </a:pPr>
            <a:r>
              <a:rPr lang="it-IT" sz="1800" b="1" dirty="0" err="1">
                <a:latin typeface="Calibri"/>
                <a:ea typeface="Calibri"/>
                <a:cs typeface="Calibri"/>
                <a:sym typeface="Calibri"/>
              </a:rPr>
              <a:t>leonardo.regano@unica.it</a:t>
            </a:r>
            <a:endParaRPr sz="1800" b="1" dirty="0">
              <a:latin typeface="Calibri"/>
              <a:ea typeface="Calibri"/>
              <a:cs typeface="Calibri"/>
              <a:sym typeface="Calibri"/>
            </a:endParaRPr>
          </a:p>
          <a:p>
            <a:pPr marL="0" lvl="0" indent="0" algn="l" rtl="0">
              <a:lnSpc>
                <a:spcPct val="100000"/>
              </a:lnSpc>
              <a:spcBef>
                <a:spcPts val="480"/>
              </a:spcBef>
              <a:spcAft>
                <a:spcPts val="0"/>
              </a:spcAft>
              <a:buSzPts val="1500"/>
              <a:buNone/>
            </a:pPr>
            <a:endParaRPr sz="1800" b="1" dirty="0">
              <a:latin typeface="Calibri"/>
              <a:ea typeface="Calibri"/>
              <a:cs typeface="Calibri"/>
              <a:sym typeface="Calibri"/>
            </a:endParaRPr>
          </a:p>
          <a:p>
            <a:pPr marL="0" lvl="0" indent="0" algn="ctr" rtl="0">
              <a:lnSpc>
                <a:spcPct val="100000"/>
              </a:lnSpc>
              <a:spcBef>
                <a:spcPts val="480"/>
              </a:spcBef>
              <a:spcAft>
                <a:spcPts val="0"/>
              </a:spcAft>
              <a:buSzPts val="1500"/>
              <a:buNone/>
            </a:pPr>
            <a:r>
              <a:rPr lang="it-IT" sz="1800" b="1" dirty="0">
                <a:latin typeface="Calibri"/>
                <a:ea typeface="Calibri"/>
                <a:cs typeface="Calibri"/>
                <a:sym typeface="Calibri"/>
              </a:rPr>
              <a:t>PhD Course on Software Security and </a:t>
            </a:r>
            <a:r>
              <a:rPr lang="it-IT" sz="1800" b="1" dirty="0" err="1">
                <a:latin typeface="Calibri"/>
                <a:ea typeface="Calibri"/>
                <a:cs typeface="Calibri"/>
                <a:sym typeface="Calibri"/>
              </a:rPr>
              <a:t>Protection</a:t>
            </a:r>
            <a:endParaRPr lang="it-IT" sz="1800" b="1" dirty="0">
              <a:latin typeface="Calibri"/>
              <a:ea typeface="Calibri"/>
              <a:cs typeface="Calibri"/>
              <a:sym typeface="Calibri"/>
            </a:endParaRPr>
          </a:p>
          <a:p>
            <a:pPr marL="0" lvl="0" indent="0" algn="ctr" rtl="0">
              <a:lnSpc>
                <a:spcPct val="100000"/>
              </a:lnSpc>
              <a:spcBef>
                <a:spcPts val="480"/>
              </a:spcBef>
              <a:spcAft>
                <a:spcPts val="0"/>
              </a:spcAft>
              <a:buSzPts val="1500"/>
              <a:buNone/>
            </a:pPr>
            <a:r>
              <a:rPr lang="it-IT" sz="1800" dirty="0">
                <a:latin typeface="Calibri"/>
                <a:ea typeface="Calibri"/>
                <a:cs typeface="Calibri"/>
                <a:sym typeface="Calibri"/>
              </a:rPr>
              <a:t>University Of Cagliari, </a:t>
            </a:r>
            <a:r>
              <a:rPr lang="it-IT" sz="1800" dirty="0" err="1">
                <a:latin typeface="Calibri"/>
                <a:ea typeface="Calibri"/>
                <a:cs typeface="Calibri"/>
                <a:sym typeface="Calibri"/>
              </a:rPr>
              <a:t>Italy</a:t>
            </a:r>
            <a:endParaRPr sz="1800" dirty="0">
              <a:latin typeface="Calibri"/>
              <a:ea typeface="Calibri"/>
              <a:cs typeface="Calibri"/>
              <a:sym typeface="Calibri"/>
            </a:endParaRPr>
          </a:p>
          <a:p>
            <a:pPr marL="0" lvl="0" indent="0" algn="ctr" rtl="0">
              <a:lnSpc>
                <a:spcPct val="100000"/>
              </a:lnSpc>
              <a:spcBef>
                <a:spcPts val="480"/>
              </a:spcBef>
              <a:spcAft>
                <a:spcPts val="0"/>
              </a:spcAft>
              <a:buSzPts val="1500"/>
              <a:buNone/>
            </a:pPr>
            <a:endParaRPr sz="1800" b="1" dirty="0">
              <a:latin typeface="Calibri"/>
              <a:ea typeface="Calibri"/>
              <a:cs typeface="Calibri"/>
              <a:sym typeface="Calibri"/>
            </a:endParaRPr>
          </a:p>
          <a:p>
            <a:pPr marL="0" lvl="0" indent="0" algn="ctr" rtl="0">
              <a:lnSpc>
                <a:spcPct val="100000"/>
              </a:lnSpc>
              <a:spcBef>
                <a:spcPts val="480"/>
              </a:spcBef>
              <a:spcAft>
                <a:spcPts val="0"/>
              </a:spcAft>
              <a:buSzPts val="1500"/>
              <a:buNone/>
            </a:pPr>
            <a:endParaRPr sz="1800" b="1" dirty="0">
              <a:latin typeface="Calibri"/>
              <a:ea typeface="Calibri"/>
              <a:cs typeface="Calibri"/>
              <a:sym typeface="Calibri"/>
            </a:endParaRPr>
          </a:p>
          <a:p>
            <a:pPr marL="0" lvl="0" indent="0" algn="ctr" rtl="0">
              <a:lnSpc>
                <a:spcPct val="100000"/>
              </a:lnSpc>
              <a:spcBef>
                <a:spcPts val="480"/>
              </a:spcBef>
              <a:spcAft>
                <a:spcPts val="0"/>
              </a:spcAft>
              <a:buSzPts val="1500"/>
              <a:buNone/>
            </a:pPr>
            <a:endParaRPr sz="18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76478-A020-4812-B28F-1D421097FBEC}"/>
              </a:ext>
            </a:extLst>
          </p:cNvPr>
          <p:cNvSpPr>
            <a:spLocks noGrp="1"/>
          </p:cNvSpPr>
          <p:nvPr>
            <p:ph type="title"/>
          </p:nvPr>
        </p:nvSpPr>
        <p:spPr/>
        <p:txBody>
          <a:bodyPr>
            <a:noAutofit/>
          </a:bodyPr>
          <a:lstStyle/>
          <a:p>
            <a:r>
              <a:rPr lang="en-US" dirty="0"/>
              <a:t>How to evaluate protections</a:t>
            </a:r>
          </a:p>
        </p:txBody>
      </p:sp>
      <p:sp>
        <p:nvSpPr>
          <p:cNvPr id="3" name="Content Placeholder 2">
            <a:extLst>
              <a:ext uri="{FF2B5EF4-FFF2-40B4-BE49-F238E27FC236}">
                <a16:creationId xmlns:a16="http://schemas.microsoft.com/office/drawing/2014/main" id="{DE310290-57E2-449B-BC84-FCC6A6C5B738}"/>
              </a:ext>
            </a:extLst>
          </p:cNvPr>
          <p:cNvSpPr>
            <a:spLocks noGrp="1"/>
          </p:cNvSpPr>
          <p:nvPr>
            <p:ph idx="1"/>
          </p:nvPr>
        </p:nvSpPr>
        <p:spPr/>
        <p:txBody>
          <a:bodyPr>
            <a:normAutofit/>
          </a:bodyPr>
          <a:lstStyle/>
          <a:p>
            <a:r>
              <a:rPr lang="en-US" dirty="0" err="1"/>
              <a:t>Collberg</a:t>
            </a:r>
            <a:r>
              <a:rPr lang="en-US" dirty="0"/>
              <a:t> introduced the idea of </a:t>
            </a:r>
            <a:r>
              <a:rPr lang="en-US" dirty="0">
                <a:solidFill>
                  <a:srgbClr val="C00000"/>
                </a:solidFill>
              </a:rPr>
              <a:t>potency</a:t>
            </a:r>
            <a:r>
              <a:rPr lang="en-US" dirty="0"/>
              <a:t> </a:t>
            </a:r>
          </a:p>
          <a:p>
            <a:pPr lvl="1"/>
            <a:r>
              <a:rPr lang="en-US" dirty="0"/>
              <a:t>just an abstract measure</a:t>
            </a:r>
          </a:p>
          <a:p>
            <a:pPr lvl="2"/>
            <a:r>
              <a:rPr lang="en-US" dirty="0"/>
              <a:t>tell how good the protection is</a:t>
            </a:r>
          </a:p>
          <a:p>
            <a:pPr lvl="2"/>
            <a:r>
              <a:rPr lang="en-US" dirty="0"/>
              <a:t>however, there is not a formula to measure it</a:t>
            </a:r>
          </a:p>
          <a:p>
            <a:pPr lvl="1"/>
            <a:r>
              <a:rPr lang="en-US" dirty="0"/>
              <a:t>two approaches</a:t>
            </a:r>
          </a:p>
          <a:p>
            <a:pPr lvl="2"/>
            <a:r>
              <a:rPr lang="en-US" dirty="0"/>
              <a:t>1. objective metrics</a:t>
            </a:r>
          </a:p>
          <a:p>
            <a:pPr lvl="3"/>
            <a:r>
              <a:rPr lang="en-US" dirty="0"/>
              <a:t>LOC, Hasted complexity, cyclomatic complexity, I/O calls, etc.</a:t>
            </a:r>
          </a:p>
          <a:p>
            <a:pPr lvl="4"/>
            <a:r>
              <a:rPr lang="en-US" dirty="0"/>
              <a:t>up to 44 theoretical metrics introduced in a recent paper</a:t>
            </a:r>
          </a:p>
          <a:p>
            <a:pPr lvl="3"/>
            <a:r>
              <a:rPr lang="en-US" dirty="0"/>
              <a:t>potency </a:t>
            </a:r>
            <a:r>
              <a:rPr lang="en-US" dirty="0">
                <a:sym typeface="Wingdings" panose="05000000000000000000" pitchFamily="2" charset="2"/>
              </a:rPr>
              <a:t> formula based on objective metrics</a:t>
            </a:r>
            <a:endParaRPr lang="en-US" dirty="0"/>
          </a:p>
          <a:p>
            <a:pPr lvl="2"/>
            <a:r>
              <a:rPr lang="en-US" dirty="0"/>
              <a:t>2. empirical experiments</a:t>
            </a:r>
          </a:p>
          <a:p>
            <a:pPr lvl="3"/>
            <a:r>
              <a:rPr lang="en-US" dirty="0"/>
              <a:t>controlled experiment that involve people (e.g., students) </a:t>
            </a:r>
          </a:p>
          <a:p>
            <a:pPr lvl="4"/>
            <a:r>
              <a:rPr lang="en-US" dirty="0"/>
              <a:t>measure the times and the successes and derive evaluation of the effectiveness</a:t>
            </a:r>
          </a:p>
        </p:txBody>
      </p:sp>
      <p:pic>
        <p:nvPicPr>
          <p:cNvPr id="9218" name="Picture 2" descr="CISA urges heightened infrastructure security - Homeland ...">
            <a:extLst>
              <a:ext uri="{FF2B5EF4-FFF2-40B4-BE49-F238E27FC236}">
                <a16:creationId xmlns:a16="http://schemas.microsoft.com/office/drawing/2014/main" id="{FA518389-002B-41A0-A2FC-514CA71EAC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8196" y="1343385"/>
            <a:ext cx="2058314" cy="135231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330770F-446A-4DB1-BB71-0B0CACEEFF98}"/>
              </a:ext>
            </a:extLst>
          </p:cNvPr>
          <p:cNvSpPr txBox="1"/>
          <p:nvPr/>
        </p:nvSpPr>
        <p:spPr>
          <a:xfrm>
            <a:off x="983388" y="4302496"/>
            <a:ext cx="7760562" cy="25391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050" dirty="0"/>
              <a:t>https://iris.polito.it/retrieve/handle/11583/2747308/265778/190725_EMSE_AssessmentCodeSplitting.pdf</a:t>
            </a:r>
          </a:p>
        </p:txBody>
      </p:sp>
    </p:spTree>
    <p:extLst>
      <p:ext uri="{BB962C8B-B14F-4D97-AF65-F5344CB8AC3E}">
        <p14:creationId xmlns:p14="http://schemas.microsoft.com/office/powerpoint/2010/main" val="3818775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76478-A020-4812-B28F-1D421097FBEC}"/>
              </a:ext>
            </a:extLst>
          </p:cNvPr>
          <p:cNvSpPr>
            <a:spLocks noGrp="1"/>
          </p:cNvSpPr>
          <p:nvPr>
            <p:ph type="title"/>
          </p:nvPr>
        </p:nvSpPr>
        <p:spPr/>
        <p:txBody>
          <a:bodyPr>
            <a:noAutofit/>
          </a:bodyPr>
          <a:lstStyle/>
          <a:p>
            <a:r>
              <a:rPr lang="en-US" dirty="0"/>
              <a:t>How to evaluate protections</a:t>
            </a:r>
          </a:p>
        </p:txBody>
      </p:sp>
      <p:sp>
        <p:nvSpPr>
          <p:cNvPr id="3" name="Content Placeholder 2">
            <a:extLst>
              <a:ext uri="{FF2B5EF4-FFF2-40B4-BE49-F238E27FC236}">
                <a16:creationId xmlns:a16="http://schemas.microsoft.com/office/drawing/2014/main" id="{DE310290-57E2-449B-BC84-FCC6A6C5B738}"/>
              </a:ext>
            </a:extLst>
          </p:cNvPr>
          <p:cNvSpPr>
            <a:spLocks noGrp="1"/>
          </p:cNvSpPr>
          <p:nvPr>
            <p:ph idx="1"/>
          </p:nvPr>
        </p:nvSpPr>
        <p:spPr/>
        <p:txBody>
          <a:bodyPr>
            <a:normAutofit/>
          </a:bodyPr>
          <a:lstStyle/>
          <a:p>
            <a:r>
              <a:rPr lang="en-US" dirty="0"/>
              <a:t>limitations</a:t>
            </a:r>
          </a:p>
          <a:p>
            <a:pPr lvl="1"/>
            <a:r>
              <a:rPr lang="en-US" dirty="0"/>
              <a:t>high values of the metrics do not necessarily correspond to what people perceive as complex</a:t>
            </a:r>
          </a:p>
          <a:p>
            <a:pPr lvl="2"/>
            <a:r>
              <a:rPr lang="en-US" dirty="0"/>
              <a:t>even worse: experts are usually able to see patterns in supposedly complex code</a:t>
            </a:r>
          </a:p>
          <a:p>
            <a:pPr lvl="1"/>
            <a:r>
              <a:rPr lang="en-US" dirty="0"/>
              <a:t>measuring effectiveness with experiments would require millions of experiments</a:t>
            </a:r>
          </a:p>
          <a:p>
            <a:pPr lvl="2"/>
            <a:r>
              <a:rPr lang="en-US" dirty="0"/>
              <a:t>isolate application-specific characteristics</a:t>
            </a:r>
          </a:p>
          <a:p>
            <a:pPr lvl="2"/>
            <a:r>
              <a:rPr lang="en-US" dirty="0"/>
              <a:t>difficult to involve a large number of subjects</a:t>
            </a:r>
          </a:p>
          <a:p>
            <a:pPr lvl="2"/>
            <a:r>
              <a:rPr lang="en-US" dirty="0"/>
              <a:t>difficult to involve experts</a:t>
            </a:r>
          </a:p>
          <a:p>
            <a:pPr lvl="2"/>
            <a:r>
              <a:rPr lang="en-US" dirty="0"/>
              <a:t>composition of different techniques</a:t>
            </a:r>
          </a:p>
          <a:p>
            <a:pPr lvl="1"/>
            <a:r>
              <a:rPr lang="en-US" dirty="0"/>
              <a:t>open issues</a:t>
            </a:r>
          </a:p>
          <a:p>
            <a:pPr lvl="2"/>
            <a:r>
              <a:rPr lang="en-US" dirty="0"/>
              <a:t>find meaningful measures of the potency</a:t>
            </a:r>
          </a:p>
          <a:p>
            <a:pPr lvl="3"/>
            <a:r>
              <a:rPr lang="en-US" dirty="0"/>
              <a:t>define formulas that work in practice</a:t>
            </a:r>
          </a:p>
          <a:p>
            <a:pPr lvl="2"/>
            <a:r>
              <a:rPr lang="en-US" dirty="0"/>
              <a:t>mix objective metrics + empirical approach</a:t>
            </a:r>
          </a:p>
          <a:p>
            <a:pPr lvl="2"/>
            <a:r>
              <a:rPr lang="en-US" dirty="0"/>
              <a:t>use predictive approaches</a:t>
            </a:r>
          </a:p>
        </p:txBody>
      </p:sp>
    </p:spTree>
    <p:extLst>
      <p:ext uri="{BB962C8B-B14F-4D97-AF65-F5344CB8AC3E}">
        <p14:creationId xmlns:p14="http://schemas.microsoft.com/office/powerpoint/2010/main" val="3467831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71E74-C840-47B4-9EBA-69C77D8248B4}"/>
              </a:ext>
            </a:extLst>
          </p:cNvPr>
          <p:cNvSpPr>
            <a:spLocks noGrp="1"/>
          </p:cNvSpPr>
          <p:nvPr>
            <p:ph type="title"/>
          </p:nvPr>
        </p:nvSpPr>
        <p:spPr/>
        <p:txBody>
          <a:bodyPr/>
          <a:lstStyle/>
          <a:p>
            <a:r>
              <a:rPr lang="en-US" dirty="0"/>
              <a:t>Layered protection</a:t>
            </a:r>
          </a:p>
        </p:txBody>
      </p:sp>
      <p:sp>
        <p:nvSpPr>
          <p:cNvPr id="3" name="Content Placeholder 2">
            <a:extLst>
              <a:ext uri="{FF2B5EF4-FFF2-40B4-BE49-F238E27FC236}">
                <a16:creationId xmlns:a16="http://schemas.microsoft.com/office/drawing/2014/main" id="{B3277DDB-7895-41C2-A0AA-3FF4167722E6}"/>
              </a:ext>
            </a:extLst>
          </p:cNvPr>
          <p:cNvSpPr>
            <a:spLocks noGrp="1"/>
          </p:cNvSpPr>
          <p:nvPr>
            <p:ph idx="1"/>
          </p:nvPr>
        </p:nvSpPr>
        <p:spPr/>
        <p:txBody>
          <a:bodyPr/>
          <a:lstStyle/>
          <a:p>
            <a:r>
              <a:rPr lang="en-US" dirty="0"/>
              <a:t>single protection is (usually) not enough</a:t>
            </a:r>
          </a:p>
          <a:p>
            <a:pPr lvl="1"/>
            <a:r>
              <a:rPr lang="en-US" dirty="0"/>
              <a:t>since the target is delaying attackers</a:t>
            </a:r>
          </a:p>
          <a:p>
            <a:pPr lvl="2"/>
            <a:r>
              <a:rPr lang="en-US" dirty="0"/>
              <a:t>applying more protections has proven to be much more effective</a:t>
            </a:r>
          </a:p>
          <a:p>
            <a:pPr lvl="3"/>
            <a:r>
              <a:rPr lang="en-US" dirty="0"/>
              <a:t>more than one protection also on the same piece of code</a:t>
            </a:r>
          </a:p>
          <a:p>
            <a:pPr lvl="2"/>
            <a:r>
              <a:rPr lang="en-US" dirty="0"/>
              <a:t>some protection have complementary </a:t>
            </a:r>
            <a:r>
              <a:rPr lang="en-US" dirty="0" err="1"/>
              <a:t>behaviours</a:t>
            </a:r>
            <a:endParaRPr lang="en-US" dirty="0"/>
          </a:p>
          <a:p>
            <a:pPr lvl="3"/>
            <a:r>
              <a:rPr lang="en-US" dirty="0"/>
              <a:t>anti-tampering + more forms of obfuscation seems to work very well</a:t>
            </a:r>
          </a:p>
          <a:p>
            <a:r>
              <a:rPr lang="en-US" dirty="0"/>
              <a:t>composition models that work well with potency features</a:t>
            </a:r>
          </a:p>
          <a:p>
            <a:pPr lvl="1"/>
            <a:r>
              <a:rPr lang="en-US" dirty="0"/>
              <a:t>es. compose obfuscation (delay comprehension) with anti-tampering (delay modifications) </a:t>
            </a:r>
          </a:p>
          <a:p>
            <a:pPr lvl="2"/>
            <a:r>
              <a:rPr lang="en-US" dirty="0"/>
              <a:t>also involve remote techniques if feasible</a:t>
            </a:r>
          </a:p>
          <a:p>
            <a:pPr lvl="2"/>
            <a:r>
              <a:rPr lang="en-US" dirty="0"/>
              <a:t>1000 anti-tampering guards used by skype-pre-Microsoft</a:t>
            </a:r>
          </a:p>
        </p:txBody>
      </p:sp>
    </p:spTree>
    <p:extLst>
      <p:ext uri="{BB962C8B-B14F-4D97-AF65-F5344CB8AC3E}">
        <p14:creationId xmlns:p14="http://schemas.microsoft.com/office/powerpoint/2010/main" val="4214174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71E74-C840-47B4-9EBA-69C77D8248B4}"/>
              </a:ext>
            </a:extLst>
          </p:cNvPr>
          <p:cNvSpPr>
            <a:spLocks noGrp="1"/>
          </p:cNvSpPr>
          <p:nvPr>
            <p:ph type="title"/>
          </p:nvPr>
        </p:nvSpPr>
        <p:spPr/>
        <p:txBody>
          <a:bodyPr/>
          <a:lstStyle/>
          <a:p>
            <a:r>
              <a:rPr lang="en-US" dirty="0"/>
              <a:t>Overhead</a:t>
            </a:r>
          </a:p>
        </p:txBody>
      </p:sp>
      <p:sp>
        <p:nvSpPr>
          <p:cNvPr id="3" name="Content Placeholder 2">
            <a:extLst>
              <a:ext uri="{FF2B5EF4-FFF2-40B4-BE49-F238E27FC236}">
                <a16:creationId xmlns:a16="http://schemas.microsoft.com/office/drawing/2014/main" id="{B3277DDB-7895-41C2-A0AA-3FF4167722E6}"/>
              </a:ext>
            </a:extLst>
          </p:cNvPr>
          <p:cNvSpPr>
            <a:spLocks noGrp="1"/>
          </p:cNvSpPr>
          <p:nvPr>
            <p:ph idx="1"/>
          </p:nvPr>
        </p:nvSpPr>
        <p:spPr/>
        <p:txBody>
          <a:bodyPr/>
          <a:lstStyle/>
          <a:p>
            <a:r>
              <a:rPr lang="en-US" dirty="0"/>
              <a:t>protection does not come for free</a:t>
            </a:r>
          </a:p>
          <a:p>
            <a:pPr lvl="1"/>
            <a:r>
              <a:rPr lang="en-US" dirty="0"/>
              <a:t>all the protections add several forms of overhead</a:t>
            </a:r>
          </a:p>
          <a:p>
            <a:r>
              <a:rPr lang="en-US" dirty="0"/>
              <a:t>overheads compared to the original application</a:t>
            </a:r>
          </a:p>
          <a:p>
            <a:pPr lvl="1"/>
            <a:r>
              <a:rPr lang="en-US" dirty="0"/>
              <a:t>complex code is not as optimized as the original one</a:t>
            </a:r>
          </a:p>
          <a:p>
            <a:pPr lvl="1"/>
            <a:r>
              <a:rPr lang="en-US" dirty="0"/>
              <a:t>pieces of bogus code</a:t>
            </a:r>
          </a:p>
          <a:p>
            <a:pPr lvl="1"/>
            <a:r>
              <a:rPr lang="en-US" dirty="0"/>
              <a:t>pieces of code for checking the integrity</a:t>
            </a:r>
          </a:p>
          <a:p>
            <a:pPr lvl="1"/>
            <a:r>
              <a:rPr lang="en-US" dirty="0"/>
              <a:t>communications with remote servers</a:t>
            </a:r>
          </a:p>
          <a:p>
            <a:pPr lvl="1"/>
            <a:r>
              <a:rPr lang="en-US" dirty="0"/>
              <a:t>new data added only needed for the protections</a:t>
            </a:r>
          </a:p>
          <a:p>
            <a:pPr lvl="1"/>
            <a:r>
              <a:rPr lang="en-US" dirty="0"/>
              <a:t>switching to other processes for anti-tampering code, built-in debuggers</a:t>
            </a:r>
          </a:p>
          <a:p>
            <a:r>
              <a:rPr lang="en-US" dirty="0"/>
              <a:t>overhead depends on both protections and original code</a:t>
            </a:r>
          </a:p>
          <a:p>
            <a:pPr lvl="1"/>
            <a:r>
              <a:rPr lang="en-US" dirty="0"/>
              <a:t>bandwidth, CPU cycles, memory, often </a:t>
            </a:r>
          </a:p>
          <a:p>
            <a:pPr lvl="1"/>
            <a:r>
              <a:rPr lang="en-US" dirty="0"/>
              <a:t>...then software developers focus on user experience</a:t>
            </a:r>
          </a:p>
        </p:txBody>
      </p:sp>
    </p:spTree>
    <p:extLst>
      <p:ext uri="{BB962C8B-B14F-4D97-AF65-F5344CB8AC3E}">
        <p14:creationId xmlns:p14="http://schemas.microsoft.com/office/powerpoint/2010/main" val="440268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71E74-C840-47B4-9EBA-69C77D8248B4}"/>
              </a:ext>
            </a:extLst>
          </p:cNvPr>
          <p:cNvSpPr>
            <a:spLocks noGrp="1"/>
          </p:cNvSpPr>
          <p:nvPr>
            <p:ph type="title"/>
          </p:nvPr>
        </p:nvSpPr>
        <p:spPr/>
        <p:txBody>
          <a:bodyPr/>
          <a:lstStyle/>
          <a:p>
            <a:r>
              <a:rPr lang="en-US" dirty="0"/>
              <a:t>Reverse engineering</a:t>
            </a:r>
          </a:p>
        </p:txBody>
      </p:sp>
      <p:sp>
        <p:nvSpPr>
          <p:cNvPr id="3" name="Content Placeholder 2">
            <a:extLst>
              <a:ext uri="{FF2B5EF4-FFF2-40B4-BE49-F238E27FC236}">
                <a16:creationId xmlns:a16="http://schemas.microsoft.com/office/drawing/2014/main" id="{B3277DDB-7895-41C2-A0AA-3FF4167722E6}"/>
              </a:ext>
            </a:extLst>
          </p:cNvPr>
          <p:cNvSpPr>
            <a:spLocks noGrp="1"/>
          </p:cNvSpPr>
          <p:nvPr>
            <p:ph idx="1"/>
          </p:nvPr>
        </p:nvSpPr>
        <p:spPr/>
        <p:txBody>
          <a:bodyPr/>
          <a:lstStyle/>
          <a:p>
            <a:r>
              <a:rPr lang="en-US" dirty="0"/>
              <a:t>“the process of extracting the knowledge or design blue-prints from anything man-made” </a:t>
            </a:r>
          </a:p>
          <a:p>
            <a:r>
              <a:rPr lang="en-US" dirty="0"/>
              <a:t>common practice in numerous fields</a:t>
            </a:r>
          </a:p>
          <a:p>
            <a:pPr lvl="1"/>
            <a:r>
              <a:rPr lang="en-US" dirty="0"/>
              <a:t>mechanical engineering</a:t>
            </a:r>
          </a:p>
          <a:p>
            <a:pPr lvl="1"/>
            <a:r>
              <a:rPr lang="en-US" dirty="0"/>
              <a:t>biology</a:t>
            </a:r>
          </a:p>
          <a:p>
            <a:pPr lvl="1"/>
            <a:r>
              <a:rPr lang="en-US" dirty="0"/>
              <a:t>military</a:t>
            </a:r>
          </a:p>
          <a:p>
            <a:r>
              <a:rPr lang="en-US" dirty="0"/>
              <a:t>software reverse engineering a.k.a. program comprehension </a:t>
            </a:r>
            <a:r>
              <a:rPr lang="en-US" dirty="0" err="1"/>
              <a:t>a.k.a</a:t>
            </a:r>
            <a:r>
              <a:rPr lang="en-US" dirty="0"/>
              <a:t> program understanding</a:t>
            </a:r>
          </a:p>
          <a:p>
            <a:pPr lvl="1"/>
            <a:r>
              <a:rPr lang="en-US" sz="1050" dirty="0"/>
              <a:t>“the process of identifying software components, their inter-relationships, and representing these entities at a higher level of abstraction ”</a:t>
            </a:r>
          </a:p>
          <a:p>
            <a:endParaRPr lang="en-US" sz="1200" dirty="0"/>
          </a:p>
          <a:p>
            <a:pPr marL="142875" indent="0">
              <a:buNone/>
            </a:pPr>
            <a:endParaRPr lang="en-US" dirty="0"/>
          </a:p>
        </p:txBody>
      </p:sp>
    </p:spTree>
    <p:extLst>
      <p:ext uri="{BB962C8B-B14F-4D97-AF65-F5344CB8AC3E}">
        <p14:creationId xmlns:p14="http://schemas.microsoft.com/office/powerpoint/2010/main" val="2063694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71E74-C840-47B4-9EBA-69C77D8248B4}"/>
              </a:ext>
            </a:extLst>
          </p:cNvPr>
          <p:cNvSpPr>
            <a:spLocks noGrp="1"/>
          </p:cNvSpPr>
          <p:nvPr>
            <p:ph type="title"/>
          </p:nvPr>
        </p:nvSpPr>
        <p:spPr/>
        <p:txBody>
          <a:bodyPr/>
          <a:lstStyle/>
          <a:p>
            <a:r>
              <a:rPr lang="en-US" dirty="0"/>
              <a:t>Reverse engineering</a:t>
            </a:r>
          </a:p>
        </p:txBody>
      </p:sp>
      <p:sp>
        <p:nvSpPr>
          <p:cNvPr id="3" name="Content Placeholder 2">
            <a:extLst>
              <a:ext uri="{FF2B5EF4-FFF2-40B4-BE49-F238E27FC236}">
                <a16:creationId xmlns:a16="http://schemas.microsoft.com/office/drawing/2014/main" id="{B3277DDB-7895-41C2-A0AA-3FF4167722E6}"/>
              </a:ext>
            </a:extLst>
          </p:cNvPr>
          <p:cNvSpPr>
            <a:spLocks noGrp="1"/>
          </p:cNvSpPr>
          <p:nvPr>
            <p:ph idx="1"/>
          </p:nvPr>
        </p:nvSpPr>
        <p:spPr/>
        <p:txBody>
          <a:bodyPr/>
          <a:lstStyle/>
          <a:p>
            <a:r>
              <a:rPr lang="en-US" dirty="0"/>
              <a:t>can be legitimate</a:t>
            </a:r>
          </a:p>
          <a:p>
            <a:pPr lvl="1"/>
            <a:r>
              <a:rPr lang="en-US" sz="1050" dirty="0"/>
              <a:t>a </a:t>
            </a:r>
            <a:r>
              <a:rPr lang="en-US" sz="1050" dirty="0" err="1"/>
              <a:t>sw</a:t>
            </a:r>
            <a:r>
              <a:rPr lang="en-US" sz="1050" dirty="0"/>
              <a:t> developer that must use a poorly documented API of a open-source library</a:t>
            </a:r>
          </a:p>
          <a:p>
            <a:r>
              <a:rPr lang="en-US" sz="1200" dirty="0"/>
              <a:t>from a legal standpoint, it’s legitimate…</a:t>
            </a:r>
          </a:p>
          <a:p>
            <a:pPr lvl="1"/>
            <a:r>
              <a:rPr lang="en-US" sz="1050" dirty="0"/>
              <a:t>…unless </a:t>
            </a:r>
            <a:r>
              <a:rPr lang="en-US" sz="1050" dirty="0" err="1"/>
              <a:t>explicitely</a:t>
            </a:r>
            <a:r>
              <a:rPr lang="en-US" sz="1050" dirty="0"/>
              <a:t> forbidden in </a:t>
            </a:r>
            <a:r>
              <a:rPr lang="en-US" sz="1050" dirty="0" err="1"/>
              <a:t>sw</a:t>
            </a:r>
            <a:r>
              <a:rPr lang="en-US" sz="1050" dirty="0"/>
              <a:t> EULA…</a:t>
            </a:r>
          </a:p>
          <a:p>
            <a:pPr lvl="1"/>
            <a:r>
              <a:rPr lang="en-US" sz="1050" dirty="0"/>
              <a:t>…but EU/US software rights law allow it for interoperability purposes</a:t>
            </a:r>
          </a:p>
          <a:p>
            <a:pPr lvl="2"/>
            <a:r>
              <a:rPr lang="en-US" sz="900" dirty="0"/>
              <a:t>e.g. Microsoft SMB (Server Message Block) </a:t>
            </a:r>
            <a:r>
              <a:rPr lang="en-US" sz="900" dirty="0">
                <a:sym typeface="Wingdings" pitchFamily="2" charset="2"/>
              </a:rPr>
              <a:t> Samba in Linux-based OSes</a:t>
            </a:r>
          </a:p>
          <a:p>
            <a:r>
              <a:rPr lang="en-US" sz="1200" dirty="0">
                <a:sym typeface="Wingdings" pitchFamily="2" charset="2"/>
              </a:rPr>
              <a:t>still, we must protect software against it</a:t>
            </a:r>
          </a:p>
          <a:p>
            <a:pPr lvl="1"/>
            <a:r>
              <a:rPr lang="en-US" sz="1050" dirty="0">
                <a:sym typeface="Wingdings" pitchFamily="2" charset="2"/>
              </a:rPr>
              <a:t>anti-reverse engineering protections </a:t>
            </a:r>
            <a:r>
              <a:rPr lang="en-US" sz="1050" dirty="0" err="1">
                <a:sym typeface="Wingdings" pitchFamily="2" charset="2"/>
              </a:rPr>
              <a:t>a.k.a</a:t>
            </a:r>
            <a:r>
              <a:rPr lang="en-US" sz="1050" dirty="0">
                <a:sym typeface="Wingdings" pitchFamily="2" charset="2"/>
              </a:rPr>
              <a:t> software obfuscation</a:t>
            </a:r>
          </a:p>
          <a:p>
            <a:endParaRPr lang="en-US" sz="1200" dirty="0">
              <a:sym typeface="Wingdings" pitchFamily="2" charset="2"/>
            </a:endParaRPr>
          </a:p>
          <a:p>
            <a:pPr lvl="1"/>
            <a:endParaRPr lang="en-US" sz="1050" dirty="0"/>
          </a:p>
          <a:p>
            <a:pPr lvl="1"/>
            <a:endParaRPr lang="en-US" sz="1050" dirty="0"/>
          </a:p>
          <a:p>
            <a:pPr marL="142875" indent="0">
              <a:buNone/>
            </a:pPr>
            <a:endParaRPr lang="en-US" dirty="0"/>
          </a:p>
        </p:txBody>
      </p:sp>
    </p:spTree>
    <p:extLst>
      <p:ext uri="{BB962C8B-B14F-4D97-AF65-F5344CB8AC3E}">
        <p14:creationId xmlns:p14="http://schemas.microsoft.com/office/powerpoint/2010/main" val="1792107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04E0F-B5E4-4AB0-882D-D5422C7568E0}"/>
              </a:ext>
            </a:extLst>
          </p:cNvPr>
          <p:cNvSpPr>
            <a:spLocks noGrp="1"/>
          </p:cNvSpPr>
          <p:nvPr>
            <p:ph type="title"/>
          </p:nvPr>
        </p:nvSpPr>
        <p:spPr/>
        <p:txBody>
          <a:bodyPr/>
          <a:lstStyle/>
          <a:p>
            <a:r>
              <a:rPr lang="en-US" dirty="0"/>
              <a:t>Obfuscation</a:t>
            </a:r>
          </a:p>
        </p:txBody>
      </p:sp>
      <p:sp>
        <p:nvSpPr>
          <p:cNvPr id="3" name="Content Placeholder 2">
            <a:extLst>
              <a:ext uri="{FF2B5EF4-FFF2-40B4-BE49-F238E27FC236}">
                <a16:creationId xmlns:a16="http://schemas.microsoft.com/office/drawing/2014/main" id="{CFFAD43E-DA97-431B-81C5-4ED18C1F4218}"/>
              </a:ext>
            </a:extLst>
          </p:cNvPr>
          <p:cNvSpPr>
            <a:spLocks noGrp="1"/>
          </p:cNvSpPr>
          <p:nvPr>
            <p:ph idx="1"/>
          </p:nvPr>
        </p:nvSpPr>
        <p:spPr/>
        <p:txBody>
          <a:bodyPr>
            <a:normAutofit/>
          </a:bodyPr>
          <a:lstStyle/>
          <a:p>
            <a:r>
              <a:rPr lang="en-US" dirty="0"/>
              <a:t>family of protection techniques that aim at reducing the </a:t>
            </a:r>
            <a:r>
              <a:rPr lang="en-US" dirty="0">
                <a:solidFill>
                  <a:schemeClr val="accent6">
                    <a:lumMod val="50000"/>
                  </a:schemeClr>
                </a:solidFill>
              </a:rPr>
              <a:t>understandability</a:t>
            </a:r>
            <a:r>
              <a:rPr lang="en-US" dirty="0"/>
              <a:t> of the code</a:t>
            </a:r>
          </a:p>
          <a:p>
            <a:pPr lvl="1"/>
            <a:r>
              <a:rPr lang="en-US" dirty="0"/>
              <a:t>they aim at delaying the attacker</a:t>
            </a:r>
          </a:p>
          <a:p>
            <a:pPr lvl="1"/>
            <a:r>
              <a:rPr lang="en-US" dirty="0"/>
              <a:t>high-level methods and principles are well-known and stable</a:t>
            </a:r>
          </a:p>
          <a:p>
            <a:pPr lvl="1"/>
            <a:r>
              <a:rPr lang="en-US" dirty="0"/>
              <a:t>new versions (i.e., implementation) are presented</a:t>
            </a:r>
          </a:p>
          <a:p>
            <a:pPr lvl="2"/>
            <a:r>
              <a:rPr lang="en-US" dirty="0"/>
              <a:t>security-through obscurity by company</a:t>
            </a:r>
          </a:p>
          <a:p>
            <a:pPr lvl="2"/>
            <a:r>
              <a:rPr lang="en-US" dirty="0"/>
              <a:t>few public obfuscators</a:t>
            </a:r>
          </a:p>
          <a:p>
            <a:pPr lvl="3"/>
            <a:r>
              <a:rPr lang="en-US" dirty="0"/>
              <a:t>diablo (Ghent university) for binaries</a:t>
            </a:r>
          </a:p>
          <a:p>
            <a:pPr lvl="3"/>
            <a:r>
              <a:rPr lang="en-US" dirty="0"/>
              <a:t>tigress for source code (University of Arizona at Tucson)</a:t>
            </a:r>
          </a:p>
          <a:p>
            <a:pPr lvl="3"/>
            <a:r>
              <a:rPr lang="en-US" dirty="0"/>
              <a:t>LLVM also has a trivial obfuscator</a:t>
            </a:r>
          </a:p>
          <a:p>
            <a:pPr lvl="1"/>
            <a:r>
              <a:rPr lang="en-US" dirty="0"/>
              <a:t>the dream of perfect obfuscation has been rejected by a 2001 paper</a:t>
            </a:r>
          </a:p>
          <a:p>
            <a:pPr lvl="2"/>
            <a:r>
              <a:rPr lang="en-US" dirty="0"/>
              <a:t>“On the (</a:t>
            </a:r>
            <a:r>
              <a:rPr lang="en-US" dirty="0" err="1"/>
              <a:t>im</a:t>
            </a:r>
            <a:r>
              <a:rPr lang="en-US" dirty="0"/>
              <a:t>)possibility of obfuscating programs”</a:t>
            </a:r>
          </a:p>
          <a:p>
            <a:pPr lvl="3"/>
            <a:r>
              <a:rPr lang="en-US" dirty="0"/>
              <a:t>i.e., there are functions that cannot be obfuscated</a:t>
            </a:r>
          </a:p>
          <a:p>
            <a:pPr lvl="1"/>
            <a:r>
              <a:rPr lang="en-US" dirty="0"/>
              <a:t>obfuscation is also a form of </a:t>
            </a:r>
            <a:r>
              <a:rPr lang="en-US" dirty="0">
                <a:solidFill>
                  <a:schemeClr val="accent6">
                    <a:lumMod val="50000"/>
                  </a:schemeClr>
                </a:solidFill>
              </a:rPr>
              <a:t>anti-static analysis </a:t>
            </a:r>
            <a:r>
              <a:rPr lang="en-US" dirty="0">
                <a:solidFill>
                  <a:schemeClr val="tx1"/>
                </a:solidFill>
              </a:rPr>
              <a:t>protection</a:t>
            </a:r>
          </a:p>
        </p:txBody>
      </p:sp>
      <p:sp>
        <p:nvSpPr>
          <p:cNvPr id="8" name="TextBox 7">
            <a:extLst>
              <a:ext uri="{FF2B5EF4-FFF2-40B4-BE49-F238E27FC236}">
                <a16:creationId xmlns:a16="http://schemas.microsoft.com/office/drawing/2014/main" id="{0611434F-8EE3-4AEB-9C3D-8482D5B8C409}"/>
              </a:ext>
            </a:extLst>
          </p:cNvPr>
          <p:cNvSpPr txBox="1"/>
          <p:nvPr/>
        </p:nvSpPr>
        <p:spPr>
          <a:xfrm>
            <a:off x="5480277" y="4563731"/>
            <a:ext cx="3229384" cy="25391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050" dirty="0"/>
              <a:t>iacr.org/archive/crypto2001/21390001.pdf</a:t>
            </a:r>
          </a:p>
        </p:txBody>
      </p:sp>
    </p:spTree>
    <p:extLst>
      <p:ext uri="{BB962C8B-B14F-4D97-AF65-F5344CB8AC3E}">
        <p14:creationId xmlns:p14="http://schemas.microsoft.com/office/powerpoint/2010/main" val="4097442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505E-4BDC-4397-8FEA-7F37A18CCB99}"/>
              </a:ext>
            </a:extLst>
          </p:cNvPr>
          <p:cNvSpPr>
            <a:spLocks noGrp="1"/>
          </p:cNvSpPr>
          <p:nvPr>
            <p:ph type="title"/>
          </p:nvPr>
        </p:nvSpPr>
        <p:spPr/>
        <p:txBody>
          <a:bodyPr/>
          <a:lstStyle/>
          <a:p>
            <a:r>
              <a:rPr lang="en-US" dirty="0"/>
              <a:t>Obfuscation: aims and categories</a:t>
            </a:r>
          </a:p>
        </p:txBody>
      </p:sp>
      <p:sp>
        <p:nvSpPr>
          <p:cNvPr id="3" name="Content Placeholder 2">
            <a:extLst>
              <a:ext uri="{FF2B5EF4-FFF2-40B4-BE49-F238E27FC236}">
                <a16:creationId xmlns:a16="http://schemas.microsoft.com/office/drawing/2014/main" id="{6836B78C-9C6F-44F2-992A-E8DA5431EF72}"/>
              </a:ext>
            </a:extLst>
          </p:cNvPr>
          <p:cNvSpPr>
            <a:spLocks noGrp="1"/>
          </p:cNvSpPr>
          <p:nvPr>
            <p:ph idx="1"/>
          </p:nvPr>
        </p:nvSpPr>
        <p:spPr/>
        <p:txBody>
          <a:bodyPr>
            <a:normAutofit/>
          </a:bodyPr>
          <a:lstStyle/>
          <a:p>
            <a:r>
              <a:rPr lang="en-US" dirty="0"/>
              <a:t>code obfuscation purposes</a:t>
            </a:r>
          </a:p>
          <a:p>
            <a:pPr lvl="1"/>
            <a:r>
              <a:rPr lang="en-US" dirty="0"/>
              <a:t>make the control flow unintelligible</a:t>
            </a:r>
          </a:p>
          <a:p>
            <a:pPr lvl="2"/>
            <a:r>
              <a:rPr lang="en-US" dirty="0"/>
              <a:t>control flow flattening</a:t>
            </a:r>
          </a:p>
          <a:p>
            <a:pPr lvl="2"/>
            <a:r>
              <a:rPr lang="en-US" dirty="0"/>
              <a:t>branch functions</a:t>
            </a:r>
          </a:p>
          <a:p>
            <a:pPr lvl="2"/>
            <a:r>
              <a:rPr lang="en-US" dirty="0"/>
              <a:t>hide external calls</a:t>
            </a:r>
          </a:p>
          <a:p>
            <a:pPr lvl="2"/>
            <a:r>
              <a:rPr lang="en-US" dirty="0"/>
              <a:t>add bogus control flow: opaque predicates</a:t>
            </a:r>
          </a:p>
          <a:p>
            <a:pPr lvl="1"/>
            <a:r>
              <a:rPr lang="en-US" dirty="0"/>
              <a:t>manipulate functions to hide their signatures</a:t>
            </a:r>
          </a:p>
          <a:p>
            <a:pPr lvl="2"/>
            <a:r>
              <a:rPr lang="en-US" dirty="0"/>
              <a:t>split/merge</a:t>
            </a:r>
          </a:p>
          <a:p>
            <a:pPr lvl="1"/>
            <a:r>
              <a:rPr lang="en-US" dirty="0"/>
              <a:t>avoid static reconstruction of the code, force dynamic analysis</a:t>
            </a:r>
          </a:p>
          <a:p>
            <a:pPr lvl="2"/>
            <a:r>
              <a:rPr lang="en-US" dirty="0"/>
              <a:t>just-in-time techniques, virtualization obfuscation, self-modifying code</a:t>
            </a:r>
          </a:p>
          <a:p>
            <a:pPr lvl="1"/>
            <a:r>
              <a:rPr lang="en-US" dirty="0"/>
              <a:t>analysis</a:t>
            </a:r>
          </a:p>
          <a:p>
            <a:pPr lvl="2"/>
            <a:r>
              <a:rPr lang="en-US" dirty="0"/>
              <a:t>anti-taint analysis, anti-alias</a:t>
            </a:r>
          </a:p>
          <a:p>
            <a:r>
              <a:rPr lang="en-US" dirty="0"/>
              <a:t>data obfuscation</a:t>
            </a:r>
          </a:p>
          <a:p>
            <a:pPr lvl="1"/>
            <a:r>
              <a:rPr lang="en-US" dirty="0"/>
              <a:t>simple forms that hide constants and values</a:t>
            </a:r>
          </a:p>
          <a:p>
            <a:pPr lvl="1"/>
            <a:r>
              <a:rPr lang="en-US" dirty="0"/>
              <a:t>white-box cryptography to hide keys in code</a:t>
            </a:r>
          </a:p>
          <a:p>
            <a:pPr lvl="2"/>
            <a:endParaRPr lang="en-US" dirty="0"/>
          </a:p>
          <a:p>
            <a:pPr lvl="1"/>
            <a:endParaRPr lang="en-US" dirty="0"/>
          </a:p>
        </p:txBody>
      </p:sp>
    </p:spTree>
    <p:extLst>
      <p:ext uri="{BB962C8B-B14F-4D97-AF65-F5344CB8AC3E}">
        <p14:creationId xmlns:p14="http://schemas.microsoft.com/office/powerpoint/2010/main" val="3770950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505E-4BDC-4397-8FEA-7F37A18CCB99}"/>
              </a:ext>
            </a:extLst>
          </p:cNvPr>
          <p:cNvSpPr>
            <a:spLocks noGrp="1"/>
          </p:cNvSpPr>
          <p:nvPr>
            <p:ph type="title"/>
          </p:nvPr>
        </p:nvSpPr>
        <p:spPr/>
        <p:txBody>
          <a:bodyPr/>
          <a:lstStyle/>
          <a:p>
            <a:r>
              <a:rPr lang="en-US" dirty="0"/>
              <a:t>Control Flow Flattening (CFF)</a:t>
            </a:r>
          </a:p>
        </p:txBody>
      </p:sp>
      <p:sp>
        <p:nvSpPr>
          <p:cNvPr id="3" name="Content Placeholder 2">
            <a:extLst>
              <a:ext uri="{FF2B5EF4-FFF2-40B4-BE49-F238E27FC236}">
                <a16:creationId xmlns:a16="http://schemas.microsoft.com/office/drawing/2014/main" id="{6836B78C-9C6F-44F2-992A-E8DA5431EF72}"/>
              </a:ext>
            </a:extLst>
          </p:cNvPr>
          <p:cNvSpPr>
            <a:spLocks noGrp="1"/>
          </p:cNvSpPr>
          <p:nvPr>
            <p:ph idx="1"/>
          </p:nvPr>
        </p:nvSpPr>
        <p:spPr/>
        <p:txBody>
          <a:bodyPr>
            <a:normAutofit/>
          </a:bodyPr>
          <a:lstStyle/>
          <a:p>
            <a:r>
              <a:rPr lang="en-US" dirty="0"/>
              <a:t>transform the code so that it hides its original control flow</a:t>
            </a:r>
          </a:p>
          <a:p>
            <a:pPr lvl="1"/>
            <a:r>
              <a:rPr lang="en-US" dirty="0"/>
              <a:t>increase the time and effort the attacker needs to understand the protected function logic</a:t>
            </a:r>
          </a:p>
          <a:p>
            <a:pPr lvl="1"/>
            <a:r>
              <a:rPr lang="en-US" dirty="0"/>
              <a:t>force attackers to run dynamic analysis</a:t>
            </a:r>
          </a:p>
          <a:p>
            <a:pPr lvl="1"/>
            <a:r>
              <a:rPr lang="en-US" dirty="0"/>
              <a:t>while usually CFG obtained with static analysis</a:t>
            </a:r>
          </a:p>
          <a:p>
            <a:r>
              <a:rPr lang="en-US" dirty="0"/>
              <a:t>other technicalities</a:t>
            </a:r>
          </a:p>
          <a:p>
            <a:pPr lvl="1"/>
            <a:r>
              <a:rPr lang="en-US" dirty="0"/>
              <a:t>different types of "dispatch," i.e., how the next block is selected</a:t>
            </a:r>
          </a:p>
          <a:p>
            <a:pPr lvl="2"/>
            <a:r>
              <a:rPr lang="en-US" dirty="0"/>
              <a:t>switch, </a:t>
            </a:r>
            <a:r>
              <a:rPr lang="en-US" dirty="0" err="1"/>
              <a:t>goto</a:t>
            </a:r>
            <a:r>
              <a:rPr lang="en-US" dirty="0"/>
              <a:t>, indirect, call</a:t>
            </a:r>
          </a:p>
          <a:p>
            <a:pPr lvl="1"/>
            <a:r>
              <a:rPr lang="en-US" dirty="0"/>
              <a:t>the order of blocks can be randomized</a:t>
            </a:r>
          </a:p>
          <a:p>
            <a:r>
              <a:rPr lang="en-US" dirty="0"/>
              <a:t>basic blocks kept intact or split up into statements</a:t>
            </a:r>
          </a:p>
        </p:txBody>
      </p:sp>
    </p:spTree>
    <p:extLst>
      <p:ext uri="{BB962C8B-B14F-4D97-AF65-F5344CB8AC3E}">
        <p14:creationId xmlns:p14="http://schemas.microsoft.com/office/powerpoint/2010/main" val="2969719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505E-4BDC-4397-8FEA-7F37A18CCB99}"/>
              </a:ext>
            </a:extLst>
          </p:cNvPr>
          <p:cNvSpPr>
            <a:spLocks noGrp="1"/>
          </p:cNvSpPr>
          <p:nvPr>
            <p:ph type="title"/>
          </p:nvPr>
        </p:nvSpPr>
        <p:spPr/>
        <p:txBody>
          <a:bodyPr/>
          <a:lstStyle/>
          <a:p>
            <a:r>
              <a:rPr lang="en-US" dirty="0"/>
              <a:t>Control Flow Flattening (CFF): example</a:t>
            </a:r>
          </a:p>
        </p:txBody>
      </p:sp>
      <p:pic>
        <p:nvPicPr>
          <p:cNvPr id="5" name="Immagine 4">
            <a:extLst>
              <a:ext uri="{FF2B5EF4-FFF2-40B4-BE49-F238E27FC236}">
                <a16:creationId xmlns:a16="http://schemas.microsoft.com/office/drawing/2014/main" id="{E120B1A7-FEFD-E5F9-F555-9305B7E46081}"/>
              </a:ext>
            </a:extLst>
          </p:cNvPr>
          <p:cNvPicPr>
            <a:picLocks noChangeAspect="1"/>
          </p:cNvPicPr>
          <p:nvPr/>
        </p:nvPicPr>
        <p:blipFill>
          <a:blip r:embed="rId2"/>
          <a:stretch>
            <a:fillRect/>
          </a:stretch>
        </p:blipFill>
        <p:spPr>
          <a:xfrm>
            <a:off x="2203450" y="1016000"/>
            <a:ext cx="4737100" cy="3111500"/>
          </a:xfrm>
          <a:prstGeom prst="rect">
            <a:avLst/>
          </a:prstGeom>
        </p:spPr>
      </p:pic>
    </p:spTree>
    <p:extLst>
      <p:ext uri="{BB962C8B-B14F-4D97-AF65-F5344CB8AC3E}">
        <p14:creationId xmlns:p14="http://schemas.microsoft.com/office/powerpoint/2010/main" val="2998430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85BD0-77A4-4CB2-94F4-2FD4030CB08D}"/>
              </a:ext>
            </a:extLst>
          </p:cNvPr>
          <p:cNvSpPr>
            <a:spLocks noGrp="1"/>
          </p:cNvSpPr>
          <p:nvPr>
            <p:ph type="title"/>
          </p:nvPr>
        </p:nvSpPr>
        <p:spPr/>
        <p:txBody>
          <a:bodyPr/>
          <a:lstStyle/>
          <a:p>
            <a:r>
              <a:rPr lang="en-US" dirty="0"/>
              <a:t>Attacker model: Man-at-the-End</a:t>
            </a:r>
          </a:p>
        </p:txBody>
      </p:sp>
      <p:sp>
        <p:nvSpPr>
          <p:cNvPr id="3" name="Content Placeholder 2">
            <a:extLst>
              <a:ext uri="{FF2B5EF4-FFF2-40B4-BE49-F238E27FC236}">
                <a16:creationId xmlns:a16="http://schemas.microsoft.com/office/drawing/2014/main" id="{DC454933-4FF8-4504-BDC6-1B08FDC416D7}"/>
              </a:ext>
            </a:extLst>
          </p:cNvPr>
          <p:cNvSpPr>
            <a:spLocks noGrp="1"/>
          </p:cNvSpPr>
          <p:nvPr>
            <p:ph idx="1"/>
          </p:nvPr>
        </p:nvSpPr>
        <p:spPr/>
        <p:txBody>
          <a:bodyPr>
            <a:normAutofit/>
          </a:bodyPr>
          <a:lstStyle/>
          <a:p>
            <a:r>
              <a:rPr lang="en-US" dirty="0"/>
              <a:t>an attacker that has full access and privileges on one endpoint</a:t>
            </a:r>
          </a:p>
          <a:p>
            <a:pPr lvl="1"/>
            <a:r>
              <a:rPr lang="en-US" dirty="0"/>
              <a:t>physical access to devices where the software runs</a:t>
            </a:r>
          </a:p>
          <a:p>
            <a:pPr lvl="2"/>
            <a:r>
              <a:rPr lang="en-US" dirty="0"/>
              <a:t>full control on all the components</a:t>
            </a:r>
          </a:p>
          <a:p>
            <a:pPr lvl="1"/>
            <a:r>
              <a:rPr lang="en-US" dirty="0"/>
              <a:t>unlimited access to analysis tools</a:t>
            </a:r>
          </a:p>
          <a:p>
            <a:pPr lvl="2"/>
            <a:r>
              <a:rPr lang="en-US" dirty="0"/>
              <a:t>static analysis: disassemblers, </a:t>
            </a:r>
            <a:r>
              <a:rPr lang="en-US" dirty="0" err="1"/>
              <a:t>decompilers</a:t>
            </a:r>
            <a:endParaRPr lang="en-US" dirty="0"/>
          </a:p>
          <a:p>
            <a:pPr lvl="2"/>
            <a:r>
              <a:rPr lang="en-US" dirty="0"/>
              <a:t>dynamic analysis: debuggers, </a:t>
            </a:r>
            <a:r>
              <a:rPr lang="en-US" dirty="0" err="1"/>
              <a:t>fuzzers</a:t>
            </a:r>
            <a:endParaRPr lang="en-US" dirty="0"/>
          </a:p>
          <a:p>
            <a:pPr lvl="2"/>
            <a:r>
              <a:rPr lang="en-US" dirty="0"/>
              <a:t>symbolic analysis, concolic analysis</a:t>
            </a:r>
          </a:p>
          <a:p>
            <a:pPr lvl="2"/>
            <a:r>
              <a:rPr lang="en-US" dirty="0"/>
              <a:t>simulators, </a:t>
            </a:r>
            <a:r>
              <a:rPr lang="en-US" dirty="0" err="1"/>
              <a:t>virtualizers</a:t>
            </a:r>
            <a:r>
              <a:rPr lang="en-US" dirty="0"/>
              <a:t>, </a:t>
            </a:r>
            <a:r>
              <a:rPr lang="en-US" dirty="0" err="1"/>
              <a:t>emulators</a:t>
            </a:r>
            <a:endParaRPr lang="en-US" dirty="0"/>
          </a:p>
          <a:p>
            <a:pPr lvl="2"/>
            <a:r>
              <a:rPr lang="en-US" dirty="0"/>
              <a:t>full control of the </a:t>
            </a:r>
            <a:r>
              <a:rPr lang="en-US" dirty="0" err="1"/>
              <a:t>central</a:t>
            </a:r>
            <a:r>
              <a:rPr lang="en-US" dirty="0"/>
              <a:t> </a:t>
            </a:r>
            <a:r>
              <a:rPr lang="en-US" dirty="0" err="1"/>
              <a:t>memory</a:t>
            </a:r>
            <a:r>
              <a:rPr lang="en-US" dirty="0"/>
              <a:t> </a:t>
            </a:r>
          </a:p>
          <a:p>
            <a:pPr lvl="2"/>
            <a:r>
              <a:rPr lang="en-US" dirty="0"/>
              <a:t>side channel, fault injection</a:t>
            </a:r>
          </a:p>
          <a:p>
            <a:pPr lvl="2"/>
            <a:r>
              <a:rPr lang="en-US" dirty="0" err="1"/>
              <a:t>dedicated</a:t>
            </a:r>
            <a:r>
              <a:rPr lang="en-US" dirty="0"/>
              <a:t> HW</a:t>
            </a:r>
          </a:p>
          <a:p>
            <a:pPr lvl="1"/>
            <a:r>
              <a:rPr lang="en-US" dirty="0"/>
              <a:t>tools are indispensable as they represent data in useful way</a:t>
            </a:r>
          </a:p>
          <a:p>
            <a:pPr lvl="2"/>
            <a:r>
              <a:rPr lang="en-US" dirty="0"/>
              <a:t>the human mind is the bottleneck</a:t>
            </a:r>
          </a:p>
          <a:p>
            <a:pPr lvl="2"/>
            <a:r>
              <a:rPr lang="en-US" dirty="0"/>
              <a:t>control flow graph, data dependency graph, call graph, symbolic/concolic states</a:t>
            </a:r>
          </a:p>
          <a:p>
            <a:endParaRPr lang="en-US" dirty="0"/>
          </a:p>
        </p:txBody>
      </p:sp>
      <p:sp>
        <p:nvSpPr>
          <p:cNvPr id="4" name="CasellaDiTesto 3">
            <a:extLst>
              <a:ext uri="{FF2B5EF4-FFF2-40B4-BE49-F238E27FC236}">
                <a16:creationId xmlns:a16="http://schemas.microsoft.com/office/drawing/2014/main" id="{DD2A3EAB-F374-6EB7-2CA1-969936B064E5}"/>
              </a:ext>
            </a:extLst>
          </p:cNvPr>
          <p:cNvSpPr txBox="1"/>
          <p:nvPr/>
        </p:nvSpPr>
        <p:spPr>
          <a:xfrm>
            <a:off x="0" y="4538966"/>
            <a:ext cx="11686024" cy="261610"/>
          </a:xfrm>
          <a:prstGeom prst="rect">
            <a:avLst/>
          </a:prstGeom>
          <a:noFill/>
        </p:spPr>
        <p:txBody>
          <a:bodyPr wrap="square" rtlCol="0">
            <a:spAutoFit/>
          </a:bodyPr>
          <a:lstStyle/>
          <a:p>
            <a:r>
              <a:rPr lang="it-IT" sz="1050" dirty="0"/>
              <a:t>Part of </a:t>
            </a:r>
            <a:r>
              <a:rPr lang="it-IT" sz="1050" dirty="0" err="1"/>
              <a:t>this</a:t>
            </a:r>
            <a:r>
              <a:rPr lang="it-IT" sz="1050" dirty="0"/>
              <a:t> </a:t>
            </a:r>
            <a:r>
              <a:rPr lang="it-IT" sz="1050" dirty="0" err="1"/>
              <a:t>presentation</a:t>
            </a:r>
            <a:r>
              <a:rPr lang="it-IT" sz="1050" dirty="0"/>
              <a:t> </a:t>
            </a:r>
            <a:r>
              <a:rPr lang="it-IT" sz="1050" dirty="0" err="1"/>
              <a:t>is</a:t>
            </a:r>
            <a:r>
              <a:rPr lang="it-IT" sz="1050" dirty="0"/>
              <a:t> </a:t>
            </a:r>
            <a:r>
              <a:rPr lang="it-IT" sz="1050" dirty="0" err="1"/>
              <a:t>based</a:t>
            </a:r>
            <a:r>
              <a:rPr lang="it-IT" sz="1050" dirty="0"/>
              <a:t> on the slides </a:t>
            </a:r>
            <a:r>
              <a:rPr lang="it-IT" sz="1050" dirty="0" err="1"/>
              <a:t>presented</a:t>
            </a:r>
            <a:r>
              <a:rPr lang="it-IT" sz="1050" dirty="0"/>
              <a:t> by Prof. Cataldo Basile in the Security </a:t>
            </a:r>
            <a:r>
              <a:rPr lang="it-IT" sz="1050" dirty="0" err="1"/>
              <a:t>Verification</a:t>
            </a:r>
            <a:r>
              <a:rPr lang="it-IT" sz="1050" dirty="0"/>
              <a:t> and Testing </a:t>
            </a:r>
            <a:r>
              <a:rPr lang="it-IT" sz="1050" dirty="0" err="1"/>
              <a:t>course</a:t>
            </a:r>
            <a:r>
              <a:rPr lang="it-IT" sz="1050" dirty="0"/>
              <a:t> </a:t>
            </a:r>
            <a:r>
              <a:rPr lang="it-IT" sz="1050" dirty="0" err="1"/>
              <a:t>at</a:t>
            </a:r>
            <a:r>
              <a:rPr lang="it-IT" sz="1050" dirty="0"/>
              <a:t> Politecnico di Torino.  </a:t>
            </a:r>
          </a:p>
        </p:txBody>
      </p:sp>
    </p:spTree>
    <p:extLst>
      <p:ext uri="{BB962C8B-B14F-4D97-AF65-F5344CB8AC3E}">
        <p14:creationId xmlns:p14="http://schemas.microsoft.com/office/powerpoint/2010/main" val="1525149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505E-4BDC-4397-8FEA-7F37A18CCB99}"/>
              </a:ext>
            </a:extLst>
          </p:cNvPr>
          <p:cNvSpPr>
            <a:spLocks noGrp="1"/>
          </p:cNvSpPr>
          <p:nvPr>
            <p:ph type="title"/>
          </p:nvPr>
        </p:nvSpPr>
        <p:spPr/>
        <p:txBody>
          <a:bodyPr/>
          <a:lstStyle/>
          <a:p>
            <a:r>
              <a:rPr lang="en-US" dirty="0"/>
              <a:t>Control Flow Flattening (CFF): example</a:t>
            </a:r>
          </a:p>
        </p:txBody>
      </p:sp>
      <p:pic>
        <p:nvPicPr>
          <p:cNvPr id="5" name="Immagine 4">
            <a:extLst>
              <a:ext uri="{FF2B5EF4-FFF2-40B4-BE49-F238E27FC236}">
                <a16:creationId xmlns:a16="http://schemas.microsoft.com/office/drawing/2014/main" id="{E120B1A7-FEFD-E5F9-F555-9305B7E46081}"/>
              </a:ext>
            </a:extLst>
          </p:cNvPr>
          <p:cNvPicPr>
            <a:picLocks noChangeAspect="1"/>
          </p:cNvPicPr>
          <p:nvPr/>
        </p:nvPicPr>
        <p:blipFill>
          <a:blip r:embed="rId2"/>
          <a:stretch>
            <a:fillRect/>
          </a:stretch>
        </p:blipFill>
        <p:spPr>
          <a:xfrm>
            <a:off x="2203450" y="1016000"/>
            <a:ext cx="4737100" cy="3111500"/>
          </a:xfrm>
          <a:prstGeom prst="rect">
            <a:avLst/>
          </a:prstGeom>
        </p:spPr>
      </p:pic>
    </p:spTree>
    <p:extLst>
      <p:ext uri="{BB962C8B-B14F-4D97-AF65-F5344CB8AC3E}">
        <p14:creationId xmlns:p14="http://schemas.microsoft.com/office/powerpoint/2010/main" val="2068567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505E-4BDC-4397-8FEA-7F37A18CCB99}"/>
              </a:ext>
            </a:extLst>
          </p:cNvPr>
          <p:cNvSpPr>
            <a:spLocks noGrp="1"/>
          </p:cNvSpPr>
          <p:nvPr>
            <p:ph type="title"/>
          </p:nvPr>
        </p:nvSpPr>
        <p:spPr/>
        <p:txBody>
          <a:bodyPr/>
          <a:lstStyle/>
          <a:p>
            <a:r>
              <a:rPr lang="en-US" dirty="0"/>
              <a:t>Control Flow Flattening (CFF): example</a:t>
            </a:r>
          </a:p>
        </p:txBody>
      </p:sp>
      <p:pic>
        <p:nvPicPr>
          <p:cNvPr id="3" name="Immagine 2">
            <a:extLst>
              <a:ext uri="{FF2B5EF4-FFF2-40B4-BE49-F238E27FC236}">
                <a16:creationId xmlns:a16="http://schemas.microsoft.com/office/drawing/2014/main" id="{CAD3D995-D467-2417-B7C4-578BA5CCD747}"/>
              </a:ext>
            </a:extLst>
          </p:cNvPr>
          <p:cNvPicPr>
            <a:picLocks noChangeAspect="1"/>
          </p:cNvPicPr>
          <p:nvPr/>
        </p:nvPicPr>
        <p:blipFill>
          <a:blip r:embed="rId2"/>
          <a:stretch>
            <a:fillRect/>
          </a:stretch>
        </p:blipFill>
        <p:spPr>
          <a:xfrm>
            <a:off x="665922" y="1123950"/>
            <a:ext cx="3581400" cy="2895600"/>
          </a:xfrm>
          <a:prstGeom prst="rect">
            <a:avLst/>
          </a:prstGeom>
        </p:spPr>
      </p:pic>
      <p:pic>
        <p:nvPicPr>
          <p:cNvPr id="4" name="Immagine 3">
            <a:extLst>
              <a:ext uri="{FF2B5EF4-FFF2-40B4-BE49-F238E27FC236}">
                <a16:creationId xmlns:a16="http://schemas.microsoft.com/office/drawing/2014/main" id="{A7649944-8DC8-B39B-17D3-1D65E452F9FD}"/>
              </a:ext>
            </a:extLst>
          </p:cNvPr>
          <p:cNvPicPr>
            <a:picLocks noChangeAspect="1"/>
          </p:cNvPicPr>
          <p:nvPr/>
        </p:nvPicPr>
        <p:blipFill>
          <a:blip r:embed="rId3"/>
          <a:stretch>
            <a:fillRect/>
          </a:stretch>
        </p:blipFill>
        <p:spPr>
          <a:xfrm>
            <a:off x="5276297" y="1358900"/>
            <a:ext cx="3441700" cy="2425700"/>
          </a:xfrm>
          <a:prstGeom prst="rect">
            <a:avLst/>
          </a:prstGeom>
        </p:spPr>
      </p:pic>
      <p:sp>
        <p:nvSpPr>
          <p:cNvPr id="6" name="Freccia destra 5">
            <a:extLst>
              <a:ext uri="{FF2B5EF4-FFF2-40B4-BE49-F238E27FC236}">
                <a16:creationId xmlns:a16="http://schemas.microsoft.com/office/drawing/2014/main" id="{CD43F5D2-6300-0FFE-9C58-59A71D05F402}"/>
              </a:ext>
            </a:extLst>
          </p:cNvPr>
          <p:cNvSpPr/>
          <p:nvPr/>
        </p:nvSpPr>
        <p:spPr>
          <a:xfrm>
            <a:off x="4437130" y="2207729"/>
            <a:ext cx="649358" cy="7280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54304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505E-4BDC-4397-8FEA-7F37A18CCB99}"/>
              </a:ext>
            </a:extLst>
          </p:cNvPr>
          <p:cNvSpPr>
            <a:spLocks noGrp="1"/>
          </p:cNvSpPr>
          <p:nvPr>
            <p:ph type="title"/>
          </p:nvPr>
        </p:nvSpPr>
        <p:spPr/>
        <p:txBody>
          <a:bodyPr/>
          <a:lstStyle/>
          <a:p>
            <a:r>
              <a:rPr lang="en-US" dirty="0"/>
              <a:t>Control Flow Flattening (CFF): example</a:t>
            </a:r>
          </a:p>
        </p:txBody>
      </p:sp>
      <p:pic>
        <p:nvPicPr>
          <p:cNvPr id="7" name="Immagine 6">
            <a:extLst>
              <a:ext uri="{FF2B5EF4-FFF2-40B4-BE49-F238E27FC236}">
                <a16:creationId xmlns:a16="http://schemas.microsoft.com/office/drawing/2014/main" id="{57F8C9A7-7B20-B55A-B939-85274917FA6E}"/>
              </a:ext>
            </a:extLst>
          </p:cNvPr>
          <p:cNvPicPr>
            <a:picLocks noChangeAspect="1"/>
          </p:cNvPicPr>
          <p:nvPr/>
        </p:nvPicPr>
        <p:blipFill>
          <a:blip r:embed="rId2"/>
          <a:stretch>
            <a:fillRect/>
          </a:stretch>
        </p:blipFill>
        <p:spPr>
          <a:xfrm>
            <a:off x="0" y="1254975"/>
            <a:ext cx="4572000" cy="2633550"/>
          </a:xfrm>
          <a:prstGeom prst="rect">
            <a:avLst/>
          </a:prstGeom>
        </p:spPr>
      </p:pic>
      <p:pic>
        <p:nvPicPr>
          <p:cNvPr id="8" name="Immagine 7">
            <a:extLst>
              <a:ext uri="{FF2B5EF4-FFF2-40B4-BE49-F238E27FC236}">
                <a16:creationId xmlns:a16="http://schemas.microsoft.com/office/drawing/2014/main" id="{A198C0AF-46D7-8696-673F-625CF886BFD9}"/>
              </a:ext>
            </a:extLst>
          </p:cNvPr>
          <p:cNvPicPr>
            <a:picLocks noChangeAspect="1"/>
          </p:cNvPicPr>
          <p:nvPr/>
        </p:nvPicPr>
        <p:blipFill>
          <a:blip r:embed="rId3"/>
          <a:stretch>
            <a:fillRect/>
          </a:stretch>
        </p:blipFill>
        <p:spPr>
          <a:xfrm>
            <a:off x="4489603" y="1254975"/>
            <a:ext cx="4654397" cy="2633550"/>
          </a:xfrm>
          <a:prstGeom prst="rect">
            <a:avLst/>
          </a:prstGeom>
        </p:spPr>
      </p:pic>
    </p:spTree>
    <p:extLst>
      <p:ext uri="{BB962C8B-B14F-4D97-AF65-F5344CB8AC3E}">
        <p14:creationId xmlns:p14="http://schemas.microsoft.com/office/powerpoint/2010/main" val="263961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505E-4BDC-4397-8FEA-7F37A18CCB99}"/>
              </a:ext>
            </a:extLst>
          </p:cNvPr>
          <p:cNvSpPr>
            <a:spLocks noGrp="1"/>
          </p:cNvSpPr>
          <p:nvPr>
            <p:ph type="title"/>
          </p:nvPr>
        </p:nvSpPr>
        <p:spPr/>
        <p:txBody>
          <a:bodyPr/>
          <a:lstStyle/>
          <a:p>
            <a:r>
              <a:rPr lang="en-US" dirty="0"/>
              <a:t>Opaque Predicates</a:t>
            </a:r>
          </a:p>
        </p:txBody>
      </p:sp>
      <p:sp>
        <p:nvSpPr>
          <p:cNvPr id="3" name="Content Placeholder 2">
            <a:extLst>
              <a:ext uri="{FF2B5EF4-FFF2-40B4-BE49-F238E27FC236}">
                <a16:creationId xmlns:a16="http://schemas.microsoft.com/office/drawing/2014/main" id="{6836B78C-9C6F-44F2-992A-E8DA5431EF72}"/>
              </a:ext>
            </a:extLst>
          </p:cNvPr>
          <p:cNvSpPr>
            <a:spLocks noGrp="1"/>
          </p:cNvSpPr>
          <p:nvPr>
            <p:ph idx="1"/>
          </p:nvPr>
        </p:nvSpPr>
        <p:spPr/>
        <p:txBody>
          <a:bodyPr>
            <a:normAutofit/>
          </a:bodyPr>
          <a:lstStyle/>
          <a:p>
            <a:r>
              <a:rPr lang="en-US" dirty="0" err="1"/>
              <a:t>boolean</a:t>
            </a:r>
            <a:r>
              <a:rPr lang="en-US" dirty="0"/>
              <a:t> expressions that have always the same outcome at run-time </a:t>
            </a:r>
          </a:p>
          <a:p>
            <a:pPr lvl="1"/>
            <a:r>
              <a:rPr lang="en-US" dirty="0"/>
              <a:t>e.g., always true or always false </a:t>
            </a:r>
          </a:p>
          <a:p>
            <a:r>
              <a:rPr lang="en-US" dirty="0"/>
              <a:t>their outcome is difficult to evaluate in a static way</a:t>
            </a:r>
          </a:p>
          <a:p>
            <a:pPr lvl="1"/>
            <a:r>
              <a:rPr lang="en-US" dirty="0"/>
              <a:t>e.g., by </a:t>
            </a:r>
            <a:r>
              <a:rPr lang="en-US" dirty="0" err="1"/>
              <a:t>deobfuscators</a:t>
            </a:r>
            <a:endParaRPr lang="en-US" dirty="0"/>
          </a:p>
          <a:p>
            <a:r>
              <a:rPr lang="en-US" dirty="0"/>
              <a:t>if employed as the condition of a branch </a:t>
            </a:r>
          </a:p>
          <a:p>
            <a:pPr lvl="1"/>
            <a:r>
              <a:rPr lang="en-US" dirty="0"/>
              <a:t>difficult to take the branch taken without executing the program</a:t>
            </a:r>
          </a:p>
          <a:p>
            <a:r>
              <a:rPr lang="en-US" dirty="0" err="1"/>
              <a:t>fuzzying</a:t>
            </a:r>
            <a:r>
              <a:rPr lang="en-US" dirty="0"/>
              <a:t> the program can indicate the likely presence of an opaque predicate</a:t>
            </a:r>
          </a:p>
          <a:p>
            <a:pPr lvl="1"/>
            <a:r>
              <a:rPr lang="en-US" dirty="0"/>
              <a:t>but without any formal assurance</a:t>
            </a:r>
          </a:p>
        </p:txBody>
      </p:sp>
    </p:spTree>
    <p:extLst>
      <p:ext uri="{BB962C8B-B14F-4D97-AF65-F5344CB8AC3E}">
        <p14:creationId xmlns:p14="http://schemas.microsoft.com/office/powerpoint/2010/main" val="2831140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505E-4BDC-4397-8FEA-7F37A18CCB99}"/>
              </a:ext>
            </a:extLst>
          </p:cNvPr>
          <p:cNvSpPr>
            <a:spLocks noGrp="1"/>
          </p:cNvSpPr>
          <p:nvPr>
            <p:ph type="title"/>
          </p:nvPr>
        </p:nvSpPr>
        <p:spPr/>
        <p:txBody>
          <a:bodyPr/>
          <a:lstStyle/>
          <a:p>
            <a:r>
              <a:rPr lang="en-US" dirty="0"/>
              <a:t>Opaque Predicates: fake code insertion</a:t>
            </a:r>
          </a:p>
        </p:txBody>
      </p:sp>
      <p:sp>
        <p:nvSpPr>
          <p:cNvPr id="3" name="Content Placeholder 2">
            <a:extLst>
              <a:ext uri="{FF2B5EF4-FFF2-40B4-BE49-F238E27FC236}">
                <a16:creationId xmlns:a16="http://schemas.microsoft.com/office/drawing/2014/main" id="{6836B78C-9C6F-44F2-992A-E8DA5431EF72}"/>
              </a:ext>
            </a:extLst>
          </p:cNvPr>
          <p:cNvSpPr>
            <a:spLocks noGrp="1"/>
          </p:cNvSpPr>
          <p:nvPr>
            <p:ph idx="1"/>
          </p:nvPr>
        </p:nvSpPr>
        <p:spPr>
          <a:xfrm>
            <a:off x="685800" y="1005576"/>
            <a:ext cx="3180347" cy="3795000"/>
          </a:xfrm>
        </p:spPr>
        <p:txBody>
          <a:bodyPr>
            <a:normAutofit/>
          </a:bodyPr>
          <a:lstStyle/>
          <a:p>
            <a:r>
              <a:rPr lang="en-US" dirty="0"/>
              <a:t>we can leverage opaque predicates to insert fake code</a:t>
            </a:r>
          </a:p>
          <a:p>
            <a:pPr lvl="1"/>
            <a:r>
              <a:rPr lang="en-US" dirty="0"/>
              <a:t>in order to increase the amount of code the attacker needs to understand</a:t>
            </a:r>
          </a:p>
          <a:p>
            <a:r>
              <a:rPr lang="en-US" dirty="0"/>
              <a:t>we can also use the technique to split basic blocks</a:t>
            </a:r>
          </a:p>
          <a:p>
            <a:pPr lvl="1"/>
            <a:r>
              <a:rPr lang="en-US" dirty="0"/>
              <a:t>to hinder comprehension of contained code</a:t>
            </a:r>
          </a:p>
          <a:p>
            <a:pPr lvl="1"/>
            <a:r>
              <a:rPr lang="en-US" dirty="0"/>
              <a:t>the attacker will think that there is some decision logic where there is none</a:t>
            </a:r>
          </a:p>
          <a:p>
            <a:r>
              <a:rPr lang="en-US" dirty="0"/>
              <a:t>in figure we use a opaque predicate for both purposes</a:t>
            </a:r>
          </a:p>
          <a:p>
            <a:pPr lvl="1"/>
            <a:r>
              <a:rPr lang="en-US" dirty="0"/>
              <a:t>the red branch will never be taken</a:t>
            </a:r>
          </a:p>
        </p:txBody>
      </p:sp>
      <p:pic>
        <p:nvPicPr>
          <p:cNvPr id="4" name="Immagine 3">
            <a:extLst>
              <a:ext uri="{FF2B5EF4-FFF2-40B4-BE49-F238E27FC236}">
                <a16:creationId xmlns:a16="http://schemas.microsoft.com/office/drawing/2014/main" id="{16C59A59-A355-A393-05E1-284DCDD477B7}"/>
              </a:ext>
            </a:extLst>
          </p:cNvPr>
          <p:cNvPicPr>
            <a:picLocks noChangeAspect="1"/>
          </p:cNvPicPr>
          <p:nvPr/>
        </p:nvPicPr>
        <p:blipFill>
          <a:blip r:embed="rId2"/>
          <a:stretch>
            <a:fillRect/>
          </a:stretch>
        </p:blipFill>
        <p:spPr>
          <a:xfrm>
            <a:off x="3866147" y="825476"/>
            <a:ext cx="5295900" cy="3975100"/>
          </a:xfrm>
          <a:prstGeom prst="rect">
            <a:avLst/>
          </a:prstGeom>
        </p:spPr>
      </p:pic>
    </p:spTree>
    <p:extLst>
      <p:ext uri="{BB962C8B-B14F-4D97-AF65-F5344CB8AC3E}">
        <p14:creationId xmlns:p14="http://schemas.microsoft.com/office/powerpoint/2010/main" val="221670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505E-4BDC-4397-8FEA-7F37A18CCB99}"/>
              </a:ext>
            </a:extLst>
          </p:cNvPr>
          <p:cNvSpPr>
            <a:spLocks noGrp="1"/>
          </p:cNvSpPr>
          <p:nvPr>
            <p:ph type="title"/>
          </p:nvPr>
        </p:nvSpPr>
        <p:spPr/>
        <p:txBody>
          <a:bodyPr/>
          <a:lstStyle/>
          <a:p>
            <a:r>
              <a:rPr lang="en-US" dirty="0"/>
              <a:t>Opaque Predicates: practical implementations</a:t>
            </a:r>
          </a:p>
        </p:txBody>
      </p:sp>
      <p:sp>
        <p:nvSpPr>
          <p:cNvPr id="3" name="Content Placeholder 2">
            <a:extLst>
              <a:ext uri="{FF2B5EF4-FFF2-40B4-BE49-F238E27FC236}">
                <a16:creationId xmlns:a16="http://schemas.microsoft.com/office/drawing/2014/main" id="{6836B78C-9C6F-44F2-992A-E8DA5431EF72}"/>
              </a:ext>
            </a:extLst>
          </p:cNvPr>
          <p:cNvSpPr>
            <a:spLocks noGrp="1"/>
          </p:cNvSpPr>
          <p:nvPr>
            <p:ph idx="1"/>
          </p:nvPr>
        </p:nvSpPr>
        <p:spPr/>
        <p:txBody>
          <a:bodyPr>
            <a:normAutofit/>
          </a:bodyPr>
          <a:lstStyle/>
          <a:p>
            <a:r>
              <a:rPr lang="en-US" dirty="0"/>
              <a:t>diablo (binary-to-binary obfuscator)</a:t>
            </a:r>
          </a:p>
          <a:p>
            <a:pPr lvl="1"/>
            <a:r>
              <a:rPr lang="en-US" dirty="0"/>
              <a:t>predicates based on mathematical properties of conditional expression</a:t>
            </a:r>
          </a:p>
          <a:p>
            <a:pPr lvl="2"/>
            <a:r>
              <a:rPr lang="en-US" dirty="0"/>
              <a:t>e.g. x</a:t>
            </a:r>
            <a:r>
              <a:rPr lang="en-US" baseline="30000" dirty="0"/>
              <a:t>2</a:t>
            </a:r>
            <a:r>
              <a:rPr lang="en-US" dirty="0"/>
              <a:t> ≥ 0 (but they are more complex than this example)</a:t>
            </a:r>
          </a:p>
          <a:p>
            <a:pPr lvl="1"/>
            <a:r>
              <a:rPr lang="en-US" dirty="0"/>
              <a:t>fast runtime evaluation (low overhead) yet difficult to prove formally</a:t>
            </a:r>
          </a:p>
          <a:p>
            <a:pPr lvl="1"/>
            <a:r>
              <a:rPr lang="en-US" dirty="0"/>
              <a:t>the attacker may study the obfuscator to recognize the hardcoded predicates …</a:t>
            </a:r>
          </a:p>
          <a:p>
            <a:pPr lvl="1"/>
            <a:r>
              <a:rPr lang="en-US" dirty="0"/>
              <a:t>… thus predicates instruction generation is randomized</a:t>
            </a:r>
          </a:p>
          <a:p>
            <a:pPr lvl="2"/>
            <a:r>
              <a:rPr lang="en-US" dirty="0"/>
              <a:t>use of dead registers</a:t>
            </a:r>
          </a:p>
          <a:p>
            <a:pPr lvl="2"/>
            <a:r>
              <a:rPr lang="en-US" dirty="0"/>
              <a:t>constant randomization (x</a:t>
            </a:r>
            <a:r>
              <a:rPr lang="en-US" baseline="30000" dirty="0"/>
              <a:t>2</a:t>
            </a:r>
            <a:r>
              <a:rPr lang="en-US" dirty="0"/>
              <a:t> ≥ N with random N ≥ 0)</a:t>
            </a:r>
          </a:p>
          <a:p>
            <a:pPr lvl="1"/>
            <a:endParaRPr lang="en-US" dirty="0"/>
          </a:p>
        </p:txBody>
      </p:sp>
    </p:spTree>
    <p:extLst>
      <p:ext uri="{BB962C8B-B14F-4D97-AF65-F5344CB8AC3E}">
        <p14:creationId xmlns:p14="http://schemas.microsoft.com/office/powerpoint/2010/main" val="2943919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505E-4BDC-4397-8FEA-7F37A18CCB99}"/>
              </a:ext>
            </a:extLst>
          </p:cNvPr>
          <p:cNvSpPr>
            <a:spLocks noGrp="1"/>
          </p:cNvSpPr>
          <p:nvPr>
            <p:ph type="title"/>
          </p:nvPr>
        </p:nvSpPr>
        <p:spPr/>
        <p:txBody>
          <a:bodyPr/>
          <a:lstStyle/>
          <a:p>
            <a:r>
              <a:rPr lang="en-US" dirty="0"/>
              <a:t>Opaque Predicates: practical implementations</a:t>
            </a:r>
          </a:p>
        </p:txBody>
      </p:sp>
      <p:sp>
        <p:nvSpPr>
          <p:cNvPr id="3" name="Content Placeholder 2">
            <a:extLst>
              <a:ext uri="{FF2B5EF4-FFF2-40B4-BE49-F238E27FC236}">
                <a16:creationId xmlns:a16="http://schemas.microsoft.com/office/drawing/2014/main" id="{6836B78C-9C6F-44F2-992A-E8DA5431EF72}"/>
              </a:ext>
            </a:extLst>
          </p:cNvPr>
          <p:cNvSpPr>
            <a:spLocks noGrp="1"/>
          </p:cNvSpPr>
          <p:nvPr>
            <p:ph idx="1"/>
          </p:nvPr>
        </p:nvSpPr>
        <p:spPr/>
        <p:txBody>
          <a:bodyPr>
            <a:normAutofit/>
          </a:bodyPr>
          <a:lstStyle/>
          <a:p>
            <a:r>
              <a:rPr lang="en-US" dirty="0"/>
              <a:t>tigress (source-to-source obfuscator)</a:t>
            </a:r>
          </a:p>
          <a:p>
            <a:pPr lvl="1"/>
            <a:r>
              <a:rPr lang="en-US" dirty="0"/>
              <a:t>conditions on pointers to data structures</a:t>
            </a:r>
          </a:p>
          <a:p>
            <a:pPr lvl="2"/>
            <a:r>
              <a:rPr lang="en-US" dirty="0"/>
              <a:t>custom data structures added to code for this purpose</a:t>
            </a:r>
          </a:p>
          <a:p>
            <a:pPr lvl="1"/>
            <a:r>
              <a:rPr lang="en-US" dirty="0"/>
              <a:t>example: consider two completely separated linked lists L1 and L2</a:t>
            </a:r>
          </a:p>
          <a:p>
            <a:pPr lvl="2"/>
            <a:r>
              <a:rPr lang="en-US" dirty="0"/>
              <a:t>we can define three pointers:</a:t>
            </a:r>
          </a:p>
          <a:p>
            <a:pPr lvl="3"/>
            <a:r>
              <a:rPr lang="en-US" dirty="0"/>
              <a:t>p1 and p2 point to nodes of L1</a:t>
            </a:r>
          </a:p>
          <a:p>
            <a:pPr lvl="3"/>
            <a:r>
              <a:rPr lang="en-US" dirty="0"/>
              <a:t>p3 pointing to an element of L2</a:t>
            </a:r>
          </a:p>
          <a:p>
            <a:pPr lvl="2"/>
            <a:r>
              <a:rPr lang="en-US" dirty="0"/>
              <a:t>we can add to program code instructions that move pointers to other nodes, but of the same list</a:t>
            </a:r>
          </a:p>
          <a:p>
            <a:pPr lvl="2"/>
            <a:r>
              <a:rPr lang="en-US" dirty="0"/>
              <a:t>we can define two possible kinds of opaque predicates</a:t>
            </a:r>
          </a:p>
          <a:p>
            <a:pPr lvl="3"/>
            <a:r>
              <a:rPr lang="en-US" dirty="0"/>
              <a:t>p1 != p3 and p2 != p3 </a:t>
            </a:r>
            <a:r>
              <a:rPr lang="en-US" dirty="0">
                <a:sym typeface="Wingdings" pitchFamily="2" charset="2"/>
              </a:rPr>
              <a:t> always true, we can use it for fake code insertion</a:t>
            </a:r>
          </a:p>
          <a:p>
            <a:pPr lvl="3"/>
            <a:r>
              <a:rPr lang="en-US" dirty="0"/>
              <a:t>p1 == p2 </a:t>
            </a:r>
            <a:r>
              <a:rPr lang="en-US" dirty="0">
                <a:sym typeface="Wingdings" pitchFamily="2" charset="2"/>
              </a:rPr>
              <a:t> true or false, depending on initial nodes pointed and consequent movement instructions</a:t>
            </a:r>
            <a:endParaRPr lang="en-US" dirty="0"/>
          </a:p>
          <a:p>
            <a:pPr lvl="1"/>
            <a:r>
              <a:rPr lang="en-US" dirty="0"/>
              <a:t>user should define the function initializing the data structures</a:t>
            </a:r>
          </a:p>
          <a:p>
            <a:pPr lvl="2"/>
            <a:r>
              <a:rPr lang="en-US" dirty="0"/>
              <a:t>should be executed before functions containing opaque predicates (e.g. main)</a:t>
            </a:r>
          </a:p>
          <a:p>
            <a:pPr lvl="1"/>
            <a:r>
              <a:rPr lang="en-US" dirty="0"/>
              <a:t>user should define the functions updating pointers/data structure</a:t>
            </a:r>
          </a:p>
          <a:p>
            <a:pPr lvl="2"/>
            <a:r>
              <a:rPr lang="en-US" dirty="0"/>
              <a:t>more updates, more complexity (good!) but more overhead at runtime (bad…)</a:t>
            </a:r>
          </a:p>
          <a:p>
            <a:pPr lvl="2"/>
            <a:endParaRPr lang="en-US" dirty="0"/>
          </a:p>
        </p:txBody>
      </p:sp>
    </p:spTree>
    <p:extLst>
      <p:ext uri="{BB962C8B-B14F-4D97-AF65-F5344CB8AC3E}">
        <p14:creationId xmlns:p14="http://schemas.microsoft.com/office/powerpoint/2010/main" val="3862863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505E-4BDC-4397-8FEA-7F37A18CCB99}"/>
              </a:ext>
            </a:extLst>
          </p:cNvPr>
          <p:cNvSpPr>
            <a:spLocks noGrp="1"/>
          </p:cNvSpPr>
          <p:nvPr>
            <p:ph type="title"/>
          </p:nvPr>
        </p:nvSpPr>
        <p:spPr/>
        <p:txBody>
          <a:bodyPr/>
          <a:lstStyle/>
          <a:p>
            <a:r>
              <a:rPr lang="en-US" dirty="0"/>
              <a:t>Opaque Predicates: code duplication</a:t>
            </a:r>
          </a:p>
        </p:txBody>
      </p:sp>
      <p:pic>
        <p:nvPicPr>
          <p:cNvPr id="5" name="Immagine 4">
            <a:extLst>
              <a:ext uri="{FF2B5EF4-FFF2-40B4-BE49-F238E27FC236}">
                <a16:creationId xmlns:a16="http://schemas.microsoft.com/office/drawing/2014/main" id="{78948AE6-80FB-141E-B6BB-AA8BEB384B39}"/>
              </a:ext>
            </a:extLst>
          </p:cNvPr>
          <p:cNvPicPr>
            <a:picLocks noChangeAspect="1"/>
          </p:cNvPicPr>
          <p:nvPr/>
        </p:nvPicPr>
        <p:blipFill>
          <a:blip r:embed="rId2"/>
          <a:stretch>
            <a:fillRect/>
          </a:stretch>
        </p:blipFill>
        <p:spPr>
          <a:xfrm>
            <a:off x="3994484" y="777956"/>
            <a:ext cx="5149516" cy="3876346"/>
          </a:xfrm>
          <a:prstGeom prst="rect">
            <a:avLst/>
          </a:prstGeom>
        </p:spPr>
      </p:pic>
      <p:sp>
        <p:nvSpPr>
          <p:cNvPr id="3" name="Content Placeholder 2">
            <a:extLst>
              <a:ext uri="{FF2B5EF4-FFF2-40B4-BE49-F238E27FC236}">
                <a16:creationId xmlns:a16="http://schemas.microsoft.com/office/drawing/2014/main" id="{6836B78C-9C6F-44F2-992A-E8DA5431EF72}"/>
              </a:ext>
            </a:extLst>
          </p:cNvPr>
          <p:cNvSpPr>
            <a:spLocks noGrp="1"/>
          </p:cNvSpPr>
          <p:nvPr>
            <p:ph idx="1"/>
          </p:nvPr>
        </p:nvSpPr>
        <p:spPr>
          <a:xfrm>
            <a:off x="685800" y="1005576"/>
            <a:ext cx="3485147" cy="3795000"/>
          </a:xfrm>
        </p:spPr>
        <p:txBody>
          <a:bodyPr>
            <a:normAutofit/>
          </a:bodyPr>
          <a:lstStyle/>
          <a:p>
            <a:r>
              <a:rPr lang="en-US" dirty="0"/>
              <a:t>second kind of opaque predicate can be leveraged to duplicate code</a:t>
            </a:r>
          </a:p>
          <a:p>
            <a:r>
              <a:rPr lang="en-US" dirty="0"/>
              <a:t>we take the original basic block and we flatten it</a:t>
            </a:r>
          </a:p>
          <a:p>
            <a:r>
              <a:rPr lang="en-US" dirty="0"/>
              <a:t>we use the opaque predicate to insert both the original and the flattened version</a:t>
            </a:r>
          </a:p>
          <a:p>
            <a:r>
              <a:rPr lang="en-US" dirty="0"/>
              <a:t>with this kind of opaque predicate we don’t know which branch will be taken at runtime</a:t>
            </a:r>
          </a:p>
          <a:p>
            <a:pPr lvl="1"/>
            <a:r>
              <a:rPr lang="en-US" dirty="0"/>
              <a:t>and that’s fine: same code logic</a:t>
            </a:r>
          </a:p>
          <a:p>
            <a:r>
              <a:rPr lang="en-US" dirty="0"/>
              <a:t>the attacker needs to analyze the opaque predicate logic and the duplicated code</a:t>
            </a:r>
          </a:p>
        </p:txBody>
      </p:sp>
    </p:spTree>
    <p:extLst>
      <p:ext uri="{BB962C8B-B14F-4D97-AF65-F5344CB8AC3E}">
        <p14:creationId xmlns:p14="http://schemas.microsoft.com/office/powerpoint/2010/main" val="38841353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505E-4BDC-4397-8FEA-7F37A18CCB99}"/>
              </a:ext>
            </a:extLst>
          </p:cNvPr>
          <p:cNvSpPr>
            <a:spLocks noGrp="1"/>
          </p:cNvSpPr>
          <p:nvPr>
            <p:ph type="title"/>
          </p:nvPr>
        </p:nvSpPr>
        <p:spPr/>
        <p:txBody>
          <a:bodyPr/>
          <a:lstStyle/>
          <a:p>
            <a:r>
              <a:rPr lang="en-US" dirty="0"/>
              <a:t>Branch functions</a:t>
            </a:r>
          </a:p>
        </p:txBody>
      </p:sp>
      <p:sp>
        <p:nvSpPr>
          <p:cNvPr id="3" name="Content Placeholder 2">
            <a:extLst>
              <a:ext uri="{FF2B5EF4-FFF2-40B4-BE49-F238E27FC236}">
                <a16:creationId xmlns:a16="http://schemas.microsoft.com/office/drawing/2014/main" id="{6836B78C-9C6F-44F2-992A-E8DA5431EF72}"/>
              </a:ext>
            </a:extLst>
          </p:cNvPr>
          <p:cNvSpPr>
            <a:spLocks noGrp="1"/>
          </p:cNvSpPr>
          <p:nvPr>
            <p:ph idx="1"/>
          </p:nvPr>
        </p:nvSpPr>
        <p:spPr/>
        <p:txBody>
          <a:bodyPr>
            <a:normAutofit/>
          </a:bodyPr>
          <a:lstStyle/>
          <a:p>
            <a:r>
              <a:rPr lang="en-US" dirty="0"/>
              <a:t>decrease the accuracy of static disassemblers</a:t>
            </a:r>
          </a:p>
          <a:p>
            <a:r>
              <a:rPr lang="en-US" dirty="0"/>
              <a:t>disassemblers: tools to translate binary code in human-readable assembly</a:t>
            </a:r>
          </a:p>
          <a:p>
            <a:pPr lvl="1"/>
            <a:r>
              <a:rPr lang="en-US" dirty="0"/>
              <a:t>static disassemblers</a:t>
            </a:r>
          </a:p>
          <a:p>
            <a:pPr lvl="1"/>
            <a:r>
              <a:rPr lang="en-US" dirty="0"/>
              <a:t>dynamic disassemblers: inspect code execution through debugging</a:t>
            </a:r>
          </a:p>
          <a:p>
            <a:pPr lvl="2"/>
            <a:r>
              <a:rPr lang="en-US" dirty="0"/>
              <a:t>problem: only executed code can be translated</a:t>
            </a:r>
          </a:p>
          <a:p>
            <a:pPr lvl="2"/>
            <a:r>
              <a:rPr lang="en-US" dirty="0"/>
              <a:t>problem: slower </a:t>
            </a:r>
            <a:r>
              <a:rPr lang="en-US" dirty="0" err="1"/>
              <a:t>w.r.t.</a:t>
            </a:r>
            <a:r>
              <a:rPr lang="en-US" dirty="0"/>
              <a:t> static disassembly</a:t>
            </a:r>
          </a:p>
          <a:p>
            <a:pPr lvl="2"/>
            <a:r>
              <a:rPr lang="en-US" dirty="0"/>
              <a:t>can be thwarted by anti-debugging protections</a:t>
            </a:r>
          </a:p>
          <a:p>
            <a:r>
              <a:rPr lang="en-US" dirty="0"/>
              <a:t>static disassembly techniques</a:t>
            </a:r>
          </a:p>
          <a:p>
            <a:pPr lvl="1"/>
            <a:r>
              <a:rPr lang="en-US" dirty="0"/>
              <a:t>linear sweep (e.g. </a:t>
            </a:r>
            <a:r>
              <a:rPr lang="en-US" dirty="0" err="1"/>
              <a:t>objdump</a:t>
            </a:r>
            <a:r>
              <a:rPr lang="en-US" dirty="0"/>
              <a:t>)</a:t>
            </a:r>
          </a:p>
          <a:p>
            <a:pPr lvl="2"/>
            <a:r>
              <a:rPr lang="en-US" dirty="0"/>
              <a:t>decode instruction linearly, starting from the first byte of text section</a:t>
            </a:r>
          </a:p>
          <a:p>
            <a:pPr lvl="2"/>
            <a:r>
              <a:rPr lang="en-US" dirty="0"/>
              <a:t>next instruction address = current pointer + </a:t>
            </a:r>
            <a:r>
              <a:rPr lang="en-US" dirty="0" err="1"/>
              <a:t>expected_length</a:t>
            </a:r>
            <a:r>
              <a:rPr lang="en-US" dirty="0"/>
              <a:t>(current instruction)</a:t>
            </a:r>
          </a:p>
          <a:p>
            <a:pPr lvl="2"/>
            <a:r>
              <a:rPr lang="en-US" dirty="0"/>
              <a:t>problem: not always accurate</a:t>
            </a:r>
          </a:p>
          <a:p>
            <a:pPr lvl="3"/>
            <a:r>
              <a:rPr lang="en-US" dirty="0"/>
              <a:t>e.g., constants in text section mistaken for instructions</a:t>
            </a:r>
          </a:p>
          <a:p>
            <a:pPr lvl="1"/>
            <a:r>
              <a:rPr lang="en-US" dirty="0"/>
              <a:t>recursive traversal</a:t>
            </a:r>
          </a:p>
          <a:p>
            <a:pPr lvl="2"/>
            <a:r>
              <a:rPr lang="en-US" dirty="0"/>
              <a:t>decode instructions following the program control flow, i.e. jumps</a:t>
            </a:r>
          </a:p>
          <a:p>
            <a:pPr lvl="2"/>
            <a:r>
              <a:rPr lang="en-US" dirty="0"/>
              <a:t>in case of branches, follow all possible flows</a:t>
            </a:r>
          </a:p>
          <a:p>
            <a:pPr lvl="2"/>
            <a:r>
              <a:rPr lang="en-US" dirty="0"/>
              <a:t>problem indirect jumps (e.g. JMP EAX </a:t>
            </a:r>
            <a:r>
              <a:rPr lang="en-US" dirty="0">
                <a:sym typeface="Wingdings" pitchFamily="2" charset="2"/>
              </a:rPr>
              <a:t> what is the value of EAX?</a:t>
            </a:r>
            <a:r>
              <a:rPr lang="en-US" dirty="0"/>
              <a:t>)</a:t>
            </a:r>
          </a:p>
          <a:p>
            <a:pPr lvl="3"/>
            <a:r>
              <a:rPr lang="en-US" dirty="0"/>
              <a:t>techniques to cover common ind. jumps cases (e.g. jump tables created from source switch statements)</a:t>
            </a:r>
          </a:p>
          <a:p>
            <a:pPr lvl="1"/>
            <a:endParaRPr lang="en-US" dirty="0"/>
          </a:p>
        </p:txBody>
      </p:sp>
    </p:spTree>
    <p:extLst>
      <p:ext uri="{BB962C8B-B14F-4D97-AF65-F5344CB8AC3E}">
        <p14:creationId xmlns:p14="http://schemas.microsoft.com/office/powerpoint/2010/main" val="4081591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505E-4BDC-4397-8FEA-7F37A18CCB99}"/>
              </a:ext>
            </a:extLst>
          </p:cNvPr>
          <p:cNvSpPr>
            <a:spLocks noGrp="1"/>
          </p:cNvSpPr>
          <p:nvPr>
            <p:ph type="title"/>
          </p:nvPr>
        </p:nvSpPr>
        <p:spPr/>
        <p:txBody>
          <a:bodyPr/>
          <a:lstStyle/>
          <a:p>
            <a:r>
              <a:rPr lang="en-US" dirty="0"/>
              <a:t>Branch functions</a:t>
            </a:r>
          </a:p>
        </p:txBody>
      </p:sp>
      <p:sp>
        <p:nvSpPr>
          <p:cNvPr id="3" name="Content Placeholder 2">
            <a:extLst>
              <a:ext uri="{FF2B5EF4-FFF2-40B4-BE49-F238E27FC236}">
                <a16:creationId xmlns:a16="http://schemas.microsoft.com/office/drawing/2014/main" id="{6836B78C-9C6F-44F2-992A-E8DA5431EF72}"/>
              </a:ext>
            </a:extLst>
          </p:cNvPr>
          <p:cNvSpPr>
            <a:spLocks noGrp="1"/>
          </p:cNvSpPr>
          <p:nvPr>
            <p:ph idx="1"/>
          </p:nvPr>
        </p:nvSpPr>
        <p:spPr/>
        <p:txBody>
          <a:bodyPr>
            <a:normAutofit/>
          </a:bodyPr>
          <a:lstStyle/>
          <a:p>
            <a:r>
              <a:rPr lang="en-US" dirty="0"/>
              <a:t>decrease the accuracy of static disassemblers</a:t>
            </a:r>
          </a:p>
          <a:p>
            <a:r>
              <a:rPr lang="en-US" dirty="0"/>
              <a:t>by transforming direct jumps in indirect jumps…</a:t>
            </a:r>
          </a:p>
          <a:p>
            <a:r>
              <a:rPr lang="en-US" dirty="0"/>
              <a:t>… and increasing the difficulty of indirect jumps target reconstruction</a:t>
            </a:r>
          </a:p>
          <a:p>
            <a:pPr lvl="1"/>
            <a:r>
              <a:rPr lang="en-US" dirty="0"/>
              <a:t>indirect jumps transformed into calls to a branch function</a:t>
            </a:r>
          </a:p>
          <a:p>
            <a:pPr lvl="1"/>
            <a:r>
              <a:rPr lang="en-US" dirty="0"/>
              <a:t>branch function will transfer program control to the substituted jump target</a:t>
            </a:r>
          </a:p>
          <a:p>
            <a:r>
              <a:rPr lang="en-US" dirty="0"/>
              <a:t>branch functions must know how to select jump target</a:t>
            </a:r>
          </a:p>
          <a:p>
            <a:pPr lvl="1"/>
            <a:r>
              <a:rPr lang="en-US" dirty="0"/>
              <a:t>easy implementation: jump table</a:t>
            </a:r>
          </a:p>
          <a:p>
            <a:pPr lvl="2"/>
            <a:r>
              <a:rPr lang="en-US" dirty="0"/>
              <a:t>index of correct target as argument of branch function</a:t>
            </a:r>
          </a:p>
          <a:p>
            <a:pPr lvl="2"/>
            <a:r>
              <a:rPr lang="en-US" dirty="0"/>
              <a:t>easy to implement, yet easy to reverse</a:t>
            </a:r>
          </a:p>
          <a:p>
            <a:pPr lvl="1"/>
            <a:r>
              <a:rPr lang="en-US" dirty="0"/>
              <a:t>complex implementation: Linn/</a:t>
            </a:r>
            <a:r>
              <a:rPr lang="en-US" dirty="0" err="1"/>
              <a:t>Debray</a:t>
            </a:r>
            <a:endParaRPr lang="en-US" dirty="0"/>
          </a:p>
          <a:p>
            <a:pPr lvl="2"/>
            <a:r>
              <a:rPr lang="en-US" dirty="0"/>
              <a:t>based on perfect hashing</a:t>
            </a:r>
          </a:p>
          <a:p>
            <a:pPr lvl="2"/>
            <a:r>
              <a:rPr lang="en-US" dirty="0"/>
              <a:t>perfect hash function performs transformation </a:t>
            </a:r>
            <a:r>
              <a:rPr lang="en-US" dirty="0" err="1"/>
              <a:t>jump_address</a:t>
            </a:r>
            <a:r>
              <a:rPr lang="en-US" dirty="0"/>
              <a:t> </a:t>
            </a:r>
            <a:r>
              <a:rPr lang="en-US" dirty="0">
                <a:sym typeface="Wingdings" pitchFamily="2" charset="2"/>
              </a:rPr>
              <a:t> </a:t>
            </a:r>
            <a:r>
              <a:rPr lang="en-US" dirty="0" err="1">
                <a:sym typeface="Wingdings" pitchFamily="2" charset="2"/>
              </a:rPr>
              <a:t>target_address</a:t>
            </a:r>
            <a:endParaRPr lang="en-US" dirty="0">
              <a:sym typeface="Wingdings" pitchFamily="2" charset="2"/>
            </a:endParaRPr>
          </a:p>
          <a:p>
            <a:pPr lvl="1"/>
            <a:r>
              <a:rPr lang="en-US" dirty="0">
                <a:sym typeface="Wingdings" pitchFamily="2" charset="2"/>
              </a:rPr>
              <a:t>Tigress implementation</a:t>
            </a:r>
            <a:endParaRPr lang="en-US" dirty="0"/>
          </a:p>
          <a:p>
            <a:pPr lvl="2"/>
            <a:r>
              <a:rPr lang="en-US" dirty="0"/>
              <a:t>branch function receives offset: </a:t>
            </a:r>
            <a:r>
              <a:rPr lang="en-US" dirty="0" err="1"/>
              <a:t>function_call_address</a:t>
            </a:r>
            <a:r>
              <a:rPr lang="en-US" dirty="0"/>
              <a:t> – </a:t>
            </a:r>
            <a:r>
              <a:rPr lang="en-US" dirty="0" err="1"/>
              <a:t>original_target</a:t>
            </a:r>
            <a:r>
              <a:rPr lang="en-US" dirty="0"/>
              <a:t> _address</a:t>
            </a:r>
          </a:p>
          <a:p>
            <a:pPr lvl="2"/>
            <a:r>
              <a:rPr lang="en-US" dirty="0"/>
              <a:t>implementation based on pointer arithmetic</a:t>
            </a:r>
          </a:p>
        </p:txBody>
      </p:sp>
      <p:sp>
        <p:nvSpPr>
          <p:cNvPr id="4" name="TextBox 7">
            <a:extLst>
              <a:ext uri="{FF2B5EF4-FFF2-40B4-BE49-F238E27FC236}">
                <a16:creationId xmlns:a16="http://schemas.microsoft.com/office/drawing/2014/main" id="{2ECD57A4-F61F-60ED-F5DA-1B250F0BE188}"/>
              </a:ext>
            </a:extLst>
          </p:cNvPr>
          <p:cNvSpPr txBox="1"/>
          <p:nvPr/>
        </p:nvSpPr>
        <p:spPr>
          <a:xfrm>
            <a:off x="5502580" y="4385078"/>
            <a:ext cx="3229384" cy="415498"/>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050" dirty="0"/>
              <a:t>https://www2.cs.arizona.edu/~</a:t>
            </a:r>
            <a:r>
              <a:rPr lang="en-US" sz="1050" dirty="0" err="1"/>
              <a:t>debray</a:t>
            </a:r>
            <a:r>
              <a:rPr lang="en-US" sz="1050" dirty="0"/>
              <a:t>/Publications/</a:t>
            </a:r>
            <a:r>
              <a:rPr lang="en-US" sz="1050" dirty="0" err="1"/>
              <a:t>disasm-resist.pdf</a:t>
            </a:r>
            <a:endParaRPr lang="en-US" sz="1050" dirty="0"/>
          </a:p>
        </p:txBody>
      </p:sp>
    </p:spTree>
    <p:extLst>
      <p:ext uri="{BB962C8B-B14F-4D97-AF65-F5344CB8AC3E}">
        <p14:creationId xmlns:p14="http://schemas.microsoft.com/office/powerpoint/2010/main" val="1771209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407D0-8901-4B64-B3FC-CFB160C92CB8}"/>
              </a:ext>
            </a:extLst>
          </p:cNvPr>
          <p:cNvSpPr>
            <a:spLocks noGrp="1"/>
          </p:cNvSpPr>
          <p:nvPr>
            <p:ph type="title"/>
          </p:nvPr>
        </p:nvSpPr>
        <p:spPr/>
        <p:txBody>
          <a:bodyPr/>
          <a:lstStyle/>
          <a:p>
            <a:r>
              <a:rPr lang="en-US" dirty="0"/>
              <a:t>Software protection</a:t>
            </a:r>
          </a:p>
        </p:txBody>
      </p:sp>
      <p:sp>
        <p:nvSpPr>
          <p:cNvPr id="3" name="Content Placeholder 2">
            <a:extLst>
              <a:ext uri="{FF2B5EF4-FFF2-40B4-BE49-F238E27FC236}">
                <a16:creationId xmlns:a16="http://schemas.microsoft.com/office/drawing/2014/main" id="{479DA4E4-E399-46E9-9EBF-43D7C7224A5D}"/>
              </a:ext>
            </a:extLst>
          </p:cNvPr>
          <p:cNvSpPr>
            <a:spLocks noGrp="1"/>
          </p:cNvSpPr>
          <p:nvPr>
            <p:ph idx="1"/>
          </p:nvPr>
        </p:nvSpPr>
        <p:spPr>
          <a:xfrm>
            <a:off x="822960" y="858931"/>
            <a:ext cx="6341462" cy="3817143"/>
          </a:xfrm>
        </p:spPr>
        <p:txBody>
          <a:bodyPr>
            <a:normAutofit/>
          </a:bodyPr>
          <a:lstStyle/>
          <a:p>
            <a:r>
              <a:rPr lang="en-US" dirty="0"/>
              <a:t>…protect the assets in software applications</a:t>
            </a:r>
          </a:p>
          <a:p>
            <a:pPr lvl="1"/>
            <a:r>
              <a:rPr lang="en-US" dirty="0"/>
              <a:t>property of the developing company</a:t>
            </a:r>
          </a:p>
          <a:p>
            <a:pPr lvl="1"/>
            <a:r>
              <a:rPr lang="en-US" dirty="0"/>
              <a:t>reputation, marketing</a:t>
            </a:r>
          </a:p>
          <a:p>
            <a:r>
              <a:rPr lang="en-US" dirty="0"/>
              <a:t>the most important assets?</a:t>
            </a:r>
          </a:p>
          <a:p>
            <a:pPr lvl="1"/>
            <a:r>
              <a:rPr lang="en-US" dirty="0">
                <a:solidFill>
                  <a:srgbClr val="0070C0"/>
                </a:solidFill>
              </a:rPr>
              <a:t>intellectual property</a:t>
            </a:r>
          </a:p>
          <a:p>
            <a:pPr lvl="2"/>
            <a:r>
              <a:rPr lang="en-US" dirty="0"/>
              <a:t>algorithms, methods, architectures, protocols, patents</a:t>
            </a:r>
          </a:p>
          <a:p>
            <a:pPr lvl="1"/>
            <a:r>
              <a:rPr lang="en-US" dirty="0">
                <a:solidFill>
                  <a:srgbClr val="0070C0"/>
                </a:solidFill>
              </a:rPr>
              <a:t>data</a:t>
            </a:r>
          </a:p>
          <a:p>
            <a:pPr lvl="2"/>
            <a:r>
              <a:rPr lang="en-US" dirty="0"/>
              <a:t>private, sensitive, personal, …</a:t>
            </a:r>
          </a:p>
          <a:p>
            <a:pPr lvl="2"/>
            <a:r>
              <a:rPr lang="en-US" dirty="0">
                <a:sym typeface="Wingdings" panose="05000000000000000000" pitchFamily="2" charset="2"/>
              </a:rPr>
              <a:t>secrets, cryptographic secrets, passwords, …</a:t>
            </a:r>
          </a:p>
          <a:p>
            <a:pPr lvl="1"/>
            <a:r>
              <a:rPr lang="en-US" dirty="0">
                <a:solidFill>
                  <a:srgbClr val="0070C0"/>
                </a:solidFill>
                <a:sym typeface="Wingdings" panose="05000000000000000000" pitchFamily="2" charset="2"/>
              </a:rPr>
              <a:t>other company values</a:t>
            </a:r>
            <a:endParaRPr lang="en-US" dirty="0">
              <a:sym typeface="Wingdings" panose="05000000000000000000" pitchFamily="2" charset="2"/>
            </a:endParaRPr>
          </a:p>
          <a:p>
            <a:pPr lvl="2"/>
            <a:r>
              <a:rPr lang="en-US" dirty="0">
                <a:sym typeface="Wingdings" panose="05000000000000000000" pitchFamily="2" charset="2"/>
              </a:rPr>
              <a:t>GDPR, production halted</a:t>
            </a:r>
          </a:p>
          <a:p>
            <a:pPr lvl="1"/>
            <a:r>
              <a:rPr lang="en-US" dirty="0">
                <a:solidFill>
                  <a:srgbClr val="C00000"/>
                </a:solidFill>
                <a:sym typeface="Wingdings" panose="05000000000000000000" pitchFamily="2" charset="2"/>
              </a:rPr>
              <a:t>software protections </a:t>
            </a:r>
            <a:r>
              <a:rPr lang="en-US" dirty="0">
                <a:sym typeface="Wingdings" panose="05000000000000000000" pitchFamily="2" charset="2"/>
              </a:rPr>
              <a:t>mitigate risks associated to software attacks</a:t>
            </a:r>
          </a:p>
        </p:txBody>
      </p:sp>
      <p:pic>
        <p:nvPicPr>
          <p:cNvPr id="6146" name="Picture 2" descr="I Believe In Patents and Intellectual Property - Change My Mind ...">
            <a:extLst>
              <a:ext uri="{FF2B5EF4-FFF2-40B4-BE49-F238E27FC236}">
                <a16:creationId xmlns:a16="http://schemas.microsoft.com/office/drawing/2014/main" id="{FE9029CB-2143-4CCF-B81E-E824263BCB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5344" y="3275799"/>
            <a:ext cx="1678781" cy="153590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eu-gdpr-logo - Ad-Spark">
            <a:extLst>
              <a:ext uri="{FF2B5EF4-FFF2-40B4-BE49-F238E27FC236}">
                <a16:creationId xmlns:a16="http://schemas.microsoft.com/office/drawing/2014/main" id="{3EBEC106-AF9B-473A-BD1C-B27E344988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2507" y="816769"/>
            <a:ext cx="2021681" cy="1271588"/>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1B4877E9-20C3-4C5A-AC54-2D5168AF8D60}"/>
              </a:ext>
            </a:extLst>
          </p:cNvPr>
          <p:cNvGrpSpPr/>
          <p:nvPr/>
        </p:nvGrpSpPr>
        <p:grpSpPr>
          <a:xfrm>
            <a:off x="7203772" y="2130518"/>
            <a:ext cx="1863491" cy="1069283"/>
            <a:chOff x="9393527" y="3664885"/>
            <a:chExt cx="2484655" cy="1425710"/>
          </a:xfrm>
        </p:grpSpPr>
        <p:pic>
          <p:nvPicPr>
            <p:cNvPr id="6150" name="Picture 6" descr="Antique Swiss Bank Safe Deposit Box Combination Lock | Bank safe ...">
              <a:extLst>
                <a:ext uri="{FF2B5EF4-FFF2-40B4-BE49-F238E27FC236}">
                  <a16:creationId xmlns:a16="http://schemas.microsoft.com/office/drawing/2014/main" id="{D6D338FA-5CCD-44AF-BA6D-E622E5BCEE6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93527" y="3664885"/>
              <a:ext cx="2484655" cy="135413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9133CFF-F82E-4A90-9CA6-AA581A2BC83E}"/>
                </a:ext>
              </a:extLst>
            </p:cNvPr>
            <p:cNvSpPr/>
            <p:nvPr/>
          </p:nvSpPr>
          <p:spPr>
            <a:xfrm>
              <a:off x="9393527" y="4937032"/>
              <a:ext cx="2484654" cy="153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spTree>
    <p:extLst>
      <p:ext uri="{BB962C8B-B14F-4D97-AF65-F5344CB8AC3E}">
        <p14:creationId xmlns:p14="http://schemas.microsoft.com/office/powerpoint/2010/main" val="2364507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505E-4BDC-4397-8FEA-7F37A18CCB99}"/>
              </a:ext>
            </a:extLst>
          </p:cNvPr>
          <p:cNvSpPr>
            <a:spLocks noGrp="1"/>
          </p:cNvSpPr>
          <p:nvPr>
            <p:ph type="title"/>
          </p:nvPr>
        </p:nvSpPr>
        <p:spPr/>
        <p:txBody>
          <a:bodyPr/>
          <a:lstStyle/>
          <a:p>
            <a:r>
              <a:rPr lang="en-US" dirty="0"/>
              <a:t>Virtualization obfuscation</a:t>
            </a:r>
          </a:p>
        </p:txBody>
      </p:sp>
      <p:sp>
        <p:nvSpPr>
          <p:cNvPr id="3" name="Content Placeholder 2">
            <a:extLst>
              <a:ext uri="{FF2B5EF4-FFF2-40B4-BE49-F238E27FC236}">
                <a16:creationId xmlns:a16="http://schemas.microsoft.com/office/drawing/2014/main" id="{6836B78C-9C6F-44F2-992A-E8DA5431EF72}"/>
              </a:ext>
            </a:extLst>
          </p:cNvPr>
          <p:cNvSpPr>
            <a:spLocks noGrp="1"/>
          </p:cNvSpPr>
          <p:nvPr>
            <p:ph idx="1"/>
          </p:nvPr>
        </p:nvSpPr>
        <p:spPr/>
        <p:txBody>
          <a:bodyPr>
            <a:normAutofit/>
          </a:bodyPr>
          <a:lstStyle/>
          <a:p>
            <a:r>
              <a:rPr lang="en-US" dirty="0"/>
              <a:t>transforms the code to protect so that real opcodes are hidden ◦ translates instructions in a specially devised instruction set</a:t>
            </a:r>
          </a:p>
          <a:p>
            <a:pPr lvl="1"/>
            <a:r>
              <a:rPr lang="en-US" dirty="0"/>
              <a:t>uses different opcodes, e.g., randomly selected</a:t>
            </a:r>
          </a:p>
          <a:p>
            <a:pPr lvl="1"/>
            <a:r>
              <a:rPr lang="en-US" dirty="0"/>
              <a:t>similar to executing code in a virtual machine</a:t>
            </a:r>
          </a:p>
          <a:p>
            <a:pPr lvl="1"/>
            <a:r>
              <a:rPr lang="en-US" dirty="0"/>
              <a:t>turns a function into an interpreter, whose bytecode language is specialized for this function</a:t>
            </a:r>
          </a:p>
          <a:p>
            <a:pPr lvl="1"/>
            <a:r>
              <a:rPr lang="en-US" dirty="0"/>
              <a:t>induces as much diversity as possible</a:t>
            </a:r>
          </a:p>
          <a:p>
            <a:pPr lvl="1"/>
            <a:r>
              <a:rPr lang="en-US" dirty="0"/>
              <a:t>each interpreter variant differs in the structure of its code as well as in its execution pattern</a:t>
            </a:r>
          </a:p>
          <a:p>
            <a:r>
              <a:rPr lang="en-US" dirty="0"/>
              <a:t>at run-time, the code execution is delegated to the interpreter</a:t>
            </a:r>
          </a:p>
          <a:p>
            <a:pPr lvl="1"/>
            <a:r>
              <a:rPr lang="en-US" dirty="0"/>
              <a:t>translates each instruction that must be executed from the “virtual instruction set” to the original one</a:t>
            </a:r>
          </a:p>
          <a:p>
            <a:pPr lvl="1"/>
            <a:r>
              <a:rPr lang="en-US" dirty="0"/>
              <a:t>to be executed by the actual CPU</a:t>
            </a:r>
          </a:p>
          <a:p>
            <a:endParaRPr lang="en-US" dirty="0"/>
          </a:p>
        </p:txBody>
      </p:sp>
    </p:spTree>
    <p:extLst>
      <p:ext uri="{BB962C8B-B14F-4D97-AF65-F5344CB8AC3E}">
        <p14:creationId xmlns:p14="http://schemas.microsoft.com/office/powerpoint/2010/main" val="127437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505E-4BDC-4397-8FEA-7F37A18CCB99}"/>
              </a:ext>
            </a:extLst>
          </p:cNvPr>
          <p:cNvSpPr>
            <a:spLocks noGrp="1"/>
          </p:cNvSpPr>
          <p:nvPr>
            <p:ph type="title"/>
          </p:nvPr>
        </p:nvSpPr>
        <p:spPr/>
        <p:txBody>
          <a:bodyPr/>
          <a:lstStyle/>
          <a:p>
            <a:r>
              <a:rPr lang="en-US" dirty="0"/>
              <a:t>Virtualization obfuscation</a:t>
            </a:r>
          </a:p>
        </p:txBody>
      </p:sp>
      <p:sp>
        <p:nvSpPr>
          <p:cNvPr id="3" name="Content Placeholder 2">
            <a:extLst>
              <a:ext uri="{FF2B5EF4-FFF2-40B4-BE49-F238E27FC236}">
                <a16:creationId xmlns:a16="http://schemas.microsoft.com/office/drawing/2014/main" id="{6836B78C-9C6F-44F2-992A-E8DA5431EF72}"/>
              </a:ext>
            </a:extLst>
          </p:cNvPr>
          <p:cNvSpPr>
            <a:spLocks noGrp="1"/>
          </p:cNvSpPr>
          <p:nvPr>
            <p:ph idx="1"/>
          </p:nvPr>
        </p:nvSpPr>
        <p:spPr/>
        <p:txBody>
          <a:bodyPr>
            <a:normAutofit/>
          </a:bodyPr>
          <a:lstStyle/>
          <a:p>
            <a:r>
              <a:rPr lang="en-US" dirty="0"/>
              <a:t>an attacker needs to reconstruct the mapping between the virtual and the original instruction set</a:t>
            </a:r>
          </a:p>
          <a:p>
            <a:pPr lvl="1"/>
            <a:r>
              <a:rPr lang="en-US" dirty="0"/>
              <a:t>mapping can be automated by means of dynamic analysis</a:t>
            </a:r>
          </a:p>
          <a:p>
            <a:pPr lvl="1"/>
            <a:r>
              <a:rPr lang="en-US" dirty="0"/>
              <a:t>in practice, this is the only obfuscation for which </a:t>
            </a:r>
            <a:r>
              <a:rPr lang="en-US" dirty="0" err="1"/>
              <a:t>deobfuscators</a:t>
            </a:r>
            <a:r>
              <a:rPr lang="en-US" dirty="0"/>
              <a:t> exist</a:t>
            </a:r>
          </a:p>
          <a:p>
            <a:r>
              <a:rPr lang="en-US" dirty="0"/>
              <a:t>there are engineering tricks to prevent or make difficult the mapping</a:t>
            </a:r>
          </a:p>
          <a:p>
            <a:pPr lvl="1"/>
            <a:r>
              <a:rPr lang="en-US" dirty="0" err="1"/>
              <a:t>superoperators</a:t>
            </a:r>
            <a:r>
              <a:rPr lang="en-US" dirty="0"/>
              <a:t> = virtual instructions that translate in sequences of instructions</a:t>
            </a:r>
          </a:p>
          <a:p>
            <a:pPr lvl="1"/>
            <a:r>
              <a:rPr lang="en-US" dirty="0"/>
              <a:t>avoid 1-1 mapping, which would be too easy to reconstruct</a:t>
            </a:r>
          </a:p>
        </p:txBody>
      </p:sp>
    </p:spTree>
    <p:extLst>
      <p:ext uri="{BB962C8B-B14F-4D97-AF65-F5344CB8AC3E}">
        <p14:creationId xmlns:p14="http://schemas.microsoft.com/office/powerpoint/2010/main" val="3231152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505E-4BDC-4397-8FEA-7F37A18CCB99}"/>
              </a:ext>
            </a:extLst>
          </p:cNvPr>
          <p:cNvSpPr>
            <a:spLocks noGrp="1"/>
          </p:cNvSpPr>
          <p:nvPr>
            <p:ph type="title"/>
          </p:nvPr>
        </p:nvSpPr>
        <p:spPr/>
        <p:txBody>
          <a:bodyPr/>
          <a:lstStyle/>
          <a:p>
            <a:r>
              <a:rPr lang="en-US" dirty="0"/>
              <a:t>Just-In-Time opcode generation</a:t>
            </a:r>
          </a:p>
        </p:txBody>
      </p:sp>
      <p:sp>
        <p:nvSpPr>
          <p:cNvPr id="3" name="Content Placeholder 2">
            <a:extLst>
              <a:ext uri="{FF2B5EF4-FFF2-40B4-BE49-F238E27FC236}">
                <a16:creationId xmlns:a16="http://schemas.microsoft.com/office/drawing/2014/main" id="{6836B78C-9C6F-44F2-992A-E8DA5431EF72}"/>
              </a:ext>
            </a:extLst>
          </p:cNvPr>
          <p:cNvSpPr>
            <a:spLocks noGrp="1"/>
          </p:cNvSpPr>
          <p:nvPr>
            <p:ph idx="1"/>
          </p:nvPr>
        </p:nvSpPr>
        <p:spPr/>
        <p:txBody>
          <a:bodyPr>
            <a:normAutofit/>
          </a:bodyPr>
          <a:lstStyle/>
          <a:p>
            <a:r>
              <a:rPr lang="en-US" dirty="0"/>
              <a:t>translates a function F into a new function F’</a:t>
            </a:r>
          </a:p>
          <a:p>
            <a:pPr lvl="1"/>
            <a:r>
              <a:rPr lang="en-US" dirty="0"/>
              <a:t>some blocks prepare the execution of the next blocks</a:t>
            </a:r>
          </a:p>
          <a:p>
            <a:pPr lvl="1"/>
            <a:r>
              <a:rPr lang="en-US" dirty="0"/>
              <a:t>e.g., XOR a piece of the code segment with some data or previously executed instructions ◦ runtime code generation / dynamic unpacking</a:t>
            </a:r>
          </a:p>
          <a:p>
            <a:pPr lvl="1"/>
            <a:r>
              <a:rPr lang="en-US" dirty="0"/>
              <a:t>violate the W^X security principle of OSes</a:t>
            </a:r>
          </a:p>
          <a:p>
            <a:pPr lvl="2"/>
            <a:r>
              <a:rPr lang="en-US" dirty="0"/>
              <a:t>Write XOR Execute: a memory page can be writable or executable, but not both</a:t>
            </a:r>
          </a:p>
          <a:p>
            <a:r>
              <a:rPr lang="en-US" dirty="0"/>
              <a:t>variants: </a:t>
            </a:r>
            <a:r>
              <a:rPr lang="en-US" dirty="0" err="1"/>
              <a:t>jitted</a:t>
            </a:r>
            <a:r>
              <a:rPr lang="en-US" dirty="0"/>
              <a:t> code continuously modified and updated at runtime</a:t>
            </a:r>
          </a:p>
          <a:p>
            <a:r>
              <a:rPr lang="en-US" dirty="0"/>
              <a:t>different approaches</a:t>
            </a:r>
          </a:p>
          <a:p>
            <a:pPr lvl="1"/>
            <a:r>
              <a:rPr lang="en-US" dirty="0" err="1"/>
              <a:t>Aucsmith’s</a:t>
            </a:r>
            <a:r>
              <a:rPr lang="en-US" dirty="0"/>
              <a:t>, </a:t>
            </a:r>
            <a:r>
              <a:rPr lang="en-US" dirty="0" err="1"/>
              <a:t>Cappaert’s</a:t>
            </a:r>
            <a:r>
              <a:rPr lang="en-US" dirty="0"/>
              <a:t>, </a:t>
            </a:r>
            <a:r>
              <a:rPr lang="en-US" dirty="0" err="1"/>
              <a:t>Kanzaki’s</a:t>
            </a:r>
            <a:r>
              <a:rPr lang="en-US" dirty="0"/>
              <a:t>, </a:t>
            </a:r>
            <a:r>
              <a:rPr lang="en-US" dirty="0" err="1"/>
              <a:t>Madou’s</a:t>
            </a:r>
            <a:r>
              <a:rPr lang="en-US" dirty="0"/>
              <a:t>, </a:t>
            </a:r>
            <a:r>
              <a:rPr lang="en-US" dirty="0" err="1"/>
              <a:t>Collberg’s</a:t>
            </a:r>
            <a:endParaRPr lang="en-US" dirty="0"/>
          </a:p>
          <a:p>
            <a:pPr lvl="2"/>
            <a:r>
              <a:rPr lang="en-US" dirty="0"/>
              <a:t>e.g., XOR with a mask</a:t>
            </a:r>
          </a:p>
          <a:p>
            <a:pPr lvl="2"/>
            <a:r>
              <a:rPr lang="en-US" dirty="0"/>
              <a:t>e.g., decrypt the next basic block using a key computed by the current basic block (</a:t>
            </a:r>
            <a:r>
              <a:rPr lang="en-US" dirty="0" err="1"/>
              <a:t>CryptoGuards</a:t>
            </a:r>
            <a:r>
              <a:rPr lang="en-US" dirty="0"/>
              <a:t>)</a:t>
            </a:r>
          </a:p>
        </p:txBody>
      </p:sp>
    </p:spTree>
    <p:extLst>
      <p:ext uri="{BB962C8B-B14F-4D97-AF65-F5344CB8AC3E}">
        <p14:creationId xmlns:p14="http://schemas.microsoft.com/office/powerpoint/2010/main" val="30554550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10990-9A65-49F5-AC3D-BA20BBC019A5}"/>
              </a:ext>
            </a:extLst>
          </p:cNvPr>
          <p:cNvSpPr>
            <a:spLocks noGrp="1"/>
          </p:cNvSpPr>
          <p:nvPr>
            <p:ph type="title"/>
          </p:nvPr>
        </p:nvSpPr>
        <p:spPr/>
        <p:txBody>
          <a:bodyPr/>
          <a:lstStyle/>
          <a:p>
            <a:r>
              <a:rPr lang="en-US" dirty="0"/>
              <a:t>Data obfuscation</a:t>
            </a:r>
          </a:p>
        </p:txBody>
      </p:sp>
      <p:sp>
        <p:nvSpPr>
          <p:cNvPr id="3" name="Content Placeholder 2">
            <a:extLst>
              <a:ext uri="{FF2B5EF4-FFF2-40B4-BE49-F238E27FC236}">
                <a16:creationId xmlns:a16="http://schemas.microsoft.com/office/drawing/2014/main" id="{6BE92EF9-FB55-4200-9B7D-83AD31D25CD5}"/>
              </a:ext>
            </a:extLst>
          </p:cNvPr>
          <p:cNvSpPr>
            <a:spLocks noGrp="1"/>
          </p:cNvSpPr>
          <p:nvPr>
            <p:ph idx="1"/>
          </p:nvPr>
        </p:nvSpPr>
        <p:spPr>
          <a:xfrm>
            <a:off x="492300" y="1156111"/>
            <a:ext cx="7337733" cy="3817143"/>
          </a:xfrm>
        </p:spPr>
        <p:txBody>
          <a:bodyPr/>
          <a:lstStyle/>
          <a:p>
            <a:r>
              <a:rPr lang="en-US" dirty="0"/>
              <a:t>this obfuscation works on data, objective:</a:t>
            </a:r>
          </a:p>
          <a:p>
            <a:pPr lvl="1"/>
            <a:r>
              <a:rPr lang="en-US" dirty="0"/>
              <a:t>prevent understanding of the value of the constants present in source code</a:t>
            </a:r>
          </a:p>
          <a:p>
            <a:pPr lvl="2"/>
            <a:r>
              <a:rPr lang="en-US" dirty="0"/>
              <a:t>during static code analysis</a:t>
            </a:r>
          </a:p>
          <a:p>
            <a:pPr lvl="1"/>
            <a:r>
              <a:rPr lang="en-US" dirty="0"/>
              <a:t>prevent understanding of the value of variables during the execution	</a:t>
            </a:r>
          </a:p>
          <a:p>
            <a:pPr lvl="2"/>
            <a:r>
              <a:rPr lang="en-US" dirty="0"/>
              <a:t>during dynamic analysis</a:t>
            </a:r>
          </a:p>
          <a:p>
            <a:r>
              <a:rPr lang="en-US" dirty="0"/>
              <a:t>constants: ad hoc techniques depending on data types</a:t>
            </a:r>
          </a:p>
          <a:p>
            <a:pPr lvl="1"/>
            <a:r>
              <a:rPr lang="en-US" dirty="0"/>
              <a:t>integers vs. strings</a:t>
            </a:r>
          </a:p>
          <a:p>
            <a:pPr lvl="2"/>
            <a:r>
              <a:rPr lang="en-US" dirty="0"/>
              <a:t>e.g., uses systems of equations for integers</a:t>
            </a:r>
          </a:p>
          <a:p>
            <a:pPr lvl="2"/>
            <a:r>
              <a:rPr lang="en-US" dirty="0"/>
              <a:t>automata to generate the strings</a:t>
            </a:r>
          </a:p>
          <a:p>
            <a:r>
              <a:rPr lang="en-US" dirty="0"/>
              <a:t>variables: change the representation in memory</a:t>
            </a:r>
          </a:p>
          <a:p>
            <a:pPr lvl="1"/>
            <a:r>
              <a:rPr lang="en-US" dirty="0"/>
              <a:t>use ad hoc encoding mathematical function</a:t>
            </a:r>
          </a:p>
          <a:p>
            <a:pPr lvl="1"/>
            <a:r>
              <a:rPr lang="en-US" dirty="0"/>
              <a:t>e.g. based on mixed Boolean-arithmetic transforms, </a:t>
            </a:r>
            <a:br>
              <a:rPr lang="en-US" dirty="0"/>
            </a:br>
            <a:r>
              <a:rPr lang="en-US" dirty="0"/>
              <a:t>modular arithmetic</a:t>
            </a:r>
          </a:p>
          <a:p>
            <a:pPr lvl="1"/>
            <a:r>
              <a:rPr lang="en-US" dirty="0"/>
              <a:t>if you want more info/examples on mathematical transforms</a:t>
            </a:r>
          </a:p>
          <a:p>
            <a:pPr lvl="2"/>
            <a:r>
              <a:rPr lang="en-US" dirty="0"/>
              <a:t>look at papers cited on Tigress documentation page</a:t>
            </a:r>
          </a:p>
          <a:p>
            <a:pPr lvl="3"/>
            <a:r>
              <a:rPr lang="en-US" dirty="0">
                <a:hlinkClick r:id="rId3"/>
              </a:rPr>
              <a:t>https://tigress.wtf/encodeData.html</a:t>
            </a:r>
            <a:r>
              <a:rPr lang="en-US" dirty="0"/>
              <a:t> </a:t>
            </a:r>
          </a:p>
        </p:txBody>
      </p:sp>
      <p:pic>
        <p:nvPicPr>
          <p:cNvPr id="9" name="Picture 8" descr="Diagram, schematic&#10;&#10;Description automatically generated">
            <a:extLst>
              <a:ext uri="{FF2B5EF4-FFF2-40B4-BE49-F238E27FC236}">
                <a16:creationId xmlns:a16="http://schemas.microsoft.com/office/drawing/2014/main" id="{3C257635-C80F-49BB-BB08-FB463112C3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0532" y="2034315"/>
            <a:ext cx="2170412" cy="1074871"/>
          </a:xfrm>
          <a:prstGeom prst="rect">
            <a:avLst/>
          </a:prstGeom>
        </p:spPr>
      </p:pic>
      <p:pic>
        <p:nvPicPr>
          <p:cNvPr id="10" name="Picture 9" descr="Text, whiteboard&#10;&#10;Description automatically generated">
            <a:extLst>
              <a:ext uri="{FF2B5EF4-FFF2-40B4-BE49-F238E27FC236}">
                <a16:creationId xmlns:a16="http://schemas.microsoft.com/office/drawing/2014/main" id="{D7B91742-FEDD-471A-8AE9-103C3DA0AE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9276" y="3219020"/>
            <a:ext cx="2549383" cy="1419408"/>
          </a:xfrm>
          <a:prstGeom prst="rect">
            <a:avLst/>
          </a:prstGeom>
        </p:spPr>
      </p:pic>
    </p:spTree>
    <p:extLst>
      <p:ext uri="{BB962C8B-B14F-4D97-AF65-F5344CB8AC3E}">
        <p14:creationId xmlns:p14="http://schemas.microsoft.com/office/powerpoint/2010/main" val="2769767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10990-9A65-49F5-AC3D-BA20BBC019A5}"/>
              </a:ext>
            </a:extLst>
          </p:cNvPr>
          <p:cNvSpPr>
            <a:spLocks noGrp="1"/>
          </p:cNvSpPr>
          <p:nvPr>
            <p:ph type="title"/>
          </p:nvPr>
        </p:nvSpPr>
        <p:spPr/>
        <p:txBody>
          <a:bodyPr/>
          <a:lstStyle/>
          <a:p>
            <a:r>
              <a:rPr lang="en-US" dirty="0"/>
              <a:t>Literals obfuscation: Tigress implementation</a:t>
            </a:r>
          </a:p>
        </p:txBody>
      </p:sp>
      <p:sp>
        <p:nvSpPr>
          <p:cNvPr id="3" name="Content Placeholder 2">
            <a:extLst>
              <a:ext uri="{FF2B5EF4-FFF2-40B4-BE49-F238E27FC236}">
                <a16:creationId xmlns:a16="http://schemas.microsoft.com/office/drawing/2014/main" id="{6BE92EF9-FB55-4200-9B7D-83AD31D25CD5}"/>
              </a:ext>
            </a:extLst>
          </p:cNvPr>
          <p:cNvSpPr>
            <a:spLocks noGrp="1"/>
          </p:cNvSpPr>
          <p:nvPr>
            <p:ph idx="1"/>
          </p:nvPr>
        </p:nvSpPr>
        <p:spPr>
          <a:xfrm>
            <a:off x="492300" y="1156111"/>
            <a:ext cx="7337733" cy="3817143"/>
          </a:xfrm>
        </p:spPr>
        <p:txBody>
          <a:bodyPr/>
          <a:lstStyle/>
          <a:p>
            <a:r>
              <a:rPr lang="en-US" dirty="0"/>
              <a:t>integer constants obfuscation</a:t>
            </a:r>
          </a:p>
          <a:p>
            <a:pPr lvl="1"/>
            <a:r>
              <a:rPr lang="en-US" dirty="0"/>
              <a:t>based on opaque predicates</a:t>
            </a:r>
          </a:p>
          <a:p>
            <a:pPr lvl="1"/>
            <a:r>
              <a:rPr lang="en-US" dirty="0"/>
              <a:t>e.g. how to obfuscate constant with value 0 </a:t>
            </a:r>
            <a:r>
              <a:rPr lang="en-US" dirty="0">
                <a:sym typeface="Wingdings" pitchFamily="2" charset="2"/>
              </a:rPr>
              <a:t> p1 == p2</a:t>
            </a:r>
            <a:endParaRPr lang="en-US" dirty="0"/>
          </a:p>
          <a:p>
            <a:pPr lvl="2"/>
            <a:r>
              <a:rPr lang="en-US" dirty="0"/>
              <a:t>op. pred. with pointers on linked lists that is always false</a:t>
            </a:r>
          </a:p>
          <a:p>
            <a:pPr lvl="2"/>
            <a:r>
              <a:rPr lang="en-US" dirty="0"/>
              <a:t>Boolean false in C is treated as a 0</a:t>
            </a:r>
          </a:p>
          <a:p>
            <a:r>
              <a:rPr lang="en-US" dirty="0"/>
              <a:t>string literals obfuscation</a:t>
            </a:r>
          </a:p>
          <a:p>
            <a:pPr lvl="1"/>
            <a:r>
              <a:rPr lang="en-US" dirty="0"/>
              <a:t>transformed into calls to an encoder function</a:t>
            </a:r>
          </a:p>
          <a:p>
            <a:pPr lvl="1"/>
            <a:r>
              <a:rPr lang="en-US" dirty="0"/>
              <a:t>the encoder function will generate literals at run-time</a:t>
            </a:r>
          </a:p>
          <a:p>
            <a:pPr lvl="1"/>
            <a:r>
              <a:rPr lang="en-US" dirty="0"/>
              <a:t>blocks attacker search for literals (e.g. Linux command strings)</a:t>
            </a:r>
          </a:p>
          <a:p>
            <a:pPr lvl="2"/>
            <a:r>
              <a:rPr lang="en-US" dirty="0"/>
              <a:t>finding strings first step in attacker (e.g. finding “Wrong password!” in previous example)</a:t>
            </a:r>
          </a:p>
          <a:p>
            <a:pPr lvl="1"/>
            <a:r>
              <a:rPr lang="en-US" dirty="0"/>
              <a:t>encoder function logic very easy to understand for attacker</a:t>
            </a:r>
          </a:p>
          <a:p>
            <a:pPr lvl="2"/>
            <a:r>
              <a:rPr lang="en-US" dirty="0"/>
              <a:t>also easy to find</a:t>
            </a:r>
          </a:p>
          <a:p>
            <a:pPr lvl="3"/>
            <a:r>
              <a:rPr lang="en-US" dirty="0"/>
              <a:t>e.g. will see a call to this function every time a string is printed to console</a:t>
            </a:r>
          </a:p>
          <a:p>
            <a:pPr lvl="2"/>
            <a:r>
              <a:rPr lang="en-US" dirty="0"/>
              <a:t>we can protect the function with code obfuscation</a:t>
            </a:r>
          </a:p>
        </p:txBody>
      </p:sp>
    </p:spTree>
    <p:extLst>
      <p:ext uri="{BB962C8B-B14F-4D97-AF65-F5344CB8AC3E}">
        <p14:creationId xmlns:p14="http://schemas.microsoft.com/office/powerpoint/2010/main" val="705103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F57C-4BD2-47BC-84D0-E341FC002182}"/>
              </a:ext>
            </a:extLst>
          </p:cNvPr>
          <p:cNvSpPr>
            <a:spLocks noGrp="1"/>
          </p:cNvSpPr>
          <p:nvPr>
            <p:ph type="title"/>
          </p:nvPr>
        </p:nvSpPr>
        <p:spPr/>
        <p:txBody>
          <a:bodyPr/>
          <a:lstStyle/>
          <a:p>
            <a:r>
              <a:rPr lang="en-US" dirty="0"/>
              <a:t>Other techniques</a:t>
            </a:r>
          </a:p>
        </p:txBody>
      </p:sp>
      <p:sp>
        <p:nvSpPr>
          <p:cNvPr id="3" name="Content Placeholder 2">
            <a:extLst>
              <a:ext uri="{FF2B5EF4-FFF2-40B4-BE49-F238E27FC236}">
                <a16:creationId xmlns:a16="http://schemas.microsoft.com/office/drawing/2014/main" id="{0131459F-FB00-445E-812C-13D0975EB31C}"/>
              </a:ext>
            </a:extLst>
          </p:cNvPr>
          <p:cNvSpPr>
            <a:spLocks noGrp="1"/>
          </p:cNvSpPr>
          <p:nvPr>
            <p:ph idx="1"/>
          </p:nvPr>
        </p:nvSpPr>
        <p:spPr/>
        <p:txBody>
          <a:bodyPr>
            <a:normAutofit/>
          </a:bodyPr>
          <a:lstStyle/>
          <a:p>
            <a:r>
              <a:rPr lang="en-US" dirty="0"/>
              <a:t>protections that prevent the use of specific tools (but are not considered a form of obfuscation)</a:t>
            </a:r>
          </a:p>
          <a:p>
            <a:pPr lvl="1"/>
            <a:r>
              <a:rPr lang="en-US" dirty="0"/>
              <a:t>e.g. anti-debugging protections</a:t>
            </a:r>
          </a:p>
          <a:p>
            <a:r>
              <a:rPr lang="en-US" dirty="0"/>
              <a:t>anti-tampering</a:t>
            </a:r>
          </a:p>
          <a:p>
            <a:pPr lvl="1"/>
            <a:r>
              <a:rPr lang="en-US" dirty="0"/>
              <a:t>local checks: code guards</a:t>
            </a:r>
          </a:p>
          <a:p>
            <a:pPr lvl="1"/>
            <a:r>
              <a:rPr lang="en-US" dirty="0"/>
              <a:t>remote techniques: software and remote attestation</a:t>
            </a:r>
          </a:p>
          <a:p>
            <a:pPr lvl="2"/>
            <a:r>
              <a:rPr lang="en-US" dirty="0"/>
              <a:t>use remote server to perform verifications of integrity data produced at the client</a:t>
            </a:r>
          </a:p>
          <a:p>
            <a:r>
              <a:rPr lang="en-US" dirty="0"/>
              <a:t>technique that limit the code available at the client</a:t>
            </a:r>
          </a:p>
          <a:p>
            <a:pPr lvl="1"/>
            <a:r>
              <a:rPr lang="en-US" dirty="0"/>
              <a:t>no static analysis without the full code</a:t>
            </a:r>
          </a:p>
          <a:p>
            <a:pPr lvl="1"/>
            <a:r>
              <a:rPr lang="en-US" dirty="0"/>
              <a:t>no stand-alone dynamic analysis</a:t>
            </a:r>
          </a:p>
          <a:p>
            <a:pPr lvl="2"/>
            <a:r>
              <a:rPr lang="en-US" dirty="0"/>
              <a:t>(diversified) pieces of code sent to the client only after the program starts</a:t>
            </a:r>
          </a:p>
          <a:p>
            <a:pPr lvl="3"/>
            <a:r>
              <a:rPr lang="en-US" dirty="0"/>
              <a:t>code mobility</a:t>
            </a:r>
          </a:p>
          <a:p>
            <a:pPr lvl="2"/>
            <a:r>
              <a:rPr lang="en-US" dirty="0"/>
              <a:t>some functions only executed on the server</a:t>
            </a:r>
          </a:p>
          <a:p>
            <a:pPr lvl="3"/>
            <a:r>
              <a:rPr lang="en-US" dirty="0"/>
              <a:t>client-server code splitting</a:t>
            </a:r>
          </a:p>
        </p:txBody>
      </p:sp>
    </p:spTree>
    <p:extLst>
      <p:ext uri="{BB962C8B-B14F-4D97-AF65-F5344CB8AC3E}">
        <p14:creationId xmlns:p14="http://schemas.microsoft.com/office/powerpoint/2010/main" val="33141029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E052E-4AFF-45AB-93D4-5AD6754ECB49}"/>
              </a:ext>
            </a:extLst>
          </p:cNvPr>
          <p:cNvSpPr>
            <a:spLocks noGrp="1"/>
          </p:cNvSpPr>
          <p:nvPr>
            <p:ph type="title"/>
          </p:nvPr>
        </p:nvSpPr>
        <p:spPr/>
        <p:txBody>
          <a:bodyPr/>
          <a:lstStyle/>
          <a:p>
            <a:r>
              <a:rPr lang="en-US" dirty="0"/>
              <a:t>Anti-debugging</a:t>
            </a:r>
          </a:p>
        </p:txBody>
      </p:sp>
      <p:sp>
        <p:nvSpPr>
          <p:cNvPr id="3" name="Content Placeholder 2">
            <a:extLst>
              <a:ext uri="{FF2B5EF4-FFF2-40B4-BE49-F238E27FC236}">
                <a16:creationId xmlns:a16="http://schemas.microsoft.com/office/drawing/2014/main" id="{36DB8F84-9F6E-4861-AC7D-90A5565D20ED}"/>
              </a:ext>
            </a:extLst>
          </p:cNvPr>
          <p:cNvSpPr>
            <a:spLocks noGrp="1"/>
          </p:cNvSpPr>
          <p:nvPr>
            <p:ph idx="1"/>
          </p:nvPr>
        </p:nvSpPr>
        <p:spPr/>
        <p:txBody>
          <a:bodyPr>
            <a:normAutofit/>
          </a:bodyPr>
          <a:lstStyle/>
          <a:p>
            <a:r>
              <a:rPr lang="en-US" dirty="0"/>
              <a:t>debuggers among most common tools used by attackers, useful for:</a:t>
            </a:r>
          </a:p>
          <a:p>
            <a:pPr lvl="1"/>
            <a:r>
              <a:rPr lang="en-US" dirty="0"/>
              <a:t>reverse engineering</a:t>
            </a:r>
          </a:p>
          <a:p>
            <a:pPr lvl="2"/>
            <a:r>
              <a:rPr lang="en-US" dirty="0"/>
              <a:t>dynamic inspection of application behavior</a:t>
            </a:r>
          </a:p>
          <a:p>
            <a:pPr lvl="2"/>
            <a:r>
              <a:rPr lang="en-US" dirty="0"/>
              <a:t>collection of execution traces for further analysis</a:t>
            </a:r>
          </a:p>
          <a:p>
            <a:pPr lvl="1"/>
            <a:r>
              <a:rPr lang="en-US" dirty="0"/>
              <a:t>code tampering</a:t>
            </a:r>
          </a:p>
          <a:p>
            <a:pPr lvl="2">
              <a:buFont typeface="+mj-lt"/>
              <a:buAutoNum type="arabicPeriod"/>
            </a:pPr>
            <a:r>
              <a:rPr lang="en-US" dirty="0"/>
              <a:t>halt application execution</a:t>
            </a:r>
          </a:p>
          <a:p>
            <a:pPr lvl="2">
              <a:buFont typeface="+mj-lt"/>
              <a:buAutoNum type="arabicPeriod"/>
            </a:pPr>
            <a:r>
              <a:rPr lang="en-US" dirty="0"/>
              <a:t>modify memory locations (code or data sections)</a:t>
            </a:r>
          </a:p>
          <a:p>
            <a:pPr lvl="2">
              <a:buFont typeface="+mj-lt"/>
              <a:buAutoNum type="arabicPeriod"/>
            </a:pPr>
            <a:r>
              <a:rPr lang="en-US" dirty="0"/>
              <a:t>resume application with altered logic</a:t>
            </a:r>
          </a:p>
          <a:p>
            <a:pPr>
              <a:buFont typeface="Arial" panose="020B0604020202020204" pitchFamily="34" charset="0"/>
              <a:buChar char="•"/>
            </a:pPr>
            <a:r>
              <a:rPr lang="en-US" dirty="0"/>
              <a:t>anti-debugging: prevent a debugger from being attached to protected application</a:t>
            </a:r>
          </a:p>
          <a:p>
            <a:pPr lvl="1">
              <a:buFont typeface="Arial" panose="020B0604020202020204" pitchFamily="34" charset="0"/>
              <a:buChar char="•"/>
            </a:pPr>
            <a:r>
              <a:rPr lang="en-US" dirty="0"/>
              <a:t>all techniques based on same assumption:</a:t>
            </a:r>
          </a:p>
          <a:p>
            <a:pPr lvl="2">
              <a:buFont typeface="Arial" panose="020B0604020202020204" pitchFamily="34" charset="0"/>
              <a:buChar char="•"/>
            </a:pPr>
            <a:r>
              <a:rPr lang="en-US" dirty="0"/>
              <a:t>cannot attach more than one debugger at the same time</a:t>
            </a:r>
          </a:p>
          <a:p>
            <a:pPr>
              <a:buFont typeface="Arial" panose="020B0604020202020204" pitchFamily="34" charset="0"/>
              <a:buChar char="•"/>
            </a:pPr>
            <a:r>
              <a:rPr lang="en-US" dirty="0"/>
              <a:t>basic (and practically useless) implementation</a:t>
            </a:r>
          </a:p>
          <a:p>
            <a:pPr lvl="1">
              <a:buFont typeface="Arial" panose="020B0604020202020204" pitchFamily="34" charset="0"/>
              <a:buChar char="•"/>
            </a:pPr>
            <a:r>
              <a:rPr lang="en-US" dirty="0"/>
              <a:t>a debugger must call </a:t>
            </a:r>
            <a:r>
              <a:rPr lang="en-US" dirty="0" err="1"/>
              <a:t>ptrace</a:t>
            </a:r>
            <a:r>
              <a:rPr lang="en-US" dirty="0"/>
              <a:t> </a:t>
            </a:r>
            <a:r>
              <a:rPr lang="en-US" dirty="0" err="1"/>
              <a:t>syscall</a:t>
            </a:r>
            <a:r>
              <a:rPr lang="en-US" dirty="0"/>
              <a:t> to attach to target process</a:t>
            </a:r>
          </a:p>
          <a:p>
            <a:pPr lvl="2">
              <a:buFont typeface="Arial" panose="020B0604020202020204" pitchFamily="34" charset="0"/>
              <a:buChar char="•"/>
            </a:pPr>
            <a:r>
              <a:rPr lang="en-US" dirty="0" err="1"/>
              <a:t>ptrace</a:t>
            </a:r>
            <a:r>
              <a:rPr lang="en-US" dirty="0"/>
              <a:t>(PTRACE_ATTACH,pid,0,0) </a:t>
            </a:r>
          </a:p>
          <a:p>
            <a:pPr lvl="1">
              <a:buFont typeface="Arial" panose="020B0604020202020204" pitchFamily="34" charset="0"/>
              <a:buChar char="•"/>
            </a:pPr>
            <a:r>
              <a:rPr lang="en-US" dirty="0"/>
              <a:t>program can ask to not be debugged by calling </a:t>
            </a:r>
            <a:r>
              <a:rPr lang="en-US" dirty="0" err="1"/>
              <a:t>prctl</a:t>
            </a:r>
            <a:r>
              <a:rPr lang="en-US" dirty="0"/>
              <a:t> </a:t>
            </a:r>
            <a:r>
              <a:rPr lang="en-US" dirty="0" err="1"/>
              <a:t>syscall</a:t>
            </a:r>
            <a:r>
              <a:rPr lang="en-US" dirty="0"/>
              <a:t> with following arguments</a:t>
            </a:r>
          </a:p>
          <a:p>
            <a:pPr lvl="2">
              <a:buFont typeface="Arial" panose="020B0604020202020204" pitchFamily="34" charset="0"/>
              <a:buChar char="•"/>
            </a:pPr>
            <a:r>
              <a:rPr lang="en-US" dirty="0" err="1"/>
              <a:t>prctl</a:t>
            </a:r>
            <a:r>
              <a:rPr lang="en-US" dirty="0"/>
              <a:t>(PR_SET_DUMPABLE ,SUID_DUMP_DISABLE ,0,0,0) </a:t>
            </a:r>
          </a:p>
          <a:p>
            <a:pPr lvl="2">
              <a:buFont typeface="Arial" panose="020B0604020202020204" pitchFamily="34" charset="0"/>
              <a:buChar char="•"/>
            </a:pPr>
            <a:r>
              <a:rPr lang="en-US" dirty="0"/>
              <a:t>this resets a flag in /proc/sys/fs/</a:t>
            </a:r>
            <a:r>
              <a:rPr lang="en-US" dirty="0" err="1"/>
              <a:t>suid_dumpable</a:t>
            </a:r>
            <a:r>
              <a:rPr lang="en-US" dirty="0"/>
              <a:t> </a:t>
            </a:r>
          </a:p>
          <a:p>
            <a:pPr lvl="1">
              <a:buFont typeface="Arial" panose="020B0604020202020204" pitchFamily="34" charset="0"/>
              <a:buChar char="•"/>
            </a:pPr>
            <a:r>
              <a:rPr lang="en-US" dirty="0"/>
              <a:t>easy circumvention by attacker: set flag again after program calls </a:t>
            </a:r>
            <a:r>
              <a:rPr lang="en-US" dirty="0" err="1"/>
              <a:t>prctl</a:t>
            </a:r>
            <a:endParaRPr lang="en-US" dirty="0"/>
          </a:p>
          <a:p>
            <a:pPr lvl="2">
              <a:buFont typeface="Arial" panose="020B0604020202020204" pitchFamily="34" charset="0"/>
              <a:buChar char="•"/>
            </a:pPr>
            <a:endParaRPr lang="en-US" dirty="0"/>
          </a:p>
        </p:txBody>
      </p:sp>
    </p:spTree>
    <p:extLst>
      <p:ext uri="{BB962C8B-B14F-4D97-AF65-F5344CB8AC3E}">
        <p14:creationId xmlns:p14="http://schemas.microsoft.com/office/powerpoint/2010/main" val="1601022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E052E-4AFF-45AB-93D4-5AD6754ECB49}"/>
              </a:ext>
            </a:extLst>
          </p:cNvPr>
          <p:cNvSpPr>
            <a:spLocks noGrp="1"/>
          </p:cNvSpPr>
          <p:nvPr>
            <p:ph type="title"/>
          </p:nvPr>
        </p:nvSpPr>
        <p:spPr/>
        <p:txBody>
          <a:bodyPr/>
          <a:lstStyle/>
          <a:p>
            <a:r>
              <a:rPr lang="en-US" dirty="0"/>
              <a:t>Anti-debugging: self-debugging</a:t>
            </a:r>
          </a:p>
        </p:txBody>
      </p:sp>
      <p:sp>
        <p:nvSpPr>
          <p:cNvPr id="3" name="Content Placeholder 2">
            <a:extLst>
              <a:ext uri="{FF2B5EF4-FFF2-40B4-BE49-F238E27FC236}">
                <a16:creationId xmlns:a16="http://schemas.microsoft.com/office/drawing/2014/main" id="{36DB8F84-9F6E-4861-AC7D-90A5565D20ED}"/>
              </a:ext>
            </a:extLst>
          </p:cNvPr>
          <p:cNvSpPr>
            <a:spLocks noGrp="1"/>
          </p:cNvSpPr>
          <p:nvPr>
            <p:ph idx="1"/>
          </p:nvPr>
        </p:nvSpPr>
        <p:spPr/>
        <p:txBody>
          <a:bodyPr>
            <a:normAutofit/>
          </a:bodyPr>
          <a:lstStyle/>
          <a:p>
            <a:pPr>
              <a:buFont typeface="Arial" panose="020B0604020202020204" pitchFamily="34" charset="0"/>
              <a:buChar char="•"/>
            </a:pPr>
            <a:r>
              <a:rPr lang="en-US" dirty="0"/>
              <a:t>application includes a self-debugger</a:t>
            </a:r>
          </a:p>
          <a:p>
            <a:pPr lvl="1">
              <a:buFont typeface="Arial" panose="020B0604020202020204" pitchFamily="34" charset="0"/>
              <a:buChar char="•"/>
            </a:pPr>
            <a:r>
              <a:rPr lang="en-US" dirty="0"/>
              <a:t>the self-debugger attaches to main process immediately after starting execution</a:t>
            </a:r>
          </a:p>
          <a:p>
            <a:pPr>
              <a:buFont typeface="Arial" panose="020B0604020202020204" pitchFamily="34" charset="0"/>
              <a:buChar char="•"/>
            </a:pPr>
            <a:r>
              <a:rPr lang="en-US" dirty="0"/>
              <a:t>attacker must remove the self-debugger to attach his own debugger</a:t>
            </a:r>
          </a:p>
          <a:p>
            <a:pPr>
              <a:buFont typeface="Arial" panose="020B0604020202020204" pitchFamily="34" charset="0"/>
              <a:buChar char="•"/>
            </a:pPr>
            <a:r>
              <a:rPr lang="en-US" dirty="0"/>
              <a:t>part of instruction logic moved to self-debugger</a:t>
            </a:r>
          </a:p>
          <a:p>
            <a:pPr lvl="1">
              <a:buFont typeface="Arial" panose="020B0604020202020204" pitchFamily="34" charset="0"/>
              <a:buChar char="•"/>
            </a:pPr>
            <a:r>
              <a:rPr lang="en-US" dirty="0"/>
              <a:t>application stop behaving correctly if self-debugger is simply removed</a:t>
            </a:r>
          </a:p>
          <a:p>
            <a:pPr>
              <a:buFont typeface="Arial" panose="020B0604020202020204" pitchFamily="34" charset="0"/>
              <a:buChar char="•"/>
            </a:pPr>
            <a:r>
              <a:rPr lang="en-US" dirty="0"/>
              <a:t>simple schema (used to protect </a:t>
            </a:r>
            <a:r>
              <a:rPr lang="en-US" dirty="0" err="1"/>
              <a:t>Starcraft</a:t>
            </a:r>
            <a:r>
              <a:rPr lang="en-US" dirty="0"/>
              <a:t> II)</a:t>
            </a:r>
          </a:p>
          <a:p>
            <a:pPr lvl="1">
              <a:buFont typeface="Arial" panose="020B0604020202020204" pitchFamily="34" charset="0"/>
              <a:buChar char="•"/>
            </a:pPr>
            <a:r>
              <a:rPr lang="en-US" dirty="0"/>
              <a:t>some jump instructions substituted with debug exceptions</a:t>
            </a:r>
          </a:p>
          <a:p>
            <a:pPr lvl="2">
              <a:buFont typeface="Arial" panose="020B0604020202020204" pitchFamily="34" charset="0"/>
              <a:buChar char="•"/>
            </a:pPr>
            <a:r>
              <a:rPr lang="en-US" dirty="0"/>
              <a:t>exception includes the original program address launching the exception</a:t>
            </a:r>
          </a:p>
          <a:p>
            <a:pPr lvl="1">
              <a:buFont typeface="Arial" panose="020B0604020202020204" pitchFamily="34" charset="0"/>
              <a:buChar char="•"/>
            </a:pPr>
            <a:r>
              <a:rPr lang="en-US" dirty="0"/>
              <a:t>control passes to self-debugger</a:t>
            </a:r>
          </a:p>
          <a:p>
            <a:pPr lvl="2">
              <a:buFont typeface="Arial" panose="020B0604020202020204" pitchFamily="34" charset="0"/>
              <a:buChar char="•"/>
            </a:pPr>
            <a:r>
              <a:rPr lang="en-US" dirty="0"/>
              <a:t>static mapping: debug exception address </a:t>
            </a:r>
            <a:r>
              <a:rPr lang="en-US" dirty="0">
                <a:sym typeface="Wingdings" pitchFamily="2" charset="2"/>
              </a:rPr>
              <a:t> original jump instruction target address</a:t>
            </a:r>
          </a:p>
          <a:p>
            <a:pPr lvl="1">
              <a:buFont typeface="Arial" panose="020B0604020202020204" pitchFamily="34" charset="0"/>
              <a:buChar char="•"/>
            </a:pPr>
            <a:r>
              <a:rPr lang="en-US" dirty="0">
                <a:sym typeface="Wingdings" pitchFamily="2" charset="2"/>
              </a:rPr>
              <a:t>easily circumvented: static analysis to locate debug exception handlers and reconstruct original jump instructions</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14125367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E052E-4AFF-45AB-93D4-5AD6754ECB49}"/>
              </a:ext>
            </a:extLst>
          </p:cNvPr>
          <p:cNvSpPr>
            <a:spLocks noGrp="1"/>
          </p:cNvSpPr>
          <p:nvPr>
            <p:ph type="title"/>
          </p:nvPr>
        </p:nvSpPr>
        <p:spPr/>
        <p:txBody>
          <a:bodyPr/>
          <a:lstStyle/>
          <a:p>
            <a:r>
              <a:rPr lang="en-US" dirty="0"/>
              <a:t>Anti-debugging: Diablo self-debugging</a:t>
            </a:r>
          </a:p>
        </p:txBody>
      </p:sp>
      <p:sp>
        <p:nvSpPr>
          <p:cNvPr id="3" name="Content Placeholder 2">
            <a:extLst>
              <a:ext uri="{FF2B5EF4-FFF2-40B4-BE49-F238E27FC236}">
                <a16:creationId xmlns:a16="http://schemas.microsoft.com/office/drawing/2014/main" id="{36DB8F84-9F6E-4861-AC7D-90A5565D20ED}"/>
              </a:ext>
            </a:extLst>
          </p:cNvPr>
          <p:cNvSpPr>
            <a:spLocks noGrp="1"/>
          </p:cNvSpPr>
          <p:nvPr>
            <p:ph idx="1"/>
          </p:nvPr>
        </p:nvSpPr>
        <p:spPr/>
        <p:txBody>
          <a:bodyPr>
            <a:normAutofit/>
          </a:bodyPr>
          <a:lstStyle/>
          <a:p>
            <a:pPr>
              <a:buFont typeface="Arial" panose="020B0604020202020204" pitchFamily="34" charset="0"/>
              <a:buChar char="•"/>
            </a:pPr>
            <a:r>
              <a:rPr lang="en-US" dirty="0"/>
              <a:t>complex schema</a:t>
            </a:r>
          </a:p>
          <a:p>
            <a:pPr lvl="1">
              <a:buFont typeface="Arial" panose="020B0604020202020204" pitchFamily="34" charset="0"/>
              <a:buChar char="•"/>
            </a:pPr>
            <a:r>
              <a:rPr lang="en-US" dirty="0">
                <a:sym typeface="Wingdings" pitchFamily="2" charset="2"/>
              </a:rPr>
              <a:t>patented but free for non-commercial use</a:t>
            </a:r>
          </a:p>
          <a:p>
            <a:pPr>
              <a:buFont typeface="Arial" panose="020B0604020202020204" pitchFamily="34" charset="0"/>
              <a:buChar char="•"/>
            </a:pPr>
            <a:r>
              <a:rPr lang="en-US" dirty="0">
                <a:sym typeface="Wingdings" pitchFamily="2" charset="2"/>
              </a:rPr>
              <a:t>whole parts of protected application code can be moved to the self-debugger</a:t>
            </a:r>
          </a:p>
          <a:p>
            <a:pPr>
              <a:buFont typeface="Arial" panose="020B0604020202020204" pitchFamily="34" charset="0"/>
              <a:buChar char="•"/>
            </a:pPr>
            <a:r>
              <a:rPr lang="en-US" dirty="0">
                <a:sym typeface="Wingdings" pitchFamily="2" charset="2"/>
              </a:rPr>
              <a:t>when execution arrives to moved code  debug exception launched</a:t>
            </a:r>
          </a:p>
          <a:p>
            <a:pPr>
              <a:buFont typeface="Arial" panose="020B0604020202020204" pitchFamily="34" charset="0"/>
              <a:buChar char="•"/>
            </a:pPr>
            <a:r>
              <a:rPr lang="en-US" dirty="0">
                <a:sym typeface="Wingdings" pitchFamily="2" charset="2"/>
              </a:rPr>
              <a:t>self-debugger copies target process context (e.g. CPU register values)</a:t>
            </a:r>
          </a:p>
          <a:p>
            <a:pPr>
              <a:buFont typeface="Arial" panose="020B0604020202020204" pitchFamily="34" charset="0"/>
              <a:buChar char="•"/>
            </a:pPr>
            <a:r>
              <a:rPr lang="en-US" dirty="0">
                <a:sym typeface="Wingdings" pitchFamily="2" charset="2"/>
              </a:rPr>
              <a:t>self-debugger executes instructions</a:t>
            </a:r>
          </a:p>
          <a:p>
            <a:pPr lvl="1">
              <a:buFont typeface="Arial" panose="020B0604020202020204" pitchFamily="34" charset="0"/>
              <a:buChar char="•"/>
            </a:pPr>
            <a:r>
              <a:rPr lang="en-US" dirty="0">
                <a:sym typeface="Wingdings" pitchFamily="2" charset="2"/>
              </a:rPr>
              <a:t>can read/write protected process memory with </a:t>
            </a:r>
            <a:r>
              <a:rPr lang="en-US" dirty="0" err="1">
                <a:sym typeface="Wingdings" pitchFamily="2" charset="2"/>
              </a:rPr>
              <a:t>syscall</a:t>
            </a:r>
            <a:r>
              <a:rPr lang="en-US" dirty="0">
                <a:sym typeface="Wingdings" pitchFamily="2" charset="2"/>
              </a:rPr>
              <a:t> </a:t>
            </a:r>
            <a:r>
              <a:rPr lang="en-US" dirty="0" err="1">
                <a:sym typeface="Wingdings" pitchFamily="2" charset="2"/>
              </a:rPr>
              <a:t>ptrace</a:t>
            </a:r>
            <a:endParaRPr lang="en-US" dirty="0">
              <a:sym typeface="Wingdings" pitchFamily="2" charset="2"/>
            </a:endParaRPr>
          </a:p>
          <a:p>
            <a:pPr lvl="2">
              <a:buFont typeface="Arial" panose="020B0604020202020204" pitchFamily="34" charset="0"/>
              <a:buChar char="•"/>
            </a:pPr>
            <a:r>
              <a:rPr lang="en-US" dirty="0">
                <a:sym typeface="Wingdings" pitchFamily="2" charset="2"/>
              </a:rPr>
              <a:t>called with constants PTRACE_PEEKDATA and PTRACE_POKEDATA</a:t>
            </a:r>
          </a:p>
          <a:p>
            <a:pPr>
              <a:buFont typeface="Arial" panose="020B0604020202020204" pitchFamily="34" charset="0"/>
              <a:buChar char="•"/>
            </a:pPr>
            <a:r>
              <a:rPr lang="en-US" dirty="0">
                <a:sym typeface="Wingdings" pitchFamily="2" charset="2"/>
              </a:rPr>
              <a:t>removing Diablo self-debugger is not trivial</a:t>
            </a:r>
          </a:p>
          <a:p>
            <a:pPr lvl="1">
              <a:buFont typeface="Arial" panose="020B0604020202020204" pitchFamily="34" charset="0"/>
              <a:buChar char="•"/>
            </a:pPr>
            <a:r>
              <a:rPr lang="en-US" dirty="0">
                <a:sym typeface="Wingdings" pitchFamily="2" charset="2"/>
              </a:rPr>
              <a:t>attacker should restore moved instructions in their original position in binary</a:t>
            </a:r>
          </a:p>
          <a:p>
            <a:pPr lvl="1">
              <a:buFont typeface="Arial" panose="020B0604020202020204" pitchFamily="34" charset="0"/>
              <a:buChar char="•"/>
            </a:pPr>
            <a:r>
              <a:rPr lang="en-US" dirty="0">
                <a:sym typeface="Wingdings" pitchFamily="2" charset="2"/>
              </a:rPr>
              <a:t>problem: moved instructions do not use the original CPU registers </a:t>
            </a:r>
          </a:p>
          <a:p>
            <a:pPr lvl="1">
              <a:buFont typeface="Arial" panose="020B0604020202020204" pitchFamily="34" charset="0"/>
              <a:buChar char="•"/>
            </a:pPr>
            <a:r>
              <a:rPr lang="en-US" dirty="0">
                <a:sym typeface="Wingdings" pitchFamily="2" charset="2"/>
              </a:rPr>
              <a:t>problem: memory read/write instructions substituted with self-debugger routines</a:t>
            </a:r>
          </a:p>
          <a:p>
            <a:pPr lvl="2">
              <a:buFont typeface="Arial" panose="020B0604020202020204" pitchFamily="34" charset="0"/>
              <a:buChar char="•"/>
            </a:pPr>
            <a:r>
              <a:rPr lang="en-US" dirty="0">
                <a:sym typeface="Wingdings" pitchFamily="2" charset="2"/>
              </a:rPr>
              <a:t>using internal </a:t>
            </a:r>
            <a:r>
              <a:rPr lang="en-US" dirty="0" err="1">
                <a:sym typeface="Wingdings" pitchFamily="2" charset="2"/>
              </a:rPr>
              <a:t>ptrace</a:t>
            </a:r>
            <a:r>
              <a:rPr lang="en-US" dirty="0">
                <a:sym typeface="Wingdings" pitchFamily="2" charset="2"/>
              </a:rPr>
              <a:t> </a:t>
            </a:r>
            <a:r>
              <a:rPr lang="en-US" dirty="0" err="1">
                <a:sym typeface="Wingdings" pitchFamily="2" charset="2"/>
              </a:rPr>
              <a:t>syscalls</a:t>
            </a:r>
            <a:r>
              <a:rPr lang="en-US" dirty="0">
                <a:sym typeface="Wingdings" pitchFamily="2" charset="2"/>
              </a:rPr>
              <a:t> with PTRACE_PEEKDATA and PTRACE_POKEDATA constants</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28950856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F25E9-6F98-49D5-A492-BB3D206FD421}"/>
              </a:ext>
            </a:extLst>
          </p:cNvPr>
          <p:cNvSpPr>
            <a:spLocks noGrp="1"/>
          </p:cNvSpPr>
          <p:nvPr>
            <p:ph type="title"/>
          </p:nvPr>
        </p:nvSpPr>
        <p:spPr/>
        <p:txBody>
          <a:bodyPr/>
          <a:lstStyle/>
          <a:p>
            <a:r>
              <a:rPr lang="en-US" dirty="0"/>
              <a:t>Anti-tampering</a:t>
            </a:r>
          </a:p>
        </p:txBody>
      </p:sp>
      <p:sp>
        <p:nvSpPr>
          <p:cNvPr id="3" name="Content Placeholder 2">
            <a:extLst>
              <a:ext uri="{FF2B5EF4-FFF2-40B4-BE49-F238E27FC236}">
                <a16:creationId xmlns:a16="http://schemas.microsoft.com/office/drawing/2014/main" id="{589CC8A1-C0C2-45A8-AD6D-E8F0F63C7E46}"/>
              </a:ext>
            </a:extLst>
          </p:cNvPr>
          <p:cNvSpPr>
            <a:spLocks noGrp="1"/>
          </p:cNvSpPr>
          <p:nvPr>
            <p:ph idx="1"/>
          </p:nvPr>
        </p:nvSpPr>
        <p:spPr/>
        <p:txBody>
          <a:bodyPr>
            <a:normAutofit/>
          </a:bodyPr>
          <a:lstStyle/>
          <a:p>
            <a:r>
              <a:rPr lang="en-US" dirty="0"/>
              <a:t>category of protections that aim at making code changes more complex</a:t>
            </a:r>
          </a:p>
          <a:p>
            <a:pPr lvl="1"/>
            <a:r>
              <a:rPr lang="en-US" dirty="0"/>
              <a:t>changes should come with a cost </a:t>
            </a:r>
          </a:p>
          <a:p>
            <a:r>
              <a:rPr lang="en-US" dirty="0"/>
              <a:t>security property</a:t>
            </a:r>
          </a:p>
          <a:p>
            <a:pPr lvl="1"/>
            <a:r>
              <a:rPr lang="en-US" dirty="0"/>
              <a:t>integrity (e.g., of the code)</a:t>
            </a:r>
          </a:p>
          <a:p>
            <a:pPr lvl="1"/>
            <a:r>
              <a:rPr lang="en-US" dirty="0"/>
              <a:t>execution correctness: much more complex to obtain</a:t>
            </a:r>
          </a:p>
          <a:p>
            <a:r>
              <a:rPr lang="en-US" dirty="0"/>
              <a:t>different families of protections</a:t>
            </a:r>
          </a:p>
          <a:p>
            <a:pPr lvl="1"/>
            <a:r>
              <a:rPr lang="en-US" dirty="0"/>
              <a:t>local vs. remote</a:t>
            </a:r>
          </a:p>
          <a:p>
            <a:pPr lvl="2"/>
            <a:r>
              <a:rPr lang="en-US" dirty="0"/>
              <a:t>local if all the components are in the program</a:t>
            </a:r>
          </a:p>
          <a:p>
            <a:pPr lvl="2"/>
            <a:r>
              <a:rPr lang="en-US" dirty="0"/>
              <a:t>remote if they resort to external components (e.g., servers as the root of trust)</a:t>
            </a:r>
          </a:p>
          <a:p>
            <a:pPr lvl="1"/>
            <a:r>
              <a:rPr lang="en-US" dirty="0"/>
              <a:t>with or without secure hardware/secure coprocessors</a:t>
            </a:r>
          </a:p>
          <a:p>
            <a:pPr lvl="2"/>
            <a:r>
              <a:rPr lang="en-US" dirty="0"/>
              <a:t>when available, some computations can be offloaded to pieces of HW that cannot be tampered without local intervention</a:t>
            </a:r>
          </a:p>
        </p:txBody>
      </p:sp>
    </p:spTree>
    <p:extLst>
      <p:ext uri="{BB962C8B-B14F-4D97-AF65-F5344CB8AC3E}">
        <p14:creationId xmlns:p14="http://schemas.microsoft.com/office/powerpoint/2010/main" val="3330404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85BD0-77A4-4CB2-94F4-2FD4030CB08D}"/>
              </a:ext>
            </a:extLst>
          </p:cNvPr>
          <p:cNvSpPr>
            <a:spLocks noGrp="1"/>
          </p:cNvSpPr>
          <p:nvPr>
            <p:ph type="title"/>
          </p:nvPr>
        </p:nvSpPr>
        <p:spPr/>
        <p:txBody>
          <a:bodyPr/>
          <a:lstStyle/>
          <a:p>
            <a:r>
              <a:rPr lang="en-US" dirty="0"/>
              <a:t>Economics </a:t>
            </a:r>
            <a:r>
              <a:rPr lang="en-US" noProof="0" dirty="0"/>
              <a:t>of MATE attacks</a:t>
            </a:r>
            <a:endParaRPr lang="en-US" dirty="0"/>
          </a:p>
        </p:txBody>
      </p:sp>
      <p:sp>
        <p:nvSpPr>
          <p:cNvPr id="7" name="Freeform 14">
            <a:extLst>
              <a:ext uri="{FF2B5EF4-FFF2-40B4-BE49-F238E27FC236}">
                <a16:creationId xmlns:a16="http://schemas.microsoft.com/office/drawing/2014/main" id="{B192B1E6-7EBC-0877-96C2-DE10A141321F}"/>
              </a:ext>
            </a:extLst>
          </p:cNvPr>
          <p:cNvSpPr/>
          <p:nvPr/>
        </p:nvSpPr>
        <p:spPr>
          <a:xfrm>
            <a:off x="1981200" y="2168357"/>
            <a:ext cx="2105025" cy="2009775"/>
          </a:xfrm>
          <a:custGeom>
            <a:avLst/>
            <a:gdLst>
              <a:gd name="connsiteX0" fmla="*/ 0 w 2806700"/>
              <a:gd name="connsiteY0" fmla="*/ 1719972 h 1719972"/>
              <a:gd name="connsiteX1" fmla="*/ 228600 w 2806700"/>
              <a:gd name="connsiteY1" fmla="*/ 411872 h 1719972"/>
              <a:gd name="connsiteX2" fmla="*/ 279400 w 2806700"/>
              <a:gd name="connsiteY2" fmla="*/ 297572 h 1719972"/>
              <a:gd name="connsiteX3" fmla="*/ 304800 w 2806700"/>
              <a:gd name="connsiteY3" fmla="*/ 259472 h 1719972"/>
              <a:gd name="connsiteX4" fmla="*/ 330200 w 2806700"/>
              <a:gd name="connsiteY4" fmla="*/ 208672 h 1719972"/>
              <a:gd name="connsiteX5" fmla="*/ 419100 w 2806700"/>
              <a:gd name="connsiteY5" fmla="*/ 107072 h 1719972"/>
              <a:gd name="connsiteX6" fmla="*/ 469900 w 2806700"/>
              <a:gd name="connsiteY6" fmla="*/ 81672 h 1719972"/>
              <a:gd name="connsiteX7" fmla="*/ 558800 w 2806700"/>
              <a:gd name="connsiteY7" fmla="*/ 30872 h 1719972"/>
              <a:gd name="connsiteX8" fmla="*/ 673100 w 2806700"/>
              <a:gd name="connsiteY8" fmla="*/ 5472 h 1719972"/>
              <a:gd name="connsiteX9" fmla="*/ 1498600 w 2806700"/>
              <a:gd name="connsiteY9" fmla="*/ 68972 h 1719972"/>
              <a:gd name="connsiteX10" fmla="*/ 1612900 w 2806700"/>
              <a:gd name="connsiteY10" fmla="*/ 107072 h 1719972"/>
              <a:gd name="connsiteX11" fmla="*/ 1727200 w 2806700"/>
              <a:gd name="connsiteY11" fmla="*/ 170572 h 1719972"/>
              <a:gd name="connsiteX12" fmla="*/ 1765300 w 2806700"/>
              <a:gd name="connsiteY12" fmla="*/ 221372 h 1719972"/>
              <a:gd name="connsiteX13" fmla="*/ 1803400 w 2806700"/>
              <a:gd name="connsiteY13" fmla="*/ 259472 h 1719972"/>
              <a:gd name="connsiteX14" fmla="*/ 1879600 w 2806700"/>
              <a:gd name="connsiteY14" fmla="*/ 310272 h 1719972"/>
              <a:gd name="connsiteX15" fmla="*/ 1930400 w 2806700"/>
              <a:gd name="connsiteY15" fmla="*/ 386472 h 1719972"/>
              <a:gd name="connsiteX16" fmla="*/ 2006600 w 2806700"/>
              <a:gd name="connsiteY16" fmla="*/ 437272 h 1719972"/>
              <a:gd name="connsiteX17" fmla="*/ 2082800 w 2806700"/>
              <a:gd name="connsiteY17" fmla="*/ 475372 h 1719972"/>
              <a:gd name="connsiteX18" fmla="*/ 2120900 w 2806700"/>
              <a:gd name="connsiteY18" fmla="*/ 513472 h 1719972"/>
              <a:gd name="connsiteX19" fmla="*/ 2159000 w 2806700"/>
              <a:gd name="connsiteY19" fmla="*/ 538872 h 1719972"/>
              <a:gd name="connsiteX20" fmla="*/ 2197100 w 2806700"/>
              <a:gd name="connsiteY20" fmla="*/ 576972 h 1719972"/>
              <a:gd name="connsiteX21" fmla="*/ 2273300 w 2806700"/>
              <a:gd name="connsiteY21" fmla="*/ 627772 h 1719972"/>
              <a:gd name="connsiteX22" fmla="*/ 2311400 w 2806700"/>
              <a:gd name="connsiteY22" fmla="*/ 665872 h 1719972"/>
              <a:gd name="connsiteX23" fmla="*/ 2336800 w 2806700"/>
              <a:gd name="connsiteY23" fmla="*/ 703972 h 1719972"/>
              <a:gd name="connsiteX24" fmla="*/ 2374900 w 2806700"/>
              <a:gd name="connsiteY24" fmla="*/ 729372 h 1719972"/>
              <a:gd name="connsiteX25" fmla="*/ 2438400 w 2806700"/>
              <a:gd name="connsiteY25" fmla="*/ 830972 h 1719972"/>
              <a:gd name="connsiteX26" fmla="*/ 2463800 w 2806700"/>
              <a:gd name="connsiteY26" fmla="*/ 843672 h 1719972"/>
              <a:gd name="connsiteX27" fmla="*/ 2806700 w 2806700"/>
              <a:gd name="connsiteY27" fmla="*/ 1707272 h 1719972"/>
              <a:gd name="connsiteX28" fmla="*/ 0 w 2806700"/>
              <a:gd name="connsiteY28" fmla="*/ 1719972 h 171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806700" h="1719972">
                <a:moveTo>
                  <a:pt x="0" y="1719972"/>
                </a:moveTo>
                <a:lnTo>
                  <a:pt x="228600" y="411872"/>
                </a:lnTo>
                <a:cubicBezTo>
                  <a:pt x="245533" y="373772"/>
                  <a:pt x="260754" y="334864"/>
                  <a:pt x="279400" y="297572"/>
                </a:cubicBezTo>
                <a:cubicBezTo>
                  <a:pt x="286226" y="283920"/>
                  <a:pt x="297227" y="272724"/>
                  <a:pt x="304800" y="259472"/>
                </a:cubicBezTo>
                <a:cubicBezTo>
                  <a:pt x="314193" y="243034"/>
                  <a:pt x="319698" y="224424"/>
                  <a:pt x="330200" y="208672"/>
                </a:cubicBezTo>
                <a:cubicBezTo>
                  <a:pt x="341057" y="192386"/>
                  <a:pt x="395732" y="123763"/>
                  <a:pt x="419100" y="107072"/>
                </a:cubicBezTo>
                <a:cubicBezTo>
                  <a:pt x="434506" y="96068"/>
                  <a:pt x="453462" y="91065"/>
                  <a:pt x="469900" y="81672"/>
                </a:cubicBezTo>
                <a:cubicBezTo>
                  <a:pt x="516795" y="54875"/>
                  <a:pt x="502977" y="51806"/>
                  <a:pt x="558800" y="30872"/>
                </a:cubicBezTo>
                <a:cubicBezTo>
                  <a:pt x="579298" y="23185"/>
                  <a:pt x="655857" y="8921"/>
                  <a:pt x="673100" y="5472"/>
                </a:cubicBezTo>
                <a:cubicBezTo>
                  <a:pt x="1177468" y="15362"/>
                  <a:pt x="1171670" y="-40005"/>
                  <a:pt x="1498600" y="68972"/>
                </a:cubicBezTo>
                <a:lnTo>
                  <a:pt x="1612900" y="107072"/>
                </a:lnTo>
                <a:cubicBezTo>
                  <a:pt x="1654427" y="120914"/>
                  <a:pt x="1698087" y="131755"/>
                  <a:pt x="1727200" y="170572"/>
                </a:cubicBezTo>
                <a:cubicBezTo>
                  <a:pt x="1739900" y="187505"/>
                  <a:pt x="1751525" y="205301"/>
                  <a:pt x="1765300" y="221372"/>
                </a:cubicBezTo>
                <a:cubicBezTo>
                  <a:pt x="1776989" y="235009"/>
                  <a:pt x="1789223" y="248445"/>
                  <a:pt x="1803400" y="259472"/>
                </a:cubicBezTo>
                <a:cubicBezTo>
                  <a:pt x="1827497" y="278214"/>
                  <a:pt x="1879600" y="310272"/>
                  <a:pt x="1879600" y="310272"/>
                </a:cubicBezTo>
                <a:cubicBezTo>
                  <a:pt x="1896533" y="335672"/>
                  <a:pt x="1905000" y="369539"/>
                  <a:pt x="1930400" y="386472"/>
                </a:cubicBezTo>
                <a:cubicBezTo>
                  <a:pt x="1955800" y="403405"/>
                  <a:pt x="1977640" y="427619"/>
                  <a:pt x="2006600" y="437272"/>
                </a:cubicBezTo>
                <a:cubicBezTo>
                  <a:pt x="2044785" y="450000"/>
                  <a:pt x="2049974" y="448017"/>
                  <a:pt x="2082800" y="475372"/>
                </a:cubicBezTo>
                <a:cubicBezTo>
                  <a:pt x="2096598" y="486870"/>
                  <a:pt x="2107102" y="501974"/>
                  <a:pt x="2120900" y="513472"/>
                </a:cubicBezTo>
                <a:cubicBezTo>
                  <a:pt x="2132626" y="523243"/>
                  <a:pt x="2147274" y="529101"/>
                  <a:pt x="2159000" y="538872"/>
                </a:cubicBezTo>
                <a:cubicBezTo>
                  <a:pt x="2172798" y="550370"/>
                  <a:pt x="2182923" y="565945"/>
                  <a:pt x="2197100" y="576972"/>
                </a:cubicBezTo>
                <a:cubicBezTo>
                  <a:pt x="2221197" y="595714"/>
                  <a:pt x="2251714" y="606186"/>
                  <a:pt x="2273300" y="627772"/>
                </a:cubicBezTo>
                <a:cubicBezTo>
                  <a:pt x="2286000" y="640472"/>
                  <a:pt x="2299902" y="652074"/>
                  <a:pt x="2311400" y="665872"/>
                </a:cubicBezTo>
                <a:cubicBezTo>
                  <a:pt x="2321171" y="677598"/>
                  <a:pt x="2326007" y="693179"/>
                  <a:pt x="2336800" y="703972"/>
                </a:cubicBezTo>
                <a:cubicBezTo>
                  <a:pt x="2347593" y="714765"/>
                  <a:pt x="2362200" y="720905"/>
                  <a:pt x="2374900" y="729372"/>
                </a:cubicBezTo>
                <a:cubicBezTo>
                  <a:pt x="2395020" y="769612"/>
                  <a:pt x="2405427" y="797999"/>
                  <a:pt x="2438400" y="830972"/>
                </a:cubicBezTo>
                <a:cubicBezTo>
                  <a:pt x="2445093" y="837665"/>
                  <a:pt x="2455333" y="839439"/>
                  <a:pt x="2463800" y="843672"/>
                </a:cubicBezTo>
                <a:lnTo>
                  <a:pt x="2806700" y="1707272"/>
                </a:lnTo>
                <a:lnTo>
                  <a:pt x="0" y="1719972"/>
                </a:lnTo>
                <a:close/>
              </a:path>
            </a:pathLst>
          </a:custGeom>
          <a:solidFill>
            <a:srgbClr val="FFC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dirty="0"/>
          </a:p>
        </p:txBody>
      </p:sp>
      <p:sp>
        <p:nvSpPr>
          <p:cNvPr id="8" name="Freeform 10">
            <a:extLst>
              <a:ext uri="{FF2B5EF4-FFF2-40B4-BE49-F238E27FC236}">
                <a16:creationId xmlns:a16="http://schemas.microsoft.com/office/drawing/2014/main" id="{ACDF4B79-A350-1CB5-6B65-CB13C4F3B735}"/>
              </a:ext>
            </a:extLst>
          </p:cNvPr>
          <p:cNvSpPr/>
          <p:nvPr/>
        </p:nvSpPr>
        <p:spPr>
          <a:xfrm>
            <a:off x="1981200" y="3368507"/>
            <a:ext cx="2105025" cy="800100"/>
          </a:xfrm>
          <a:custGeom>
            <a:avLst/>
            <a:gdLst>
              <a:gd name="connsiteX0" fmla="*/ 0 w 2806700"/>
              <a:gd name="connsiteY0" fmla="*/ 1719972 h 1719972"/>
              <a:gd name="connsiteX1" fmla="*/ 228600 w 2806700"/>
              <a:gd name="connsiteY1" fmla="*/ 411872 h 1719972"/>
              <a:gd name="connsiteX2" fmla="*/ 279400 w 2806700"/>
              <a:gd name="connsiteY2" fmla="*/ 297572 h 1719972"/>
              <a:gd name="connsiteX3" fmla="*/ 304800 w 2806700"/>
              <a:gd name="connsiteY3" fmla="*/ 259472 h 1719972"/>
              <a:gd name="connsiteX4" fmla="*/ 330200 w 2806700"/>
              <a:gd name="connsiteY4" fmla="*/ 208672 h 1719972"/>
              <a:gd name="connsiteX5" fmla="*/ 419100 w 2806700"/>
              <a:gd name="connsiteY5" fmla="*/ 107072 h 1719972"/>
              <a:gd name="connsiteX6" fmla="*/ 469900 w 2806700"/>
              <a:gd name="connsiteY6" fmla="*/ 81672 h 1719972"/>
              <a:gd name="connsiteX7" fmla="*/ 558800 w 2806700"/>
              <a:gd name="connsiteY7" fmla="*/ 30872 h 1719972"/>
              <a:gd name="connsiteX8" fmla="*/ 673100 w 2806700"/>
              <a:gd name="connsiteY8" fmla="*/ 5472 h 1719972"/>
              <a:gd name="connsiteX9" fmla="*/ 1498600 w 2806700"/>
              <a:gd name="connsiteY9" fmla="*/ 68972 h 1719972"/>
              <a:gd name="connsiteX10" fmla="*/ 1612900 w 2806700"/>
              <a:gd name="connsiteY10" fmla="*/ 107072 h 1719972"/>
              <a:gd name="connsiteX11" fmla="*/ 1727200 w 2806700"/>
              <a:gd name="connsiteY11" fmla="*/ 170572 h 1719972"/>
              <a:gd name="connsiteX12" fmla="*/ 1765300 w 2806700"/>
              <a:gd name="connsiteY12" fmla="*/ 221372 h 1719972"/>
              <a:gd name="connsiteX13" fmla="*/ 1803400 w 2806700"/>
              <a:gd name="connsiteY13" fmla="*/ 259472 h 1719972"/>
              <a:gd name="connsiteX14" fmla="*/ 1879600 w 2806700"/>
              <a:gd name="connsiteY14" fmla="*/ 310272 h 1719972"/>
              <a:gd name="connsiteX15" fmla="*/ 1930400 w 2806700"/>
              <a:gd name="connsiteY15" fmla="*/ 386472 h 1719972"/>
              <a:gd name="connsiteX16" fmla="*/ 2006600 w 2806700"/>
              <a:gd name="connsiteY16" fmla="*/ 437272 h 1719972"/>
              <a:gd name="connsiteX17" fmla="*/ 2082800 w 2806700"/>
              <a:gd name="connsiteY17" fmla="*/ 475372 h 1719972"/>
              <a:gd name="connsiteX18" fmla="*/ 2120900 w 2806700"/>
              <a:gd name="connsiteY18" fmla="*/ 513472 h 1719972"/>
              <a:gd name="connsiteX19" fmla="*/ 2159000 w 2806700"/>
              <a:gd name="connsiteY19" fmla="*/ 538872 h 1719972"/>
              <a:gd name="connsiteX20" fmla="*/ 2197100 w 2806700"/>
              <a:gd name="connsiteY20" fmla="*/ 576972 h 1719972"/>
              <a:gd name="connsiteX21" fmla="*/ 2273300 w 2806700"/>
              <a:gd name="connsiteY21" fmla="*/ 627772 h 1719972"/>
              <a:gd name="connsiteX22" fmla="*/ 2311400 w 2806700"/>
              <a:gd name="connsiteY22" fmla="*/ 665872 h 1719972"/>
              <a:gd name="connsiteX23" fmla="*/ 2336800 w 2806700"/>
              <a:gd name="connsiteY23" fmla="*/ 703972 h 1719972"/>
              <a:gd name="connsiteX24" fmla="*/ 2374900 w 2806700"/>
              <a:gd name="connsiteY24" fmla="*/ 729372 h 1719972"/>
              <a:gd name="connsiteX25" fmla="*/ 2438400 w 2806700"/>
              <a:gd name="connsiteY25" fmla="*/ 830972 h 1719972"/>
              <a:gd name="connsiteX26" fmla="*/ 2463800 w 2806700"/>
              <a:gd name="connsiteY26" fmla="*/ 843672 h 1719972"/>
              <a:gd name="connsiteX27" fmla="*/ 2806700 w 2806700"/>
              <a:gd name="connsiteY27" fmla="*/ 1707272 h 1719972"/>
              <a:gd name="connsiteX28" fmla="*/ 0 w 2806700"/>
              <a:gd name="connsiteY28" fmla="*/ 1719972 h 171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806700" h="1719972">
                <a:moveTo>
                  <a:pt x="0" y="1719972"/>
                </a:moveTo>
                <a:lnTo>
                  <a:pt x="228600" y="411872"/>
                </a:lnTo>
                <a:cubicBezTo>
                  <a:pt x="245533" y="373772"/>
                  <a:pt x="260754" y="334864"/>
                  <a:pt x="279400" y="297572"/>
                </a:cubicBezTo>
                <a:cubicBezTo>
                  <a:pt x="286226" y="283920"/>
                  <a:pt x="297227" y="272724"/>
                  <a:pt x="304800" y="259472"/>
                </a:cubicBezTo>
                <a:cubicBezTo>
                  <a:pt x="314193" y="243034"/>
                  <a:pt x="319698" y="224424"/>
                  <a:pt x="330200" y="208672"/>
                </a:cubicBezTo>
                <a:cubicBezTo>
                  <a:pt x="341057" y="192386"/>
                  <a:pt x="395732" y="123763"/>
                  <a:pt x="419100" y="107072"/>
                </a:cubicBezTo>
                <a:cubicBezTo>
                  <a:pt x="434506" y="96068"/>
                  <a:pt x="453462" y="91065"/>
                  <a:pt x="469900" y="81672"/>
                </a:cubicBezTo>
                <a:cubicBezTo>
                  <a:pt x="516795" y="54875"/>
                  <a:pt x="502977" y="51806"/>
                  <a:pt x="558800" y="30872"/>
                </a:cubicBezTo>
                <a:cubicBezTo>
                  <a:pt x="579298" y="23185"/>
                  <a:pt x="655857" y="8921"/>
                  <a:pt x="673100" y="5472"/>
                </a:cubicBezTo>
                <a:cubicBezTo>
                  <a:pt x="1177468" y="15362"/>
                  <a:pt x="1171670" y="-40005"/>
                  <a:pt x="1498600" y="68972"/>
                </a:cubicBezTo>
                <a:lnTo>
                  <a:pt x="1612900" y="107072"/>
                </a:lnTo>
                <a:cubicBezTo>
                  <a:pt x="1654427" y="120914"/>
                  <a:pt x="1698087" y="131755"/>
                  <a:pt x="1727200" y="170572"/>
                </a:cubicBezTo>
                <a:cubicBezTo>
                  <a:pt x="1739900" y="187505"/>
                  <a:pt x="1751525" y="205301"/>
                  <a:pt x="1765300" y="221372"/>
                </a:cubicBezTo>
                <a:cubicBezTo>
                  <a:pt x="1776989" y="235009"/>
                  <a:pt x="1789223" y="248445"/>
                  <a:pt x="1803400" y="259472"/>
                </a:cubicBezTo>
                <a:cubicBezTo>
                  <a:pt x="1827497" y="278214"/>
                  <a:pt x="1879600" y="310272"/>
                  <a:pt x="1879600" y="310272"/>
                </a:cubicBezTo>
                <a:cubicBezTo>
                  <a:pt x="1896533" y="335672"/>
                  <a:pt x="1905000" y="369539"/>
                  <a:pt x="1930400" y="386472"/>
                </a:cubicBezTo>
                <a:cubicBezTo>
                  <a:pt x="1955800" y="403405"/>
                  <a:pt x="1977640" y="427619"/>
                  <a:pt x="2006600" y="437272"/>
                </a:cubicBezTo>
                <a:cubicBezTo>
                  <a:pt x="2044785" y="450000"/>
                  <a:pt x="2049974" y="448017"/>
                  <a:pt x="2082800" y="475372"/>
                </a:cubicBezTo>
                <a:cubicBezTo>
                  <a:pt x="2096598" y="486870"/>
                  <a:pt x="2107102" y="501974"/>
                  <a:pt x="2120900" y="513472"/>
                </a:cubicBezTo>
                <a:cubicBezTo>
                  <a:pt x="2132626" y="523243"/>
                  <a:pt x="2147274" y="529101"/>
                  <a:pt x="2159000" y="538872"/>
                </a:cubicBezTo>
                <a:cubicBezTo>
                  <a:pt x="2172798" y="550370"/>
                  <a:pt x="2182923" y="565945"/>
                  <a:pt x="2197100" y="576972"/>
                </a:cubicBezTo>
                <a:cubicBezTo>
                  <a:pt x="2221197" y="595714"/>
                  <a:pt x="2251714" y="606186"/>
                  <a:pt x="2273300" y="627772"/>
                </a:cubicBezTo>
                <a:cubicBezTo>
                  <a:pt x="2286000" y="640472"/>
                  <a:pt x="2299902" y="652074"/>
                  <a:pt x="2311400" y="665872"/>
                </a:cubicBezTo>
                <a:cubicBezTo>
                  <a:pt x="2321171" y="677598"/>
                  <a:pt x="2326007" y="693179"/>
                  <a:pt x="2336800" y="703972"/>
                </a:cubicBezTo>
                <a:cubicBezTo>
                  <a:pt x="2347593" y="714765"/>
                  <a:pt x="2362200" y="720905"/>
                  <a:pt x="2374900" y="729372"/>
                </a:cubicBezTo>
                <a:cubicBezTo>
                  <a:pt x="2395020" y="769612"/>
                  <a:pt x="2405427" y="797999"/>
                  <a:pt x="2438400" y="830972"/>
                </a:cubicBezTo>
                <a:cubicBezTo>
                  <a:pt x="2445093" y="837665"/>
                  <a:pt x="2455333" y="839439"/>
                  <a:pt x="2463800" y="843672"/>
                </a:cubicBezTo>
                <a:lnTo>
                  <a:pt x="2806700" y="1707272"/>
                </a:lnTo>
                <a:lnTo>
                  <a:pt x="0" y="1719972"/>
                </a:lnTo>
                <a:close/>
              </a:path>
            </a:pathLst>
          </a:custGeom>
          <a:solidFill>
            <a:srgbClr val="FFC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dirty="0"/>
          </a:p>
        </p:txBody>
      </p:sp>
      <p:sp>
        <p:nvSpPr>
          <p:cNvPr id="9" name="Freeform 11">
            <a:extLst>
              <a:ext uri="{FF2B5EF4-FFF2-40B4-BE49-F238E27FC236}">
                <a16:creationId xmlns:a16="http://schemas.microsoft.com/office/drawing/2014/main" id="{714E34B7-7CD5-DE01-3F53-E9FD247FC6DF}"/>
              </a:ext>
            </a:extLst>
          </p:cNvPr>
          <p:cNvSpPr/>
          <p:nvPr/>
        </p:nvSpPr>
        <p:spPr>
          <a:xfrm>
            <a:off x="3959228" y="2682707"/>
            <a:ext cx="2676525" cy="1485900"/>
          </a:xfrm>
          <a:custGeom>
            <a:avLst/>
            <a:gdLst>
              <a:gd name="connsiteX0" fmla="*/ 0 w 3416300"/>
              <a:gd name="connsiteY0" fmla="*/ 1981200 h 1981200"/>
              <a:gd name="connsiteX1" fmla="*/ 0 w 3416300"/>
              <a:gd name="connsiteY1" fmla="*/ 1981200 h 1981200"/>
              <a:gd name="connsiteX2" fmla="*/ 25400 w 3416300"/>
              <a:gd name="connsiteY2" fmla="*/ 1752600 h 1981200"/>
              <a:gd name="connsiteX3" fmla="*/ 50800 w 3416300"/>
              <a:gd name="connsiteY3" fmla="*/ 1676400 h 1981200"/>
              <a:gd name="connsiteX4" fmla="*/ 76200 w 3416300"/>
              <a:gd name="connsiteY4" fmla="*/ 1562100 h 1981200"/>
              <a:gd name="connsiteX5" fmla="*/ 101600 w 3416300"/>
              <a:gd name="connsiteY5" fmla="*/ 1485900 h 1981200"/>
              <a:gd name="connsiteX6" fmla="*/ 139700 w 3416300"/>
              <a:gd name="connsiteY6" fmla="*/ 1244600 h 1981200"/>
              <a:gd name="connsiteX7" fmla="*/ 165100 w 3416300"/>
              <a:gd name="connsiteY7" fmla="*/ 952500 h 1981200"/>
              <a:gd name="connsiteX8" fmla="*/ 190500 w 3416300"/>
              <a:gd name="connsiteY8" fmla="*/ 787400 h 1981200"/>
              <a:gd name="connsiteX9" fmla="*/ 228600 w 3416300"/>
              <a:gd name="connsiteY9" fmla="*/ 520700 h 1981200"/>
              <a:gd name="connsiteX10" fmla="*/ 241300 w 3416300"/>
              <a:gd name="connsiteY10" fmla="*/ 482600 h 1981200"/>
              <a:gd name="connsiteX11" fmla="*/ 266700 w 3416300"/>
              <a:gd name="connsiteY11" fmla="*/ 444500 h 1981200"/>
              <a:gd name="connsiteX12" fmla="*/ 292100 w 3416300"/>
              <a:gd name="connsiteY12" fmla="*/ 368300 h 1981200"/>
              <a:gd name="connsiteX13" fmla="*/ 368300 w 3416300"/>
              <a:gd name="connsiteY13" fmla="*/ 254000 h 1981200"/>
              <a:gd name="connsiteX14" fmla="*/ 393700 w 3416300"/>
              <a:gd name="connsiteY14" fmla="*/ 215900 h 1981200"/>
              <a:gd name="connsiteX15" fmla="*/ 419100 w 3416300"/>
              <a:gd name="connsiteY15" fmla="*/ 177800 h 1981200"/>
              <a:gd name="connsiteX16" fmla="*/ 457200 w 3416300"/>
              <a:gd name="connsiteY16" fmla="*/ 165100 h 1981200"/>
              <a:gd name="connsiteX17" fmla="*/ 558800 w 3416300"/>
              <a:gd name="connsiteY17" fmla="*/ 101600 h 1981200"/>
              <a:gd name="connsiteX18" fmla="*/ 635000 w 3416300"/>
              <a:gd name="connsiteY18" fmla="*/ 76200 h 1981200"/>
              <a:gd name="connsiteX19" fmla="*/ 673100 w 3416300"/>
              <a:gd name="connsiteY19" fmla="*/ 63500 h 1981200"/>
              <a:gd name="connsiteX20" fmla="*/ 749300 w 3416300"/>
              <a:gd name="connsiteY20" fmla="*/ 25400 h 1981200"/>
              <a:gd name="connsiteX21" fmla="*/ 850900 w 3416300"/>
              <a:gd name="connsiteY21" fmla="*/ 12700 h 1981200"/>
              <a:gd name="connsiteX22" fmla="*/ 990600 w 3416300"/>
              <a:gd name="connsiteY22" fmla="*/ 0 h 1981200"/>
              <a:gd name="connsiteX23" fmla="*/ 1536700 w 3416300"/>
              <a:gd name="connsiteY23" fmla="*/ 12700 h 1981200"/>
              <a:gd name="connsiteX24" fmla="*/ 1676400 w 3416300"/>
              <a:gd name="connsiteY24" fmla="*/ 50800 h 1981200"/>
              <a:gd name="connsiteX25" fmla="*/ 1714500 w 3416300"/>
              <a:gd name="connsiteY25" fmla="*/ 76200 h 1981200"/>
              <a:gd name="connsiteX26" fmla="*/ 1790700 w 3416300"/>
              <a:gd name="connsiteY26" fmla="*/ 114300 h 1981200"/>
              <a:gd name="connsiteX27" fmla="*/ 1816100 w 3416300"/>
              <a:gd name="connsiteY27" fmla="*/ 152400 h 1981200"/>
              <a:gd name="connsiteX28" fmla="*/ 1854200 w 3416300"/>
              <a:gd name="connsiteY28" fmla="*/ 165100 h 1981200"/>
              <a:gd name="connsiteX29" fmla="*/ 1930400 w 3416300"/>
              <a:gd name="connsiteY29" fmla="*/ 215900 h 1981200"/>
              <a:gd name="connsiteX30" fmla="*/ 1981200 w 3416300"/>
              <a:gd name="connsiteY30" fmla="*/ 254000 h 1981200"/>
              <a:gd name="connsiteX31" fmla="*/ 2019300 w 3416300"/>
              <a:gd name="connsiteY31" fmla="*/ 292100 h 1981200"/>
              <a:gd name="connsiteX32" fmla="*/ 2057400 w 3416300"/>
              <a:gd name="connsiteY32" fmla="*/ 317500 h 1981200"/>
              <a:gd name="connsiteX33" fmla="*/ 2171700 w 3416300"/>
              <a:gd name="connsiteY33" fmla="*/ 419100 h 1981200"/>
              <a:gd name="connsiteX34" fmla="*/ 2184400 w 3416300"/>
              <a:gd name="connsiteY34" fmla="*/ 457200 h 1981200"/>
              <a:gd name="connsiteX35" fmla="*/ 2222500 w 3416300"/>
              <a:gd name="connsiteY35" fmla="*/ 482600 h 1981200"/>
              <a:gd name="connsiteX36" fmla="*/ 2273300 w 3416300"/>
              <a:gd name="connsiteY36" fmla="*/ 520700 h 1981200"/>
              <a:gd name="connsiteX37" fmla="*/ 2349500 w 3416300"/>
              <a:gd name="connsiteY37" fmla="*/ 584200 h 1981200"/>
              <a:gd name="connsiteX38" fmla="*/ 2374900 w 3416300"/>
              <a:gd name="connsiteY38" fmla="*/ 622300 h 1981200"/>
              <a:gd name="connsiteX39" fmla="*/ 2413000 w 3416300"/>
              <a:gd name="connsiteY39" fmla="*/ 647700 h 1981200"/>
              <a:gd name="connsiteX40" fmla="*/ 2501900 w 3416300"/>
              <a:gd name="connsiteY40" fmla="*/ 749300 h 1981200"/>
              <a:gd name="connsiteX41" fmla="*/ 2552700 w 3416300"/>
              <a:gd name="connsiteY41" fmla="*/ 825500 h 1981200"/>
              <a:gd name="connsiteX42" fmla="*/ 2578100 w 3416300"/>
              <a:gd name="connsiteY42" fmla="*/ 863600 h 1981200"/>
              <a:gd name="connsiteX43" fmla="*/ 2616200 w 3416300"/>
              <a:gd name="connsiteY43" fmla="*/ 901700 h 1981200"/>
              <a:gd name="connsiteX44" fmla="*/ 2667000 w 3416300"/>
              <a:gd name="connsiteY44" fmla="*/ 977900 h 1981200"/>
              <a:gd name="connsiteX45" fmla="*/ 2819400 w 3416300"/>
              <a:gd name="connsiteY45" fmla="*/ 1092200 h 1981200"/>
              <a:gd name="connsiteX46" fmla="*/ 2857500 w 3416300"/>
              <a:gd name="connsiteY46" fmla="*/ 1130300 h 1981200"/>
              <a:gd name="connsiteX47" fmla="*/ 2908300 w 3416300"/>
              <a:gd name="connsiteY47" fmla="*/ 1193800 h 1981200"/>
              <a:gd name="connsiteX48" fmla="*/ 2946400 w 3416300"/>
              <a:gd name="connsiteY48" fmla="*/ 1219200 h 1981200"/>
              <a:gd name="connsiteX49" fmla="*/ 2984500 w 3416300"/>
              <a:gd name="connsiteY49" fmla="*/ 1308100 h 1981200"/>
              <a:gd name="connsiteX50" fmla="*/ 3035300 w 3416300"/>
              <a:gd name="connsiteY50" fmla="*/ 1384300 h 1981200"/>
              <a:gd name="connsiteX51" fmla="*/ 3111500 w 3416300"/>
              <a:gd name="connsiteY51" fmla="*/ 1409700 h 1981200"/>
              <a:gd name="connsiteX52" fmla="*/ 3187700 w 3416300"/>
              <a:gd name="connsiteY52" fmla="*/ 1447800 h 1981200"/>
              <a:gd name="connsiteX53" fmla="*/ 3225800 w 3416300"/>
              <a:gd name="connsiteY53" fmla="*/ 1485900 h 1981200"/>
              <a:gd name="connsiteX54" fmla="*/ 3276600 w 3416300"/>
              <a:gd name="connsiteY54" fmla="*/ 1562100 h 1981200"/>
              <a:gd name="connsiteX55" fmla="*/ 3302000 w 3416300"/>
              <a:gd name="connsiteY55" fmla="*/ 1600200 h 1981200"/>
              <a:gd name="connsiteX56" fmla="*/ 3352800 w 3416300"/>
              <a:gd name="connsiteY56" fmla="*/ 1663700 h 1981200"/>
              <a:gd name="connsiteX57" fmla="*/ 3416300 w 3416300"/>
              <a:gd name="connsiteY57" fmla="*/ 1981200 h 1981200"/>
              <a:gd name="connsiteX58" fmla="*/ 0 w 3416300"/>
              <a:gd name="connsiteY58" fmla="*/ 198120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416300" h="1981200">
                <a:moveTo>
                  <a:pt x="0" y="1981200"/>
                </a:moveTo>
                <a:lnTo>
                  <a:pt x="0" y="1981200"/>
                </a:lnTo>
                <a:cubicBezTo>
                  <a:pt x="4406" y="1928333"/>
                  <a:pt x="9590" y="1815841"/>
                  <a:pt x="25400" y="1752600"/>
                </a:cubicBezTo>
                <a:cubicBezTo>
                  <a:pt x="31894" y="1726625"/>
                  <a:pt x="43107" y="1702045"/>
                  <a:pt x="50800" y="1676400"/>
                </a:cubicBezTo>
                <a:cubicBezTo>
                  <a:pt x="85014" y="1562354"/>
                  <a:pt x="39946" y="1695033"/>
                  <a:pt x="76200" y="1562100"/>
                </a:cubicBezTo>
                <a:cubicBezTo>
                  <a:pt x="83245" y="1536269"/>
                  <a:pt x="93133" y="1511300"/>
                  <a:pt x="101600" y="1485900"/>
                </a:cubicBezTo>
                <a:cubicBezTo>
                  <a:pt x="130053" y="1286731"/>
                  <a:pt x="115259" y="1366806"/>
                  <a:pt x="139700" y="1244600"/>
                </a:cubicBezTo>
                <a:cubicBezTo>
                  <a:pt x="148167" y="1147233"/>
                  <a:pt x="149033" y="1048904"/>
                  <a:pt x="165100" y="952500"/>
                </a:cubicBezTo>
                <a:cubicBezTo>
                  <a:pt x="172178" y="910032"/>
                  <a:pt x="186415" y="828254"/>
                  <a:pt x="190500" y="787400"/>
                </a:cubicBezTo>
                <a:cubicBezTo>
                  <a:pt x="203707" y="655334"/>
                  <a:pt x="191186" y="632942"/>
                  <a:pt x="228600" y="520700"/>
                </a:cubicBezTo>
                <a:cubicBezTo>
                  <a:pt x="232833" y="508000"/>
                  <a:pt x="235313" y="494574"/>
                  <a:pt x="241300" y="482600"/>
                </a:cubicBezTo>
                <a:cubicBezTo>
                  <a:pt x="248126" y="468948"/>
                  <a:pt x="260501" y="458448"/>
                  <a:pt x="266700" y="444500"/>
                </a:cubicBezTo>
                <a:cubicBezTo>
                  <a:pt x="277574" y="420034"/>
                  <a:pt x="277248" y="390577"/>
                  <a:pt x="292100" y="368300"/>
                </a:cubicBezTo>
                <a:lnTo>
                  <a:pt x="368300" y="254000"/>
                </a:lnTo>
                <a:lnTo>
                  <a:pt x="393700" y="215900"/>
                </a:lnTo>
                <a:cubicBezTo>
                  <a:pt x="402167" y="203200"/>
                  <a:pt x="404620" y="182627"/>
                  <a:pt x="419100" y="177800"/>
                </a:cubicBezTo>
                <a:lnTo>
                  <a:pt x="457200" y="165100"/>
                </a:lnTo>
                <a:cubicBezTo>
                  <a:pt x="497452" y="104723"/>
                  <a:pt x="468120" y="131827"/>
                  <a:pt x="558800" y="101600"/>
                </a:cubicBezTo>
                <a:lnTo>
                  <a:pt x="635000" y="76200"/>
                </a:lnTo>
                <a:cubicBezTo>
                  <a:pt x="647700" y="71967"/>
                  <a:pt x="661961" y="70926"/>
                  <a:pt x="673100" y="63500"/>
                </a:cubicBezTo>
                <a:cubicBezTo>
                  <a:pt x="703604" y="43164"/>
                  <a:pt x="713151" y="31973"/>
                  <a:pt x="749300" y="25400"/>
                </a:cubicBezTo>
                <a:cubicBezTo>
                  <a:pt x="782880" y="19295"/>
                  <a:pt x="816957" y="16273"/>
                  <a:pt x="850900" y="12700"/>
                </a:cubicBezTo>
                <a:cubicBezTo>
                  <a:pt x="897402" y="7805"/>
                  <a:pt x="944033" y="4233"/>
                  <a:pt x="990600" y="0"/>
                </a:cubicBezTo>
                <a:lnTo>
                  <a:pt x="1536700" y="12700"/>
                </a:lnTo>
                <a:cubicBezTo>
                  <a:pt x="1562146" y="13760"/>
                  <a:pt x="1659486" y="39524"/>
                  <a:pt x="1676400" y="50800"/>
                </a:cubicBezTo>
                <a:cubicBezTo>
                  <a:pt x="1689100" y="59267"/>
                  <a:pt x="1700848" y="69374"/>
                  <a:pt x="1714500" y="76200"/>
                </a:cubicBezTo>
                <a:cubicBezTo>
                  <a:pt x="1819660" y="128780"/>
                  <a:pt x="1681511" y="41507"/>
                  <a:pt x="1790700" y="114300"/>
                </a:cubicBezTo>
                <a:cubicBezTo>
                  <a:pt x="1799167" y="127000"/>
                  <a:pt x="1804181" y="142865"/>
                  <a:pt x="1816100" y="152400"/>
                </a:cubicBezTo>
                <a:cubicBezTo>
                  <a:pt x="1826553" y="160763"/>
                  <a:pt x="1842498" y="158599"/>
                  <a:pt x="1854200" y="165100"/>
                </a:cubicBezTo>
                <a:cubicBezTo>
                  <a:pt x="1880885" y="179925"/>
                  <a:pt x="1905978" y="197584"/>
                  <a:pt x="1930400" y="215900"/>
                </a:cubicBezTo>
                <a:cubicBezTo>
                  <a:pt x="1947333" y="228600"/>
                  <a:pt x="1965129" y="240225"/>
                  <a:pt x="1981200" y="254000"/>
                </a:cubicBezTo>
                <a:cubicBezTo>
                  <a:pt x="1994837" y="265689"/>
                  <a:pt x="2005502" y="280602"/>
                  <a:pt x="2019300" y="292100"/>
                </a:cubicBezTo>
                <a:cubicBezTo>
                  <a:pt x="2031026" y="301871"/>
                  <a:pt x="2045992" y="307359"/>
                  <a:pt x="2057400" y="317500"/>
                </a:cubicBezTo>
                <a:cubicBezTo>
                  <a:pt x="2187889" y="433491"/>
                  <a:pt x="2085229" y="361453"/>
                  <a:pt x="2171700" y="419100"/>
                </a:cubicBezTo>
                <a:cubicBezTo>
                  <a:pt x="2175933" y="431800"/>
                  <a:pt x="2176037" y="446747"/>
                  <a:pt x="2184400" y="457200"/>
                </a:cubicBezTo>
                <a:cubicBezTo>
                  <a:pt x="2193935" y="469119"/>
                  <a:pt x="2210080" y="473728"/>
                  <a:pt x="2222500" y="482600"/>
                </a:cubicBezTo>
                <a:cubicBezTo>
                  <a:pt x="2239724" y="494903"/>
                  <a:pt x="2257229" y="506925"/>
                  <a:pt x="2273300" y="520700"/>
                </a:cubicBezTo>
                <a:cubicBezTo>
                  <a:pt x="2358863" y="594039"/>
                  <a:pt x="2265293" y="528062"/>
                  <a:pt x="2349500" y="584200"/>
                </a:cubicBezTo>
                <a:cubicBezTo>
                  <a:pt x="2357967" y="596900"/>
                  <a:pt x="2364107" y="611507"/>
                  <a:pt x="2374900" y="622300"/>
                </a:cubicBezTo>
                <a:cubicBezTo>
                  <a:pt x="2385693" y="633093"/>
                  <a:pt x="2402949" y="636213"/>
                  <a:pt x="2413000" y="647700"/>
                </a:cubicBezTo>
                <a:cubicBezTo>
                  <a:pt x="2516717" y="766233"/>
                  <a:pt x="2416175" y="692150"/>
                  <a:pt x="2501900" y="749300"/>
                </a:cubicBezTo>
                <a:lnTo>
                  <a:pt x="2552700" y="825500"/>
                </a:lnTo>
                <a:cubicBezTo>
                  <a:pt x="2561167" y="838200"/>
                  <a:pt x="2567307" y="852807"/>
                  <a:pt x="2578100" y="863600"/>
                </a:cubicBezTo>
                <a:cubicBezTo>
                  <a:pt x="2590800" y="876300"/>
                  <a:pt x="2605173" y="887523"/>
                  <a:pt x="2616200" y="901700"/>
                </a:cubicBezTo>
                <a:cubicBezTo>
                  <a:pt x="2634942" y="925797"/>
                  <a:pt x="2641600" y="960967"/>
                  <a:pt x="2667000" y="977900"/>
                </a:cubicBezTo>
                <a:cubicBezTo>
                  <a:pt x="2718624" y="1012316"/>
                  <a:pt x="2777284" y="1050084"/>
                  <a:pt x="2819400" y="1092200"/>
                </a:cubicBezTo>
                <a:cubicBezTo>
                  <a:pt x="2832100" y="1104900"/>
                  <a:pt x="2845673" y="1116783"/>
                  <a:pt x="2857500" y="1130300"/>
                </a:cubicBezTo>
                <a:cubicBezTo>
                  <a:pt x="2875350" y="1150700"/>
                  <a:pt x="2889133" y="1174633"/>
                  <a:pt x="2908300" y="1193800"/>
                </a:cubicBezTo>
                <a:cubicBezTo>
                  <a:pt x="2919093" y="1204593"/>
                  <a:pt x="2933700" y="1210733"/>
                  <a:pt x="2946400" y="1219200"/>
                </a:cubicBezTo>
                <a:cubicBezTo>
                  <a:pt x="2959538" y="1258615"/>
                  <a:pt x="2960960" y="1268866"/>
                  <a:pt x="2984500" y="1308100"/>
                </a:cubicBezTo>
                <a:cubicBezTo>
                  <a:pt x="3000206" y="1334277"/>
                  <a:pt x="3006340" y="1374647"/>
                  <a:pt x="3035300" y="1384300"/>
                </a:cubicBezTo>
                <a:cubicBezTo>
                  <a:pt x="3060700" y="1392767"/>
                  <a:pt x="3089223" y="1394848"/>
                  <a:pt x="3111500" y="1409700"/>
                </a:cubicBezTo>
                <a:cubicBezTo>
                  <a:pt x="3160739" y="1442526"/>
                  <a:pt x="3135120" y="1430273"/>
                  <a:pt x="3187700" y="1447800"/>
                </a:cubicBezTo>
                <a:cubicBezTo>
                  <a:pt x="3200400" y="1460500"/>
                  <a:pt x="3214773" y="1471723"/>
                  <a:pt x="3225800" y="1485900"/>
                </a:cubicBezTo>
                <a:cubicBezTo>
                  <a:pt x="3244542" y="1509997"/>
                  <a:pt x="3259667" y="1536700"/>
                  <a:pt x="3276600" y="1562100"/>
                </a:cubicBezTo>
                <a:cubicBezTo>
                  <a:pt x="3285067" y="1574800"/>
                  <a:pt x="3291207" y="1589407"/>
                  <a:pt x="3302000" y="1600200"/>
                </a:cubicBezTo>
                <a:cubicBezTo>
                  <a:pt x="3346793" y="1644993"/>
                  <a:pt x="3332068" y="1622236"/>
                  <a:pt x="3352800" y="1663700"/>
                </a:cubicBezTo>
                <a:lnTo>
                  <a:pt x="3416300" y="1981200"/>
                </a:lnTo>
                <a:lnTo>
                  <a:pt x="0" y="198120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TextBox 12">
            <a:extLst>
              <a:ext uri="{FF2B5EF4-FFF2-40B4-BE49-F238E27FC236}">
                <a16:creationId xmlns:a16="http://schemas.microsoft.com/office/drawing/2014/main" id="{282B094C-D34C-7485-08B7-9BD3826B7ACE}"/>
              </a:ext>
            </a:extLst>
          </p:cNvPr>
          <p:cNvSpPr txBox="1"/>
          <p:nvPr/>
        </p:nvSpPr>
        <p:spPr>
          <a:xfrm>
            <a:off x="2345036" y="4271549"/>
            <a:ext cx="1283874" cy="253916"/>
          </a:xfrm>
          <a:prstGeom prst="rect">
            <a:avLst/>
          </a:prstGeom>
          <a:noFill/>
        </p:spPr>
        <p:txBody>
          <a:bodyPr wrap="square" rtlCol="0">
            <a:spAutoFit/>
          </a:bodyPr>
          <a:lstStyle/>
          <a:p>
            <a:pPr algn="ctr"/>
            <a:r>
              <a:rPr lang="en-US" sz="1050" dirty="0"/>
              <a:t>attack building</a:t>
            </a:r>
          </a:p>
        </p:txBody>
      </p:sp>
      <p:sp>
        <p:nvSpPr>
          <p:cNvPr id="11" name="TextBox 13">
            <a:extLst>
              <a:ext uri="{FF2B5EF4-FFF2-40B4-BE49-F238E27FC236}">
                <a16:creationId xmlns:a16="http://schemas.microsoft.com/office/drawing/2014/main" id="{110CDF32-6130-E5DA-A989-AD3466848996}"/>
              </a:ext>
            </a:extLst>
          </p:cNvPr>
          <p:cNvSpPr txBox="1"/>
          <p:nvPr/>
        </p:nvSpPr>
        <p:spPr>
          <a:xfrm>
            <a:off x="4705351" y="4279300"/>
            <a:ext cx="869149" cy="253916"/>
          </a:xfrm>
          <a:prstGeom prst="rect">
            <a:avLst/>
          </a:prstGeom>
          <a:noFill/>
        </p:spPr>
        <p:txBody>
          <a:bodyPr wrap="none" rtlCol="0">
            <a:spAutoFit/>
          </a:bodyPr>
          <a:lstStyle/>
          <a:p>
            <a:r>
              <a:rPr lang="en-US" sz="1050" dirty="0"/>
              <a:t>exploitation</a:t>
            </a:r>
          </a:p>
        </p:txBody>
      </p:sp>
      <p:sp>
        <p:nvSpPr>
          <p:cNvPr id="12" name="Up Arrow 17">
            <a:extLst>
              <a:ext uri="{FF2B5EF4-FFF2-40B4-BE49-F238E27FC236}">
                <a16:creationId xmlns:a16="http://schemas.microsoft.com/office/drawing/2014/main" id="{BB3B7369-960D-D193-810D-182C02621BF2}"/>
              </a:ext>
            </a:extLst>
          </p:cNvPr>
          <p:cNvSpPr/>
          <p:nvPr/>
        </p:nvSpPr>
        <p:spPr>
          <a:xfrm>
            <a:off x="2584483" y="2339291"/>
            <a:ext cx="412685" cy="1021009"/>
          </a:xfrm>
          <a:prstGeom prst="upArrow">
            <a:avLst/>
          </a:prstGeom>
        </p:spPr>
        <p:style>
          <a:lnRef idx="2">
            <a:schemeClr val="dk1"/>
          </a:lnRef>
          <a:fillRef idx="1">
            <a:schemeClr val="lt1"/>
          </a:fillRef>
          <a:effectRef idx="0">
            <a:schemeClr val="dk1"/>
          </a:effectRef>
          <a:fontRef idx="minor">
            <a:schemeClr val="dk1"/>
          </a:fontRef>
        </p:style>
        <p:txBody>
          <a:bodyPr vert="vert270" lIns="0" tIns="0" rIns="0" bIns="0" rtlCol="0" anchor="ctr">
            <a:noAutofit/>
          </a:bodyPr>
          <a:lstStyle/>
          <a:p>
            <a:pPr algn="ctr"/>
            <a:r>
              <a:rPr lang="en-US" sz="1050" dirty="0"/>
              <a:t>protections</a:t>
            </a:r>
          </a:p>
        </p:txBody>
      </p:sp>
      <p:grpSp>
        <p:nvGrpSpPr>
          <p:cNvPr id="13" name="Group 18">
            <a:extLst>
              <a:ext uri="{FF2B5EF4-FFF2-40B4-BE49-F238E27FC236}">
                <a16:creationId xmlns:a16="http://schemas.microsoft.com/office/drawing/2014/main" id="{CAD013D1-BF3A-F808-E0F0-A5FB7468D3AC}"/>
              </a:ext>
            </a:extLst>
          </p:cNvPr>
          <p:cNvGrpSpPr/>
          <p:nvPr/>
        </p:nvGrpSpPr>
        <p:grpSpPr>
          <a:xfrm>
            <a:off x="996266" y="1895871"/>
            <a:ext cx="6566585" cy="2692018"/>
            <a:chOff x="-195646" y="2605385"/>
            <a:chExt cx="8755446" cy="3589358"/>
          </a:xfrm>
        </p:grpSpPr>
        <p:cxnSp>
          <p:nvCxnSpPr>
            <p:cNvPr id="14" name="Straight Arrow Connector 4">
              <a:extLst>
                <a:ext uri="{FF2B5EF4-FFF2-40B4-BE49-F238E27FC236}">
                  <a16:creationId xmlns:a16="http://schemas.microsoft.com/office/drawing/2014/main" id="{181EE6F3-5E2E-EAF8-78D0-DE294B251554}"/>
                </a:ext>
              </a:extLst>
            </p:cNvPr>
            <p:cNvCxnSpPr/>
            <p:nvPr/>
          </p:nvCxnSpPr>
          <p:spPr>
            <a:xfrm flipV="1">
              <a:off x="1117600" y="2774950"/>
              <a:ext cx="0" cy="286385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5" name="TextBox 8">
              <a:extLst>
                <a:ext uri="{FF2B5EF4-FFF2-40B4-BE49-F238E27FC236}">
                  <a16:creationId xmlns:a16="http://schemas.microsoft.com/office/drawing/2014/main" id="{06EC1865-C935-77AF-7635-89DDB2243730}"/>
                </a:ext>
              </a:extLst>
            </p:cNvPr>
            <p:cNvSpPr txBox="1"/>
            <p:nvPr/>
          </p:nvSpPr>
          <p:spPr>
            <a:xfrm>
              <a:off x="-195646" y="2605385"/>
              <a:ext cx="1393677" cy="492443"/>
            </a:xfrm>
            <a:prstGeom prst="rect">
              <a:avLst/>
            </a:prstGeom>
            <a:noFill/>
          </p:spPr>
          <p:txBody>
            <a:bodyPr wrap="square" rtlCol="0">
              <a:spAutoFit/>
            </a:bodyPr>
            <a:lstStyle/>
            <a:p>
              <a:r>
                <a:rPr lang="en-US" sz="1800" dirty="0"/>
                <a:t>€/day</a:t>
              </a:r>
            </a:p>
          </p:txBody>
        </p:sp>
        <p:sp>
          <p:nvSpPr>
            <p:cNvPr id="16" name="TextBox 9">
              <a:extLst>
                <a:ext uri="{FF2B5EF4-FFF2-40B4-BE49-F238E27FC236}">
                  <a16:creationId xmlns:a16="http://schemas.microsoft.com/office/drawing/2014/main" id="{931F905C-DDE1-DDEC-7CF8-E047F12C50D1}"/>
                </a:ext>
              </a:extLst>
            </p:cNvPr>
            <p:cNvSpPr txBox="1"/>
            <p:nvPr/>
          </p:nvSpPr>
          <p:spPr>
            <a:xfrm>
              <a:off x="7493000" y="5702300"/>
              <a:ext cx="1066800" cy="492443"/>
            </a:xfrm>
            <a:prstGeom prst="rect">
              <a:avLst/>
            </a:prstGeom>
            <a:noFill/>
          </p:spPr>
          <p:txBody>
            <a:bodyPr wrap="square" rtlCol="0">
              <a:spAutoFit/>
            </a:bodyPr>
            <a:lstStyle/>
            <a:p>
              <a:r>
                <a:rPr lang="en-US" sz="1800" dirty="0"/>
                <a:t>time</a:t>
              </a:r>
            </a:p>
          </p:txBody>
        </p:sp>
        <p:cxnSp>
          <p:nvCxnSpPr>
            <p:cNvPr id="17" name="Straight Arrow Connector 5">
              <a:extLst>
                <a:ext uri="{FF2B5EF4-FFF2-40B4-BE49-F238E27FC236}">
                  <a16:creationId xmlns:a16="http://schemas.microsoft.com/office/drawing/2014/main" id="{1F793BCE-0B44-0C8D-CC7F-E2F7F10CE1CE}"/>
                </a:ext>
              </a:extLst>
            </p:cNvPr>
            <p:cNvCxnSpPr/>
            <p:nvPr/>
          </p:nvCxnSpPr>
          <p:spPr>
            <a:xfrm>
              <a:off x="1117600" y="5638800"/>
              <a:ext cx="66167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8" name="Rectangle 3">
            <a:extLst>
              <a:ext uri="{FF2B5EF4-FFF2-40B4-BE49-F238E27FC236}">
                <a16:creationId xmlns:a16="http://schemas.microsoft.com/office/drawing/2014/main" id="{A6864536-181F-14C6-C95F-F6A9B8425ADE}"/>
              </a:ext>
            </a:extLst>
          </p:cNvPr>
          <p:cNvSpPr/>
          <p:nvPr/>
        </p:nvSpPr>
        <p:spPr>
          <a:xfrm>
            <a:off x="6259550" y="1826971"/>
            <a:ext cx="2676525" cy="723976"/>
          </a:xfrm>
          <a:prstGeom prst="rect">
            <a:avLst/>
          </a:prstGeom>
          <a:solidFill>
            <a:schemeClr val="accent5">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a:t>make understanding the code more difficult</a:t>
            </a:r>
          </a:p>
          <a:p>
            <a:pPr algn="ctr"/>
            <a:r>
              <a:rPr lang="en-US" sz="1050" b="1" dirty="0"/>
              <a:t>obfuscation</a:t>
            </a:r>
          </a:p>
        </p:txBody>
      </p:sp>
      <p:sp>
        <p:nvSpPr>
          <p:cNvPr id="19" name="Rectangle 19">
            <a:extLst>
              <a:ext uri="{FF2B5EF4-FFF2-40B4-BE49-F238E27FC236}">
                <a16:creationId xmlns:a16="http://schemas.microsoft.com/office/drawing/2014/main" id="{73016239-7DBD-7E08-364A-DAF4EE758ADA}"/>
              </a:ext>
            </a:extLst>
          </p:cNvPr>
          <p:cNvSpPr/>
          <p:nvPr/>
        </p:nvSpPr>
        <p:spPr>
          <a:xfrm>
            <a:off x="6259550" y="870528"/>
            <a:ext cx="2676525" cy="925870"/>
          </a:xfrm>
          <a:prstGeom prst="rect">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a:t>make more difficult to use tools to reverse engineer programs and represent data</a:t>
            </a:r>
          </a:p>
          <a:p>
            <a:pPr algn="ctr"/>
            <a:r>
              <a:rPr lang="en-US" sz="1050" b="1" dirty="0"/>
              <a:t>anti-reverse engineering</a:t>
            </a:r>
          </a:p>
        </p:txBody>
      </p:sp>
      <p:sp>
        <p:nvSpPr>
          <p:cNvPr id="20" name="Rectangle 20">
            <a:extLst>
              <a:ext uri="{FF2B5EF4-FFF2-40B4-BE49-F238E27FC236}">
                <a16:creationId xmlns:a16="http://schemas.microsoft.com/office/drawing/2014/main" id="{AF3D984C-B2F8-7E48-3F03-86F3C9F680A9}"/>
              </a:ext>
            </a:extLst>
          </p:cNvPr>
          <p:cNvSpPr/>
          <p:nvPr/>
        </p:nvSpPr>
        <p:spPr>
          <a:xfrm>
            <a:off x="6259550" y="2584287"/>
            <a:ext cx="2676525" cy="85332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a:t>make modifications more difficult  (detect, prevent, react</a:t>
            </a:r>
            <a:r>
              <a:rPr lang="en-US" sz="1050" dirty="0">
                <a:sym typeface="Wingdings" panose="05000000000000000000" pitchFamily="2" charset="2"/>
              </a:rPr>
              <a:t>)</a:t>
            </a:r>
            <a:endParaRPr lang="en-US" sz="1050" dirty="0"/>
          </a:p>
          <a:p>
            <a:pPr algn="ctr"/>
            <a:r>
              <a:rPr lang="en-US" sz="1050" b="1" dirty="0"/>
              <a:t>anti-tampering</a:t>
            </a:r>
          </a:p>
        </p:txBody>
      </p:sp>
    </p:spTree>
    <p:extLst>
      <p:ext uri="{BB962C8B-B14F-4D97-AF65-F5344CB8AC3E}">
        <p14:creationId xmlns:p14="http://schemas.microsoft.com/office/powerpoint/2010/main" val="326410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P spid="12" grpId="0" animBg="1"/>
      <p:bldP spid="18" grpId="0" animBg="1"/>
      <p:bldP spid="19" grpId="0" animBg="1"/>
      <p:bldP spid="2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8E410-4A49-4ABC-8F74-1FAD001AFF08}"/>
              </a:ext>
            </a:extLst>
          </p:cNvPr>
          <p:cNvSpPr>
            <a:spLocks noGrp="1"/>
          </p:cNvSpPr>
          <p:nvPr>
            <p:ph type="title"/>
          </p:nvPr>
        </p:nvSpPr>
        <p:spPr/>
        <p:txBody>
          <a:bodyPr/>
          <a:lstStyle/>
          <a:p>
            <a:r>
              <a:rPr lang="en-US" dirty="0"/>
              <a:t>Software attestation</a:t>
            </a:r>
          </a:p>
        </p:txBody>
      </p:sp>
      <p:sp>
        <p:nvSpPr>
          <p:cNvPr id="3" name="Content Placeholder 2">
            <a:extLst>
              <a:ext uri="{FF2B5EF4-FFF2-40B4-BE49-F238E27FC236}">
                <a16:creationId xmlns:a16="http://schemas.microsoft.com/office/drawing/2014/main" id="{8AF5EEA3-F38E-40B9-827A-2828DADCD29C}"/>
              </a:ext>
            </a:extLst>
          </p:cNvPr>
          <p:cNvSpPr>
            <a:spLocks noGrp="1"/>
          </p:cNvSpPr>
          <p:nvPr>
            <p:ph idx="1"/>
          </p:nvPr>
        </p:nvSpPr>
        <p:spPr/>
        <p:txBody>
          <a:bodyPr>
            <a:normAutofit/>
          </a:bodyPr>
          <a:lstStyle/>
          <a:p>
            <a:r>
              <a:rPr lang="en-US" dirty="0"/>
              <a:t>verify that a program running on another system is behaving as expected</a:t>
            </a:r>
          </a:p>
          <a:p>
            <a:pPr lvl="1"/>
            <a:r>
              <a:rPr lang="en-US" dirty="0"/>
              <a:t>secure HW is not used or not available</a:t>
            </a:r>
          </a:p>
          <a:p>
            <a:pPr lvl="2"/>
            <a:r>
              <a:rPr lang="en-US" dirty="0"/>
              <a:t>better for portable devices, IoT, embedded systems, etc.</a:t>
            </a:r>
          </a:p>
          <a:p>
            <a:r>
              <a:rPr lang="en-US" dirty="0"/>
              <a:t>usually implemented as “application integrity”</a:t>
            </a:r>
          </a:p>
          <a:p>
            <a:pPr lvl="1"/>
            <a:r>
              <a:rPr lang="en-US" dirty="0"/>
              <a:t>hypothesis: if binaries are correct, then also the application will behave correctly</a:t>
            </a:r>
          </a:p>
          <a:p>
            <a:pPr lvl="2"/>
            <a:r>
              <a:rPr lang="en-US" dirty="0"/>
              <a:t>checksum of the binary or configuration files stored in the file system</a:t>
            </a:r>
          </a:p>
          <a:p>
            <a:pPr lvl="2"/>
            <a:r>
              <a:rPr lang="en-US" dirty="0"/>
              <a:t>checksum of the binary loaded in memory</a:t>
            </a:r>
          </a:p>
          <a:p>
            <a:pPr lvl="2"/>
            <a:r>
              <a:rPr lang="en-US" dirty="0"/>
              <a:t>checked at load- or run-time</a:t>
            </a:r>
          </a:p>
          <a:p>
            <a:pPr lvl="1"/>
            <a:r>
              <a:rPr lang="en-US" dirty="0"/>
              <a:t>vulnerable to several attacks</a:t>
            </a:r>
          </a:p>
          <a:p>
            <a:pPr lvl="2"/>
            <a:r>
              <a:rPr lang="en-US" dirty="0"/>
              <a:t>dynamic code injection (i.e., with debuggers)</a:t>
            </a:r>
          </a:p>
          <a:p>
            <a:pPr lvl="2"/>
            <a:r>
              <a:rPr lang="en-US" dirty="0"/>
              <a:t>parallel execution of an untampered version of the device</a:t>
            </a:r>
          </a:p>
        </p:txBody>
      </p:sp>
    </p:spTree>
    <p:extLst>
      <p:ext uri="{BB962C8B-B14F-4D97-AF65-F5344CB8AC3E}">
        <p14:creationId xmlns:p14="http://schemas.microsoft.com/office/powerpoint/2010/main" val="30243913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8E410-4A49-4ABC-8F74-1FAD001AFF08}"/>
              </a:ext>
            </a:extLst>
          </p:cNvPr>
          <p:cNvSpPr>
            <a:spLocks noGrp="1"/>
          </p:cNvSpPr>
          <p:nvPr>
            <p:ph type="title"/>
          </p:nvPr>
        </p:nvSpPr>
        <p:spPr/>
        <p:txBody>
          <a:bodyPr/>
          <a:lstStyle/>
          <a:p>
            <a:r>
              <a:rPr lang="en-US" dirty="0"/>
              <a:t>Software attestation: architecture</a:t>
            </a:r>
          </a:p>
        </p:txBody>
      </p:sp>
      <p:pic>
        <p:nvPicPr>
          <p:cNvPr id="6" name="Picture 6">
            <a:extLst>
              <a:ext uri="{FF2B5EF4-FFF2-40B4-BE49-F238E27FC236}">
                <a16:creationId xmlns:a16="http://schemas.microsoft.com/office/drawing/2014/main" id="{F9429DA6-6266-C51D-3355-323B7090B607}"/>
              </a:ext>
            </a:extLst>
          </p:cNvPr>
          <p:cNvPicPr>
            <a:picLocks noChangeAspect="1"/>
          </p:cNvPicPr>
          <p:nvPr/>
        </p:nvPicPr>
        <p:blipFill>
          <a:blip r:embed="rId3"/>
          <a:stretch>
            <a:fillRect/>
          </a:stretch>
        </p:blipFill>
        <p:spPr>
          <a:xfrm>
            <a:off x="249428" y="907024"/>
            <a:ext cx="8645144" cy="3329453"/>
          </a:xfrm>
          <a:prstGeom prst="rect">
            <a:avLst/>
          </a:prstGeom>
        </p:spPr>
      </p:pic>
    </p:spTree>
    <p:extLst>
      <p:ext uri="{BB962C8B-B14F-4D97-AF65-F5344CB8AC3E}">
        <p14:creationId xmlns:p14="http://schemas.microsoft.com/office/powerpoint/2010/main" val="13439998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31FF2-03AF-4F32-A716-DCC45D611571}"/>
              </a:ext>
            </a:extLst>
          </p:cNvPr>
          <p:cNvSpPr>
            <a:spLocks noGrp="1"/>
          </p:cNvSpPr>
          <p:nvPr>
            <p:ph type="title"/>
          </p:nvPr>
        </p:nvSpPr>
        <p:spPr/>
        <p:txBody>
          <a:bodyPr/>
          <a:lstStyle/>
          <a:p>
            <a:r>
              <a:rPr lang="en-US" dirty="0"/>
              <a:t>Software attestation</a:t>
            </a:r>
          </a:p>
        </p:txBody>
      </p:sp>
      <p:sp>
        <p:nvSpPr>
          <p:cNvPr id="3" name="Content Placeholder 2">
            <a:extLst>
              <a:ext uri="{FF2B5EF4-FFF2-40B4-BE49-F238E27FC236}">
                <a16:creationId xmlns:a16="http://schemas.microsoft.com/office/drawing/2014/main" id="{8315001D-AF84-49DE-858B-F80549BFF3E3}"/>
              </a:ext>
            </a:extLst>
          </p:cNvPr>
          <p:cNvSpPr>
            <a:spLocks noGrp="1"/>
          </p:cNvSpPr>
          <p:nvPr>
            <p:ph idx="1"/>
          </p:nvPr>
        </p:nvSpPr>
        <p:spPr/>
        <p:txBody>
          <a:bodyPr>
            <a:normAutofit/>
          </a:bodyPr>
          <a:lstStyle/>
          <a:p>
            <a:r>
              <a:rPr lang="en-US" dirty="0"/>
              <a:t>much better achieving execution correctness </a:t>
            </a:r>
          </a:p>
          <a:p>
            <a:pPr lvl="1"/>
            <a:r>
              <a:rPr lang="en-US" dirty="0"/>
              <a:t>but much more difficult to have evidence of execution correctness</a:t>
            </a:r>
          </a:p>
          <a:p>
            <a:r>
              <a:rPr lang="en-US" dirty="0"/>
              <a:t>different approaches proposed in the literature</a:t>
            </a:r>
          </a:p>
          <a:p>
            <a:pPr lvl="1"/>
            <a:r>
              <a:rPr lang="en-US" dirty="0"/>
              <a:t>built on different roots of trust / types of evidence</a:t>
            </a:r>
          </a:p>
          <a:p>
            <a:pPr lvl="2"/>
            <a:r>
              <a:rPr lang="en-US" dirty="0"/>
              <a:t>the properties that allow telling good from compromised applications</a:t>
            </a:r>
          </a:p>
          <a:p>
            <a:pPr lvl="1"/>
            <a:r>
              <a:rPr lang="en-US" dirty="0"/>
              <a:t>require a formal model of the application behaviour</a:t>
            </a:r>
          </a:p>
          <a:p>
            <a:pPr lvl="2"/>
            <a:r>
              <a:rPr lang="en-US" dirty="0"/>
              <a:t>usually not available, only for very small pieces of the application to protect may have it</a:t>
            </a:r>
          </a:p>
          <a:p>
            <a:pPr lvl="1"/>
            <a:r>
              <a:rPr lang="en-US" dirty="0"/>
              <a:t>examples</a:t>
            </a:r>
          </a:p>
          <a:p>
            <a:pPr lvl="2"/>
            <a:r>
              <a:rPr lang="en-US" dirty="0"/>
              <a:t>measurement of the time spent to execute a particular piece of code</a:t>
            </a:r>
          </a:p>
          <a:p>
            <a:pPr lvl="2"/>
            <a:r>
              <a:rPr lang="en-US" dirty="0"/>
              <a:t>likely invariants monitoring</a:t>
            </a:r>
          </a:p>
          <a:p>
            <a:pPr lvl="3"/>
            <a:r>
              <a:rPr lang="en-US" dirty="0"/>
              <a:t>which is not effective, as proved by a recent paper</a:t>
            </a:r>
          </a:p>
          <a:p>
            <a:pPr lvl="2"/>
            <a:r>
              <a:rPr lang="en-US" dirty="0"/>
              <a:t>checks that CFG branches are executed in the correct order</a:t>
            </a:r>
          </a:p>
          <a:p>
            <a:pPr lvl="3"/>
            <a:r>
              <a:rPr lang="en-US" dirty="0"/>
              <a:t>often very trivial (e.g., counters)</a:t>
            </a:r>
          </a:p>
        </p:txBody>
      </p:sp>
    </p:spTree>
    <p:extLst>
      <p:ext uri="{BB962C8B-B14F-4D97-AF65-F5344CB8AC3E}">
        <p14:creationId xmlns:p14="http://schemas.microsoft.com/office/powerpoint/2010/main" val="38961549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4DFC7-C2EC-4A1E-9CE3-86B637D616B2}"/>
              </a:ext>
            </a:extLst>
          </p:cNvPr>
          <p:cNvSpPr>
            <a:spLocks noGrp="1"/>
          </p:cNvSpPr>
          <p:nvPr>
            <p:ph type="title"/>
          </p:nvPr>
        </p:nvSpPr>
        <p:spPr/>
        <p:txBody>
          <a:bodyPr/>
          <a:lstStyle/>
          <a:p>
            <a:r>
              <a:rPr lang="en-US" dirty="0"/>
              <a:t>Remote attestation</a:t>
            </a:r>
          </a:p>
        </p:txBody>
      </p:sp>
      <p:sp>
        <p:nvSpPr>
          <p:cNvPr id="3" name="Content Placeholder 2">
            <a:extLst>
              <a:ext uri="{FF2B5EF4-FFF2-40B4-BE49-F238E27FC236}">
                <a16:creationId xmlns:a16="http://schemas.microsoft.com/office/drawing/2014/main" id="{02104195-EA79-4140-BA73-7700FD23AFB4}"/>
              </a:ext>
            </a:extLst>
          </p:cNvPr>
          <p:cNvSpPr>
            <a:spLocks noGrp="1"/>
          </p:cNvSpPr>
          <p:nvPr>
            <p:ph idx="1"/>
          </p:nvPr>
        </p:nvSpPr>
        <p:spPr/>
        <p:txBody>
          <a:bodyPr>
            <a:normAutofit/>
          </a:bodyPr>
          <a:lstStyle/>
          <a:p>
            <a:r>
              <a:rPr lang="en-US" dirty="0"/>
              <a:t>methodology used to verify that a program running on another system is behaving as expected</a:t>
            </a:r>
          </a:p>
          <a:p>
            <a:pPr lvl="1"/>
            <a:r>
              <a:rPr lang="en-US" dirty="0"/>
              <a:t>…but with secure HW</a:t>
            </a:r>
          </a:p>
          <a:p>
            <a:pPr lvl="2"/>
            <a:r>
              <a:rPr lang="en-US" dirty="0"/>
              <a:t>TPM or other secure coprocessors</a:t>
            </a:r>
          </a:p>
          <a:p>
            <a:pPr lvl="2"/>
            <a:r>
              <a:rPr lang="en-US" dirty="0"/>
              <a:t>Intel SGX or ARM </a:t>
            </a:r>
            <a:r>
              <a:rPr lang="en-US" dirty="0" err="1"/>
              <a:t>TrustZone</a:t>
            </a:r>
            <a:r>
              <a:rPr lang="en-US" dirty="0"/>
              <a:t> used to have a root of trust</a:t>
            </a:r>
          </a:p>
          <a:p>
            <a:pPr lvl="1"/>
            <a:r>
              <a:rPr lang="en-US" dirty="0"/>
              <a:t>the most widespread approach defined by the Trusted Computing Group</a:t>
            </a:r>
          </a:p>
          <a:p>
            <a:pPr lvl="2"/>
            <a:r>
              <a:rPr lang="en-US" dirty="0"/>
              <a:t>TPM + well defined components + architecture + protocols</a:t>
            </a:r>
          </a:p>
          <a:p>
            <a:pPr lvl="2"/>
            <a:r>
              <a:rPr lang="en-US" dirty="0">
                <a:hlinkClick r:id="rId3"/>
              </a:rPr>
              <a:t>https://trustedcomputinggroup.org/wp-content/uploads/TCG_1_4_Architecture_Overview.pdf</a:t>
            </a:r>
            <a:endParaRPr lang="en-US" dirty="0"/>
          </a:p>
          <a:p>
            <a:pPr lvl="2"/>
            <a:r>
              <a:rPr lang="en-US" dirty="0"/>
              <a:t>workflow</a:t>
            </a:r>
          </a:p>
          <a:p>
            <a:pPr lvl="3"/>
            <a:r>
              <a:rPr lang="en-US" dirty="0"/>
              <a:t>attest the BIOS, then the loader, then the OS, then attest all the security sensitive applications, …</a:t>
            </a:r>
          </a:p>
          <a:p>
            <a:pPr lvl="1"/>
            <a:r>
              <a:rPr lang="en-US" dirty="0"/>
              <a:t>current RA methodologies limit functionality...</a:t>
            </a:r>
          </a:p>
          <a:p>
            <a:pPr lvl="2"/>
            <a:r>
              <a:rPr lang="en-US" dirty="0"/>
              <a:t>does not scale well for virtualization (e.g., for software networks)</a:t>
            </a:r>
          </a:p>
          <a:p>
            <a:pPr lvl="3"/>
            <a:r>
              <a:rPr lang="en-US" dirty="0"/>
              <a:t>new results available that seem to impact this field</a:t>
            </a:r>
          </a:p>
          <a:p>
            <a:pPr lvl="2"/>
            <a:r>
              <a:rPr lang="en-US" dirty="0"/>
              <a:t>in the best case, usability is very affected</a:t>
            </a:r>
          </a:p>
          <a:p>
            <a:pPr lvl="2"/>
            <a:endParaRPr lang="en-US" dirty="0"/>
          </a:p>
        </p:txBody>
      </p:sp>
    </p:spTree>
    <p:extLst>
      <p:ext uri="{BB962C8B-B14F-4D97-AF65-F5344CB8AC3E}">
        <p14:creationId xmlns:p14="http://schemas.microsoft.com/office/powerpoint/2010/main" val="14793642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B60E3-AEF6-4EE8-A296-30B56E261BDA}"/>
              </a:ext>
            </a:extLst>
          </p:cNvPr>
          <p:cNvSpPr>
            <a:spLocks noGrp="1"/>
          </p:cNvSpPr>
          <p:nvPr>
            <p:ph type="title"/>
          </p:nvPr>
        </p:nvSpPr>
        <p:spPr/>
        <p:txBody>
          <a:bodyPr/>
          <a:lstStyle/>
          <a:p>
            <a:r>
              <a:rPr lang="en-US" dirty="0"/>
              <a:t>Code guards</a:t>
            </a:r>
          </a:p>
        </p:txBody>
      </p:sp>
      <p:sp>
        <p:nvSpPr>
          <p:cNvPr id="3" name="Content Placeholder 2">
            <a:extLst>
              <a:ext uri="{FF2B5EF4-FFF2-40B4-BE49-F238E27FC236}">
                <a16:creationId xmlns:a16="http://schemas.microsoft.com/office/drawing/2014/main" id="{E1DCA576-666B-4706-B4F5-80711F499246}"/>
              </a:ext>
            </a:extLst>
          </p:cNvPr>
          <p:cNvSpPr>
            <a:spLocks noGrp="1"/>
          </p:cNvSpPr>
          <p:nvPr>
            <p:ph idx="1"/>
          </p:nvPr>
        </p:nvSpPr>
        <p:spPr/>
        <p:txBody>
          <a:bodyPr>
            <a:normAutofit/>
          </a:bodyPr>
          <a:lstStyle/>
          <a:p>
            <a:r>
              <a:rPr lang="en-US" dirty="0"/>
              <a:t>pieces of code injected into the application</a:t>
            </a:r>
          </a:p>
          <a:p>
            <a:pPr lvl="1"/>
            <a:r>
              <a:rPr lang="en-US" dirty="0"/>
              <a:t>check other pieces of code of the same program for specific code properties </a:t>
            </a:r>
          </a:p>
          <a:p>
            <a:pPr lvl="1"/>
            <a:r>
              <a:rPr lang="en-US" dirty="0"/>
              <a:t>if checks are OK the program is assumed to be uncompromised</a:t>
            </a:r>
          </a:p>
          <a:p>
            <a:pPr lvl="1"/>
            <a:r>
              <a:rPr lang="en-US" dirty="0"/>
              <a:t>examples of checks</a:t>
            </a:r>
          </a:p>
          <a:p>
            <a:pPr lvl="2"/>
            <a:r>
              <a:rPr lang="en-US" dirty="0"/>
              <a:t>hash of bytes in memory (code or data)</a:t>
            </a:r>
          </a:p>
          <a:p>
            <a:pPr lvl="2"/>
            <a:r>
              <a:rPr lang="en-US" dirty="0"/>
              <a:t>hash of the executed instructions for unconditional code blocks</a:t>
            </a:r>
          </a:p>
          <a:p>
            <a:pPr lvl="2"/>
            <a:r>
              <a:rPr lang="en-US" dirty="0"/>
              <a:t>crypto guards: the next block is correctly decrypted if the previously executed blocks are the correct ones</a:t>
            </a:r>
          </a:p>
          <a:p>
            <a:r>
              <a:rPr lang="en-US" dirty="0"/>
              <a:t>reactions prevent the correct execution of the rest of the application</a:t>
            </a:r>
          </a:p>
          <a:p>
            <a:pPr lvl="1"/>
            <a:r>
              <a:rPr lang="en-US" dirty="0"/>
              <a:t>graceful degradation </a:t>
            </a:r>
          </a:p>
          <a:p>
            <a:pPr lvl="1"/>
            <a:r>
              <a:rPr lang="en-US" dirty="0"/>
              <a:t>faults / crashes</a:t>
            </a:r>
          </a:p>
          <a:p>
            <a:pPr lvl="1"/>
            <a:r>
              <a:rPr lang="en-US" dirty="0"/>
              <a:t>reactions must be delayed to avoid the attacker to defeat them</a:t>
            </a:r>
          </a:p>
          <a:p>
            <a:pPr lvl="2"/>
            <a:r>
              <a:rPr lang="en-US" dirty="0"/>
              <a:t>or you have to resort to remote servers</a:t>
            </a:r>
          </a:p>
        </p:txBody>
      </p:sp>
    </p:spTree>
    <p:extLst>
      <p:ext uri="{BB962C8B-B14F-4D97-AF65-F5344CB8AC3E}">
        <p14:creationId xmlns:p14="http://schemas.microsoft.com/office/powerpoint/2010/main" val="14065137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E8DBF-2D11-4236-957B-DFBBCD497694}"/>
              </a:ext>
            </a:extLst>
          </p:cNvPr>
          <p:cNvSpPr>
            <a:spLocks noGrp="1"/>
          </p:cNvSpPr>
          <p:nvPr>
            <p:ph type="title"/>
          </p:nvPr>
        </p:nvSpPr>
        <p:spPr/>
        <p:txBody>
          <a:bodyPr>
            <a:normAutofit/>
          </a:bodyPr>
          <a:lstStyle/>
          <a:p>
            <a:r>
              <a:rPr lang="en-US" dirty="0"/>
              <a:t>Code mobility</a:t>
            </a:r>
          </a:p>
        </p:txBody>
      </p:sp>
      <p:sp>
        <p:nvSpPr>
          <p:cNvPr id="3" name="Content Placeholder 2">
            <a:extLst>
              <a:ext uri="{FF2B5EF4-FFF2-40B4-BE49-F238E27FC236}">
                <a16:creationId xmlns:a16="http://schemas.microsoft.com/office/drawing/2014/main" id="{55B5027C-99B0-4862-AA7C-C968F272B21C}"/>
              </a:ext>
            </a:extLst>
          </p:cNvPr>
          <p:cNvSpPr>
            <a:spLocks noGrp="1"/>
          </p:cNvSpPr>
          <p:nvPr>
            <p:ph idx="1"/>
          </p:nvPr>
        </p:nvSpPr>
        <p:spPr/>
        <p:txBody>
          <a:bodyPr>
            <a:normAutofit/>
          </a:bodyPr>
          <a:lstStyle/>
          <a:p>
            <a:r>
              <a:rPr lang="en-US" dirty="0"/>
              <a:t>an online </a:t>
            </a:r>
            <a:r>
              <a:rPr lang="en-US" dirty="0" err="1"/>
              <a:t>anti-RE+anti-tampering</a:t>
            </a:r>
            <a:r>
              <a:rPr lang="en-US" dirty="0"/>
              <a:t> technique where the program is shipped without pieces of code</a:t>
            </a:r>
          </a:p>
          <a:p>
            <a:pPr lvl="1"/>
            <a:r>
              <a:rPr lang="en-US" dirty="0"/>
              <a:t>a local binder understands when a piece of code needs to be executed</a:t>
            </a:r>
          </a:p>
          <a:p>
            <a:pPr lvl="1"/>
            <a:r>
              <a:rPr lang="en-US" dirty="0"/>
              <a:t>a downloader obtains it from a trusted server</a:t>
            </a:r>
          </a:p>
          <a:p>
            <a:pPr lvl="1"/>
            <a:r>
              <a:rPr lang="en-US" dirty="0"/>
              <a:t>the downloaded code blocks become part of the application</a:t>
            </a:r>
          </a:p>
          <a:p>
            <a:pPr lvl="1"/>
            <a:r>
              <a:rPr lang="en-US" dirty="0"/>
              <a:t>they may be discarded when the application is stopped</a:t>
            </a:r>
          </a:p>
          <a:p>
            <a:r>
              <a:rPr lang="en-US" dirty="0"/>
              <a:t>mobile blocks are usually security-sensitive pieces of code</a:t>
            </a:r>
          </a:p>
          <a:p>
            <a:pPr lvl="1"/>
            <a:r>
              <a:rPr lang="en-US" dirty="0"/>
              <a:t>may be protected</a:t>
            </a:r>
          </a:p>
          <a:p>
            <a:pPr lvl="1"/>
            <a:r>
              <a:rPr lang="en-US" dirty="0"/>
              <a:t>can be replaced</a:t>
            </a:r>
          </a:p>
          <a:p>
            <a:pPr lvl="2"/>
            <a:r>
              <a:rPr lang="en-US" dirty="0"/>
              <a:t>diversification techniques used to obtain sets of blocks with the same semantics</a:t>
            </a:r>
          </a:p>
          <a:p>
            <a:pPr lvl="2"/>
            <a:r>
              <a:rPr lang="en-US" dirty="0"/>
              <a:t>not always the same “cuts”</a:t>
            </a:r>
          </a:p>
          <a:p>
            <a:pPr lvl="3"/>
            <a:r>
              <a:rPr lang="en-US" dirty="0"/>
              <a:t>e.g., barrier slicing</a:t>
            </a:r>
          </a:p>
          <a:p>
            <a:pPr lvl="2"/>
            <a:endParaRPr lang="en-US" dirty="0"/>
          </a:p>
          <a:p>
            <a:endParaRPr lang="en-US" dirty="0"/>
          </a:p>
        </p:txBody>
      </p:sp>
    </p:spTree>
    <p:extLst>
      <p:ext uri="{BB962C8B-B14F-4D97-AF65-F5344CB8AC3E}">
        <p14:creationId xmlns:p14="http://schemas.microsoft.com/office/powerpoint/2010/main" val="8931344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908F6-DEB3-4B53-A472-E4301AEEB24F}"/>
              </a:ext>
            </a:extLst>
          </p:cNvPr>
          <p:cNvSpPr>
            <a:spLocks noGrp="1"/>
          </p:cNvSpPr>
          <p:nvPr>
            <p:ph type="title"/>
          </p:nvPr>
        </p:nvSpPr>
        <p:spPr/>
        <p:txBody>
          <a:bodyPr/>
          <a:lstStyle/>
          <a:p>
            <a:r>
              <a:rPr lang="en-US" dirty="0"/>
              <a:t>Client-Server Code Splitting</a:t>
            </a:r>
          </a:p>
        </p:txBody>
      </p:sp>
      <p:sp>
        <p:nvSpPr>
          <p:cNvPr id="3" name="Content Placeholder 2">
            <a:extLst>
              <a:ext uri="{FF2B5EF4-FFF2-40B4-BE49-F238E27FC236}">
                <a16:creationId xmlns:a16="http://schemas.microsoft.com/office/drawing/2014/main" id="{3EF80E32-B9E3-41E6-89F4-D2EC0ABD5CFD}"/>
              </a:ext>
            </a:extLst>
          </p:cNvPr>
          <p:cNvSpPr>
            <a:spLocks noGrp="1"/>
          </p:cNvSpPr>
          <p:nvPr>
            <p:ph idx="1"/>
          </p:nvPr>
        </p:nvSpPr>
        <p:spPr/>
        <p:txBody>
          <a:bodyPr/>
          <a:lstStyle/>
          <a:p>
            <a:r>
              <a:rPr lang="en-US" dirty="0"/>
              <a:t>splits code of the application to protect</a:t>
            </a:r>
          </a:p>
          <a:p>
            <a:pPr lvl="1"/>
            <a:r>
              <a:rPr lang="en-US" dirty="0"/>
              <a:t>part of the code is executed on a trusted server</a:t>
            </a:r>
          </a:p>
          <a:p>
            <a:pPr lvl="2"/>
            <a:r>
              <a:rPr lang="en-US" dirty="0"/>
              <a:t>the sensitive ones</a:t>
            </a:r>
          </a:p>
          <a:p>
            <a:pPr lvl="1"/>
            <a:r>
              <a:rPr lang="en-US" dirty="0"/>
              <a:t>client and server code is interleaved</a:t>
            </a:r>
          </a:p>
          <a:p>
            <a:pPr lvl="2"/>
            <a:r>
              <a:rPr lang="en-US" dirty="0"/>
              <a:t>the server performs a sort of remote computation for each application</a:t>
            </a:r>
          </a:p>
          <a:p>
            <a:r>
              <a:rPr lang="en-US" dirty="0"/>
              <a:t>proved with empirical experiments that it is better to split several small pieces</a:t>
            </a:r>
          </a:p>
          <a:p>
            <a:pPr lvl="1"/>
            <a:r>
              <a:rPr lang="en-US" dirty="0"/>
              <a:t>instead of big blocks with all the sensitive parts</a:t>
            </a:r>
          </a:p>
          <a:p>
            <a:pPr lvl="1"/>
            <a:r>
              <a:rPr lang="en-US" dirty="0"/>
              <a:t>more confusion and more links to follow</a:t>
            </a:r>
          </a:p>
          <a:p>
            <a:r>
              <a:rPr lang="en-US" dirty="0"/>
              <a:t>problem: device should always be online to execute application</a:t>
            </a:r>
          </a:p>
          <a:p>
            <a:pPr lvl="1"/>
            <a:r>
              <a:rPr lang="en-US" dirty="0"/>
              <a:t>not a very big problem nowadays</a:t>
            </a:r>
          </a:p>
          <a:p>
            <a:pPr lvl="1"/>
            <a:r>
              <a:rPr lang="en-US" dirty="0"/>
              <a:t>can limit deployment to most sensitive algorithms</a:t>
            </a:r>
          </a:p>
          <a:p>
            <a:r>
              <a:rPr lang="en-US" dirty="0"/>
              <a:t>problem: server overhead</a:t>
            </a:r>
          </a:p>
          <a:p>
            <a:pPr lvl="1"/>
            <a:r>
              <a:rPr lang="en-US" dirty="0"/>
              <a:t>delay introduced if high-load on server</a:t>
            </a:r>
          </a:p>
          <a:p>
            <a:pPr lvl="1"/>
            <a:r>
              <a:rPr lang="en-US" dirty="0"/>
              <a:t>potential risk of DoS</a:t>
            </a:r>
          </a:p>
        </p:txBody>
      </p:sp>
    </p:spTree>
    <p:extLst>
      <p:ext uri="{BB962C8B-B14F-4D97-AF65-F5344CB8AC3E}">
        <p14:creationId xmlns:p14="http://schemas.microsoft.com/office/powerpoint/2010/main" val="30181419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C961A-5B00-45D7-A7A6-7F23DB8D2DF8}"/>
              </a:ext>
            </a:extLst>
          </p:cNvPr>
          <p:cNvSpPr>
            <a:spLocks noGrp="1"/>
          </p:cNvSpPr>
          <p:nvPr>
            <p:ph type="title"/>
          </p:nvPr>
        </p:nvSpPr>
        <p:spPr/>
        <p:txBody>
          <a:bodyPr/>
          <a:lstStyle/>
          <a:p>
            <a:r>
              <a:rPr lang="en-US" dirty="0"/>
              <a:t>Techniques for diversification</a:t>
            </a:r>
          </a:p>
        </p:txBody>
      </p:sp>
      <p:sp>
        <p:nvSpPr>
          <p:cNvPr id="3" name="Content Placeholder 2">
            <a:extLst>
              <a:ext uri="{FF2B5EF4-FFF2-40B4-BE49-F238E27FC236}">
                <a16:creationId xmlns:a16="http://schemas.microsoft.com/office/drawing/2014/main" id="{3E28EA53-85B9-48B8-9702-6729B6F24859}"/>
              </a:ext>
            </a:extLst>
          </p:cNvPr>
          <p:cNvSpPr>
            <a:spLocks noGrp="1"/>
          </p:cNvSpPr>
          <p:nvPr>
            <p:ph idx="1"/>
          </p:nvPr>
        </p:nvSpPr>
        <p:spPr/>
        <p:txBody>
          <a:bodyPr>
            <a:normAutofit/>
          </a:bodyPr>
          <a:lstStyle/>
          <a:p>
            <a:r>
              <a:rPr lang="en-US" dirty="0"/>
              <a:t>generates different semantically equivalent copies of code blocks</a:t>
            </a:r>
          </a:p>
          <a:p>
            <a:pPr lvl="1"/>
            <a:r>
              <a:rPr lang="en-US" dirty="0"/>
              <a:t>up to functions and entire programs</a:t>
            </a:r>
          </a:p>
          <a:p>
            <a:r>
              <a:rPr lang="en-US" dirty="0"/>
              <a:t>avoid that exploits extend to large number of copies of the same software</a:t>
            </a:r>
          </a:p>
          <a:p>
            <a:pPr lvl="1"/>
            <a:r>
              <a:rPr lang="en-US" dirty="0"/>
              <a:t>risk mitigation</a:t>
            </a:r>
          </a:p>
          <a:p>
            <a:pPr lvl="1"/>
            <a:r>
              <a:rPr lang="en-US" dirty="0"/>
              <a:t>only a limited set of program copies are affected by a given exploit</a:t>
            </a:r>
          </a:p>
          <a:p>
            <a:r>
              <a:rPr lang="en-US" dirty="0"/>
              <a:t>obtained in different manners</a:t>
            </a:r>
          </a:p>
          <a:p>
            <a:pPr lvl="1"/>
            <a:r>
              <a:rPr lang="en-US" dirty="0"/>
              <a:t>different compilation options</a:t>
            </a:r>
          </a:p>
          <a:p>
            <a:pPr lvl="1"/>
            <a:r>
              <a:rPr lang="en-US" dirty="0"/>
              <a:t>generators of diversity</a:t>
            </a:r>
          </a:p>
          <a:p>
            <a:pPr lvl="1"/>
            <a:r>
              <a:rPr lang="en-US" dirty="0"/>
              <a:t>obfuscating the code to diversify with different techniques</a:t>
            </a:r>
          </a:p>
          <a:p>
            <a:pPr lvl="2"/>
            <a:r>
              <a:rPr lang="en-US" dirty="0"/>
              <a:t>also using different parameters</a:t>
            </a:r>
          </a:p>
          <a:p>
            <a:pPr lvl="1"/>
            <a:endParaRPr lang="en-US" dirty="0"/>
          </a:p>
          <a:p>
            <a:pPr lvl="1"/>
            <a:endParaRPr lang="en-US" dirty="0"/>
          </a:p>
        </p:txBody>
      </p:sp>
    </p:spTree>
    <p:extLst>
      <p:ext uri="{BB962C8B-B14F-4D97-AF65-F5344CB8AC3E}">
        <p14:creationId xmlns:p14="http://schemas.microsoft.com/office/powerpoint/2010/main" val="16061947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C961A-5B00-45D7-A7A6-7F23DB8D2DF8}"/>
              </a:ext>
            </a:extLst>
          </p:cNvPr>
          <p:cNvSpPr>
            <a:spLocks noGrp="1"/>
          </p:cNvSpPr>
          <p:nvPr>
            <p:ph type="title"/>
          </p:nvPr>
        </p:nvSpPr>
        <p:spPr/>
        <p:txBody>
          <a:bodyPr/>
          <a:lstStyle/>
          <a:p>
            <a:r>
              <a:rPr lang="en-US" dirty="0"/>
              <a:t>Software protection as a risk analysis process</a:t>
            </a:r>
          </a:p>
        </p:txBody>
      </p:sp>
      <p:sp>
        <p:nvSpPr>
          <p:cNvPr id="3" name="Content Placeholder 2">
            <a:extLst>
              <a:ext uri="{FF2B5EF4-FFF2-40B4-BE49-F238E27FC236}">
                <a16:creationId xmlns:a16="http://schemas.microsoft.com/office/drawing/2014/main" id="{3E28EA53-85B9-48B8-9702-6729B6F24859}"/>
              </a:ext>
            </a:extLst>
          </p:cNvPr>
          <p:cNvSpPr>
            <a:spLocks noGrp="1"/>
          </p:cNvSpPr>
          <p:nvPr>
            <p:ph idx="1"/>
          </p:nvPr>
        </p:nvSpPr>
        <p:spPr>
          <a:xfrm>
            <a:off x="5106784" y="810322"/>
            <a:ext cx="3934247" cy="3795000"/>
          </a:xfrm>
        </p:spPr>
        <p:txBody>
          <a:bodyPr>
            <a:normAutofit/>
          </a:bodyPr>
          <a:lstStyle/>
          <a:p>
            <a:pPr lvl="1"/>
            <a:endParaRPr lang="en-US" dirty="0"/>
          </a:p>
          <a:p>
            <a:r>
              <a:rPr lang="en-US" dirty="0"/>
              <a:t>NIST SP800-39 risk management process</a:t>
            </a:r>
          </a:p>
          <a:p>
            <a:r>
              <a:rPr lang="en-US" dirty="0"/>
              <a:t>general standard for risk management</a:t>
            </a:r>
          </a:p>
          <a:p>
            <a:r>
              <a:rPr lang="en-US" dirty="0"/>
              <a:t>comprises four phases</a:t>
            </a:r>
          </a:p>
          <a:p>
            <a:pPr lvl="1"/>
            <a:r>
              <a:rPr lang="en-US" dirty="0"/>
              <a:t>risk framing</a:t>
            </a:r>
          </a:p>
          <a:p>
            <a:pPr lvl="1"/>
            <a:r>
              <a:rPr lang="en-US" dirty="0"/>
              <a:t>risk assessment</a:t>
            </a:r>
          </a:p>
          <a:p>
            <a:pPr lvl="1"/>
            <a:r>
              <a:rPr lang="en-US" dirty="0"/>
              <a:t>risk mitigation</a:t>
            </a:r>
          </a:p>
          <a:p>
            <a:pPr lvl="1"/>
            <a:r>
              <a:rPr lang="en-US" dirty="0"/>
              <a:t>risk monitoring</a:t>
            </a:r>
          </a:p>
          <a:p>
            <a:endParaRPr lang="en-US" dirty="0"/>
          </a:p>
        </p:txBody>
      </p:sp>
      <p:grpSp>
        <p:nvGrpSpPr>
          <p:cNvPr id="29" name="Gruppo 28">
            <a:extLst>
              <a:ext uri="{FF2B5EF4-FFF2-40B4-BE49-F238E27FC236}">
                <a16:creationId xmlns:a16="http://schemas.microsoft.com/office/drawing/2014/main" id="{01C940B0-1325-ED48-0485-24E3EAC30319}"/>
              </a:ext>
            </a:extLst>
          </p:cNvPr>
          <p:cNvGrpSpPr/>
          <p:nvPr/>
        </p:nvGrpSpPr>
        <p:grpSpPr>
          <a:xfrm>
            <a:off x="102966" y="810322"/>
            <a:ext cx="4831852" cy="3879899"/>
            <a:chOff x="-267133" y="650691"/>
            <a:chExt cx="5700040" cy="4723471"/>
          </a:xfrm>
        </p:grpSpPr>
        <p:sp>
          <p:nvSpPr>
            <p:cNvPr id="4" name="Rectangle 6">
              <a:extLst>
                <a:ext uri="{FF2B5EF4-FFF2-40B4-BE49-F238E27FC236}">
                  <a16:creationId xmlns:a16="http://schemas.microsoft.com/office/drawing/2014/main" id="{7CAC27A6-5FF3-A9B1-66C0-3BD159987BA1}"/>
                </a:ext>
              </a:extLst>
            </p:cNvPr>
            <p:cNvSpPr/>
            <p:nvPr/>
          </p:nvSpPr>
          <p:spPr>
            <a:xfrm>
              <a:off x="592948" y="650691"/>
              <a:ext cx="4695568" cy="35488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u</a:t>
              </a:r>
              <a:r>
                <a:rPr lang="en-IT" dirty="0"/>
                <a:t>nprotected application (source code)</a:t>
              </a:r>
            </a:p>
          </p:txBody>
        </p:sp>
        <p:sp>
          <p:nvSpPr>
            <p:cNvPr id="5" name="Rectangle 7">
              <a:extLst>
                <a:ext uri="{FF2B5EF4-FFF2-40B4-BE49-F238E27FC236}">
                  <a16:creationId xmlns:a16="http://schemas.microsoft.com/office/drawing/2014/main" id="{1CEDBF3B-DCF7-BE3A-E1DF-7B0A2D481A50}"/>
                </a:ext>
              </a:extLst>
            </p:cNvPr>
            <p:cNvSpPr/>
            <p:nvPr/>
          </p:nvSpPr>
          <p:spPr>
            <a:xfrm>
              <a:off x="592948" y="1223040"/>
              <a:ext cx="4695568" cy="354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asset identification</a:t>
              </a:r>
              <a:endParaRPr lang="en-IT" dirty="0"/>
            </a:p>
          </p:txBody>
        </p:sp>
        <p:sp>
          <p:nvSpPr>
            <p:cNvPr id="6" name="Rectangle 8">
              <a:extLst>
                <a:ext uri="{FF2B5EF4-FFF2-40B4-BE49-F238E27FC236}">
                  <a16:creationId xmlns:a16="http://schemas.microsoft.com/office/drawing/2014/main" id="{9EAA0B11-602C-BFBD-FD85-FF85371F729C}"/>
                </a:ext>
              </a:extLst>
            </p:cNvPr>
            <p:cNvSpPr/>
            <p:nvPr/>
          </p:nvSpPr>
          <p:spPr>
            <a:xfrm>
              <a:off x="592948" y="1748875"/>
              <a:ext cx="4695568" cy="354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code analysis</a:t>
              </a:r>
              <a:endParaRPr lang="en-IT" dirty="0"/>
            </a:p>
          </p:txBody>
        </p:sp>
        <p:sp>
          <p:nvSpPr>
            <p:cNvPr id="7" name="Rectangle 9">
              <a:extLst>
                <a:ext uri="{FF2B5EF4-FFF2-40B4-BE49-F238E27FC236}">
                  <a16:creationId xmlns:a16="http://schemas.microsoft.com/office/drawing/2014/main" id="{5811D300-A4F0-AA3C-803C-536DBDCE5568}"/>
                </a:ext>
              </a:extLst>
            </p:cNvPr>
            <p:cNvSpPr/>
            <p:nvPr/>
          </p:nvSpPr>
          <p:spPr>
            <a:xfrm>
              <a:off x="592948" y="2361143"/>
              <a:ext cx="4695568" cy="35488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threat identification</a:t>
              </a:r>
              <a:endParaRPr lang="en-IT" dirty="0"/>
            </a:p>
          </p:txBody>
        </p:sp>
        <p:sp>
          <p:nvSpPr>
            <p:cNvPr id="8" name="Rectangle 10">
              <a:extLst>
                <a:ext uri="{FF2B5EF4-FFF2-40B4-BE49-F238E27FC236}">
                  <a16:creationId xmlns:a16="http://schemas.microsoft.com/office/drawing/2014/main" id="{AB91549B-E60C-930E-3272-283AE5645BC3}"/>
                </a:ext>
              </a:extLst>
            </p:cNvPr>
            <p:cNvSpPr/>
            <p:nvPr/>
          </p:nvSpPr>
          <p:spPr>
            <a:xfrm>
              <a:off x="592948" y="2835215"/>
              <a:ext cx="4695568" cy="35488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risk evaluation and prioritization</a:t>
              </a:r>
              <a:endParaRPr lang="en-IT" dirty="0"/>
            </a:p>
          </p:txBody>
        </p:sp>
        <p:sp>
          <p:nvSpPr>
            <p:cNvPr id="9" name="Rectangle 11">
              <a:extLst>
                <a:ext uri="{FF2B5EF4-FFF2-40B4-BE49-F238E27FC236}">
                  <a16:creationId xmlns:a16="http://schemas.microsoft.com/office/drawing/2014/main" id="{93D93C3F-A2B2-6103-3F3C-3B6FA6DB2ED4}"/>
                </a:ext>
              </a:extLst>
            </p:cNvPr>
            <p:cNvSpPr/>
            <p:nvPr/>
          </p:nvSpPr>
          <p:spPr>
            <a:xfrm>
              <a:off x="592948" y="3463941"/>
              <a:ext cx="4695568" cy="3548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decision making</a:t>
              </a:r>
              <a:endParaRPr lang="en-IT" dirty="0"/>
            </a:p>
          </p:txBody>
        </p:sp>
        <p:sp>
          <p:nvSpPr>
            <p:cNvPr id="10" name="Rectangle 12">
              <a:extLst>
                <a:ext uri="{FF2B5EF4-FFF2-40B4-BE49-F238E27FC236}">
                  <a16:creationId xmlns:a16="http://schemas.microsoft.com/office/drawing/2014/main" id="{E7B42E28-08A6-5DDA-0654-9B3524F5AED4}"/>
                </a:ext>
              </a:extLst>
            </p:cNvPr>
            <p:cNvSpPr/>
            <p:nvPr/>
          </p:nvSpPr>
          <p:spPr>
            <a:xfrm>
              <a:off x="592948" y="3954749"/>
              <a:ext cx="4695568" cy="3548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deployment</a:t>
              </a:r>
              <a:endParaRPr lang="en-IT" dirty="0"/>
            </a:p>
          </p:txBody>
        </p:sp>
        <p:sp>
          <p:nvSpPr>
            <p:cNvPr id="11" name="Rectangle 13">
              <a:extLst>
                <a:ext uri="{FF2B5EF4-FFF2-40B4-BE49-F238E27FC236}">
                  <a16:creationId xmlns:a16="http://schemas.microsoft.com/office/drawing/2014/main" id="{01C45BC9-045F-153C-E294-3ACAEDA3D039}"/>
                </a:ext>
              </a:extLst>
            </p:cNvPr>
            <p:cNvSpPr/>
            <p:nvPr/>
          </p:nvSpPr>
          <p:spPr>
            <a:xfrm>
              <a:off x="1089904" y="4681893"/>
              <a:ext cx="1623571" cy="56329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protected application</a:t>
              </a:r>
              <a:endParaRPr lang="en-IT" dirty="0"/>
            </a:p>
          </p:txBody>
        </p:sp>
        <p:sp>
          <p:nvSpPr>
            <p:cNvPr id="12" name="Rectangle 14">
              <a:extLst>
                <a:ext uri="{FF2B5EF4-FFF2-40B4-BE49-F238E27FC236}">
                  <a16:creationId xmlns:a16="http://schemas.microsoft.com/office/drawing/2014/main" id="{91C21F96-376F-BFB4-DC66-EC1690CB28E8}"/>
                </a:ext>
              </a:extLst>
            </p:cNvPr>
            <p:cNvSpPr/>
            <p:nvPr/>
          </p:nvSpPr>
          <p:spPr>
            <a:xfrm>
              <a:off x="3143814" y="4683084"/>
              <a:ext cx="1535998" cy="56329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server-side logic</a:t>
              </a:r>
              <a:endParaRPr lang="en-IT" dirty="0"/>
            </a:p>
          </p:txBody>
        </p:sp>
        <p:cxnSp>
          <p:nvCxnSpPr>
            <p:cNvPr id="13" name="Straight Arrow Connector 16">
              <a:extLst>
                <a:ext uri="{FF2B5EF4-FFF2-40B4-BE49-F238E27FC236}">
                  <a16:creationId xmlns:a16="http://schemas.microsoft.com/office/drawing/2014/main" id="{F6EC88EF-875A-9C7A-7AC0-A4992DBED7E7}"/>
                </a:ext>
              </a:extLst>
            </p:cNvPr>
            <p:cNvCxnSpPr>
              <a:stCxn id="4" idx="2"/>
              <a:endCxn id="5" idx="0"/>
            </p:cNvCxnSpPr>
            <p:nvPr/>
          </p:nvCxnSpPr>
          <p:spPr>
            <a:xfrm>
              <a:off x="2940732" y="1005576"/>
              <a:ext cx="0" cy="21746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4" name="Straight Arrow Connector 17">
              <a:extLst>
                <a:ext uri="{FF2B5EF4-FFF2-40B4-BE49-F238E27FC236}">
                  <a16:creationId xmlns:a16="http://schemas.microsoft.com/office/drawing/2014/main" id="{1148602F-B46E-B5BD-BAB9-733FD51434C4}"/>
                </a:ext>
              </a:extLst>
            </p:cNvPr>
            <p:cNvCxnSpPr>
              <a:cxnSpLocks/>
              <a:stCxn id="5" idx="2"/>
              <a:endCxn id="6" idx="0"/>
            </p:cNvCxnSpPr>
            <p:nvPr/>
          </p:nvCxnSpPr>
          <p:spPr>
            <a:xfrm>
              <a:off x="2940732" y="1577925"/>
              <a:ext cx="0" cy="17095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5" name="Straight Arrow Connector 20">
              <a:extLst>
                <a:ext uri="{FF2B5EF4-FFF2-40B4-BE49-F238E27FC236}">
                  <a16:creationId xmlns:a16="http://schemas.microsoft.com/office/drawing/2014/main" id="{F5EC8E1C-D3A3-249A-CDF1-EDF7816B1B08}"/>
                </a:ext>
              </a:extLst>
            </p:cNvPr>
            <p:cNvCxnSpPr>
              <a:cxnSpLocks/>
              <a:stCxn id="6" idx="2"/>
              <a:endCxn id="7" idx="0"/>
            </p:cNvCxnSpPr>
            <p:nvPr/>
          </p:nvCxnSpPr>
          <p:spPr>
            <a:xfrm>
              <a:off x="2940732" y="2103760"/>
              <a:ext cx="0" cy="25738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 name="Straight Arrow Connector 23">
              <a:extLst>
                <a:ext uri="{FF2B5EF4-FFF2-40B4-BE49-F238E27FC236}">
                  <a16:creationId xmlns:a16="http://schemas.microsoft.com/office/drawing/2014/main" id="{5C474A1A-48B2-A61E-7C11-91177442DA32}"/>
                </a:ext>
              </a:extLst>
            </p:cNvPr>
            <p:cNvCxnSpPr>
              <a:cxnSpLocks/>
              <a:stCxn id="7" idx="2"/>
              <a:endCxn id="8" idx="0"/>
            </p:cNvCxnSpPr>
            <p:nvPr/>
          </p:nvCxnSpPr>
          <p:spPr>
            <a:xfrm>
              <a:off x="2940732" y="2716028"/>
              <a:ext cx="0" cy="11918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7" name="Straight Arrow Connector 26">
              <a:extLst>
                <a:ext uri="{FF2B5EF4-FFF2-40B4-BE49-F238E27FC236}">
                  <a16:creationId xmlns:a16="http://schemas.microsoft.com/office/drawing/2014/main" id="{5C0B6394-A9B2-EF15-0CEA-F38B48DD47FE}"/>
                </a:ext>
              </a:extLst>
            </p:cNvPr>
            <p:cNvCxnSpPr>
              <a:cxnSpLocks/>
              <a:stCxn id="8" idx="2"/>
              <a:endCxn id="9" idx="0"/>
            </p:cNvCxnSpPr>
            <p:nvPr/>
          </p:nvCxnSpPr>
          <p:spPr>
            <a:xfrm>
              <a:off x="2940732" y="3190100"/>
              <a:ext cx="0" cy="27384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8" name="Straight Arrow Connector 29">
              <a:extLst>
                <a:ext uri="{FF2B5EF4-FFF2-40B4-BE49-F238E27FC236}">
                  <a16:creationId xmlns:a16="http://schemas.microsoft.com/office/drawing/2014/main" id="{6D7C9EF9-B902-EE79-FFEA-11A78C80DFCD}"/>
                </a:ext>
              </a:extLst>
            </p:cNvPr>
            <p:cNvCxnSpPr>
              <a:cxnSpLocks/>
              <a:stCxn id="9" idx="2"/>
              <a:endCxn id="10" idx="0"/>
            </p:cNvCxnSpPr>
            <p:nvPr/>
          </p:nvCxnSpPr>
          <p:spPr>
            <a:xfrm>
              <a:off x="2940732" y="3818826"/>
              <a:ext cx="0" cy="13592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32">
              <a:extLst>
                <a:ext uri="{FF2B5EF4-FFF2-40B4-BE49-F238E27FC236}">
                  <a16:creationId xmlns:a16="http://schemas.microsoft.com/office/drawing/2014/main" id="{9836D539-D187-954E-37B9-AF295FC8C8CC}"/>
                </a:ext>
              </a:extLst>
            </p:cNvPr>
            <p:cNvCxnSpPr>
              <a:cxnSpLocks/>
              <a:stCxn id="10" idx="2"/>
              <a:endCxn id="11" idx="0"/>
            </p:cNvCxnSpPr>
            <p:nvPr/>
          </p:nvCxnSpPr>
          <p:spPr>
            <a:xfrm rot="5400000">
              <a:off x="2235082" y="3976243"/>
              <a:ext cx="372258" cy="1039042"/>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35">
              <a:extLst>
                <a:ext uri="{FF2B5EF4-FFF2-40B4-BE49-F238E27FC236}">
                  <a16:creationId xmlns:a16="http://schemas.microsoft.com/office/drawing/2014/main" id="{33F06F9B-847E-7AA8-EE8E-26B661397273}"/>
                </a:ext>
              </a:extLst>
            </p:cNvPr>
            <p:cNvCxnSpPr>
              <a:cxnSpLocks/>
              <a:stCxn id="10" idx="2"/>
              <a:endCxn id="12" idx="0"/>
            </p:cNvCxnSpPr>
            <p:nvPr/>
          </p:nvCxnSpPr>
          <p:spPr>
            <a:xfrm rot="16200000" flipH="1">
              <a:off x="3239548" y="4010818"/>
              <a:ext cx="373449" cy="971081"/>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1" name="Straight Arrow Connector 49">
              <a:extLst>
                <a:ext uri="{FF2B5EF4-FFF2-40B4-BE49-F238E27FC236}">
                  <a16:creationId xmlns:a16="http://schemas.microsoft.com/office/drawing/2014/main" id="{8CDB3C8B-879B-775A-0E39-245CF303B050}"/>
                </a:ext>
              </a:extLst>
            </p:cNvPr>
            <p:cNvCxnSpPr>
              <a:cxnSpLocks/>
              <a:stCxn id="11" idx="3"/>
              <a:endCxn id="12" idx="1"/>
            </p:cNvCxnSpPr>
            <p:nvPr/>
          </p:nvCxnSpPr>
          <p:spPr>
            <a:xfrm>
              <a:off x="2713475" y="4963541"/>
              <a:ext cx="430339" cy="1191"/>
            </a:xfrm>
            <a:prstGeom prst="straightConnector1">
              <a:avLst/>
            </a:prstGeom>
            <a:ln>
              <a:prstDash val="sysDot"/>
              <a:headEnd type="triangle"/>
              <a:tailEnd type="triangle"/>
            </a:ln>
          </p:spPr>
          <p:style>
            <a:lnRef idx="3">
              <a:schemeClr val="accent3"/>
            </a:lnRef>
            <a:fillRef idx="0">
              <a:schemeClr val="accent3"/>
            </a:fillRef>
            <a:effectRef idx="2">
              <a:schemeClr val="accent3"/>
            </a:effectRef>
            <a:fontRef idx="minor">
              <a:schemeClr val="tx1"/>
            </a:fontRef>
          </p:style>
        </p:cxnSp>
        <p:sp>
          <p:nvSpPr>
            <p:cNvPr id="22" name="Rounded Rectangle 52">
              <a:extLst>
                <a:ext uri="{FF2B5EF4-FFF2-40B4-BE49-F238E27FC236}">
                  <a16:creationId xmlns:a16="http://schemas.microsoft.com/office/drawing/2014/main" id="{118309CB-0D3C-7D6F-D888-8E2A93CEA9AA}"/>
                </a:ext>
              </a:extLst>
            </p:cNvPr>
            <p:cNvSpPr/>
            <p:nvPr/>
          </p:nvSpPr>
          <p:spPr>
            <a:xfrm>
              <a:off x="423585" y="1140094"/>
              <a:ext cx="5009322" cy="1043608"/>
            </a:xfrm>
            <a:prstGeom prst="round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3" name="Rounded Rectangle 60">
              <a:extLst>
                <a:ext uri="{FF2B5EF4-FFF2-40B4-BE49-F238E27FC236}">
                  <a16:creationId xmlns:a16="http://schemas.microsoft.com/office/drawing/2014/main" id="{AD7119BD-3661-C461-A66C-1C5EB8228774}"/>
                </a:ext>
              </a:extLst>
            </p:cNvPr>
            <p:cNvSpPr/>
            <p:nvPr/>
          </p:nvSpPr>
          <p:spPr>
            <a:xfrm>
              <a:off x="423585" y="2238039"/>
              <a:ext cx="5009322" cy="1043608"/>
            </a:xfrm>
            <a:prstGeom prst="roundRect">
              <a:avLst/>
            </a:prstGeom>
            <a:noFill/>
            <a:ln w="19050">
              <a:solidFill>
                <a:srgbClr val="59A2A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4" name="Rounded Rectangle 61">
              <a:extLst>
                <a:ext uri="{FF2B5EF4-FFF2-40B4-BE49-F238E27FC236}">
                  <a16:creationId xmlns:a16="http://schemas.microsoft.com/office/drawing/2014/main" id="{E2392972-B8B6-049A-0F34-455FFD83FE37}"/>
                </a:ext>
              </a:extLst>
            </p:cNvPr>
            <p:cNvSpPr/>
            <p:nvPr/>
          </p:nvSpPr>
          <p:spPr>
            <a:xfrm>
              <a:off x="423585" y="3338437"/>
              <a:ext cx="5009322" cy="1043608"/>
            </a:xfrm>
            <a:prstGeom prst="roundRect">
              <a:avLst/>
            </a:prstGeom>
            <a:noFill/>
            <a:ln w="19050">
              <a:solidFill>
                <a:srgbClr val="8A9C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5" name="Rounded Rectangle 1026">
              <a:extLst>
                <a:ext uri="{FF2B5EF4-FFF2-40B4-BE49-F238E27FC236}">
                  <a16:creationId xmlns:a16="http://schemas.microsoft.com/office/drawing/2014/main" id="{FDC037C7-8032-9D5F-5372-A03281A59338}"/>
                </a:ext>
              </a:extLst>
            </p:cNvPr>
            <p:cNvSpPr/>
            <p:nvPr/>
          </p:nvSpPr>
          <p:spPr>
            <a:xfrm>
              <a:off x="423585" y="4565337"/>
              <a:ext cx="5009322" cy="808825"/>
            </a:xfrm>
            <a:prstGeom prst="roundRect">
              <a:avLst/>
            </a:prstGeom>
            <a:noFill/>
            <a:ln w="19050">
              <a:solidFill>
                <a:srgbClr val="2D7CD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6" name="TextBox 1029">
              <a:extLst>
                <a:ext uri="{FF2B5EF4-FFF2-40B4-BE49-F238E27FC236}">
                  <a16:creationId xmlns:a16="http://schemas.microsoft.com/office/drawing/2014/main" id="{C199AEB3-59BF-A040-9B6A-595091C52929}"/>
                </a:ext>
              </a:extLst>
            </p:cNvPr>
            <p:cNvSpPr txBox="1"/>
            <p:nvPr/>
          </p:nvSpPr>
          <p:spPr>
            <a:xfrm rot="16200000">
              <a:off x="-534783" y="1407744"/>
              <a:ext cx="1043609" cy="508309"/>
            </a:xfrm>
            <a:prstGeom prst="rect">
              <a:avLst/>
            </a:prstGeom>
            <a:noFill/>
          </p:spPr>
          <p:txBody>
            <a:bodyPr wrap="square" rtlCol="0">
              <a:spAutoFit/>
            </a:bodyPr>
            <a:lstStyle/>
            <a:p>
              <a:pPr algn="ctr"/>
              <a:r>
                <a:rPr lang="en-IT" sz="1100" dirty="0"/>
                <a:t>RISK FRAMING</a:t>
              </a:r>
            </a:p>
          </p:txBody>
        </p:sp>
        <p:sp>
          <p:nvSpPr>
            <p:cNvPr id="27" name="TextBox 1030">
              <a:extLst>
                <a:ext uri="{FF2B5EF4-FFF2-40B4-BE49-F238E27FC236}">
                  <a16:creationId xmlns:a16="http://schemas.microsoft.com/office/drawing/2014/main" id="{556B22FF-BC77-B258-5B2C-4E679CDF2AD0}"/>
                </a:ext>
              </a:extLst>
            </p:cNvPr>
            <p:cNvSpPr txBox="1"/>
            <p:nvPr/>
          </p:nvSpPr>
          <p:spPr>
            <a:xfrm rot="16200000">
              <a:off x="-669960" y="2539618"/>
              <a:ext cx="1313957" cy="472002"/>
            </a:xfrm>
            <a:prstGeom prst="rect">
              <a:avLst/>
            </a:prstGeom>
            <a:noFill/>
          </p:spPr>
          <p:txBody>
            <a:bodyPr wrap="square" rtlCol="0">
              <a:spAutoFit/>
            </a:bodyPr>
            <a:lstStyle/>
            <a:p>
              <a:pPr algn="ctr"/>
              <a:r>
                <a:rPr lang="en-IT" sz="1000" dirty="0"/>
                <a:t>RISK ASSESSMENT</a:t>
              </a:r>
            </a:p>
          </p:txBody>
        </p:sp>
        <p:sp>
          <p:nvSpPr>
            <p:cNvPr id="28" name="TextBox 1031">
              <a:extLst>
                <a:ext uri="{FF2B5EF4-FFF2-40B4-BE49-F238E27FC236}">
                  <a16:creationId xmlns:a16="http://schemas.microsoft.com/office/drawing/2014/main" id="{0CAA76A0-FC75-EED4-1E36-3BA1C7B6C91B}"/>
                </a:ext>
              </a:extLst>
            </p:cNvPr>
            <p:cNvSpPr txBox="1"/>
            <p:nvPr/>
          </p:nvSpPr>
          <p:spPr>
            <a:xfrm rot="16200000">
              <a:off x="-628687" y="3615163"/>
              <a:ext cx="1231411" cy="490155"/>
            </a:xfrm>
            <a:prstGeom prst="rect">
              <a:avLst/>
            </a:prstGeom>
            <a:noFill/>
          </p:spPr>
          <p:txBody>
            <a:bodyPr wrap="square" rtlCol="0">
              <a:spAutoFit/>
            </a:bodyPr>
            <a:lstStyle/>
            <a:p>
              <a:pPr algn="ctr"/>
              <a:r>
                <a:rPr lang="en-IT" sz="1050" dirty="0"/>
                <a:t>RISK MIITIGATION</a:t>
              </a:r>
            </a:p>
          </p:txBody>
        </p:sp>
      </p:grpSp>
      <p:sp>
        <p:nvSpPr>
          <p:cNvPr id="30" name="TextBox 1031">
            <a:extLst>
              <a:ext uri="{FF2B5EF4-FFF2-40B4-BE49-F238E27FC236}">
                <a16:creationId xmlns:a16="http://schemas.microsoft.com/office/drawing/2014/main" id="{8199ED0D-4803-D63C-7CD4-CE719D0F52CC}"/>
              </a:ext>
            </a:extLst>
          </p:cNvPr>
          <p:cNvSpPr txBox="1"/>
          <p:nvPr/>
        </p:nvSpPr>
        <p:spPr>
          <a:xfrm rot="16200000">
            <a:off x="-224777" y="4207185"/>
            <a:ext cx="1079295" cy="415498"/>
          </a:xfrm>
          <a:prstGeom prst="rect">
            <a:avLst/>
          </a:prstGeom>
          <a:noFill/>
        </p:spPr>
        <p:txBody>
          <a:bodyPr wrap="square" rtlCol="0">
            <a:spAutoFit/>
          </a:bodyPr>
          <a:lstStyle/>
          <a:p>
            <a:pPr algn="ctr"/>
            <a:r>
              <a:rPr lang="en-IT" sz="1050"/>
              <a:t>RISK </a:t>
            </a:r>
            <a:r>
              <a:rPr lang="en-US" sz="1050" dirty="0"/>
              <a:t>MONITORING</a:t>
            </a:r>
            <a:endParaRPr lang="en-IT" sz="1050" dirty="0"/>
          </a:p>
        </p:txBody>
      </p:sp>
      <p:sp>
        <p:nvSpPr>
          <p:cNvPr id="31" name="Rettangolo 30">
            <a:extLst>
              <a:ext uri="{FF2B5EF4-FFF2-40B4-BE49-F238E27FC236}">
                <a16:creationId xmlns:a16="http://schemas.microsoft.com/office/drawing/2014/main" id="{25561570-C482-EEED-14E3-4E058880F7E6}"/>
              </a:ext>
            </a:extLst>
          </p:cNvPr>
          <p:cNvSpPr/>
          <p:nvPr/>
        </p:nvSpPr>
        <p:spPr>
          <a:xfrm>
            <a:off x="4994191" y="4240098"/>
            <a:ext cx="4159431" cy="900246"/>
          </a:xfrm>
          <a:prstGeom prst="rect">
            <a:avLst/>
          </a:prstGeom>
        </p:spPr>
        <p:txBody>
          <a:bodyPr wrap="square">
            <a:spAutoFit/>
          </a:bodyPr>
          <a:lstStyle/>
          <a:p>
            <a:r>
              <a:rPr lang="en-US" sz="1050" dirty="0">
                <a:cs typeface="Arial" panose="020B0604020202020204" pitchFamily="34" charset="0"/>
              </a:rPr>
              <a:t>C. Basile, B. De Sutter, D. </a:t>
            </a:r>
            <a:r>
              <a:rPr lang="en-US" sz="1050" dirty="0" err="1">
                <a:cs typeface="Arial" panose="020B0604020202020204" pitchFamily="34" charset="0"/>
              </a:rPr>
              <a:t>Canavese</a:t>
            </a:r>
            <a:r>
              <a:rPr lang="en-US" sz="1050" dirty="0">
                <a:cs typeface="Arial" panose="020B0604020202020204" pitchFamily="34" charset="0"/>
              </a:rPr>
              <a:t>, L. </a:t>
            </a:r>
            <a:r>
              <a:rPr lang="en-US" sz="1050" dirty="0" err="1">
                <a:cs typeface="Arial" panose="020B0604020202020204" pitchFamily="34" charset="0"/>
              </a:rPr>
              <a:t>Regano</a:t>
            </a:r>
            <a:r>
              <a:rPr lang="en-US" sz="1050" dirty="0">
                <a:cs typeface="Arial" panose="020B0604020202020204" pitchFamily="34" charset="0"/>
              </a:rPr>
              <a:t>, B. Coppens, “Design, Implementation, and Automation of a Risk Management Approach for Man-at-the-End Software Protection”, </a:t>
            </a:r>
            <a:br>
              <a:rPr lang="en-US" sz="1050" dirty="0">
                <a:cs typeface="Arial" panose="020B0604020202020204" pitchFamily="34" charset="0"/>
              </a:rPr>
            </a:br>
            <a:r>
              <a:rPr lang="en-US" sz="1050" dirty="0">
                <a:cs typeface="Arial" panose="020B0604020202020204" pitchFamily="34" charset="0"/>
              </a:rPr>
              <a:t>Computers &amp; Security, 2023</a:t>
            </a:r>
          </a:p>
          <a:p>
            <a:endParaRPr lang="en-US" sz="1050" dirty="0">
              <a:cs typeface="Arial" panose="020B0604020202020204" pitchFamily="34" charset="0"/>
            </a:endParaRPr>
          </a:p>
        </p:txBody>
      </p:sp>
    </p:spTree>
    <p:extLst>
      <p:ext uri="{BB962C8B-B14F-4D97-AF65-F5344CB8AC3E}">
        <p14:creationId xmlns:p14="http://schemas.microsoft.com/office/powerpoint/2010/main" val="30590926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C961A-5B00-45D7-A7A6-7F23DB8D2DF8}"/>
              </a:ext>
            </a:extLst>
          </p:cNvPr>
          <p:cNvSpPr>
            <a:spLocks noGrp="1"/>
          </p:cNvSpPr>
          <p:nvPr>
            <p:ph type="title"/>
          </p:nvPr>
        </p:nvSpPr>
        <p:spPr/>
        <p:txBody>
          <a:bodyPr/>
          <a:lstStyle/>
          <a:p>
            <a:r>
              <a:rPr lang="en-US" dirty="0"/>
              <a:t>Software protection as a risk analysis process</a:t>
            </a:r>
          </a:p>
        </p:txBody>
      </p:sp>
      <p:sp>
        <p:nvSpPr>
          <p:cNvPr id="3" name="Content Placeholder 2">
            <a:extLst>
              <a:ext uri="{FF2B5EF4-FFF2-40B4-BE49-F238E27FC236}">
                <a16:creationId xmlns:a16="http://schemas.microsoft.com/office/drawing/2014/main" id="{3E28EA53-85B9-48B8-9702-6729B6F24859}"/>
              </a:ext>
            </a:extLst>
          </p:cNvPr>
          <p:cNvSpPr>
            <a:spLocks noGrp="1"/>
          </p:cNvSpPr>
          <p:nvPr>
            <p:ph idx="1"/>
          </p:nvPr>
        </p:nvSpPr>
        <p:spPr>
          <a:xfrm>
            <a:off x="5106784" y="810322"/>
            <a:ext cx="3934247" cy="3795000"/>
          </a:xfrm>
        </p:spPr>
        <p:txBody>
          <a:bodyPr>
            <a:normAutofit fontScale="92500" lnSpcReduction="10000"/>
          </a:bodyPr>
          <a:lstStyle/>
          <a:p>
            <a:pPr lvl="1"/>
            <a:endParaRPr lang="en-US" dirty="0"/>
          </a:p>
          <a:p>
            <a:r>
              <a:rPr lang="en-US" dirty="0"/>
              <a:t>Risk framing: establish the scenario in which the risk must be managed </a:t>
            </a:r>
          </a:p>
          <a:p>
            <a:r>
              <a:rPr lang="en-US" dirty="0"/>
              <a:t>MATE scenario</a:t>
            </a:r>
          </a:p>
          <a:p>
            <a:pPr lvl="1"/>
            <a:r>
              <a:rPr lang="en-US" dirty="0"/>
              <a:t>attacker has complete control of machine executing target application</a:t>
            </a:r>
          </a:p>
          <a:p>
            <a:r>
              <a:rPr lang="en-US" dirty="0"/>
              <a:t>define the expected attacker expertise</a:t>
            </a:r>
          </a:p>
          <a:p>
            <a:pPr lvl="1"/>
            <a:r>
              <a:rPr lang="en-US" dirty="0"/>
              <a:t>e.g. based on the assets’ monetary value</a:t>
            </a:r>
          </a:p>
          <a:p>
            <a:r>
              <a:rPr lang="en-US" dirty="0"/>
              <a:t>define the assets inside the application</a:t>
            </a:r>
          </a:p>
          <a:p>
            <a:pPr lvl="1"/>
            <a:r>
              <a:rPr lang="en-US" dirty="0"/>
              <a:t>specify their importance (or weight)</a:t>
            </a:r>
          </a:p>
          <a:p>
            <a:pPr lvl="1"/>
            <a:r>
              <a:rPr lang="en-US" dirty="0"/>
              <a:t>specify their type (code, vars, crypto keys, etc.)</a:t>
            </a:r>
          </a:p>
          <a:p>
            <a:r>
              <a:rPr lang="en-US" dirty="0"/>
              <a:t>define security requirements of assets</a:t>
            </a:r>
          </a:p>
          <a:p>
            <a:pPr lvl="1"/>
            <a:r>
              <a:rPr lang="en-US" dirty="0"/>
              <a:t>CIA triad (mainly confidentiality and integrity)</a:t>
            </a:r>
          </a:p>
          <a:p>
            <a:r>
              <a:rPr lang="en-US" dirty="0"/>
              <a:t>analyze the source code</a:t>
            </a:r>
          </a:p>
          <a:p>
            <a:pPr lvl="1"/>
            <a:r>
              <a:rPr lang="en-US" dirty="0"/>
              <a:t>define application business logic, CFG, CG, DDG, etc.</a:t>
            </a:r>
          </a:p>
          <a:p>
            <a:pPr lvl="1"/>
            <a:r>
              <a:rPr lang="en-US" dirty="0"/>
              <a:t>identify external libraries</a:t>
            </a:r>
          </a:p>
          <a:p>
            <a:pPr lvl="1"/>
            <a:r>
              <a:rPr lang="en-US" dirty="0"/>
              <a:t>all useful info for next steps</a:t>
            </a:r>
          </a:p>
          <a:p>
            <a:endParaRPr lang="en-US" dirty="0"/>
          </a:p>
        </p:txBody>
      </p:sp>
      <p:grpSp>
        <p:nvGrpSpPr>
          <p:cNvPr id="29" name="Gruppo 28">
            <a:extLst>
              <a:ext uri="{FF2B5EF4-FFF2-40B4-BE49-F238E27FC236}">
                <a16:creationId xmlns:a16="http://schemas.microsoft.com/office/drawing/2014/main" id="{01C940B0-1325-ED48-0485-24E3EAC30319}"/>
              </a:ext>
            </a:extLst>
          </p:cNvPr>
          <p:cNvGrpSpPr/>
          <p:nvPr/>
        </p:nvGrpSpPr>
        <p:grpSpPr>
          <a:xfrm>
            <a:off x="102966" y="810322"/>
            <a:ext cx="4831852" cy="3879899"/>
            <a:chOff x="-267133" y="650691"/>
            <a:chExt cx="5700040" cy="4723471"/>
          </a:xfrm>
        </p:grpSpPr>
        <p:sp>
          <p:nvSpPr>
            <p:cNvPr id="4" name="Rectangle 6">
              <a:extLst>
                <a:ext uri="{FF2B5EF4-FFF2-40B4-BE49-F238E27FC236}">
                  <a16:creationId xmlns:a16="http://schemas.microsoft.com/office/drawing/2014/main" id="{7CAC27A6-5FF3-A9B1-66C0-3BD159987BA1}"/>
                </a:ext>
              </a:extLst>
            </p:cNvPr>
            <p:cNvSpPr/>
            <p:nvPr/>
          </p:nvSpPr>
          <p:spPr>
            <a:xfrm>
              <a:off x="592948" y="650691"/>
              <a:ext cx="4695568" cy="35488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u</a:t>
              </a:r>
              <a:r>
                <a:rPr lang="en-IT" dirty="0"/>
                <a:t>nprotected application (source code)</a:t>
              </a:r>
            </a:p>
          </p:txBody>
        </p:sp>
        <p:sp>
          <p:nvSpPr>
            <p:cNvPr id="5" name="Rectangle 7">
              <a:extLst>
                <a:ext uri="{FF2B5EF4-FFF2-40B4-BE49-F238E27FC236}">
                  <a16:creationId xmlns:a16="http://schemas.microsoft.com/office/drawing/2014/main" id="{1CEDBF3B-DCF7-BE3A-E1DF-7B0A2D481A50}"/>
                </a:ext>
              </a:extLst>
            </p:cNvPr>
            <p:cNvSpPr/>
            <p:nvPr/>
          </p:nvSpPr>
          <p:spPr>
            <a:xfrm>
              <a:off x="592948" y="1223040"/>
              <a:ext cx="4695568" cy="354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asset identification</a:t>
              </a:r>
              <a:endParaRPr lang="en-IT" dirty="0"/>
            </a:p>
          </p:txBody>
        </p:sp>
        <p:sp>
          <p:nvSpPr>
            <p:cNvPr id="6" name="Rectangle 8">
              <a:extLst>
                <a:ext uri="{FF2B5EF4-FFF2-40B4-BE49-F238E27FC236}">
                  <a16:creationId xmlns:a16="http://schemas.microsoft.com/office/drawing/2014/main" id="{9EAA0B11-602C-BFBD-FD85-FF85371F729C}"/>
                </a:ext>
              </a:extLst>
            </p:cNvPr>
            <p:cNvSpPr/>
            <p:nvPr/>
          </p:nvSpPr>
          <p:spPr>
            <a:xfrm>
              <a:off x="592948" y="1748875"/>
              <a:ext cx="4695568" cy="354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code analysis</a:t>
              </a:r>
              <a:endParaRPr lang="en-IT" dirty="0"/>
            </a:p>
          </p:txBody>
        </p:sp>
        <p:sp>
          <p:nvSpPr>
            <p:cNvPr id="7" name="Rectangle 9">
              <a:extLst>
                <a:ext uri="{FF2B5EF4-FFF2-40B4-BE49-F238E27FC236}">
                  <a16:creationId xmlns:a16="http://schemas.microsoft.com/office/drawing/2014/main" id="{5811D300-A4F0-AA3C-803C-536DBDCE5568}"/>
                </a:ext>
              </a:extLst>
            </p:cNvPr>
            <p:cNvSpPr/>
            <p:nvPr/>
          </p:nvSpPr>
          <p:spPr>
            <a:xfrm>
              <a:off x="592948" y="2361143"/>
              <a:ext cx="4695568" cy="35488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threat identification</a:t>
              </a:r>
              <a:endParaRPr lang="en-IT" dirty="0"/>
            </a:p>
          </p:txBody>
        </p:sp>
        <p:sp>
          <p:nvSpPr>
            <p:cNvPr id="8" name="Rectangle 10">
              <a:extLst>
                <a:ext uri="{FF2B5EF4-FFF2-40B4-BE49-F238E27FC236}">
                  <a16:creationId xmlns:a16="http://schemas.microsoft.com/office/drawing/2014/main" id="{AB91549B-E60C-930E-3272-283AE5645BC3}"/>
                </a:ext>
              </a:extLst>
            </p:cNvPr>
            <p:cNvSpPr/>
            <p:nvPr/>
          </p:nvSpPr>
          <p:spPr>
            <a:xfrm>
              <a:off x="592948" y="2835215"/>
              <a:ext cx="4695568" cy="35488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risk evaluation and prioritization</a:t>
              </a:r>
              <a:endParaRPr lang="en-IT" dirty="0"/>
            </a:p>
          </p:txBody>
        </p:sp>
        <p:sp>
          <p:nvSpPr>
            <p:cNvPr id="9" name="Rectangle 11">
              <a:extLst>
                <a:ext uri="{FF2B5EF4-FFF2-40B4-BE49-F238E27FC236}">
                  <a16:creationId xmlns:a16="http://schemas.microsoft.com/office/drawing/2014/main" id="{93D93C3F-A2B2-6103-3F3C-3B6FA6DB2ED4}"/>
                </a:ext>
              </a:extLst>
            </p:cNvPr>
            <p:cNvSpPr/>
            <p:nvPr/>
          </p:nvSpPr>
          <p:spPr>
            <a:xfrm>
              <a:off x="592948" y="3463941"/>
              <a:ext cx="4695568" cy="3548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decision making</a:t>
              </a:r>
              <a:endParaRPr lang="en-IT" dirty="0"/>
            </a:p>
          </p:txBody>
        </p:sp>
        <p:sp>
          <p:nvSpPr>
            <p:cNvPr id="10" name="Rectangle 12">
              <a:extLst>
                <a:ext uri="{FF2B5EF4-FFF2-40B4-BE49-F238E27FC236}">
                  <a16:creationId xmlns:a16="http://schemas.microsoft.com/office/drawing/2014/main" id="{E7B42E28-08A6-5DDA-0654-9B3524F5AED4}"/>
                </a:ext>
              </a:extLst>
            </p:cNvPr>
            <p:cNvSpPr/>
            <p:nvPr/>
          </p:nvSpPr>
          <p:spPr>
            <a:xfrm>
              <a:off x="592948" y="3954749"/>
              <a:ext cx="4695568" cy="3548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deployment</a:t>
              </a:r>
              <a:endParaRPr lang="en-IT" dirty="0"/>
            </a:p>
          </p:txBody>
        </p:sp>
        <p:sp>
          <p:nvSpPr>
            <p:cNvPr id="11" name="Rectangle 13">
              <a:extLst>
                <a:ext uri="{FF2B5EF4-FFF2-40B4-BE49-F238E27FC236}">
                  <a16:creationId xmlns:a16="http://schemas.microsoft.com/office/drawing/2014/main" id="{01C45BC9-045F-153C-E294-3ACAEDA3D039}"/>
                </a:ext>
              </a:extLst>
            </p:cNvPr>
            <p:cNvSpPr/>
            <p:nvPr/>
          </p:nvSpPr>
          <p:spPr>
            <a:xfrm>
              <a:off x="1089904" y="4681893"/>
              <a:ext cx="1623571" cy="56329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protected application</a:t>
              </a:r>
              <a:endParaRPr lang="en-IT" dirty="0"/>
            </a:p>
          </p:txBody>
        </p:sp>
        <p:sp>
          <p:nvSpPr>
            <p:cNvPr id="12" name="Rectangle 14">
              <a:extLst>
                <a:ext uri="{FF2B5EF4-FFF2-40B4-BE49-F238E27FC236}">
                  <a16:creationId xmlns:a16="http://schemas.microsoft.com/office/drawing/2014/main" id="{91C21F96-376F-BFB4-DC66-EC1690CB28E8}"/>
                </a:ext>
              </a:extLst>
            </p:cNvPr>
            <p:cNvSpPr/>
            <p:nvPr/>
          </p:nvSpPr>
          <p:spPr>
            <a:xfrm>
              <a:off x="3143814" y="4683084"/>
              <a:ext cx="1535998" cy="56329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server-side logic</a:t>
              </a:r>
              <a:endParaRPr lang="en-IT" dirty="0"/>
            </a:p>
          </p:txBody>
        </p:sp>
        <p:cxnSp>
          <p:nvCxnSpPr>
            <p:cNvPr id="13" name="Straight Arrow Connector 16">
              <a:extLst>
                <a:ext uri="{FF2B5EF4-FFF2-40B4-BE49-F238E27FC236}">
                  <a16:creationId xmlns:a16="http://schemas.microsoft.com/office/drawing/2014/main" id="{F6EC88EF-875A-9C7A-7AC0-A4992DBED7E7}"/>
                </a:ext>
              </a:extLst>
            </p:cNvPr>
            <p:cNvCxnSpPr>
              <a:stCxn id="4" idx="2"/>
              <a:endCxn id="5" idx="0"/>
            </p:cNvCxnSpPr>
            <p:nvPr/>
          </p:nvCxnSpPr>
          <p:spPr>
            <a:xfrm>
              <a:off x="2940732" y="1005576"/>
              <a:ext cx="0" cy="21746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4" name="Straight Arrow Connector 17">
              <a:extLst>
                <a:ext uri="{FF2B5EF4-FFF2-40B4-BE49-F238E27FC236}">
                  <a16:creationId xmlns:a16="http://schemas.microsoft.com/office/drawing/2014/main" id="{1148602F-B46E-B5BD-BAB9-733FD51434C4}"/>
                </a:ext>
              </a:extLst>
            </p:cNvPr>
            <p:cNvCxnSpPr>
              <a:cxnSpLocks/>
              <a:stCxn id="5" idx="2"/>
              <a:endCxn id="6" idx="0"/>
            </p:cNvCxnSpPr>
            <p:nvPr/>
          </p:nvCxnSpPr>
          <p:spPr>
            <a:xfrm>
              <a:off x="2940732" y="1577925"/>
              <a:ext cx="0" cy="17095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5" name="Straight Arrow Connector 20">
              <a:extLst>
                <a:ext uri="{FF2B5EF4-FFF2-40B4-BE49-F238E27FC236}">
                  <a16:creationId xmlns:a16="http://schemas.microsoft.com/office/drawing/2014/main" id="{F5EC8E1C-D3A3-249A-CDF1-EDF7816B1B08}"/>
                </a:ext>
              </a:extLst>
            </p:cNvPr>
            <p:cNvCxnSpPr>
              <a:cxnSpLocks/>
              <a:stCxn id="6" idx="2"/>
              <a:endCxn id="7" idx="0"/>
            </p:cNvCxnSpPr>
            <p:nvPr/>
          </p:nvCxnSpPr>
          <p:spPr>
            <a:xfrm>
              <a:off x="2940732" y="2103760"/>
              <a:ext cx="0" cy="25738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 name="Straight Arrow Connector 23">
              <a:extLst>
                <a:ext uri="{FF2B5EF4-FFF2-40B4-BE49-F238E27FC236}">
                  <a16:creationId xmlns:a16="http://schemas.microsoft.com/office/drawing/2014/main" id="{5C474A1A-48B2-A61E-7C11-91177442DA32}"/>
                </a:ext>
              </a:extLst>
            </p:cNvPr>
            <p:cNvCxnSpPr>
              <a:cxnSpLocks/>
              <a:stCxn id="7" idx="2"/>
              <a:endCxn id="8" idx="0"/>
            </p:cNvCxnSpPr>
            <p:nvPr/>
          </p:nvCxnSpPr>
          <p:spPr>
            <a:xfrm>
              <a:off x="2940732" y="2716028"/>
              <a:ext cx="0" cy="11918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7" name="Straight Arrow Connector 26">
              <a:extLst>
                <a:ext uri="{FF2B5EF4-FFF2-40B4-BE49-F238E27FC236}">
                  <a16:creationId xmlns:a16="http://schemas.microsoft.com/office/drawing/2014/main" id="{5C0B6394-A9B2-EF15-0CEA-F38B48DD47FE}"/>
                </a:ext>
              </a:extLst>
            </p:cNvPr>
            <p:cNvCxnSpPr>
              <a:cxnSpLocks/>
              <a:stCxn id="8" idx="2"/>
              <a:endCxn id="9" idx="0"/>
            </p:cNvCxnSpPr>
            <p:nvPr/>
          </p:nvCxnSpPr>
          <p:spPr>
            <a:xfrm>
              <a:off x="2940732" y="3190100"/>
              <a:ext cx="0" cy="27384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8" name="Straight Arrow Connector 29">
              <a:extLst>
                <a:ext uri="{FF2B5EF4-FFF2-40B4-BE49-F238E27FC236}">
                  <a16:creationId xmlns:a16="http://schemas.microsoft.com/office/drawing/2014/main" id="{6D7C9EF9-B902-EE79-FFEA-11A78C80DFCD}"/>
                </a:ext>
              </a:extLst>
            </p:cNvPr>
            <p:cNvCxnSpPr>
              <a:cxnSpLocks/>
              <a:stCxn id="9" idx="2"/>
              <a:endCxn id="10" idx="0"/>
            </p:cNvCxnSpPr>
            <p:nvPr/>
          </p:nvCxnSpPr>
          <p:spPr>
            <a:xfrm>
              <a:off x="2940732" y="3818826"/>
              <a:ext cx="0" cy="13592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32">
              <a:extLst>
                <a:ext uri="{FF2B5EF4-FFF2-40B4-BE49-F238E27FC236}">
                  <a16:creationId xmlns:a16="http://schemas.microsoft.com/office/drawing/2014/main" id="{9836D539-D187-954E-37B9-AF295FC8C8CC}"/>
                </a:ext>
              </a:extLst>
            </p:cNvPr>
            <p:cNvCxnSpPr>
              <a:cxnSpLocks/>
              <a:stCxn id="10" idx="2"/>
              <a:endCxn id="11" idx="0"/>
            </p:cNvCxnSpPr>
            <p:nvPr/>
          </p:nvCxnSpPr>
          <p:spPr>
            <a:xfrm rot="5400000">
              <a:off x="2235082" y="3976243"/>
              <a:ext cx="372258" cy="1039042"/>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35">
              <a:extLst>
                <a:ext uri="{FF2B5EF4-FFF2-40B4-BE49-F238E27FC236}">
                  <a16:creationId xmlns:a16="http://schemas.microsoft.com/office/drawing/2014/main" id="{33F06F9B-847E-7AA8-EE8E-26B661397273}"/>
                </a:ext>
              </a:extLst>
            </p:cNvPr>
            <p:cNvCxnSpPr>
              <a:cxnSpLocks/>
              <a:stCxn id="10" idx="2"/>
              <a:endCxn id="12" idx="0"/>
            </p:cNvCxnSpPr>
            <p:nvPr/>
          </p:nvCxnSpPr>
          <p:spPr>
            <a:xfrm rot="16200000" flipH="1">
              <a:off x="3239548" y="4010818"/>
              <a:ext cx="373449" cy="971081"/>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1" name="Straight Arrow Connector 49">
              <a:extLst>
                <a:ext uri="{FF2B5EF4-FFF2-40B4-BE49-F238E27FC236}">
                  <a16:creationId xmlns:a16="http://schemas.microsoft.com/office/drawing/2014/main" id="{8CDB3C8B-879B-775A-0E39-245CF303B050}"/>
                </a:ext>
              </a:extLst>
            </p:cNvPr>
            <p:cNvCxnSpPr>
              <a:cxnSpLocks/>
              <a:stCxn id="11" idx="3"/>
              <a:endCxn id="12" idx="1"/>
            </p:cNvCxnSpPr>
            <p:nvPr/>
          </p:nvCxnSpPr>
          <p:spPr>
            <a:xfrm>
              <a:off x="2713475" y="4963541"/>
              <a:ext cx="430339" cy="1191"/>
            </a:xfrm>
            <a:prstGeom prst="straightConnector1">
              <a:avLst/>
            </a:prstGeom>
            <a:ln>
              <a:prstDash val="sysDot"/>
              <a:headEnd type="triangle"/>
              <a:tailEnd type="triangle"/>
            </a:ln>
          </p:spPr>
          <p:style>
            <a:lnRef idx="3">
              <a:schemeClr val="accent3"/>
            </a:lnRef>
            <a:fillRef idx="0">
              <a:schemeClr val="accent3"/>
            </a:fillRef>
            <a:effectRef idx="2">
              <a:schemeClr val="accent3"/>
            </a:effectRef>
            <a:fontRef idx="minor">
              <a:schemeClr val="tx1"/>
            </a:fontRef>
          </p:style>
        </p:cxnSp>
        <p:sp>
          <p:nvSpPr>
            <p:cNvPr id="22" name="Rounded Rectangle 52">
              <a:extLst>
                <a:ext uri="{FF2B5EF4-FFF2-40B4-BE49-F238E27FC236}">
                  <a16:creationId xmlns:a16="http://schemas.microsoft.com/office/drawing/2014/main" id="{118309CB-0D3C-7D6F-D888-8E2A93CEA9AA}"/>
                </a:ext>
              </a:extLst>
            </p:cNvPr>
            <p:cNvSpPr/>
            <p:nvPr/>
          </p:nvSpPr>
          <p:spPr>
            <a:xfrm>
              <a:off x="423585" y="1140094"/>
              <a:ext cx="5009322" cy="1043608"/>
            </a:xfrm>
            <a:prstGeom prst="round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3" name="Rounded Rectangle 60">
              <a:extLst>
                <a:ext uri="{FF2B5EF4-FFF2-40B4-BE49-F238E27FC236}">
                  <a16:creationId xmlns:a16="http://schemas.microsoft.com/office/drawing/2014/main" id="{AD7119BD-3661-C461-A66C-1C5EB8228774}"/>
                </a:ext>
              </a:extLst>
            </p:cNvPr>
            <p:cNvSpPr/>
            <p:nvPr/>
          </p:nvSpPr>
          <p:spPr>
            <a:xfrm>
              <a:off x="423585" y="2238039"/>
              <a:ext cx="5009322" cy="1043608"/>
            </a:xfrm>
            <a:prstGeom prst="roundRect">
              <a:avLst/>
            </a:prstGeom>
            <a:noFill/>
            <a:ln w="19050">
              <a:solidFill>
                <a:srgbClr val="59A2A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4" name="Rounded Rectangle 61">
              <a:extLst>
                <a:ext uri="{FF2B5EF4-FFF2-40B4-BE49-F238E27FC236}">
                  <a16:creationId xmlns:a16="http://schemas.microsoft.com/office/drawing/2014/main" id="{E2392972-B8B6-049A-0F34-455FFD83FE37}"/>
                </a:ext>
              </a:extLst>
            </p:cNvPr>
            <p:cNvSpPr/>
            <p:nvPr/>
          </p:nvSpPr>
          <p:spPr>
            <a:xfrm>
              <a:off x="423585" y="3338437"/>
              <a:ext cx="5009322" cy="1043608"/>
            </a:xfrm>
            <a:prstGeom prst="roundRect">
              <a:avLst/>
            </a:prstGeom>
            <a:noFill/>
            <a:ln w="19050">
              <a:solidFill>
                <a:srgbClr val="8A9C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5" name="Rounded Rectangle 1026">
              <a:extLst>
                <a:ext uri="{FF2B5EF4-FFF2-40B4-BE49-F238E27FC236}">
                  <a16:creationId xmlns:a16="http://schemas.microsoft.com/office/drawing/2014/main" id="{FDC037C7-8032-9D5F-5372-A03281A59338}"/>
                </a:ext>
              </a:extLst>
            </p:cNvPr>
            <p:cNvSpPr/>
            <p:nvPr/>
          </p:nvSpPr>
          <p:spPr>
            <a:xfrm>
              <a:off x="423585" y="4565337"/>
              <a:ext cx="5009322" cy="808825"/>
            </a:xfrm>
            <a:prstGeom prst="roundRect">
              <a:avLst/>
            </a:prstGeom>
            <a:noFill/>
            <a:ln w="19050">
              <a:solidFill>
                <a:srgbClr val="2D7CD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6" name="TextBox 1029">
              <a:extLst>
                <a:ext uri="{FF2B5EF4-FFF2-40B4-BE49-F238E27FC236}">
                  <a16:creationId xmlns:a16="http://schemas.microsoft.com/office/drawing/2014/main" id="{C199AEB3-59BF-A040-9B6A-595091C52929}"/>
                </a:ext>
              </a:extLst>
            </p:cNvPr>
            <p:cNvSpPr txBox="1"/>
            <p:nvPr/>
          </p:nvSpPr>
          <p:spPr>
            <a:xfrm rot="16200000">
              <a:off x="-534783" y="1407744"/>
              <a:ext cx="1043609" cy="508309"/>
            </a:xfrm>
            <a:prstGeom prst="rect">
              <a:avLst/>
            </a:prstGeom>
            <a:noFill/>
          </p:spPr>
          <p:txBody>
            <a:bodyPr wrap="square" rtlCol="0">
              <a:spAutoFit/>
            </a:bodyPr>
            <a:lstStyle/>
            <a:p>
              <a:pPr algn="ctr"/>
              <a:r>
                <a:rPr lang="en-IT" sz="1100" dirty="0"/>
                <a:t>RISK FRAMING</a:t>
              </a:r>
            </a:p>
          </p:txBody>
        </p:sp>
        <p:sp>
          <p:nvSpPr>
            <p:cNvPr id="27" name="TextBox 1030">
              <a:extLst>
                <a:ext uri="{FF2B5EF4-FFF2-40B4-BE49-F238E27FC236}">
                  <a16:creationId xmlns:a16="http://schemas.microsoft.com/office/drawing/2014/main" id="{556B22FF-BC77-B258-5B2C-4E679CDF2AD0}"/>
                </a:ext>
              </a:extLst>
            </p:cNvPr>
            <p:cNvSpPr txBox="1"/>
            <p:nvPr/>
          </p:nvSpPr>
          <p:spPr>
            <a:xfrm rot="16200000">
              <a:off x="-669960" y="2539618"/>
              <a:ext cx="1313957" cy="472002"/>
            </a:xfrm>
            <a:prstGeom prst="rect">
              <a:avLst/>
            </a:prstGeom>
            <a:noFill/>
          </p:spPr>
          <p:txBody>
            <a:bodyPr wrap="square" rtlCol="0">
              <a:spAutoFit/>
            </a:bodyPr>
            <a:lstStyle/>
            <a:p>
              <a:pPr algn="ctr"/>
              <a:r>
                <a:rPr lang="en-IT" sz="1000" dirty="0"/>
                <a:t>RISK ASSESSMENT</a:t>
              </a:r>
            </a:p>
          </p:txBody>
        </p:sp>
        <p:sp>
          <p:nvSpPr>
            <p:cNvPr id="28" name="TextBox 1031">
              <a:extLst>
                <a:ext uri="{FF2B5EF4-FFF2-40B4-BE49-F238E27FC236}">
                  <a16:creationId xmlns:a16="http://schemas.microsoft.com/office/drawing/2014/main" id="{0CAA76A0-FC75-EED4-1E36-3BA1C7B6C91B}"/>
                </a:ext>
              </a:extLst>
            </p:cNvPr>
            <p:cNvSpPr txBox="1"/>
            <p:nvPr/>
          </p:nvSpPr>
          <p:spPr>
            <a:xfrm rot="16200000">
              <a:off x="-628687" y="3615163"/>
              <a:ext cx="1231411" cy="490155"/>
            </a:xfrm>
            <a:prstGeom prst="rect">
              <a:avLst/>
            </a:prstGeom>
            <a:noFill/>
          </p:spPr>
          <p:txBody>
            <a:bodyPr wrap="square" rtlCol="0">
              <a:spAutoFit/>
            </a:bodyPr>
            <a:lstStyle/>
            <a:p>
              <a:pPr algn="ctr"/>
              <a:r>
                <a:rPr lang="en-IT" sz="1050" dirty="0"/>
                <a:t>RISK MIITIGATION</a:t>
              </a:r>
            </a:p>
          </p:txBody>
        </p:sp>
      </p:grpSp>
      <p:sp>
        <p:nvSpPr>
          <p:cNvPr id="30" name="TextBox 1031">
            <a:extLst>
              <a:ext uri="{FF2B5EF4-FFF2-40B4-BE49-F238E27FC236}">
                <a16:creationId xmlns:a16="http://schemas.microsoft.com/office/drawing/2014/main" id="{42C004BC-84E2-BBAF-1B5D-B325DF2EE7B2}"/>
              </a:ext>
            </a:extLst>
          </p:cNvPr>
          <p:cNvSpPr txBox="1"/>
          <p:nvPr/>
        </p:nvSpPr>
        <p:spPr>
          <a:xfrm rot="16200000">
            <a:off x="-224777" y="4207185"/>
            <a:ext cx="1079295" cy="415498"/>
          </a:xfrm>
          <a:prstGeom prst="rect">
            <a:avLst/>
          </a:prstGeom>
          <a:noFill/>
        </p:spPr>
        <p:txBody>
          <a:bodyPr wrap="square" rtlCol="0">
            <a:spAutoFit/>
          </a:bodyPr>
          <a:lstStyle/>
          <a:p>
            <a:pPr algn="ctr"/>
            <a:r>
              <a:rPr lang="en-IT" sz="1050"/>
              <a:t>RISK </a:t>
            </a:r>
            <a:r>
              <a:rPr lang="en-US" sz="1050" dirty="0"/>
              <a:t>MONITORING</a:t>
            </a:r>
            <a:endParaRPr lang="en-IT" sz="1050" dirty="0"/>
          </a:p>
        </p:txBody>
      </p:sp>
    </p:spTree>
    <p:extLst>
      <p:ext uri="{BB962C8B-B14F-4D97-AF65-F5344CB8AC3E}">
        <p14:creationId xmlns:p14="http://schemas.microsoft.com/office/powerpoint/2010/main" val="3334669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85BD0-77A4-4CB2-94F4-2FD4030CB08D}"/>
              </a:ext>
            </a:extLst>
          </p:cNvPr>
          <p:cNvSpPr>
            <a:spLocks noGrp="1"/>
          </p:cNvSpPr>
          <p:nvPr>
            <p:ph type="title"/>
          </p:nvPr>
        </p:nvSpPr>
        <p:spPr/>
        <p:txBody>
          <a:bodyPr/>
          <a:lstStyle/>
          <a:p>
            <a:r>
              <a:rPr lang="en-US" dirty="0"/>
              <a:t>Economics </a:t>
            </a:r>
            <a:r>
              <a:rPr lang="en-US" noProof="0" dirty="0"/>
              <a:t>of MATE attacks</a:t>
            </a:r>
            <a:endParaRPr lang="en-US" dirty="0"/>
          </a:p>
        </p:txBody>
      </p:sp>
      <p:sp>
        <p:nvSpPr>
          <p:cNvPr id="3" name="Freeform 15">
            <a:extLst>
              <a:ext uri="{FF2B5EF4-FFF2-40B4-BE49-F238E27FC236}">
                <a16:creationId xmlns:a16="http://schemas.microsoft.com/office/drawing/2014/main" id="{6791AF9E-3574-FB96-2DA0-A786B7F10FEA}"/>
              </a:ext>
            </a:extLst>
          </p:cNvPr>
          <p:cNvSpPr/>
          <p:nvPr/>
        </p:nvSpPr>
        <p:spPr>
          <a:xfrm>
            <a:off x="1981200" y="3419296"/>
            <a:ext cx="3609975" cy="800279"/>
          </a:xfrm>
          <a:custGeom>
            <a:avLst/>
            <a:gdLst>
              <a:gd name="connsiteX0" fmla="*/ 0 w 2806700"/>
              <a:gd name="connsiteY0" fmla="*/ 1719972 h 1719972"/>
              <a:gd name="connsiteX1" fmla="*/ 228600 w 2806700"/>
              <a:gd name="connsiteY1" fmla="*/ 411872 h 1719972"/>
              <a:gd name="connsiteX2" fmla="*/ 279400 w 2806700"/>
              <a:gd name="connsiteY2" fmla="*/ 297572 h 1719972"/>
              <a:gd name="connsiteX3" fmla="*/ 304800 w 2806700"/>
              <a:gd name="connsiteY3" fmla="*/ 259472 h 1719972"/>
              <a:gd name="connsiteX4" fmla="*/ 330200 w 2806700"/>
              <a:gd name="connsiteY4" fmla="*/ 208672 h 1719972"/>
              <a:gd name="connsiteX5" fmla="*/ 419100 w 2806700"/>
              <a:gd name="connsiteY5" fmla="*/ 107072 h 1719972"/>
              <a:gd name="connsiteX6" fmla="*/ 469900 w 2806700"/>
              <a:gd name="connsiteY6" fmla="*/ 81672 h 1719972"/>
              <a:gd name="connsiteX7" fmla="*/ 558800 w 2806700"/>
              <a:gd name="connsiteY7" fmla="*/ 30872 h 1719972"/>
              <a:gd name="connsiteX8" fmla="*/ 673100 w 2806700"/>
              <a:gd name="connsiteY8" fmla="*/ 5472 h 1719972"/>
              <a:gd name="connsiteX9" fmla="*/ 1498600 w 2806700"/>
              <a:gd name="connsiteY9" fmla="*/ 68972 h 1719972"/>
              <a:gd name="connsiteX10" fmla="*/ 1612900 w 2806700"/>
              <a:gd name="connsiteY10" fmla="*/ 107072 h 1719972"/>
              <a:gd name="connsiteX11" fmla="*/ 1727200 w 2806700"/>
              <a:gd name="connsiteY11" fmla="*/ 170572 h 1719972"/>
              <a:gd name="connsiteX12" fmla="*/ 1765300 w 2806700"/>
              <a:gd name="connsiteY12" fmla="*/ 221372 h 1719972"/>
              <a:gd name="connsiteX13" fmla="*/ 1803400 w 2806700"/>
              <a:gd name="connsiteY13" fmla="*/ 259472 h 1719972"/>
              <a:gd name="connsiteX14" fmla="*/ 1879600 w 2806700"/>
              <a:gd name="connsiteY14" fmla="*/ 310272 h 1719972"/>
              <a:gd name="connsiteX15" fmla="*/ 1930400 w 2806700"/>
              <a:gd name="connsiteY15" fmla="*/ 386472 h 1719972"/>
              <a:gd name="connsiteX16" fmla="*/ 2006600 w 2806700"/>
              <a:gd name="connsiteY16" fmla="*/ 437272 h 1719972"/>
              <a:gd name="connsiteX17" fmla="*/ 2082800 w 2806700"/>
              <a:gd name="connsiteY17" fmla="*/ 475372 h 1719972"/>
              <a:gd name="connsiteX18" fmla="*/ 2120900 w 2806700"/>
              <a:gd name="connsiteY18" fmla="*/ 513472 h 1719972"/>
              <a:gd name="connsiteX19" fmla="*/ 2159000 w 2806700"/>
              <a:gd name="connsiteY19" fmla="*/ 538872 h 1719972"/>
              <a:gd name="connsiteX20" fmla="*/ 2197100 w 2806700"/>
              <a:gd name="connsiteY20" fmla="*/ 576972 h 1719972"/>
              <a:gd name="connsiteX21" fmla="*/ 2273300 w 2806700"/>
              <a:gd name="connsiteY21" fmla="*/ 627772 h 1719972"/>
              <a:gd name="connsiteX22" fmla="*/ 2311400 w 2806700"/>
              <a:gd name="connsiteY22" fmla="*/ 665872 h 1719972"/>
              <a:gd name="connsiteX23" fmla="*/ 2336800 w 2806700"/>
              <a:gd name="connsiteY23" fmla="*/ 703972 h 1719972"/>
              <a:gd name="connsiteX24" fmla="*/ 2374900 w 2806700"/>
              <a:gd name="connsiteY24" fmla="*/ 729372 h 1719972"/>
              <a:gd name="connsiteX25" fmla="*/ 2438400 w 2806700"/>
              <a:gd name="connsiteY25" fmla="*/ 830972 h 1719972"/>
              <a:gd name="connsiteX26" fmla="*/ 2463800 w 2806700"/>
              <a:gd name="connsiteY26" fmla="*/ 843672 h 1719972"/>
              <a:gd name="connsiteX27" fmla="*/ 2806700 w 2806700"/>
              <a:gd name="connsiteY27" fmla="*/ 1707272 h 1719972"/>
              <a:gd name="connsiteX28" fmla="*/ 0 w 2806700"/>
              <a:gd name="connsiteY28" fmla="*/ 1719972 h 1719972"/>
              <a:gd name="connsiteX0" fmla="*/ 0 w 2806700"/>
              <a:gd name="connsiteY0" fmla="*/ 1719972 h 1719972"/>
              <a:gd name="connsiteX1" fmla="*/ 181472 w 2806700"/>
              <a:gd name="connsiteY1" fmla="*/ 411873 h 1719972"/>
              <a:gd name="connsiteX2" fmla="*/ 279400 w 2806700"/>
              <a:gd name="connsiteY2" fmla="*/ 297572 h 1719972"/>
              <a:gd name="connsiteX3" fmla="*/ 304800 w 2806700"/>
              <a:gd name="connsiteY3" fmla="*/ 259472 h 1719972"/>
              <a:gd name="connsiteX4" fmla="*/ 330200 w 2806700"/>
              <a:gd name="connsiteY4" fmla="*/ 208672 h 1719972"/>
              <a:gd name="connsiteX5" fmla="*/ 419100 w 2806700"/>
              <a:gd name="connsiteY5" fmla="*/ 107072 h 1719972"/>
              <a:gd name="connsiteX6" fmla="*/ 469900 w 2806700"/>
              <a:gd name="connsiteY6" fmla="*/ 81672 h 1719972"/>
              <a:gd name="connsiteX7" fmla="*/ 558800 w 2806700"/>
              <a:gd name="connsiteY7" fmla="*/ 30872 h 1719972"/>
              <a:gd name="connsiteX8" fmla="*/ 673100 w 2806700"/>
              <a:gd name="connsiteY8" fmla="*/ 5472 h 1719972"/>
              <a:gd name="connsiteX9" fmla="*/ 1498600 w 2806700"/>
              <a:gd name="connsiteY9" fmla="*/ 68972 h 1719972"/>
              <a:gd name="connsiteX10" fmla="*/ 1612900 w 2806700"/>
              <a:gd name="connsiteY10" fmla="*/ 107072 h 1719972"/>
              <a:gd name="connsiteX11" fmla="*/ 1727200 w 2806700"/>
              <a:gd name="connsiteY11" fmla="*/ 170572 h 1719972"/>
              <a:gd name="connsiteX12" fmla="*/ 1765300 w 2806700"/>
              <a:gd name="connsiteY12" fmla="*/ 221372 h 1719972"/>
              <a:gd name="connsiteX13" fmla="*/ 1803400 w 2806700"/>
              <a:gd name="connsiteY13" fmla="*/ 259472 h 1719972"/>
              <a:gd name="connsiteX14" fmla="*/ 1879600 w 2806700"/>
              <a:gd name="connsiteY14" fmla="*/ 310272 h 1719972"/>
              <a:gd name="connsiteX15" fmla="*/ 1930400 w 2806700"/>
              <a:gd name="connsiteY15" fmla="*/ 386472 h 1719972"/>
              <a:gd name="connsiteX16" fmla="*/ 2006600 w 2806700"/>
              <a:gd name="connsiteY16" fmla="*/ 437272 h 1719972"/>
              <a:gd name="connsiteX17" fmla="*/ 2082800 w 2806700"/>
              <a:gd name="connsiteY17" fmla="*/ 475372 h 1719972"/>
              <a:gd name="connsiteX18" fmla="*/ 2120900 w 2806700"/>
              <a:gd name="connsiteY18" fmla="*/ 513472 h 1719972"/>
              <a:gd name="connsiteX19" fmla="*/ 2159000 w 2806700"/>
              <a:gd name="connsiteY19" fmla="*/ 538872 h 1719972"/>
              <a:gd name="connsiteX20" fmla="*/ 2197100 w 2806700"/>
              <a:gd name="connsiteY20" fmla="*/ 576972 h 1719972"/>
              <a:gd name="connsiteX21" fmla="*/ 2273300 w 2806700"/>
              <a:gd name="connsiteY21" fmla="*/ 627772 h 1719972"/>
              <a:gd name="connsiteX22" fmla="*/ 2311400 w 2806700"/>
              <a:gd name="connsiteY22" fmla="*/ 665872 h 1719972"/>
              <a:gd name="connsiteX23" fmla="*/ 2336800 w 2806700"/>
              <a:gd name="connsiteY23" fmla="*/ 703972 h 1719972"/>
              <a:gd name="connsiteX24" fmla="*/ 2374900 w 2806700"/>
              <a:gd name="connsiteY24" fmla="*/ 729372 h 1719972"/>
              <a:gd name="connsiteX25" fmla="*/ 2438400 w 2806700"/>
              <a:gd name="connsiteY25" fmla="*/ 830972 h 1719972"/>
              <a:gd name="connsiteX26" fmla="*/ 2463800 w 2806700"/>
              <a:gd name="connsiteY26" fmla="*/ 843672 h 1719972"/>
              <a:gd name="connsiteX27" fmla="*/ 2806700 w 2806700"/>
              <a:gd name="connsiteY27" fmla="*/ 1707272 h 1719972"/>
              <a:gd name="connsiteX28" fmla="*/ 0 w 2806700"/>
              <a:gd name="connsiteY28" fmla="*/ 1719972 h 1719972"/>
              <a:gd name="connsiteX0" fmla="*/ 0 w 2806700"/>
              <a:gd name="connsiteY0" fmla="*/ 1719972 h 1719972"/>
              <a:gd name="connsiteX1" fmla="*/ 181472 w 2806700"/>
              <a:gd name="connsiteY1" fmla="*/ 411873 h 1719972"/>
              <a:gd name="connsiteX2" fmla="*/ 245364 w 2806700"/>
              <a:gd name="connsiteY2" fmla="*/ 251502 h 1719972"/>
              <a:gd name="connsiteX3" fmla="*/ 304800 w 2806700"/>
              <a:gd name="connsiteY3" fmla="*/ 259472 h 1719972"/>
              <a:gd name="connsiteX4" fmla="*/ 330200 w 2806700"/>
              <a:gd name="connsiteY4" fmla="*/ 208672 h 1719972"/>
              <a:gd name="connsiteX5" fmla="*/ 419100 w 2806700"/>
              <a:gd name="connsiteY5" fmla="*/ 107072 h 1719972"/>
              <a:gd name="connsiteX6" fmla="*/ 469900 w 2806700"/>
              <a:gd name="connsiteY6" fmla="*/ 81672 h 1719972"/>
              <a:gd name="connsiteX7" fmla="*/ 558800 w 2806700"/>
              <a:gd name="connsiteY7" fmla="*/ 30872 h 1719972"/>
              <a:gd name="connsiteX8" fmla="*/ 673100 w 2806700"/>
              <a:gd name="connsiteY8" fmla="*/ 5472 h 1719972"/>
              <a:gd name="connsiteX9" fmla="*/ 1498600 w 2806700"/>
              <a:gd name="connsiteY9" fmla="*/ 68972 h 1719972"/>
              <a:gd name="connsiteX10" fmla="*/ 1612900 w 2806700"/>
              <a:gd name="connsiteY10" fmla="*/ 107072 h 1719972"/>
              <a:gd name="connsiteX11" fmla="*/ 1727200 w 2806700"/>
              <a:gd name="connsiteY11" fmla="*/ 170572 h 1719972"/>
              <a:gd name="connsiteX12" fmla="*/ 1765300 w 2806700"/>
              <a:gd name="connsiteY12" fmla="*/ 221372 h 1719972"/>
              <a:gd name="connsiteX13" fmla="*/ 1803400 w 2806700"/>
              <a:gd name="connsiteY13" fmla="*/ 259472 h 1719972"/>
              <a:gd name="connsiteX14" fmla="*/ 1879600 w 2806700"/>
              <a:gd name="connsiteY14" fmla="*/ 310272 h 1719972"/>
              <a:gd name="connsiteX15" fmla="*/ 1930400 w 2806700"/>
              <a:gd name="connsiteY15" fmla="*/ 386472 h 1719972"/>
              <a:gd name="connsiteX16" fmla="*/ 2006600 w 2806700"/>
              <a:gd name="connsiteY16" fmla="*/ 437272 h 1719972"/>
              <a:gd name="connsiteX17" fmla="*/ 2082800 w 2806700"/>
              <a:gd name="connsiteY17" fmla="*/ 475372 h 1719972"/>
              <a:gd name="connsiteX18" fmla="*/ 2120900 w 2806700"/>
              <a:gd name="connsiteY18" fmla="*/ 513472 h 1719972"/>
              <a:gd name="connsiteX19" fmla="*/ 2159000 w 2806700"/>
              <a:gd name="connsiteY19" fmla="*/ 538872 h 1719972"/>
              <a:gd name="connsiteX20" fmla="*/ 2197100 w 2806700"/>
              <a:gd name="connsiteY20" fmla="*/ 576972 h 1719972"/>
              <a:gd name="connsiteX21" fmla="*/ 2273300 w 2806700"/>
              <a:gd name="connsiteY21" fmla="*/ 627772 h 1719972"/>
              <a:gd name="connsiteX22" fmla="*/ 2311400 w 2806700"/>
              <a:gd name="connsiteY22" fmla="*/ 665872 h 1719972"/>
              <a:gd name="connsiteX23" fmla="*/ 2336800 w 2806700"/>
              <a:gd name="connsiteY23" fmla="*/ 703972 h 1719972"/>
              <a:gd name="connsiteX24" fmla="*/ 2374900 w 2806700"/>
              <a:gd name="connsiteY24" fmla="*/ 729372 h 1719972"/>
              <a:gd name="connsiteX25" fmla="*/ 2438400 w 2806700"/>
              <a:gd name="connsiteY25" fmla="*/ 830972 h 1719972"/>
              <a:gd name="connsiteX26" fmla="*/ 2463800 w 2806700"/>
              <a:gd name="connsiteY26" fmla="*/ 843672 h 1719972"/>
              <a:gd name="connsiteX27" fmla="*/ 2806700 w 2806700"/>
              <a:gd name="connsiteY27" fmla="*/ 1707272 h 1719972"/>
              <a:gd name="connsiteX28" fmla="*/ 0 w 2806700"/>
              <a:gd name="connsiteY28" fmla="*/ 1719972 h 1719972"/>
              <a:gd name="connsiteX0" fmla="*/ 0 w 2806700"/>
              <a:gd name="connsiteY0" fmla="*/ 1719972 h 1719972"/>
              <a:gd name="connsiteX1" fmla="*/ 181472 w 2806700"/>
              <a:gd name="connsiteY1" fmla="*/ 411873 h 1719972"/>
              <a:gd name="connsiteX2" fmla="*/ 245364 w 2806700"/>
              <a:gd name="connsiteY2" fmla="*/ 251502 h 1719972"/>
              <a:gd name="connsiteX3" fmla="*/ 278618 w 2806700"/>
              <a:gd name="connsiteY3" fmla="*/ 167331 h 1719972"/>
              <a:gd name="connsiteX4" fmla="*/ 330200 w 2806700"/>
              <a:gd name="connsiteY4" fmla="*/ 208672 h 1719972"/>
              <a:gd name="connsiteX5" fmla="*/ 419100 w 2806700"/>
              <a:gd name="connsiteY5" fmla="*/ 107072 h 1719972"/>
              <a:gd name="connsiteX6" fmla="*/ 469900 w 2806700"/>
              <a:gd name="connsiteY6" fmla="*/ 81672 h 1719972"/>
              <a:gd name="connsiteX7" fmla="*/ 558800 w 2806700"/>
              <a:gd name="connsiteY7" fmla="*/ 30872 h 1719972"/>
              <a:gd name="connsiteX8" fmla="*/ 673100 w 2806700"/>
              <a:gd name="connsiteY8" fmla="*/ 5472 h 1719972"/>
              <a:gd name="connsiteX9" fmla="*/ 1498600 w 2806700"/>
              <a:gd name="connsiteY9" fmla="*/ 68972 h 1719972"/>
              <a:gd name="connsiteX10" fmla="*/ 1612900 w 2806700"/>
              <a:gd name="connsiteY10" fmla="*/ 107072 h 1719972"/>
              <a:gd name="connsiteX11" fmla="*/ 1727200 w 2806700"/>
              <a:gd name="connsiteY11" fmla="*/ 170572 h 1719972"/>
              <a:gd name="connsiteX12" fmla="*/ 1765300 w 2806700"/>
              <a:gd name="connsiteY12" fmla="*/ 221372 h 1719972"/>
              <a:gd name="connsiteX13" fmla="*/ 1803400 w 2806700"/>
              <a:gd name="connsiteY13" fmla="*/ 259472 h 1719972"/>
              <a:gd name="connsiteX14" fmla="*/ 1879600 w 2806700"/>
              <a:gd name="connsiteY14" fmla="*/ 310272 h 1719972"/>
              <a:gd name="connsiteX15" fmla="*/ 1930400 w 2806700"/>
              <a:gd name="connsiteY15" fmla="*/ 386472 h 1719972"/>
              <a:gd name="connsiteX16" fmla="*/ 2006600 w 2806700"/>
              <a:gd name="connsiteY16" fmla="*/ 437272 h 1719972"/>
              <a:gd name="connsiteX17" fmla="*/ 2082800 w 2806700"/>
              <a:gd name="connsiteY17" fmla="*/ 475372 h 1719972"/>
              <a:gd name="connsiteX18" fmla="*/ 2120900 w 2806700"/>
              <a:gd name="connsiteY18" fmla="*/ 513472 h 1719972"/>
              <a:gd name="connsiteX19" fmla="*/ 2159000 w 2806700"/>
              <a:gd name="connsiteY19" fmla="*/ 538872 h 1719972"/>
              <a:gd name="connsiteX20" fmla="*/ 2197100 w 2806700"/>
              <a:gd name="connsiteY20" fmla="*/ 576972 h 1719972"/>
              <a:gd name="connsiteX21" fmla="*/ 2273300 w 2806700"/>
              <a:gd name="connsiteY21" fmla="*/ 627772 h 1719972"/>
              <a:gd name="connsiteX22" fmla="*/ 2311400 w 2806700"/>
              <a:gd name="connsiteY22" fmla="*/ 665872 h 1719972"/>
              <a:gd name="connsiteX23" fmla="*/ 2336800 w 2806700"/>
              <a:gd name="connsiteY23" fmla="*/ 703972 h 1719972"/>
              <a:gd name="connsiteX24" fmla="*/ 2374900 w 2806700"/>
              <a:gd name="connsiteY24" fmla="*/ 729372 h 1719972"/>
              <a:gd name="connsiteX25" fmla="*/ 2438400 w 2806700"/>
              <a:gd name="connsiteY25" fmla="*/ 830972 h 1719972"/>
              <a:gd name="connsiteX26" fmla="*/ 2463800 w 2806700"/>
              <a:gd name="connsiteY26" fmla="*/ 843672 h 1719972"/>
              <a:gd name="connsiteX27" fmla="*/ 2806700 w 2806700"/>
              <a:gd name="connsiteY27" fmla="*/ 1707272 h 1719972"/>
              <a:gd name="connsiteX28" fmla="*/ 0 w 2806700"/>
              <a:gd name="connsiteY28" fmla="*/ 1719972 h 1719972"/>
              <a:gd name="connsiteX0" fmla="*/ 0 w 2806700"/>
              <a:gd name="connsiteY0" fmla="*/ 1719972 h 1719972"/>
              <a:gd name="connsiteX1" fmla="*/ 181472 w 2806700"/>
              <a:gd name="connsiteY1" fmla="*/ 411873 h 1719972"/>
              <a:gd name="connsiteX2" fmla="*/ 245364 w 2806700"/>
              <a:gd name="connsiteY2" fmla="*/ 251502 h 1719972"/>
              <a:gd name="connsiteX3" fmla="*/ 281237 w 2806700"/>
              <a:gd name="connsiteY3" fmla="*/ 192926 h 1719972"/>
              <a:gd name="connsiteX4" fmla="*/ 330200 w 2806700"/>
              <a:gd name="connsiteY4" fmla="*/ 208672 h 1719972"/>
              <a:gd name="connsiteX5" fmla="*/ 419100 w 2806700"/>
              <a:gd name="connsiteY5" fmla="*/ 107072 h 1719972"/>
              <a:gd name="connsiteX6" fmla="*/ 469900 w 2806700"/>
              <a:gd name="connsiteY6" fmla="*/ 81672 h 1719972"/>
              <a:gd name="connsiteX7" fmla="*/ 558800 w 2806700"/>
              <a:gd name="connsiteY7" fmla="*/ 30872 h 1719972"/>
              <a:gd name="connsiteX8" fmla="*/ 673100 w 2806700"/>
              <a:gd name="connsiteY8" fmla="*/ 5472 h 1719972"/>
              <a:gd name="connsiteX9" fmla="*/ 1498600 w 2806700"/>
              <a:gd name="connsiteY9" fmla="*/ 68972 h 1719972"/>
              <a:gd name="connsiteX10" fmla="*/ 1612900 w 2806700"/>
              <a:gd name="connsiteY10" fmla="*/ 107072 h 1719972"/>
              <a:gd name="connsiteX11" fmla="*/ 1727200 w 2806700"/>
              <a:gd name="connsiteY11" fmla="*/ 170572 h 1719972"/>
              <a:gd name="connsiteX12" fmla="*/ 1765300 w 2806700"/>
              <a:gd name="connsiteY12" fmla="*/ 221372 h 1719972"/>
              <a:gd name="connsiteX13" fmla="*/ 1803400 w 2806700"/>
              <a:gd name="connsiteY13" fmla="*/ 259472 h 1719972"/>
              <a:gd name="connsiteX14" fmla="*/ 1879600 w 2806700"/>
              <a:gd name="connsiteY14" fmla="*/ 310272 h 1719972"/>
              <a:gd name="connsiteX15" fmla="*/ 1930400 w 2806700"/>
              <a:gd name="connsiteY15" fmla="*/ 386472 h 1719972"/>
              <a:gd name="connsiteX16" fmla="*/ 2006600 w 2806700"/>
              <a:gd name="connsiteY16" fmla="*/ 437272 h 1719972"/>
              <a:gd name="connsiteX17" fmla="*/ 2082800 w 2806700"/>
              <a:gd name="connsiteY17" fmla="*/ 475372 h 1719972"/>
              <a:gd name="connsiteX18" fmla="*/ 2120900 w 2806700"/>
              <a:gd name="connsiteY18" fmla="*/ 513472 h 1719972"/>
              <a:gd name="connsiteX19" fmla="*/ 2159000 w 2806700"/>
              <a:gd name="connsiteY19" fmla="*/ 538872 h 1719972"/>
              <a:gd name="connsiteX20" fmla="*/ 2197100 w 2806700"/>
              <a:gd name="connsiteY20" fmla="*/ 576972 h 1719972"/>
              <a:gd name="connsiteX21" fmla="*/ 2273300 w 2806700"/>
              <a:gd name="connsiteY21" fmla="*/ 627772 h 1719972"/>
              <a:gd name="connsiteX22" fmla="*/ 2311400 w 2806700"/>
              <a:gd name="connsiteY22" fmla="*/ 665872 h 1719972"/>
              <a:gd name="connsiteX23" fmla="*/ 2336800 w 2806700"/>
              <a:gd name="connsiteY23" fmla="*/ 703972 h 1719972"/>
              <a:gd name="connsiteX24" fmla="*/ 2374900 w 2806700"/>
              <a:gd name="connsiteY24" fmla="*/ 729372 h 1719972"/>
              <a:gd name="connsiteX25" fmla="*/ 2438400 w 2806700"/>
              <a:gd name="connsiteY25" fmla="*/ 830972 h 1719972"/>
              <a:gd name="connsiteX26" fmla="*/ 2463800 w 2806700"/>
              <a:gd name="connsiteY26" fmla="*/ 843672 h 1719972"/>
              <a:gd name="connsiteX27" fmla="*/ 2806700 w 2806700"/>
              <a:gd name="connsiteY27" fmla="*/ 1707272 h 1719972"/>
              <a:gd name="connsiteX28" fmla="*/ 0 w 2806700"/>
              <a:gd name="connsiteY28" fmla="*/ 1719972 h 1719972"/>
              <a:gd name="connsiteX0" fmla="*/ 0 w 2806700"/>
              <a:gd name="connsiteY0" fmla="*/ 1719972 h 1719972"/>
              <a:gd name="connsiteX1" fmla="*/ 181472 w 2806700"/>
              <a:gd name="connsiteY1" fmla="*/ 411873 h 1719972"/>
              <a:gd name="connsiteX2" fmla="*/ 245364 w 2806700"/>
              <a:gd name="connsiteY2" fmla="*/ 251502 h 1719972"/>
              <a:gd name="connsiteX3" fmla="*/ 281237 w 2806700"/>
              <a:gd name="connsiteY3" fmla="*/ 192926 h 1719972"/>
              <a:gd name="connsiteX4" fmla="*/ 309255 w 2806700"/>
              <a:gd name="connsiteY4" fmla="*/ 142125 h 1719972"/>
              <a:gd name="connsiteX5" fmla="*/ 419100 w 2806700"/>
              <a:gd name="connsiteY5" fmla="*/ 107072 h 1719972"/>
              <a:gd name="connsiteX6" fmla="*/ 469900 w 2806700"/>
              <a:gd name="connsiteY6" fmla="*/ 81672 h 1719972"/>
              <a:gd name="connsiteX7" fmla="*/ 558800 w 2806700"/>
              <a:gd name="connsiteY7" fmla="*/ 30872 h 1719972"/>
              <a:gd name="connsiteX8" fmla="*/ 673100 w 2806700"/>
              <a:gd name="connsiteY8" fmla="*/ 5472 h 1719972"/>
              <a:gd name="connsiteX9" fmla="*/ 1498600 w 2806700"/>
              <a:gd name="connsiteY9" fmla="*/ 68972 h 1719972"/>
              <a:gd name="connsiteX10" fmla="*/ 1612900 w 2806700"/>
              <a:gd name="connsiteY10" fmla="*/ 107072 h 1719972"/>
              <a:gd name="connsiteX11" fmla="*/ 1727200 w 2806700"/>
              <a:gd name="connsiteY11" fmla="*/ 170572 h 1719972"/>
              <a:gd name="connsiteX12" fmla="*/ 1765300 w 2806700"/>
              <a:gd name="connsiteY12" fmla="*/ 221372 h 1719972"/>
              <a:gd name="connsiteX13" fmla="*/ 1803400 w 2806700"/>
              <a:gd name="connsiteY13" fmla="*/ 259472 h 1719972"/>
              <a:gd name="connsiteX14" fmla="*/ 1879600 w 2806700"/>
              <a:gd name="connsiteY14" fmla="*/ 310272 h 1719972"/>
              <a:gd name="connsiteX15" fmla="*/ 1930400 w 2806700"/>
              <a:gd name="connsiteY15" fmla="*/ 386472 h 1719972"/>
              <a:gd name="connsiteX16" fmla="*/ 2006600 w 2806700"/>
              <a:gd name="connsiteY16" fmla="*/ 437272 h 1719972"/>
              <a:gd name="connsiteX17" fmla="*/ 2082800 w 2806700"/>
              <a:gd name="connsiteY17" fmla="*/ 475372 h 1719972"/>
              <a:gd name="connsiteX18" fmla="*/ 2120900 w 2806700"/>
              <a:gd name="connsiteY18" fmla="*/ 513472 h 1719972"/>
              <a:gd name="connsiteX19" fmla="*/ 2159000 w 2806700"/>
              <a:gd name="connsiteY19" fmla="*/ 538872 h 1719972"/>
              <a:gd name="connsiteX20" fmla="*/ 2197100 w 2806700"/>
              <a:gd name="connsiteY20" fmla="*/ 576972 h 1719972"/>
              <a:gd name="connsiteX21" fmla="*/ 2273300 w 2806700"/>
              <a:gd name="connsiteY21" fmla="*/ 627772 h 1719972"/>
              <a:gd name="connsiteX22" fmla="*/ 2311400 w 2806700"/>
              <a:gd name="connsiteY22" fmla="*/ 665872 h 1719972"/>
              <a:gd name="connsiteX23" fmla="*/ 2336800 w 2806700"/>
              <a:gd name="connsiteY23" fmla="*/ 703972 h 1719972"/>
              <a:gd name="connsiteX24" fmla="*/ 2374900 w 2806700"/>
              <a:gd name="connsiteY24" fmla="*/ 729372 h 1719972"/>
              <a:gd name="connsiteX25" fmla="*/ 2438400 w 2806700"/>
              <a:gd name="connsiteY25" fmla="*/ 830972 h 1719972"/>
              <a:gd name="connsiteX26" fmla="*/ 2463800 w 2806700"/>
              <a:gd name="connsiteY26" fmla="*/ 843672 h 1719972"/>
              <a:gd name="connsiteX27" fmla="*/ 2806700 w 2806700"/>
              <a:gd name="connsiteY27" fmla="*/ 1707272 h 1719972"/>
              <a:gd name="connsiteX28" fmla="*/ 0 w 2806700"/>
              <a:gd name="connsiteY28" fmla="*/ 1719972 h 1719972"/>
              <a:gd name="connsiteX0" fmla="*/ 0 w 2806700"/>
              <a:gd name="connsiteY0" fmla="*/ 1719972 h 1719972"/>
              <a:gd name="connsiteX1" fmla="*/ 181472 w 2806700"/>
              <a:gd name="connsiteY1" fmla="*/ 411873 h 1719972"/>
              <a:gd name="connsiteX2" fmla="*/ 245364 w 2806700"/>
              <a:gd name="connsiteY2" fmla="*/ 251502 h 1719972"/>
              <a:gd name="connsiteX3" fmla="*/ 281237 w 2806700"/>
              <a:gd name="connsiteY3" fmla="*/ 192926 h 1719972"/>
              <a:gd name="connsiteX4" fmla="*/ 309255 w 2806700"/>
              <a:gd name="connsiteY4" fmla="*/ 142125 h 1719972"/>
              <a:gd name="connsiteX5" fmla="*/ 345791 w 2806700"/>
              <a:gd name="connsiteY5" fmla="*/ 101954 h 1719972"/>
              <a:gd name="connsiteX6" fmla="*/ 469900 w 2806700"/>
              <a:gd name="connsiteY6" fmla="*/ 81672 h 1719972"/>
              <a:gd name="connsiteX7" fmla="*/ 558800 w 2806700"/>
              <a:gd name="connsiteY7" fmla="*/ 30872 h 1719972"/>
              <a:gd name="connsiteX8" fmla="*/ 673100 w 2806700"/>
              <a:gd name="connsiteY8" fmla="*/ 5472 h 1719972"/>
              <a:gd name="connsiteX9" fmla="*/ 1498600 w 2806700"/>
              <a:gd name="connsiteY9" fmla="*/ 68972 h 1719972"/>
              <a:gd name="connsiteX10" fmla="*/ 1612900 w 2806700"/>
              <a:gd name="connsiteY10" fmla="*/ 107072 h 1719972"/>
              <a:gd name="connsiteX11" fmla="*/ 1727200 w 2806700"/>
              <a:gd name="connsiteY11" fmla="*/ 170572 h 1719972"/>
              <a:gd name="connsiteX12" fmla="*/ 1765300 w 2806700"/>
              <a:gd name="connsiteY12" fmla="*/ 221372 h 1719972"/>
              <a:gd name="connsiteX13" fmla="*/ 1803400 w 2806700"/>
              <a:gd name="connsiteY13" fmla="*/ 259472 h 1719972"/>
              <a:gd name="connsiteX14" fmla="*/ 1879600 w 2806700"/>
              <a:gd name="connsiteY14" fmla="*/ 310272 h 1719972"/>
              <a:gd name="connsiteX15" fmla="*/ 1930400 w 2806700"/>
              <a:gd name="connsiteY15" fmla="*/ 386472 h 1719972"/>
              <a:gd name="connsiteX16" fmla="*/ 2006600 w 2806700"/>
              <a:gd name="connsiteY16" fmla="*/ 437272 h 1719972"/>
              <a:gd name="connsiteX17" fmla="*/ 2082800 w 2806700"/>
              <a:gd name="connsiteY17" fmla="*/ 475372 h 1719972"/>
              <a:gd name="connsiteX18" fmla="*/ 2120900 w 2806700"/>
              <a:gd name="connsiteY18" fmla="*/ 513472 h 1719972"/>
              <a:gd name="connsiteX19" fmla="*/ 2159000 w 2806700"/>
              <a:gd name="connsiteY19" fmla="*/ 538872 h 1719972"/>
              <a:gd name="connsiteX20" fmla="*/ 2197100 w 2806700"/>
              <a:gd name="connsiteY20" fmla="*/ 576972 h 1719972"/>
              <a:gd name="connsiteX21" fmla="*/ 2273300 w 2806700"/>
              <a:gd name="connsiteY21" fmla="*/ 627772 h 1719972"/>
              <a:gd name="connsiteX22" fmla="*/ 2311400 w 2806700"/>
              <a:gd name="connsiteY22" fmla="*/ 665872 h 1719972"/>
              <a:gd name="connsiteX23" fmla="*/ 2336800 w 2806700"/>
              <a:gd name="connsiteY23" fmla="*/ 703972 h 1719972"/>
              <a:gd name="connsiteX24" fmla="*/ 2374900 w 2806700"/>
              <a:gd name="connsiteY24" fmla="*/ 729372 h 1719972"/>
              <a:gd name="connsiteX25" fmla="*/ 2438400 w 2806700"/>
              <a:gd name="connsiteY25" fmla="*/ 830972 h 1719972"/>
              <a:gd name="connsiteX26" fmla="*/ 2463800 w 2806700"/>
              <a:gd name="connsiteY26" fmla="*/ 843672 h 1719972"/>
              <a:gd name="connsiteX27" fmla="*/ 2806700 w 2806700"/>
              <a:gd name="connsiteY27" fmla="*/ 1707272 h 1719972"/>
              <a:gd name="connsiteX28" fmla="*/ 0 w 2806700"/>
              <a:gd name="connsiteY28" fmla="*/ 1719972 h 1719972"/>
              <a:gd name="connsiteX0" fmla="*/ 0 w 2806700"/>
              <a:gd name="connsiteY0" fmla="*/ 1719972 h 1719972"/>
              <a:gd name="connsiteX1" fmla="*/ 181472 w 2806700"/>
              <a:gd name="connsiteY1" fmla="*/ 411873 h 1719972"/>
              <a:gd name="connsiteX2" fmla="*/ 245364 w 2806700"/>
              <a:gd name="connsiteY2" fmla="*/ 251502 h 1719972"/>
              <a:gd name="connsiteX3" fmla="*/ 281237 w 2806700"/>
              <a:gd name="connsiteY3" fmla="*/ 192926 h 1719972"/>
              <a:gd name="connsiteX4" fmla="*/ 309255 w 2806700"/>
              <a:gd name="connsiteY4" fmla="*/ 142125 h 1719972"/>
              <a:gd name="connsiteX5" fmla="*/ 345791 w 2806700"/>
              <a:gd name="connsiteY5" fmla="*/ 101954 h 1719972"/>
              <a:gd name="connsiteX6" fmla="*/ 428009 w 2806700"/>
              <a:gd name="connsiteY6" fmla="*/ 50957 h 1719972"/>
              <a:gd name="connsiteX7" fmla="*/ 558800 w 2806700"/>
              <a:gd name="connsiteY7" fmla="*/ 30872 h 1719972"/>
              <a:gd name="connsiteX8" fmla="*/ 673100 w 2806700"/>
              <a:gd name="connsiteY8" fmla="*/ 5472 h 1719972"/>
              <a:gd name="connsiteX9" fmla="*/ 1498600 w 2806700"/>
              <a:gd name="connsiteY9" fmla="*/ 68972 h 1719972"/>
              <a:gd name="connsiteX10" fmla="*/ 1612900 w 2806700"/>
              <a:gd name="connsiteY10" fmla="*/ 107072 h 1719972"/>
              <a:gd name="connsiteX11" fmla="*/ 1727200 w 2806700"/>
              <a:gd name="connsiteY11" fmla="*/ 170572 h 1719972"/>
              <a:gd name="connsiteX12" fmla="*/ 1765300 w 2806700"/>
              <a:gd name="connsiteY12" fmla="*/ 221372 h 1719972"/>
              <a:gd name="connsiteX13" fmla="*/ 1803400 w 2806700"/>
              <a:gd name="connsiteY13" fmla="*/ 259472 h 1719972"/>
              <a:gd name="connsiteX14" fmla="*/ 1879600 w 2806700"/>
              <a:gd name="connsiteY14" fmla="*/ 310272 h 1719972"/>
              <a:gd name="connsiteX15" fmla="*/ 1930400 w 2806700"/>
              <a:gd name="connsiteY15" fmla="*/ 386472 h 1719972"/>
              <a:gd name="connsiteX16" fmla="*/ 2006600 w 2806700"/>
              <a:gd name="connsiteY16" fmla="*/ 437272 h 1719972"/>
              <a:gd name="connsiteX17" fmla="*/ 2082800 w 2806700"/>
              <a:gd name="connsiteY17" fmla="*/ 475372 h 1719972"/>
              <a:gd name="connsiteX18" fmla="*/ 2120900 w 2806700"/>
              <a:gd name="connsiteY18" fmla="*/ 513472 h 1719972"/>
              <a:gd name="connsiteX19" fmla="*/ 2159000 w 2806700"/>
              <a:gd name="connsiteY19" fmla="*/ 538872 h 1719972"/>
              <a:gd name="connsiteX20" fmla="*/ 2197100 w 2806700"/>
              <a:gd name="connsiteY20" fmla="*/ 576972 h 1719972"/>
              <a:gd name="connsiteX21" fmla="*/ 2273300 w 2806700"/>
              <a:gd name="connsiteY21" fmla="*/ 627772 h 1719972"/>
              <a:gd name="connsiteX22" fmla="*/ 2311400 w 2806700"/>
              <a:gd name="connsiteY22" fmla="*/ 665872 h 1719972"/>
              <a:gd name="connsiteX23" fmla="*/ 2336800 w 2806700"/>
              <a:gd name="connsiteY23" fmla="*/ 703972 h 1719972"/>
              <a:gd name="connsiteX24" fmla="*/ 2374900 w 2806700"/>
              <a:gd name="connsiteY24" fmla="*/ 729372 h 1719972"/>
              <a:gd name="connsiteX25" fmla="*/ 2438400 w 2806700"/>
              <a:gd name="connsiteY25" fmla="*/ 830972 h 1719972"/>
              <a:gd name="connsiteX26" fmla="*/ 2463800 w 2806700"/>
              <a:gd name="connsiteY26" fmla="*/ 843672 h 1719972"/>
              <a:gd name="connsiteX27" fmla="*/ 2806700 w 2806700"/>
              <a:gd name="connsiteY27" fmla="*/ 1707272 h 1719972"/>
              <a:gd name="connsiteX28" fmla="*/ 0 w 2806700"/>
              <a:gd name="connsiteY28" fmla="*/ 1719972 h 1719972"/>
              <a:gd name="connsiteX0" fmla="*/ 0 w 2806700"/>
              <a:gd name="connsiteY0" fmla="*/ 1720356 h 1720356"/>
              <a:gd name="connsiteX1" fmla="*/ 181472 w 2806700"/>
              <a:gd name="connsiteY1" fmla="*/ 412257 h 1720356"/>
              <a:gd name="connsiteX2" fmla="*/ 245364 w 2806700"/>
              <a:gd name="connsiteY2" fmla="*/ 251886 h 1720356"/>
              <a:gd name="connsiteX3" fmla="*/ 281237 w 2806700"/>
              <a:gd name="connsiteY3" fmla="*/ 193310 h 1720356"/>
              <a:gd name="connsiteX4" fmla="*/ 309255 w 2806700"/>
              <a:gd name="connsiteY4" fmla="*/ 142509 h 1720356"/>
              <a:gd name="connsiteX5" fmla="*/ 345791 w 2806700"/>
              <a:gd name="connsiteY5" fmla="*/ 102338 h 1720356"/>
              <a:gd name="connsiteX6" fmla="*/ 428009 w 2806700"/>
              <a:gd name="connsiteY6" fmla="*/ 51341 h 1720356"/>
              <a:gd name="connsiteX7" fmla="*/ 503818 w 2806700"/>
              <a:gd name="connsiteY7" fmla="*/ 15899 h 1720356"/>
              <a:gd name="connsiteX8" fmla="*/ 673100 w 2806700"/>
              <a:gd name="connsiteY8" fmla="*/ 5856 h 1720356"/>
              <a:gd name="connsiteX9" fmla="*/ 1498600 w 2806700"/>
              <a:gd name="connsiteY9" fmla="*/ 69356 h 1720356"/>
              <a:gd name="connsiteX10" fmla="*/ 1612900 w 2806700"/>
              <a:gd name="connsiteY10" fmla="*/ 107456 h 1720356"/>
              <a:gd name="connsiteX11" fmla="*/ 1727200 w 2806700"/>
              <a:gd name="connsiteY11" fmla="*/ 170956 h 1720356"/>
              <a:gd name="connsiteX12" fmla="*/ 1765300 w 2806700"/>
              <a:gd name="connsiteY12" fmla="*/ 221756 h 1720356"/>
              <a:gd name="connsiteX13" fmla="*/ 1803400 w 2806700"/>
              <a:gd name="connsiteY13" fmla="*/ 259856 h 1720356"/>
              <a:gd name="connsiteX14" fmla="*/ 1879600 w 2806700"/>
              <a:gd name="connsiteY14" fmla="*/ 310656 h 1720356"/>
              <a:gd name="connsiteX15" fmla="*/ 1930400 w 2806700"/>
              <a:gd name="connsiteY15" fmla="*/ 386856 h 1720356"/>
              <a:gd name="connsiteX16" fmla="*/ 2006600 w 2806700"/>
              <a:gd name="connsiteY16" fmla="*/ 437656 h 1720356"/>
              <a:gd name="connsiteX17" fmla="*/ 2082800 w 2806700"/>
              <a:gd name="connsiteY17" fmla="*/ 475756 h 1720356"/>
              <a:gd name="connsiteX18" fmla="*/ 2120900 w 2806700"/>
              <a:gd name="connsiteY18" fmla="*/ 513856 h 1720356"/>
              <a:gd name="connsiteX19" fmla="*/ 2159000 w 2806700"/>
              <a:gd name="connsiteY19" fmla="*/ 539256 h 1720356"/>
              <a:gd name="connsiteX20" fmla="*/ 2197100 w 2806700"/>
              <a:gd name="connsiteY20" fmla="*/ 577356 h 1720356"/>
              <a:gd name="connsiteX21" fmla="*/ 2273300 w 2806700"/>
              <a:gd name="connsiteY21" fmla="*/ 628156 h 1720356"/>
              <a:gd name="connsiteX22" fmla="*/ 2311400 w 2806700"/>
              <a:gd name="connsiteY22" fmla="*/ 666256 h 1720356"/>
              <a:gd name="connsiteX23" fmla="*/ 2336800 w 2806700"/>
              <a:gd name="connsiteY23" fmla="*/ 704356 h 1720356"/>
              <a:gd name="connsiteX24" fmla="*/ 2374900 w 2806700"/>
              <a:gd name="connsiteY24" fmla="*/ 729756 h 1720356"/>
              <a:gd name="connsiteX25" fmla="*/ 2438400 w 2806700"/>
              <a:gd name="connsiteY25" fmla="*/ 831356 h 1720356"/>
              <a:gd name="connsiteX26" fmla="*/ 2463800 w 2806700"/>
              <a:gd name="connsiteY26" fmla="*/ 844056 h 1720356"/>
              <a:gd name="connsiteX27" fmla="*/ 2806700 w 2806700"/>
              <a:gd name="connsiteY27" fmla="*/ 1707656 h 1720356"/>
              <a:gd name="connsiteX28" fmla="*/ 0 w 2806700"/>
              <a:gd name="connsiteY28" fmla="*/ 1720356 h 1720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806700" h="1720356">
                <a:moveTo>
                  <a:pt x="0" y="1720356"/>
                </a:moveTo>
                <a:lnTo>
                  <a:pt x="181472" y="412257"/>
                </a:lnTo>
                <a:cubicBezTo>
                  <a:pt x="198405" y="374157"/>
                  <a:pt x="228737" y="288377"/>
                  <a:pt x="245364" y="251886"/>
                </a:cubicBezTo>
                <a:cubicBezTo>
                  <a:pt x="261992" y="215395"/>
                  <a:pt x="270589" y="211539"/>
                  <a:pt x="281237" y="193310"/>
                </a:cubicBezTo>
                <a:cubicBezTo>
                  <a:pt x="291885" y="175081"/>
                  <a:pt x="298496" y="157671"/>
                  <a:pt x="309255" y="142509"/>
                </a:cubicBezTo>
                <a:cubicBezTo>
                  <a:pt x="320014" y="127347"/>
                  <a:pt x="325999" y="117533"/>
                  <a:pt x="345791" y="102338"/>
                </a:cubicBezTo>
                <a:cubicBezTo>
                  <a:pt x="365583" y="87143"/>
                  <a:pt x="401671" y="65748"/>
                  <a:pt x="428009" y="51341"/>
                </a:cubicBezTo>
                <a:cubicBezTo>
                  <a:pt x="454347" y="36935"/>
                  <a:pt x="462970" y="23480"/>
                  <a:pt x="503818" y="15899"/>
                </a:cubicBezTo>
                <a:cubicBezTo>
                  <a:pt x="544666" y="8318"/>
                  <a:pt x="507303" y="-3054"/>
                  <a:pt x="673100" y="5856"/>
                </a:cubicBezTo>
                <a:cubicBezTo>
                  <a:pt x="838897" y="14766"/>
                  <a:pt x="1171670" y="-39621"/>
                  <a:pt x="1498600" y="69356"/>
                </a:cubicBezTo>
                <a:lnTo>
                  <a:pt x="1612900" y="107456"/>
                </a:lnTo>
                <a:cubicBezTo>
                  <a:pt x="1654427" y="121298"/>
                  <a:pt x="1698087" y="132139"/>
                  <a:pt x="1727200" y="170956"/>
                </a:cubicBezTo>
                <a:cubicBezTo>
                  <a:pt x="1739900" y="187889"/>
                  <a:pt x="1751525" y="205685"/>
                  <a:pt x="1765300" y="221756"/>
                </a:cubicBezTo>
                <a:cubicBezTo>
                  <a:pt x="1776989" y="235393"/>
                  <a:pt x="1789223" y="248829"/>
                  <a:pt x="1803400" y="259856"/>
                </a:cubicBezTo>
                <a:cubicBezTo>
                  <a:pt x="1827497" y="278598"/>
                  <a:pt x="1879600" y="310656"/>
                  <a:pt x="1879600" y="310656"/>
                </a:cubicBezTo>
                <a:cubicBezTo>
                  <a:pt x="1896533" y="336056"/>
                  <a:pt x="1905000" y="369923"/>
                  <a:pt x="1930400" y="386856"/>
                </a:cubicBezTo>
                <a:cubicBezTo>
                  <a:pt x="1955800" y="403789"/>
                  <a:pt x="1977640" y="428003"/>
                  <a:pt x="2006600" y="437656"/>
                </a:cubicBezTo>
                <a:cubicBezTo>
                  <a:pt x="2044785" y="450384"/>
                  <a:pt x="2049974" y="448401"/>
                  <a:pt x="2082800" y="475756"/>
                </a:cubicBezTo>
                <a:cubicBezTo>
                  <a:pt x="2096598" y="487254"/>
                  <a:pt x="2107102" y="502358"/>
                  <a:pt x="2120900" y="513856"/>
                </a:cubicBezTo>
                <a:cubicBezTo>
                  <a:pt x="2132626" y="523627"/>
                  <a:pt x="2147274" y="529485"/>
                  <a:pt x="2159000" y="539256"/>
                </a:cubicBezTo>
                <a:cubicBezTo>
                  <a:pt x="2172798" y="550754"/>
                  <a:pt x="2182923" y="566329"/>
                  <a:pt x="2197100" y="577356"/>
                </a:cubicBezTo>
                <a:cubicBezTo>
                  <a:pt x="2221197" y="596098"/>
                  <a:pt x="2251714" y="606570"/>
                  <a:pt x="2273300" y="628156"/>
                </a:cubicBezTo>
                <a:cubicBezTo>
                  <a:pt x="2286000" y="640856"/>
                  <a:pt x="2299902" y="652458"/>
                  <a:pt x="2311400" y="666256"/>
                </a:cubicBezTo>
                <a:cubicBezTo>
                  <a:pt x="2321171" y="677982"/>
                  <a:pt x="2326007" y="693563"/>
                  <a:pt x="2336800" y="704356"/>
                </a:cubicBezTo>
                <a:cubicBezTo>
                  <a:pt x="2347593" y="715149"/>
                  <a:pt x="2362200" y="721289"/>
                  <a:pt x="2374900" y="729756"/>
                </a:cubicBezTo>
                <a:cubicBezTo>
                  <a:pt x="2395020" y="769996"/>
                  <a:pt x="2405427" y="798383"/>
                  <a:pt x="2438400" y="831356"/>
                </a:cubicBezTo>
                <a:cubicBezTo>
                  <a:pt x="2445093" y="838049"/>
                  <a:pt x="2455333" y="839823"/>
                  <a:pt x="2463800" y="844056"/>
                </a:cubicBezTo>
                <a:lnTo>
                  <a:pt x="2806700" y="1707656"/>
                </a:lnTo>
                <a:lnTo>
                  <a:pt x="0" y="1720356"/>
                </a:lnTo>
                <a:close/>
              </a:path>
            </a:pathLst>
          </a:custGeom>
          <a:solidFill>
            <a:srgbClr val="FFC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dirty="0"/>
          </a:p>
        </p:txBody>
      </p:sp>
      <p:sp>
        <p:nvSpPr>
          <p:cNvPr id="4" name="TextBox 8">
            <a:extLst>
              <a:ext uri="{FF2B5EF4-FFF2-40B4-BE49-F238E27FC236}">
                <a16:creationId xmlns:a16="http://schemas.microsoft.com/office/drawing/2014/main" id="{FAA15F60-5FEE-78E5-5F83-D453791601E9}"/>
              </a:ext>
            </a:extLst>
          </p:cNvPr>
          <p:cNvSpPr txBox="1"/>
          <p:nvPr/>
        </p:nvSpPr>
        <p:spPr>
          <a:xfrm>
            <a:off x="1080001" y="1928813"/>
            <a:ext cx="974222" cy="369332"/>
          </a:xfrm>
          <a:prstGeom prst="rect">
            <a:avLst/>
          </a:prstGeom>
          <a:noFill/>
        </p:spPr>
        <p:txBody>
          <a:bodyPr wrap="square" rtlCol="0">
            <a:spAutoFit/>
          </a:bodyPr>
          <a:lstStyle/>
          <a:p>
            <a:r>
              <a:rPr lang="en-US" sz="1800" dirty="0"/>
              <a:t>€/day</a:t>
            </a:r>
          </a:p>
        </p:txBody>
      </p:sp>
      <p:sp>
        <p:nvSpPr>
          <p:cNvPr id="5" name="TextBox 9">
            <a:extLst>
              <a:ext uri="{FF2B5EF4-FFF2-40B4-BE49-F238E27FC236}">
                <a16:creationId xmlns:a16="http://schemas.microsoft.com/office/drawing/2014/main" id="{61981B38-C6F5-DBDD-C37B-200BCA1447F0}"/>
              </a:ext>
            </a:extLst>
          </p:cNvPr>
          <p:cNvSpPr txBox="1"/>
          <p:nvPr/>
        </p:nvSpPr>
        <p:spPr>
          <a:xfrm>
            <a:off x="6762750" y="4276726"/>
            <a:ext cx="800100" cy="369332"/>
          </a:xfrm>
          <a:prstGeom prst="rect">
            <a:avLst/>
          </a:prstGeom>
          <a:noFill/>
        </p:spPr>
        <p:txBody>
          <a:bodyPr wrap="square" rtlCol="0">
            <a:spAutoFit/>
          </a:bodyPr>
          <a:lstStyle/>
          <a:p>
            <a:r>
              <a:rPr lang="en-US" sz="1800" dirty="0"/>
              <a:t>time</a:t>
            </a:r>
          </a:p>
        </p:txBody>
      </p:sp>
      <p:sp>
        <p:nvSpPr>
          <p:cNvPr id="6" name="Freeform 10">
            <a:extLst>
              <a:ext uri="{FF2B5EF4-FFF2-40B4-BE49-F238E27FC236}">
                <a16:creationId xmlns:a16="http://schemas.microsoft.com/office/drawing/2014/main" id="{047948F5-1C59-B270-42AC-D3F376C01AC2}"/>
              </a:ext>
            </a:extLst>
          </p:cNvPr>
          <p:cNvSpPr/>
          <p:nvPr/>
        </p:nvSpPr>
        <p:spPr>
          <a:xfrm>
            <a:off x="1981200" y="3419475"/>
            <a:ext cx="2105025" cy="800100"/>
          </a:xfrm>
          <a:custGeom>
            <a:avLst/>
            <a:gdLst>
              <a:gd name="connsiteX0" fmla="*/ 0 w 2806700"/>
              <a:gd name="connsiteY0" fmla="*/ 1719972 h 1719972"/>
              <a:gd name="connsiteX1" fmla="*/ 228600 w 2806700"/>
              <a:gd name="connsiteY1" fmla="*/ 411872 h 1719972"/>
              <a:gd name="connsiteX2" fmla="*/ 279400 w 2806700"/>
              <a:gd name="connsiteY2" fmla="*/ 297572 h 1719972"/>
              <a:gd name="connsiteX3" fmla="*/ 304800 w 2806700"/>
              <a:gd name="connsiteY3" fmla="*/ 259472 h 1719972"/>
              <a:gd name="connsiteX4" fmla="*/ 330200 w 2806700"/>
              <a:gd name="connsiteY4" fmla="*/ 208672 h 1719972"/>
              <a:gd name="connsiteX5" fmla="*/ 419100 w 2806700"/>
              <a:gd name="connsiteY5" fmla="*/ 107072 h 1719972"/>
              <a:gd name="connsiteX6" fmla="*/ 469900 w 2806700"/>
              <a:gd name="connsiteY6" fmla="*/ 81672 h 1719972"/>
              <a:gd name="connsiteX7" fmla="*/ 558800 w 2806700"/>
              <a:gd name="connsiteY7" fmla="*/ 30872 h 1719972"/>
              <a:gd name="connsiteX8" fmla="*/ 673100 w 2806700"/>
              <a:gd name="connsiteY8" fmla="*/ 5472 h 1719972"/>
              <a:gd name="connsiteX9" fmla="*/ 1498600 w 2806700"/>
              <a:gd name="connsiteY9" fmla="*/ 68972 h 1719972"/>
              <a:gd name="connsiteX10" fmla="*/ 1612900 w 2806700"/>
              <a:gd name="connsiteY10" fmla="*/ 107072 h 1719972"/>
              <a:gd name="connsiteX11" fmla="*/ 1727200 w 2806700"/>
              <a:gd name="connsiteY11" fmla="*/ 170572 h 1719972"/>
              <a:gd name="connsiteX12" fmla="*/ 1765300 w 2806700"/>
              <a:gd name="connsiteY12" fmla="*/ 221372 h 1719972"/>
              <a:gd name="connsiteX13" fmla="*/ 1803400 w 2806700"/>
              <a:gd name="connsiteY13" fmla="*/ 259472 h 1719972"/>
              <a:gd name="connsiteX14" fmla="*/ 1879600 w 2806700"/>
              <a:gd name="connsiteY14" fmla="*/ 310272 h 1719972"/>
              <a:gd name="connsiteX15" fmla="*/ 1930400 w 2806700"/>
              <a:gd name="connsiteY15" fmla="*/ 386472 h 1719972"/>
              <a:gd name="connsiteX16" fmla="*/ 2006600 w 2806700"/>
              <a:gd name="connsiteY16" fmla="*/ 437272 h 1719972"/>
              <a:gd name="connsiteX17" fmla="*/ 2082800 w 2806700"/>
              <a:gd name="connsiteY17" fmla="*/ 475372 h 1719972"/>
              <a:gd name="connsiteX18" fmla="*/ 2120900 w 2806700"/>
              <a:gd name="connsiteY18" fmla="*/ 513472 h 1719972"/>
              <a:gd name="connsiteX19" fmla="*/ 2159000 w 2806700"/>
              <a:gd name="connsiteY19" fmla="*/ 538872 h 1719972"/>
              <a:gd name="connsiteX20" fmla="*/ 2197100 w 2806700"/>
              <a:gd name="connsiteY20" fmla="*/ 576972 h 1719972"/>
              <a:gd name="connsiteX21" fmla="*/ 2273300 w 2806700"/>
              <a:gd name="connsiteY21" fmla="*/ 627772 h 1719972"/>
              <a:gd name="connsiteX22" fmla="*/ 2311400 w 2806700"/>
              <a:gd name="connsiteY22" fmla="*/ 665872 h 1719972"/>
              <a:gd name="connsiteX23" fmla="*/ 2336800 w 2806700"/>
              <a:gd name="connsiteY23" fmla="*/ 703972 h 1719972"/>
              <a:gd name="connsiteX24" fmla="*/ 2374900 w 2806700"/>
              <a:gd name="connsiteY24" fmla="*/ 729372 h 1719972"/>
              <a:gd name="connsiteX25" fmla="*/ 2438400 w 2806700"/>
              <a:gd name="connsiteY25" fmla="*/ 830972 h 1719972"/>
              <a:gd name="connsiteX26" fmla="*/ 2463800 w 2806700"/>
              <a:gd name="connsiteY26" fmla="*/ 843672 h 1719972"/>
              <a:gd name="connsiteX27" fmla="*/ 2806700 w 2806700"/>
              <a:gd name="connsiteY27" fmla="*/ 1707272 h 1719972"/>
              <a:gd name="connsiteX28" fmla="*/ 0 w 2806700"/>
              <a:gd name="connsiteY28" fmla="*/ 1719972 h 171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806700" h="1719972">
                <a:moveTo>
                  <a:pt x="0" y="1719972"/>
                </a:moveTo>
                <a:lnTo>
                  <a:pt x="228600" y="411872"/>
                </a:lnTo>
                <a:cubicBezTo>
                  <a:pt x="245533" y="373772"/>
                  <a:pt x="260754" y="334864"/>
                  <a:pt x="279400" y="297572"/>
                </a:cubicBezTo>
                <a:cubicBezTo>
                  <a:pt x="286226" y="283920"/>
                  <a:pt x="297227" y="272724"/>
                  <a:pt x="304800" y="259472"/>
                </a:cubicBezTo>
                <a:cubicBezTo>
                  <a:pt x="314193" y="243034"/>
                  <a:pt x="319698" y="224424"/>
                  <a:pt x="330200" y="208672"/>
                </a:cubicBezTo>
                <a:cubicBezTo>
                  <a:pt x="341057" y="192386"/>
                  <a:pt x="395732" y="123763"/>
                  <a:pt x="419100" y="107072"/>
                </a:cubicBezTo>
                <a:cubicBezTo>
                  <a:pt x="434506" y="96068"/>
                  <a:pt x="453462" y="91065"/>
                  <a:pt x="469900" y="81672"/>
                </a:cubicBezTo>
                <a:cubicBezTo>
                  <a:pt x="516795" y="54875"/>
                  <a:pt x="502977" y="51806"/>
                  <a:pt x="558800" y="30872"/>
                </a:cubicBezTo>
                <a:cubicBezTo>
                  <a:pt x="579298" y="23185"/>
                  <a:pt x="655857" y="8921"/>
                  <a:pt x="673100" y="5472"/>
                </a:cubicBezTo>
                <a:cubicBezTo>
                  <a:pt x="1177468" y="15362"/>
                  <a:pt x="1171670" y="-40005"/>
                  <a:pt x="1498600" y="68972"/>
                </a:cubicBezTo>
                <a:lnTo>
                  <a:pt x="1612900" y="107072"/>
                </a:lnTo>
                <a:cubicBezTo>
                  <a:pt x="1654427" y="120914"/>
                  <a:pt x="1698087" y="131755"/>
                  <a:pt x="1727200" y="170572"/>
                </a:cubicBezTo>
                <a:cubicBezTo>
                  <a:pt x="1739900" y="187505"/>
                  <a:pt x="1751525" y="205301"/>
                  <a:pt x="1765300" y="221372"/>
                </a:cubicBezTo>
                <a:cubicBezTo>
                  <a:pt x="1776989" y="235009"/>
                  <a:pt x="1789223" y="248445"/>
                  <a:pt x="1803400" y="259472"/>
                </a:cubicBezTo>
                <a:cubicBezTo>
                  <a:pt x="1827497" y="278214"/>
                  <a:pt x="1879600" y="310272"/>
                  <a:pt x="1879600" y="310272"/>
                </a:cubicBezTo>
                <a:cubicBezTo>
                  <a:pt x="1896533" y="335672"/>
                  <a:pt x="1905000" y="369539"/>
                  <a:pt x="1930400" y="386472"/>
                </a:cubicBezTo>
                <a:cubicBezTo>
                  <a:pt x="1955800" y="403405"/>
                  <a:pt x="1977640" y="427619"/>
                  <a:pt x="2006600" y="437272"/>
                </a:cubicBezTo>
                <a:cubicBezTo>
                  <a:pt x="2044785" y="450000"/>
                  <a:pt x="2049974" y="448017"/>
                  <a:pt x="2082800" y="475372"/>
                </a:cubicBezTo>
                <a:cubicBezTo>
                  <a:pt x="2096598" y="486870"/>
                  <a:pt x="2107102" y="501974"/>
                  <a:pt x="2120900" y="513472"/>
                </a:cubicBezTo>
                <a:cubicBezTo>
                  <a:pt x="2132626" y="523243"/>
                  <a:pt x="2147274" y="529101"/>
                  <a:pt x="2159000" y="538872"/>
                </a:cubicBezTo>
                <a:cubicBezTo>
                  <a:pt x="2172798" y="550370"/>
                  <a:pt x="2182923" y="565945"/>
                  <a:pt x="2197100" y="576972"/>
                </a:cubicBezTo>
                <a:cubicBezTo>
                  <a:pt x="2221197" y="595714"/>
                  <a:pt x="2251714" y="606186"/>
                  <a:pt x="2273300" y="627772"/>
                </a:cubicBezTo>
                <a:cubicBezTo>
                  <a:pt x="2286000" y="640472"/>
                  <a:pt x="2299902" y="652074"/>
                  <a:pt x="2311400" y="665872"/>
                </a:cubicBezTo>
                <a:cubicBezTo>
                  <a:pt x="2321171" y="677598"/>
                  <a:pt x="2326007" y="693179"/>
                  <a:pt x="2336800" y="703972"/>
                </a:cubicBezTo>
                <a:cubicBezTo>
                  <a:pt x="2347593" y="714765"/>
                  <a:pt x="2362200" y="720905"/>
                  <a:pt x="2374900" y="729372"/>
                </a:cubicBezTo>
                <a:cubicBezTo>
                  <a:pt x="2395020" y="769612"/>
                  <a:pt x="2405427" y="797999"/>
                  <a:pt x="2438400" y="830972"/>
                </a:cubicBezTo>
                <a:cubicBezTo>
                  <a:pt x="2445093" y="837665"/>
                  <a:pt x="2455333" y="839439"/>
                  <a:pt x="2463800" y="843672"/>
                </a:cubicBezTo>
                <a:lnTo>
                  <a:pt x="2806700" y="1707272"/>
                </a:lnTo>
                <a:lnTo>
                  <a:pt x="0" y="1719972"/>
                </a:lnTo>
                <a:close/>
              </a:path>
            </a:pathLst>
          </a:custGeom>
          <a:solidFill>
            <a:srgbClr val="FFC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dirty="0"/>
          </a:p>
        </p:txBody>
      </p:sp>
      <p:sp>
        <p:nvSpPr>
          <p:cNvPr id="7" name="Freeform 11">
            <a:extLst>
              <a:ext uri="{FF2B5EF4-FFF2-40B4-BE49-F238E27FC236}">
                <a16:creationId xmlns:a16="http://schemas.microsoft.com/office/drawing/2014/main" id="{2801B1AB-1051-DAB3-6690-D8613AF1F9E4}"/>
              </a:ext>
            </a:extLst>
          </p:cNvPr>
          <p:cNvSpPr/>
          <p:nvPr/>
        </p:nvSpPr>
        <p:spPr>
          <a:xfrm>
            <a:off x="5346705" y="2733675"/>
            <a:ext cx="1162050" cy="1485900"/>
          </a:xfrm>
          <a:custGeom>
            <a:avLst/>
            <a:gdLst>
              <a:gd name="connsiteX0" fmla="*/ 0 w 3416300"/>
              <a:gd name="connsiteY0" fmla="*/ 1981200 h 1981200"/>
              <a:gd name="connsiteX1" fmla="*/ 0 w 3416300"/>
              <a:gd name="connsiteY1" fmla="*/ 1981200 h 1981200"/>
              <a:gd name="connsiteX2" fmla="*/ 25400 w 3416300"/>
              <a:gd name="connsiteY2" fmla="*/ 1752600 h 1981200"/>
              <a:gd name="connsiteX3" fmla="*/ 50800 w 3416300"/>
              <a:gd name="connsiteY3" fmla="*/ 1676400 h 1981200"/>
              <a:gd name="connsiteX4" fmla="*/ 76200 w 3416300"/>
              <a:gd name="connsiteY4" fmla="*/ 1562100 h 1981200"/>
              <a:gd name="connsiteX5" fmla="*/ 101600 w 3416300"/>
              <a:gd name="connsiteY5" fmla="*/ 1485900 h 1981200"/>
              <a:gd name="connsiteX6" fmla="*/ 139700 w 3416300"/>
              <a:gd name="connsiteY6" fmla="*/ 1244600 h 1981200"/>
              <a:gd name="connsiteX7" fmla="*/ 165100 w 3416300"/>
              <a:gd name="connsiteY7" fmla="*/ 952500 h 1981200"/>
              <a:gd name="connsiteX8" fmla="*/ 190500 w 3416300"/>
              <a:gd name="connsiteY8" fmla="*/ 787400 h 1981200"/>
              <a:gd name="connsiteX9" fmla="*/ 228600 w 3416300"/>
              <a:gd name="connsiteY9" fmla="*/ 520700 h 1981200"/>
              <a:gd name="connsiteX10" fmla="*/ 241300 w 3416300"/>
              <a:gd name="connsiteY10" fmla="*/ 482600 h 1981200"/>
              <a:gd name="connsiteX11" fmla="*/ 266700 w 3416300"/>
              <a:gd name="connsiteY11" fmla="*/ 444500 h 1981200"/>
              <a:gd name="connsiteX12" fmla="*/ 292100 w 3416300"/>
              <a:gd name="connsiteY12" fmla="*/ 368300 h 1981200"/>
              <a:gd name="connsiteX13" fmla="*/ 368300 w 3416300"/>
              <a:gd name="connsiteY13" fmla="*/ 254000 h 1981200"/>
              <a:gd name="connsiteX14" fmla="*/ 393700 w 3416300"/>
              <a:gd name="connsiteY14" fmla="*/ 215900 h 1981200"/>
              <a:gd name="connsiteX15" fmla="*/ 419100 w 3416300"/>
              <a:gd name="connsiteY15" fmla="*/ 177800 h 1981200"/>
              <a:gd name="connsiteX16" fmla="*/ 457200 w 3416300"/>
              <a:gd name="connsiteY16" fmla="*/ 165100 h 1981200"/>
              <a:gd name="connsiteX17" fmla="*/ 558800 w 3416300"/>
              <a:gd name="connsiteY17" fmla="*/ 101600 h 1981200"/>
              <a:gd name="connsiteX18" fmla="*/ 635000 w 3416300"/>
              <a:gd name="connsiteY18" fmla="*/ 76200 h 1981200"/>
              <a:gd name="connsiteX19" fmla="*/ 673100 w 3416300"/>
              <a:gd name="connsiteY19" fmla="*/ 63500 h 1981200"/>
              <a:gd name="connsiteX20" fmla="*/ 749300 w 3416300"/>
              <a:gd name="connsiteY20" fmla="*/ 25400 h 1981200"/>
              <a:gd name="connsiteX21" fmla="*/ 850900 w 3416300"/>
              <a:gd name="connsiteY21" fmla="*/ 12700 h 1981200"/>
              <a:gd name="connsiteX22" fmla="*/ 990600 w 3416300"/>
              <a:gd name="connsiteY22" fmla="*/ 0 h 1981200"/>
              <a:gd name="connsiteX23" fmla="*/ 1536700 w 3416300"/>
              <a:gd name="connsiteY23" fmla="*/ 12700 h 1981200"/>
              <a:gd name="connsiteX24" fmla="*/ 1676400 w 3416300"/>
              <a:gd name="connsiteY24" fmla="*/ 50800 h 1981200"/>
              <a:gd name="connsiteX25" fmla="*/ 1714500 w 3416300"/>
              <a:gd name="connsiteY25" fmla="*/ 76200 h 1981200"/>
              <a:gd name="connsiteX26" fmla="*/ 1790700 w 3416300"/>
              <a:gd name="connsiteY26" fmla="*/ 114300 h 1981200"/>
              <a:gd name="connsiteX27" fmla="*/ 1816100 w 3416300"/>
              <a:gd name="connsiteY27" fmla="*/ 152400 h 1981200"/>
              <a:gd name="connsiteX28" fmla="*/ 1854200 w 3416300"/>
              <a:gd name="connsiteY28" fmla="*/ 165100 h 1981200"/>
              <a:gd name="connsiteX29" fmla="*/ 1930400 w 3416300"/>
              <a:gd name="connsiteY29" fmla="*/ 215900 h 1981200"/>
              <a:gd name="connsiteX30" fmla="*/ 1981200 w 3416300"/>
              <a:gd name="connsiteY30" fmla="*/ 254000 h 1981200"/>
              <a:gd name="connsiteX31" fmla="*/ 2019300 w 3416300"/>
              <a:gd name="connsiteY31" fmla="*/ 292100 h 1981200"/>
              <a:gd name="connsiteX32" fmla="*/ 2057400 w 3416300"/>
              <a:gd name="connsiteY32" fmla="*/ 317500 h 1981200"/>
              <a:gd name="connsiteX33" fmla="*/ 2171700 w 3416300"/>
              <a:gd name="connsiteY33" fmla="*/ 419100 h 1981200"/>
              <a:gd name="connsiteX34" fmla="*/ 2184400 w 3416300"/>
              <a:gd name="connsiteY34" fmla="*/ 457200 h 1981200"/>
              <a:gd name="connsiteX35" fmla="*/ 2222500 w 3416300"/>
              <a:gd name="connsiteY35" fmla="*/ 482600 h 1981200"/>
              <a:gd name="connsiteX36" fmla="*/ 2273300 w 3416300"/>
              <a:gd name="connsiteY36" fmla="*/ 520700 h 1981200"/>
              <a:gd name="connsiteX37" fmla="*/ 2349500 w 3416300"/>
              <a:gd name="connsiteY37" fmla="*/ 584200 h 1981200"/>
              <a:gd name="connsiteX38" fmla="*/ 2374900 w 3416300"/>
              <a:gd name="connsiteY38" fmla="*/ 622300 h 1981200"/>
              <a:gd name="connsiteX39" fmla="*/ 2413000 w 3416300"/>
              <a:gd name="connsiteY39" fmla="*/ 647700 h 1981200"/>
              <a:gd name="connsiteX40" fmla="*/ 2501900 w 3416300"/>
              <a:gd name="connsiteY40" fmla="*/ 749300 h 1981200"/>
              <a:gd name="connsiteX41" fmla="*/ 2552700 w 3416300"/>
              <a:gd name="connsiteY41" fmla="*/ 825500 h 1981200"/>
              <a:gd name="connsiteX42" fmla="*/ 2578100 w 3416300"/>
              <a:gd name="connsiteY42" fmla="*/ 863600 h 1981200"/>
              <a:gd name="connsiteX43" fmla="*/ 2616200 w 3416300"/>
              <a:gd name="connsiteY43" fmla="*/ 901700 h 1981200"/>
              <a:gd name="connsiteX44" fmla="*/ 2667000 w 3416300"/>
              <a:gd name="connsiteY44" fmla="*/ 977900 h 1981200"/>
              <a:gd name="connsiteX45" fmla="*/ 2819400 w 3416300"/>
              <a:gd name="connsiteY45" fmla="*/ 1092200 h 1981200"/>
              <a:gd name="connsiteX46" fmla="*/ 2857500 w 3416300"/>
              <a:gd name="connsiteY46" fmla="*/ 1130300 h 1981200"/>
              <a:gd name="connsiteX47" fmla="*/ 2908300 w 3416300"/>
              <a:gd name="connsiteY47" fmla="*/ 1193800 h 1981200"/>
              <a:gd name="connsiteX48" fmla="*/ 2946400 w 3416300"/>
              <a:gd name="connsiteY48" fmla="*/ 1219200 h 1981200"/>
              <a:gd name="connsiteX49" fmla="*/ 2984500 w 3416300"/>
              <a:gd name="connsiteY49" fmla="*/ 1308100 h 1981200"/>
              <a:gd name="connsiteX50" fmla="*/ 3035300 w 3416300"/>
              <a:gd name="connsiteY50" fmla="*/ 1384300 h 1981200"/>
              <a:gd name="connsiteX51" fmla="*/ 3111500 w 3416300"/>
              <a:gd name="connsiteY51" fmla="*/ 1409700 h 1981200"/>
              <a:gd name="connsiteX52" fmla="*/ 3187700 w 3416300"/>
              <a:gd name="connsiteY52" fmla="*/ 1447800 h 1981200"/>
              <a:gd name="connsiteX53" fmla="*/ 3225800 w 3416300"/>
              <a:gd name="connsiteY53" fmla="*/ 1485900 h 1981200"/>
              <a:gd name="connsiteX54" fmla="*/ 3276600 w 3416300"/>
              <a:gd name="connsiteY54" fmla="*/ 1562100 h 1981200"/>
              <a:gd name="connsiteX55" fmla="*/ 3302000 w 3416300"/>
              <a:gd name="connsiteY55" fmla="*/ 1600200 h 1981200"/>
              <a:gd name="connsiteX56" fmla="*/ 3352800 w 3416300"/>
              <a:gd name="connsiteY56" fmla="*/ 1663700 h 1981200"/>
              <a:gd name="connsiteX57" fmla="*/ 3416300 w 3416300"/>
              <a:gd name="connsiteY57" fmla="*/ 1981200 h 1981200"/>
              <a:gd name="connsiteX58" fmla="*/ 0 w 3416300"/>
              <a:gd name="connsiteY58" fmla="*/ 1981200 h 1981200"/>
              <a:gd name="connsiteX0" fmla="*/ 0 w 3416300"/>
              <a:gd name="connsiteY0" fmla="*/ 1981200 h 1981200"/>
              <a:gd name="connsiteX1" fmla="*/ 0 w 3416300"/>
              <a:gd name="connsiteY1" fmla="*/ 1981200 h 1981200"/>
              <a:gd name="connsiteX2" fmla="*/ 25400 w 3416300"/>
              <a:gd name="connsiteY2" fmla="*/ 1752600 h 1981200"/>
              <a:gd name="connsiteX3" fmla="*/ 50800 w 3416300"/>
              <a:gd name="connsiteY3" fmla="*/ 1676400 h 1981200"/>
              <a:gd name="connsiteX4" fmla="*/ 76200 w 3416300"/>
              <a:gd name="connsiteY4" fmla="*/ 1562100 h 1981200"/>
              <a:gd name="connsiteX5" fmla="*/ 101600 w 3416300"/>
              <a:gd name="connsiteY5" fmla="*/ 1485900 h 1981200"/>
              <a:gd name="connsiteX6" fmla="*/ 139700 w 3416300"/>
              <a:gd name="connsiteY6" fmla="*/ 1244600 h 1981200"/>
              <a:gd name="connsiteX7" fmla="*/ 165100 w 3416300"/>
              <a:gd name="connsiteY7" fmla="*/ 952500 h 1981200"/>
              <a:gd name="connsiteX8" fmla="*/ 190500 w 3416300"/>
              <a:gd name="connsiteY8" fmla="*/ 787400 h 1981200"/>
              <a:gd name="connsiteX9" fmla="*/ 228600 w 3416300"/>
              <a:gd name="connsiteY9" fmla="*/ 520700 h 1981200"/>
              <a:gd name="connsiteX10" fmla="*/ 241300 w 3416300"/>
              <a:gd name="connsiteY10" fmla="*/ 482600 h 1981200"/>
              <a:gd name="connsiteX11" fmla="*/ 266700 w 3416300"/>
              <a:gd name="connsiteY11" fmla="*/ 444500 h 1981200"/>
              <a:gd name="connsiteX12" fmla="*/ 292100 w 3416300"/>
              <a:gd name="connsiteY12" fmla="*/ 368300 h 1981200"/>
              <a:gd name="connsiteX13" fmla="*/ 368300 w 3416300"/>
              <a:gd name="connsiteY13" fmla="*/ 254000 h 1981200"/>
              <a:gd name="connsiteX14" fmla="*/ 393700 w 3416300"/>
              <a:gd name="connsiteY14" fmla="*/ 215900 h 1981200"/>
              <a:gd name="connsiteX15" fmla="*/ 419100 w 3416300"/>
              <a:gd name="connsiteY15" fmla="*/ 177800 h 1981200"/>
              <a:gd name="connsiteX16" fmla="*/ 457200 w 3416300"/>
              <a:gd name="connsiteY16" fmla="*/ 165100 h 1981200"/>
              <a:gd name="connsiteX17" fmla="*/ 558800 w 3416300"/>
              <a:gd name="connsiteY17" fmla="*/ 101600 h 1981200"/>
              <a:gd name="connsiteX18" fmla="*/ 635000 w 3416300"/>
              <a:gd name="connsiteY18" fmla="*/ 76200 h 1981200"/>
              <a:gd name="connsiteX19" fmla="*/ 673100 w 3416300"/>
              <a:gd name="connsiteY19" fmla="*/ 63500 h 1981200"/>
              <a:gd name="connsiteX20" fmla="*/ 749300 w 3416300"/>
              <a:gd name="connsiteY20" fmla="*/ 25400 h 1981200"/>
              <a:gd name="connsiteX21" fmla="*/ 990600 w 3416300"/>
              <a:gd name="connsiteY21" fmla="*/ 0 h 1981200"/>
              <a:gd name="connsiteX22" fmla="*/ 1536700 w 3416300"/>
              <a:gd name="connsiteY22" fmla="*/ 12700 h 1981200"/>
              <a:gd name="connsiteX23" fmla="*/ 1676400 w 3416300"/>
              <a:gd name="connsiteY23" fmla="*/ 50800 h 1981200"/>
              <a:gd name="connsiteX24" fmla="*/ 1714500 w 3416300"/>
              <a:gd name="connsiteY24" fmla="*/ 76200 h 1981200"/>
              <a:gd name="connsiteX25" fmla="*/ 1790700 w 3416300"/>
              <a:gd name="connsiteY25" fmla="*/ 114300 h 1981200"/>
              <a:gd name="connsiteX26" fmla="*/ 1816100 w 3416300"/>
              <a:gd name="connsiteY26" fmla="*/ 152400 h 1981200"/>
              <a:gd name="connsiteX27" fmla="*/ 1854200 w 3416300"/>
              <a:gd name="connsiteY27" fmla="*/ 165100 h 1981200"/>
              <a:gd name="connsiteX28" fmla="*/ 1930400 w 3416300"/>
              <a:gd name="connsiteY28" fmla="*/ 215900 h 1981200"/>
              <a:gd name="connsiteX29" fmla="*/ 1981200 w 3416300"/>
              <a:gd name="connsiteY29" fmla="*/ 254000 h 1981200"/>
              <a:gd name="connsiteX30" fmla="*/ 2019300 w 3416300"/>
              <a:gd name="connsiteY30" fmla="*/ 292100 h 1981200"/>
              <a:gd name="connsiteX31" fmla="*/ 2057400 w 3416300"/>
              <a:gd name="connsiteY31" fmla="*/ 317500 h 1981200"/>
              <a:gd name="connsiteX32" fmla="*/ 2171700 w 3416300"/>
              <a:gd name="connsiteY32" fmla="*/ 419100 h 1981200"/>
              <a:gd name="connsiteX33" fmla="*/ 2184400 w 3416300"/>
              <a:gd name="connsiteY33" fmla="*/ 457200 h 1981200"/>
              <a:gd name="connsiteX34" fmla="*/ 2222500 w 3416300"/>
              <a:gd name="connsiteY34" fmla="*/ 482600 h 1981200"/>
              <a:gd name="connsiteX35" fmla="*/ 2273300 w 3416300"/>
              <a:gd name="connsiteY35" fmla="*/ 520700 h 1981200"/>
              <a:gd name="connsiteX36" fmla="*/ 2349500 w 3416300"/>
              <a:gd name="connsiteY36" fmla="*/ 584200 h 1981200"/>
              <a:gd name="connsiteX37" fmla="*/ 2374900 w 3416300"/>
              <a:gd name="connsiteY37" fmla="*/ 622300 h 1981200"/>
              <a:gd name="connsiteX38" fmla="*/ 2413000 w 3416300"/>
              <a:gd name="connsiteY38" fmla="*/ 647700 h 1981200"/>
              <a:gd name="connsiteX39" fmla="*/ 2501900 w 3416300"/>
              <a:gd name="connsiteY39" fmla="*/ 749300 h 1981200"/>
              <a:gd name="connsiteX40" fmla="*/ 2552700 w 3416300"/>
              <a:gd name="connsiteY40" fmla="*/ 825500 h 1981200"/>
              <a:gd name="connsiteX41" fmla="*/ 2578100 w 3416300"/>
              <a:gd name="connsiteY41" fmla="*/ 863600 h 1981200"/>
              <a:gd name="connsiteX42" fmla="*/ 2616200 w 3416300"/>
              <a:gd name="connsiteY42" fmla="*/ 901700 h 1981200"/>
              <a:gd name="connsiteX43" fmla="*/ 2667000 w 3416300"/>
              <a:gd name="connsiteY43" fmla="*/ 977900 h 1981200"/>
              <a:gd name="connsiteX44" fmla="*/ 2819400 w 3416300"/>
              <a:gd name="connsiteY44" fmla="*/ 1092200 h 1981200"/>
              <a:gd name="connsiteX45" fmla="*/ 2857500 w 3416300"/>
              <a:gd name="connsiteY45" fmla="*/ 1130300 h 1981200"/>
              <a:gd name="connsiteX46" fmla="*/ 2908300 w 3416300"/>
              <a:gd name="connsiteY46" fmla="*/ 1193800 h 1981200"/>
              <a:gd name="connsiteX47" fmla="*/ 2946400 w 3416300"/>
              <a:gd name="connsiteY47" fmla="*/ 1219200 h 1981200"/>
              <a:gd name="connsiteX48" fmla="*/ 2984500 w 3416300"/>
              <a:gd name="connsiteY48" fmla="*/ 1308100 h 1981200"/>
              <a:gd name="connsiteX49" fmla="*/ 3035300 w 3416300"/>
              <a:gd name="connsiteY49" fmla="*/ 1384300 h 1981200"/>
              <a:gd name="connsiteX50" fmla="*/ 3111500 w 3416300"/>
              <a:gd name="connsiteY50" fmla="*/ 1409700 h 1981200"/>
              <a:gd name="connsiteX51" fmla="*/ 3187700 w 3416300"/>
              <a:gd name="connsiteY51" fmla="*/ 1447800 h 1981200"/>
              <a:gd name="connsiteX52" fmla="*/ 3225800 w 3416300"/>
              <a:gd name="connsiteY52" fmla="*/ 1485900 h 1981200"/>
              <a:gd name="connsiteX53" fmla="*/ 3276600 w 3416300"/>
              <a:gd name="connsiteY53" fmla="*/ 1562100 h 1981200"/>
              <a:gd name="connsiteX54" fmla="*/ 3302000 w 3416300"/>
              <a:gd name="connsiteY54" fmla="*/ 1600200 h 1981200"/>
              <a:gd name="connsiteX55" fmla="*/ 3352800 w 3416300"/>
              <a:gd name="connsiteY55" fmla="*/ 1663700 h 1981200"/>
              <a:gd name="connsiteX56" fmla="*/ 3416300 w 3416300"/>
              <a:gd name="connsiteY56" fmla="*/ 1981200 h 1981200"/>
              <a:gd name="connsiteX57" fmla="*/ 0 w 3416300"/>
              <a:gd name="connsiteY57" fmla="*/ 198120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416300" h="1981200">
                <a:moveTo>
                  <a:pt x="0" y="1981200"/>
                </a:moveTo>
                <a:lnTo>
                  <a:pt x="0" y="1981200"/>
                </a:lnTo>
                <a:cubicBezTo>
                  <a:pt x="4406" y="1928333"/>
                  <a:pt x="9590" y="1815841"/>
                  <a:pt x="25400" y="1752600"/>
                </a:cubicBezTo>
                <a:cubicBezTo>
                  <a:pt x="31894" y="1726625"/>
                  <a:pt x="43107" y="1702045"/>
                  <a:pt x="50800" y="1676400"/>
                </a:cubicBezTo>
                <a:cubicBezTo>
                  <a:pt x="85014" y="1562354"/>
                  <a:pt x="39946" y="1695033"/>
                  <a:pt x="76200" y="1562100"/>
                </a:cubicBezTo>
                <a:cubicBezTo>
                  <a:pt x="83245" y="1536269"/>
                  <a:pt x="93133" y="1511300"/>
                  <a:pt x="101600" y="1485900"/>
                </a:cubicBezTo>
                <a:cubicBezTo>
                  <a:pt x="130053" y="1286731"/>
                  <a:pt x="115259" y="1366806"/>
                  <a:pt x="139700" y="1244600"/>
                </a:cubicBezTo>
                <a:cubicBezTo>
                  <a:pt x="148167" y="1147233"/>
                  <a:pt x="149033" y="1048904"/>
                  <a:pt x="165100" y="952500"/>
                </a:cubicBezTo>
                <a:cubicBezTo>
                  <a:pt x="172178" y="910032"/>
                  <a:pt x="186415" y="828254"/>
                  <a:pt x="190500" y="787400"/>
                </a:cubicBezTo>
                <a:cubicBezTo>
                  <a:pt x="203707" y="655334"/>
                  <a:pt x="191186" y="632942"/>
                  <a:pt x="228600" y="520700"/>
                </a:cubicBezTo>
                <a:cubicBezTo>
                  <a:pt x="232833" y="508000"/>
                  <a:pt x="235313" y="494574"/>
                  <a:pt x="241300" y="482600"/>
                </a:cubicBezTo>
                <a:cubicBezTo>
                  <a:pt x="248126" y="468948"/>
                  <a:pt x="260501" y="458448"/>
                  <a:pt x="266700" y="444500"/>
                </a:cubicBezTo>
                <a:cubicBezTo>
                  <a:pt x="277574" y="420034"/>
                  <a:pt x="277248" y="390577"/>
                  <a:pt x="292100" y="368300"/>
                </a:cubicBezTo>
                <a:lnTo>
                  <a:pt x="368300" y="254000"/>
                </a:lnTo>
                <a:lnTo>
                  <a:pt x="393700" y="215900"/>
                </a:lnTo>
                <a:cubicBezTo>
                  <a:pt x="402167" y="203200"/>
                  <a:pt x="404620" y="182627"/>
                  <a:pt x="419100" y="177800"/>
                </a:cubicBezTo>
                <a:lnTo>
                  <a:pt x="457200" y="165100"/>
                </a:lnTo>
                <a:cubicBezTo>
                  <a:pt x="497452" y="104723"/>
                  <a:pt x="468120" y="131827"/>
                  <a:pt x="558800" y="101600"/>
                </a:cubicBezTo>
                <a:lnTo>
                  <a:pt x="635000" y="76200"/>
                </a:lnTo>
                <a:cubicBezTo>
                  <a:pt x="647700" y="71967"/>
                  <a:pt x="661961" y="70926"/>
                  <a:pt x="673100" y="63500"/>
                </a:cubicBezTo>
                <a:cubicBezTo>
                  <a:pt x="703604" y="43164"/>
                  <a:pt x="696383" y="35983"/>
                  <a:pt x="749300" y="25400"/>
                </a:cubicBezTo>
                <a:cubicBezTo>
                  <a:pt x="802217" y="14817"/>
                  <a:pt x="859367" y="2117"/>
                  <a:pt x="990600" y="0"/>
                </a:cubicBezTo>
                <a:lnTo>
                  <a:pt x="1536700" y="12700"/>
                </a:lnTo>
                <a:cubicBezTo>
                  <a:pt x="1562146" y="13760"/>
                  <a:pt x="1659486" y="39524"/>
                  <a:pt x="1676400" y="50800"/>
                </a:cubicBezTo>
                <a:cubicBezTo>
                  <a:pt x="1689100" y="59267"/>
                  <a:pt x="1700848" y="69374"/>
                  <a:pt x="1714500" y="76200"/>
                </a:cubicBezTo>
                <a:cubicBezTo>
                  <a:pt x="1819660" y="128780"/>
                  <a:pt x="1681511" y="41507"/>
                  <a:pt x="1790700" y="114300"/>
                </a:cubicBezTo>
                <a:cubicBezTo>
                  <a:pt x="1799167" y="127000"/>
                  <a:pt x="1804181" y="142865"/>
                  <a:pt x="1816100" y="152400"/>
                </a:cubicBezTo>
                <a:cubicBezTo>
                  <a:pt x="1826553" y="160763"/>
                  <a:pt x="1842498" y="158599"/>
                  <a:pt x="1854200" y="165100"/>
                </a:cubicBezTo>
                <a:cubicBezTo>
                  <a:pt x="1880885" y="179925"/>
                  <a:pt x="1905978" y="197584"/>
                  <a:pt x="1930400" y="215900"/>
                </a:cubicBezTo>
                <a:cubicBezTo>
                  <a:pt x="1947333" y="228600"/>
                  <a:pt x="1965129" y="240225"/>
                  <a:pt x="1981200" y="254000"/>
                </a:cubicBezTo>
                <a:cubicBezTo>
                  <a:pt x="1994837" y="265689"/>
                  <a:pt x="2005502" y="280602"/>
                  <a:pt x="2019300" y="292100"/>
                </a:cubicBezTo>
                <a:cubicBezTo>
                  <a:pt x="2031026" y="301871"/>
                  <a:pt x="2045992" y="307359"/>
                  <a:pt x="2057400" y="317500"/>
                </a:cubicBezTo>
                <a:cubicBezTo>
                  <a:pt x="2187889" y="433491"/>
                  <a:pt x="2085229" y="361453"/>
                  <a:pt x="2171700" y="419100"/>
                </a:cubicBezTo>
                <a:cubicBezTo>
                  <a:pt x="2175933" y="431800"/>
                  <a:pt x="2176037" y="446747"/>
                  <a:pt x="2184400" y="457200"/>
                </a:cubicBezTo>
                <a:cubicBezTo>
                  <a:pt x="2193935" y="469119"/>
                  <a:pt x="2210080" y="473728"/>
                  <a:pt x="2222500" y="482600"/>
                </a:cubicBezTo>
                <a:cubicBezTo>
                  <a:pt x="2239724" y="494903"/>
                  <a:pt x="2257229" y="506925"/>
                  <a:pt x="2273300" y="520700"/>
                </a:cubicBezTo>
                <a:cubicBezTo>
                  <a:pt x="2358863" y="594039"/>
                  <a:pt x="2265293" y="528062"/>
                  <a:pt x="2349500" y="584200"/>
                </a:cubicBezTo>
                <a:cubicBezTo>
                  <a:pt x="2357967" y="596900"/>
                  <a:pt x="2364107" y="611507"/>
                  <a:pt x="2374900" y="622300"/>
                </a:cubicBezTo>
                <a:cubicBezTo>
                  <a:pt x="2385693" y="633093"/>
                  <a:pt x="2402949" y="636213"/>
                  <a:pt x="2413000" y="647700"/>
                </a:cubicBezTo>
                <a:cubicBezTo>
                  <a:pt x="2516717" y="766233"/>
                  <a:pt x="2416175" y="692150"/>
                  <a:pt x="2501900" y="749300"/>
                </a:cubicBezTo>
                <a:lnTo>
                  <a:pt x="2552700" y="825500"/>
                </a:lnTo>
                <a:cubicBezTo>
                  <a:pt x="2561167" y="838200"/>
                  <a:pt x="2567307" y="852807"/>
                  <a:pt x="2578100" y="863600"/>
                </a:cubicBezTo>
                <a:cubicBezTo>
                  <a:pt x="2590800" y="876300"/>
                  <a:pt x="2605173" y="887523"/>
                  <a:pt x="2616200" y="901700"/>
                </a:cubicBezTo>
                <a:cubicBezTo>
                  <a:pt x="2634942" y="925797"/>
                  <a:pt x="2641600" y="960967"/>
                  <a:pt x="2667000" y="977900"/>
                </a:cubicBezTo>
                <a:cubicBezTo>
                  <a:pt x="2718624" y="1012316"/>
                  <a:pt x="2777284" y="1050084"/>
                  <a:pt x="2819400" y="1092200"/>
                </a:cubicBezTo>
                <a:cubicBezTo>
                  <a:pt x="2832100" y="1104900"/>
                  <a:pt x="2845673" y="1116783"/>
                  <a:pt x="2857500" y="1130300"/>
                </a:cubicBezTo>
                <a:cubicBezTo>
                  <a:pt x="2875350" y="1150700"/>
                  <a:pt x="2889133" y="1174633"/>
                  <a:pt x="2908300" y="1193800"/>
                </a:cubicBezTo>
                <a:cubicBezTo>
                  <a:pt x="2919093" y="1204593"/>
                  <a:pt x="2933700" y="1210733"/>
                  <a:pt x="2946400" y="1219200"/>
                </a:cubicBezTo>
                <a:cubicBezTo>
                  <a:pt x="2959538" y="1258615"/>
                  <a:pt x="2960960" y="1268866"/>
                  <a:pt x="2984500" y="1308100"/>
                </a:cubicBezTo>
                <a:cubicBezTo>
                  <a:pt x="3000206" y="1334277"/>
                  <a:pt x="3006340" y="1374647"/>
                  <a:pt x="3035300" y="1384300"/>
                </a:cubicBezTo>
                <a:cubicBezTo>
                  <a:pt x="3060700" y="1392767"/>
                  <a:pt x="3089223" y="1394848"/>
                  <a:pt x="3111500" y="1409700"/>
                </a:cubicBezTo>
                <a:cubicBezTo>
                  <a:pt x="3160739" y="1442526"/>
                  <a:pt x="3135120" y="1430273"/>
                  <a:pt x="3187700" y="1447800"/>
                </a:cubicBezTo>
                <a:cubicBezTo>
                  <a:pt x="3200400" y="1460500"/>
                  <a:pt x="3214773" y="1471723"/>
                  <a:pt x="3225800" y="1485900"/>
                </a:cubicBezTo>
                <a:cubicBezTo>
                  <a:pt x="3244542" y="1509997"/>
                  <a:pt x="3259667" y="1536700"/>
                  <a:pt x="3276600" y="1562100"/>
                </a:cubicBezTo>
                <a:cubicBezTo>
                  <a:pt x="3285067" y="1574800"/>
                  <a:pt x="3291207" y="1589407"/>
                  <a:pt x="3302000" y="1600200"/>
                </a:cubicBezTo>
                <a:cubicBezTo>
                  <a:pt x="3346793" y="1644993"/>
                  <a:pt x="3332068" y="1622236"/>
                  <a:pt x="3352800" y="1663700"/>
                </a:cubicBezTo>
                <a:lnTo>
                  <a:pt x="3416300" y="1981200"/>
                </a:lnTo>
                <a:lnTo>
                  <a:pt x="0" y="19812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TextBox 12">
            <a:extLst>
              <a:ext uri="{FF2B5EF4-FFF2-40B4-BE49-F238E27FC236}">
                <a16:creationId xmlns:a16="http://schemas.microsoft.com/office/drawing/2014/main" id="{91FE0F57-CA5A-464F-E281-5AB0662BC3E3}"/>
              </a:ext>
            </a:extLst>
          </p:cNvPr>
          <p:cNvSpPr txBox="1"/>
          <p:nvPr/>
        </p:nvSpPr>
        <p:spPr>
          <a:xfrm>
            <a:off x="2438400" y="4276726"/>
            <a:ext cx="1332416" cy="253916"/>
          </a:xfrm>
          <a:prstGeom prst="rect">
            <a:avLst/>
          </a:prstGeom>
          <a:noFill/>
        </p:spPr>
        <p:txBody>
          <a:bodyPr wrap="none" rtlCol="0">
            <a:spAutoFit/>
          </a:bodyPr>
          <a:lstStyle/>
          <a:p>
            <a:r>
              <a:rPr lang="en-US" sz="1050" dirty="0"/>
              <a:t>attack identification</a:t>
            </a:r>
          </a:p>
        </p:txBody>
      </p:sp>
      <p:sp>
        <p:nvSpPr>
          <p:cNvPr id="9" name="TextBox 13">
            <a:extLst>
              <a:ext uri="{FF2B5EF4-FFF2-40B4-BE49-F238E27FC236}">
                <a16:creationId xmlns:a16="http://schemas.microsoft.com/office/drawing/2014/main" id="{3C3CDDE2-3E27-CBCA-EF43-BDF9AF4A9209}"/>
              </a:ext>
            </a:extLst>
          </p:cNvPr>
          <p:cNvSpPr txBox="1"/>
          <p:nvPr/>
        </p:nvSpPr>
        <p:spPr>
          <a:xfrm>
            <a:off x="5414964" y="4279300"/>
            <a:ext cx="869149" cy="253916"/>
          </a:xfrm>
          <a:prstGeom prst="rect">
            <a:avLst/>
          </a:prstGeom>
          <a:noFill/>
        </p:spPr>
        <p:txBody>
          <a:bodyPr wrap="none" rtlCol="0">
            <a:spAutoFit/>
          </a:bodyPr>
          <a:lstStyle/>
          <a:p>
            <a:r>
              <a:rPr lang="en-US" sz="1050" dirty="0"/>
              <a:t>exploitation</a:t>
            </a:r>
          </a:p>
        </p:txBody>
      </p:sp>
      <p:sp>
        <p:nvSpPr>
          <p:cNvPr id="10" name="Up Arrow 16">
            <a:extLst>
              <a:ext uri="{FF2B5EF4-FFF2-40B4-BE49-F238E27FC236}">
                <a16:creationId xmlns:a16="http://schemas.microsoft.com/office/drawing/2014/main" id="{ED38118C-3790-6065-E64D-B73CD28A5B92}"/>
              </a:ext>
            </a:extLst>
          </p:cNvPr>
          <p:cNvSpPr/>
          <p:nvPr/>
        </p:nvSpPr>
        <p:spPr>
          <a:xfrm rot="5400000">
            <a:off x="4343400" y="3476625"/>
            <a:ext cx="476250" cy="971550"/>
          </a:xfrm>
          <a:prstGeom prst="upArrow">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50" dirty="0"/>
              <a:t>protection</a:t>
            </a:r>
          </a:p>
        </p:txBody>
      </p:sp>
      <p:sp>
        <p:nvSpPr>
          <p:cNvPr id="11" name="Freeform 14">
            <a:extLst>
              <a:ext uri="{FF2B5EF4-FFF2-40B4-BE49-F238E27FC236}">
                <a16:creationId xmlns:a16="http://schemas.microsoft.com/office/drawing/2014/main" id="{0AC2DFBD-F8BD-23D0-2147-E4DD6050E58E}"/>
              </a:ext>
            </a:extLst>
          </p:cNvPr>
          <p:cNvSpPr/>
          <p:nvPr/>
        </p:nvSpPr>
        <p:spPr>
          <a:xfrm>
            <a:off x="5337180" y="3829050"/>
            <a:ext cx="1171575" cy="400050"/>
          </a:xfrm>
          <a:custGeom>
            <a:avLst/>
            <a:gdLst>
              <a:gd name="connsiteX0" fmla="*/ 0 w 3416300"/>
              <a:gd name="connsiteY0" fmla="*/ 1981200 h 1981200"/>
              <a:gd name="connsiteX1" fmla="*/ 0 w 3416300"/>
              <a:gd name="connsiteY1" fmla="*/ 1981200 h 1981200"/>
              <a:gd name="connsiteX2" fmla="*/ 25400 w 3416300"/>
              <a:gd name="connsiteY2" fmla="*/ 1752600 h 1981200"/>
              <a:gd name="connsiteX3" fmla="*/ 50800 w 3416300"/>
              <a:gd name="connsiteY3" fmla="*/ 1676400 h 1981200"/>
              <a:gd name="connsiteX4" fmla="*/ 76200 w 3416300"/>
              <a:gd name="connsiteY4" fmla="*/ 1562100 h 1981200"/>
              <a:gd name="connsiteX5" fmla="*/ 101600 w 3416300"/>
              <a:gd name="connsiteY5" fmla="*/ 1485900 h 1981200"/>
              <a:gd name="connsiteX6" fmla="*/ 139700 w 3416300"/>
              <a:gd name="connsiteY6" fmla="*/ 1244600 h 1981200"/>
              <a:gd name="connsiteX7" fmla="*/ 165100 w 3416300"/>
              <a:gd name="connsiteY7" fmla="*/ 952500 h 1981200"/>
              <a:gd name="connsiteX8" fmla="*/ 190500 w 3416300"/>
              <a:gd name="connsiteY8" fmla="*/ 787400 h 1981200"/>
              <a:gd name="connsiteX9" fmla="*/ 228600 w 3416300"/>
              <a:gd name="connsiteY9" fmla="*/ 520700 h 1981200"/>
              <a:gd name="connsiteX10" fmla="*/ 241300 w 3416300"/>
              <a:gd name="connsiteY10" fmla="*/ 482600 h 1981200"/>
              <a:gd name="connsiteX11" fmla="*/ 266700 w 3416300"/>
              <a:gd name="connsiteY11" fmla="*/ 444500 h 1981200"/>
              <a:gd name="connsiteX12" fmla="*/ 292100 w 3416300"/>
              <a:gd name="connsiteY12" fmla="*/ 368300 h 1981200"/>
              <a:gd name="connsiteX13" fmla="*/ 368300 w 3416300"/>
              <a:gd name="connsiteY13" fmla="*/ 254000 h 1981200"/>
              <a:gd name="connsiteX14" fmla="*/ 393700 w 3416300"/>
              <a:gd name="connsiteY14" fmla="*/ 215900 h 1981200"/>
              <a:gd name="connsiteX15" fmla="*/ 419100 w 3416300"/>
              <a:gd name="connsiteY15" fmla="*/ 177800 h 1981200"/>
              <a:gd name="connsiteX16" fmla="*/ 457200 w 3416300"/>
              <a:gd name="connsiteY16" fmla="*/ 165100 h 1981200"/>
              <a:gd name="connsiteX17" fmla="*/ 558800 w 3416300"/>
              <a:gd name="connsiteY17" fmla="*/ 101600 h 1981200"/>
              <a:gd name="connsiteX18" fmla="*/ 635000 w 3416300"/>
              <a:gd name="connsiteY18" fmla="*/ 76200 h 1981200"/>
              <a:gd name="connsiteX19" fmla="*/ 673100 w 3416300"/>
              <a:gd name="connsiteY19" fmla="*/ 63500 h 1981200"/>
              <a:gd name="connsiteX20" fmla="*/ 749300 w 3416300"/>
              <a:gd name="connsiteY20" fmla="*/ 25400 h 1981200"/>
              <a:gd name="connsiteX21" fmla="*/ 850900 w 3416300"/>
              <a:gd name="connsiteY21" fmla="*/ 12700 h 1981200"/>
              <a:gd name="connsiteX22" fmla="*/ 990600 w 3416300"/>
              <a:gd name="connsiteY22" fmla="*/ 0 h 1981200"/>
              <a:gd name="connsiteX23" fmla="*/ 1536700 w 3416300"/>
              <a:gd name="connsiteY23" fmla="*/ 12700 h 1981200"/>
              <a:gd name="connsiteX24" fmla="*/ 1676400 w 3416300"/>
              <a:gd name="connsiteY24" fmla="*/ 50800 h 1981200"/>
              <a:gd name="connsiteX25" fmla="*/ 1714500 w 3416300"/>
              <a:gd name="connsiteY25" fmla="*/ 76200 h 1981200"/>
              <a:gd name="connsiteX26" fmla="*/ 1790700 w 3416300"/>
              <a:gd name="connsiteY26" fmla="*/ 114300 h 1981200"/>
              <a:gd name="connsiteX27" fmla="*/ 1816100 w 3416300"/>
              <a:gd name="connsiteY27" fmla="*/ 152400 h 1981200"/>
              <a:gd name="connsiteX28" fmla="*/ 1854200 w 3416300"/>
              <a:gd name="connsiteY28" fmla="*/ 165100 h 1981200"/>
              <a:gd name="connsiteX29" fmla="*/ 1930400 w 3416300"/>
              <a:gd name="connsiteY29" fmla="*/ 215900 h 1981200"/>
              <a:gd name="connsiteX30" fmla="*/ 1981200 w 3416300"/>
              <a:gd name="connsiteY30" fmla="*/ 254000 h 1981200"/>
              <a:gd name="connsiteX31" fmla="*/ 2019300 w 3416300"/>
              <a:gd name="connsiteY31" fmla="*/ 292100 h 1981200"/>
              <a:gd name="connsiteX32" fmla="*/ 2057400 w 3416300"/>
              <a:gd name="connsiteY32" fmla="*/ 317500 h 1981200"/>
              <a:gd name="connsiteX33" fmla="*/ 2171700 w 3416300"/>
              <a:gd name="connsiteY33" fmla="*/ 419100 h 1981200"/>
              <a:gd name="connsiteX34" fmla="*/ 2184400 w 3416300"/>
              <a:gd name="connsiteY34" fmla="*/ 457200 h 1981200"/>
              <a:gd name="connsiteX35" fmla="*/ 2222500 w 3416300"/>
              <a:gd name="connsiteY35" fmla="*/ 482600 h 1981200"/>
              <a:gd name="connsiteX36" fmla="*/ 2273300 w 3416300"/>
              <a:gd name="connsiteY36" fmla="*/ 520700 h 1981200"/>
              <a:gd name="connsiteX37" fmla="*/ 2349500 w 3416300"/>
              <a:gd name="connsiteY37" fmla="*/ 584200 h 1981200"/>
              <a:gd name="connsiteX38" fmla="*/ 2374900 w 3416300"/>
              <a:gd name="connsiteY38" fmla="*/ 622300 h 1981200"/>
              <a:gd name="connsiteX39" fmla="*/ 2413000 w 3416300"/>
              <a:gd name="connsiteY39" fmla="*/ 647700 h 1981200"/>
              <a:gd name="connsiteX40" fmla="*/ 2501900 w 3416300"/>
              <a:gd name="connsiteY40" fmla="*/ 749300 h 1981200"/>
              <a:gd name="connsiteX41" fmla="*/ 2552700 w 3416300"/>
              <a:gd name="connsiteY41" fmla="*/ 825500 h 1981200"/>
              <a:gd name="connsiteX42" fmla="*/ 2578100 w 3416300"/>
              <a:gd name="connsiteY42" fmla="*/ 863600 h 1981200"/>
              <a:gd name="connsiteX43" fmla="*/ 2616200 w 3416300"/>
              <a:gd name="connsiteY43" fmla="*/ 901700 h 1981200"/>
              <a:gd name="connsiteX44" fmla="*/ 2667000 w 3416300"/>
              <a:gd name="connsiteY44" fmla="*/ 977900 h 1981200"/>
              <a:gd name="connsiteX45" fmla="*/ 2819400 w 3416300"/>
              <a:gd name="connsiteY45" fmla="*/ 1092200 h 1981200"/>
              <a:gd name="connsiteX46" fmla="*/ 2857500 w 3416300"/>
              <a:gd name="connsiteY46" fmla="*/ 1130300 h 1981200"/>
              <a:gd name="connsiteX47" fmla="*/ 2908300 w 3416300"/>
              <a:gd name="connsiteY47" fmla="*/ 1193800 h 1981200"/>
              <a:gd name="connsiteX48" fmla="*/ 2946400 w 3416300"/>
              <a:gd name="connsiteY48" fmla="*/ 1219200 h 1981200"/>
              <a:gd name="connsiteX49" fmla="*/ 2984500 w 3416300"/>
              <a:gd name="connsiteY49" fmla="*/ 1308100 h 1981200"/>
              <a:gd name="connsiteX50" fmla="*/ 3035300 w 3416300"/>
              <a:gd name="connsiteY50" fmla="*/ 1384300 h 1981200"/>
              <a:gd name="connsiteX51" fmla="*/ 3111500 w 3416300"/>
              <a:gd name="connsiteY51" fmla="*/ 1409700 h 1981200"/>
              <a:gd name="connsiteX52" fmla="*/ 3187700 w 3416300"/>
              <a:gd name="connsiteY52" fmla="*/ 1447800 h 1981200"/>
              <a:gd name="connsiteX53" fmla="*/ 3225800 w 3416300"/>
              <a:gd name="connsiteY53" fmla="*/ 1485900 h 1981200"/>
              <a:gd name="connsiteX54" fmla="*/ 3276600 w 3416300"/>
              <a:gd name="connsiteY54" fmla="*/ 1562100 h 1981200"/>
              <a:gd name="connsiteX55" fmla="*/ 3302000 w 3416300"/>
              <a:gd name="connsiteY55" fmla="*/ 1600200 h 1981200"/>
              <a:gd name="connsiteX56" fmla="*/ 3352800 w 3416300"/>
              <a:gd name="connsiteY56" fmla="*/ 1663700 h 1981200"/>
              <a:gd name="connsiteX57" fmla="*/ 3416300 w 3416300"/>
              <a:gd name="connsiteY57" fmla="*/ 1981200 h 1981200"/>
              <a:gd name="connsiteX58" fmla="*/ 0 w 3416300"/>
              <a:gd name="connsiteY58" fmla="*/ 1981200 h 1981200"/>
              <a:gd name="connsiteX0" fmla="*/ 0 w 3416300"/>
              <a:gd name="connsiteY0" fmla="*/ 1981200 h 1981200"/>
              <a:gd name="connsiteX1" fmla="*/ 0 w 3416300"/>
              <a:gd name="connsiteY1" fmla="*/ 1981200 h 1981200"/>
              <a:gd name="connsiteX2" fmla="*/ 25400 w 3416300"/>
              <a:gd name="connsiteY2" fmla="*/ 1752600 h 1981200"/>
              <a:gd name="connsiteX3" fmla="*/ 50800 w 3416300"/>
              <a:gd name="connsiteY3" fmla="*/ 1676400 h 1981200"/>
              <a:gd name="connsiteX4" fmla="*/ 76200 w 3416300"/>
              <a:gd name="connsiteY4" fmla="*/ 1562100 h 1981200"/>
              <a:gd name="connsiteX5" fmla="*/ 101600 w 3416300"/>
              <a:gd name="connsiteY5" fmla="*/ 1485900 h 1981200"/>
              <a:gd name="connsiteX6" fmla="*/ 139700 w 3416300"/>
              <a:gd name="connsiteY6" fmla="*/ 1244600 h 1981200"/>
              <a:gd name="connsiteX7" fmla="*/ 165100 w 3416300"/>
              <a:gd name="connsiteY7" fmla="*/ 952500 h 1981200"/>
              <a:gd name="connsiteX8" fmla="*/ 190500 w 3416300"/>
              <a:gd name="connsiteY8" fmla="*/ 787400 h 1981200"/>
              <a:gd name="connsiteX9" fmla="*/ 228600 w 3416300"/>
              <a:gd name="connsiteY9" fmla="*/ 520700 h 1981200"/>
              <a:gd name="connsiteX10" fmla="*/ 241300 w 3416300"/>
              <a:gd name="connsiteY10" fmla="*/ 482600 h 1981200"/>
              <a:gd name="connsiteX11" fmla="*/ 266700 w 3416300"/>
              <a:gd name="connsiteY11" fmla="*/ 444500 h 1981200"/>
              <a:gd name="connsiteX12" fmla="*/ 292100 w 3416300"/>
              <a:gd name="connsiteY12" fmla="*/ 368300 h 1981200"/>
              <a:gd name="connsiteX13" fmla="*/ 368300 w 3416300"/>
              <a:gd name="connsiteY13" fmla="*/ 254000 h 1981200"/>
              <a:gd name="connsiteX14" fmla="*/ 393700 w 3416300"/>
              <a:gd name="connsiteY14" fmla="*/ 215900 h 1981200"/>
              <a:gd name="connsiteX15" fmla="*/ 419100 w 3416300"/>
              <a:gd name="connsiteY15" fmla="*/ 177800 h 1981200"/>
              <a:gd name="connsiteX16" fmla="*/ 457200 w 3416300"/>
              <a:gd name="connsiteY16" fmla="*/ 165100 h 1981200"/>
              <a:gd name="connsiteX17" fmla="*/ 558800 w 3416300"/>
              <a:gd name="connsiteY17" fmla="*/ 101600 h 1981200"/>
              <a:gd name="connsiteX18" fmla="*/ 635000 w 3416300"/>
              <a:gd name="connsiteY18" fmla="*/ 76200 h 1981200"/>
              <a:gd name="connsiteX19" fmla="*/ 673100 w 3416300"/>
              <a:gd name="connsiteY19" fmla="*/ 63500 h 1981200"/>
              <a:gd name="connsiteX20" fmla="*/ 749300 w 3416300"/>
              <a:gd name="connsiteY20" fmla="*/ 25400 h 1981200"/>
              <a:gd name="connsiteX21" fmla="*/ 990600 w 3416300"/>
              <a:gd name="connsiteY21" fmla="*/ 0 h 1981200"/>
              <a:gd name="connsiteX22" fmla="*/ 1536700 w 3416300"/>
              <a:gd name="connsiteY22" fmla="*/ 12700 h 1981200"/>
              <a:gd name="connsiteX23" fmla="*/ 1676400 w 3416300"/>
              <a:gd name="connsiteY23" fmla="*/ 50800 h 1981200"/>
              <a:gd name="connsiteX24" fmla="*/ 1714500 w 3416300"/>
              <a:gd name="connsiteY24" fmla="*/ 76200 h 1981200"/>
              <a:gd name="connsiteX25" fmla="*/ 1790700 w 3416300"/>
              <a:gd name="connsiteY25" fmla="*/ 114300 h 1981200"/>
              <a:gd name="connsiteX26" fmla="*/ 1816100 w 3416300"/>
              <a:gd name="connsiteY26" fmla="*/ 152400 h 1981200"/>
              <a:gd name="connsiteX27" fmla="*/ 1854200 w 3416300"/>
              <a:gd name="connsiteY27" fmla="*/ 165100 h 1981200"/>
              <a:gd name="connsiteX28" fmla="*/ 1930400 w 3416300"/>
              <a:gd name="connsiteY28" fmla="*/ 215900 h 1981200"/>
              <a:gd name="connsiteX29" fmla="*/ 1981200 w 3416300"/>
              <a:gd name="connsiteY29" fmla="*/ 254000 h 1981200"/>
              <a:gd name="connsiteX30" fmla="*/ 2019300 w 3416300"/>
              <a:gd name="connsiteY30" fmla="*/ 292100 h 1981200"/>
              <a:gd name="connsiteX31" fmla="*/ 2057400 w 3416300"/>
              <a:gd name="connsiteY31" fmla="*/ 317500 h 1981200"/>
              <a:gd name="connsiteX32" fmla="*/ 2171700 w 3416300"/>
              <a:gd name="connsiteY32" fmla="*/ 419100 h 1981200"/>
              <a:gd name="connsiteX33" fmla="*/ 2184400 w 3416300"/>
              <a:gd name="connsiteY33" fmla="*/ 457200 h 1981200"/>
              <a:gd name="connsiteX34" fmla="*/ 2222500 w 3416300"/>
              <a:gd name="connsiteY34" fmla="*/ 482600 h 1981200"/>
              <a:gd name="connsiteX35" fmla="*/ 2273300 w 3416300"/>
              <a:gd name="connsiteY35" fmla="*/ 520700 h 1981200"/>
              <a:gd name="connsiteX36" fmla="*/ 2349500 w 3416300"/>
              <a:gd name="connsiteY36" fmla="*/ 584200 h 1981200"/>
              <a:gd name="connsiteX37" fmla="*/ 2374900 w 3416300"/>
              <a:gd name="connsiteY37" fmla="*/ 622300 h 1981200"/>
              <a:gd name="connsiteX38" fmla="*/ 2413000 w 3416300"/>
              <a:gd name="connsiteY38" fmla="*/ 647700 h 1981200"/>
              <a:gd name="connsiteX39" fmla="*/ 2501900 w 3416300"/>
              <a:gd name="connsiteY39" fmla="*/ 749300 h 1981200"/>
              <a:gd name="connsiteX40" fmla="*/ 2552700 w 3416300"/>
              <a:gd name="connsiteY40" fmla="*/ 825500 h 1981200"/>
              <a:gd name="connsiteX41" fmla="*/ 2578100 w 3416300"/>
              <a:gd name="connsiteY41" fmla="*/ 863600 h 1981200"/>
              <a:gd name="connsiteX42" fmla="*/ 2616200 w 3416300"/>
              <a:gd name="connsiteY42" fmla="*/ 901700 h 1981200"/>
              <a:gd name="connsiteX43" fmla="*/ 2667000 w 3416300"/>
              <a:gd name="connsiteY43" fmla="*/ 977900 h 1981200"/>
              <a:gd name="connsiteX44" fmla="*/ 2819400 w 3416300"/>
              <a:gd name="connsiteY44" fmla="*/ 1092200 h 1981200"/>
              <a:gd name="connsiteX45" fmla="*/ 2857500 w 3416300"/>
              <a:gd name="connsiteY45" fmla="*/ 1130300 h 1981200"/>
              <a:gd name="connsiteX46" fmla="*/ 2908300 w 3416300"/>
              <a:gd name="connsiteY46" fmla="*/ 1193800 h 1981200"/>
              <a:gd name="connsiteX47" fmla="*/ 2946400 w 3416300"/>
              <a:gd name="connsiteY47" fmla="*/ 1219200 h 1981200"/>
              <a:gd name="connsiteX48" fmla="*/ 2984500 w 3416300"/>
              <a:gd name="connsiteY48" fmla="*/ 1308100 h 1981200"/>
              <a:gd name="connsiteX49" fmla="*/ 3035300 w 3416300"/>
              <a:gd name="connsiteY49" fmla="*/ 1384300 h 1981200"/>
              <a:gd name="connsiteX50" fmla="*/ 3111500 w 3416300"/>
              <a:gd name="connsiteY50" fmla="*/ 1409700 h 1981200"/>
              <a:gd name="connsiteX51" fmla="*/ 3187700 w 3416300"/>
              <a:gd name="connsiteY51" fmla="*/ 1447800 h 1981200"/>
              <a:gd name="connsiteX52" fmla="*/ 3225800 w 3416300"/>
              <a:gd name="connsiteY52" fmla="*/ 1485900 h 1981200"/>
              <a:gd name="connsiteX53" fmla="*/ 3276600 w 3416300"/>
              <a:gd name="connsiteY53" fmla="*/ 1562100 h 1981200"/>
              <a:gd name="connsiteX54" fmla="*/ 3302000 w 3416300"/>
              <a:gd name="connsiteY54" fmla="*/ 1600200 h 1981200"/>
              <a:gd name="connsiteX55" fmla="*/ 3352800 w 3416300"/>
              <a:gd name="connsiteY55" fmla="*/ 1663700 h 1981200"/>
              <a:gd name="connsiteX56" fmla="*/ 3416300 w 3416300"/>
              <a:gd name="connsiteY56" fmla="*/ 1981200 h 1981200"/>
              <a:gd name="connsiteX57" fmla="*/ 0 w 3416300"/>
              <a:gd name="connsiteY57" fmla="*/ 198120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416300" h="1981200">
                <a:moveTo>
                  <a:pt x="0" y="1981200"/>
                </a:moveTo>
                <a:lnTo>
                  <a:pt x="0" y="1981200"/>
                </a:lnTo>
                <a:cubicBezTo>
                  <a:pt x="4406" y="1928333"/>
                  <a:pt x="9590" y="1815841"/>
                  <a:pt x="25400" y="1752600"/>
                </a:cubicBezTo>
                <a:cubicBezTo>
                  <a:pt x="31894" y="1726625"/>
                  <a:pt x="43107" y="1702045"/>
                  <a:pt x="50800" y="1676400"/>
                </a:cubicBezTo>
                <a:cubicBezTo>
                  <a:pt x="85014" y="1562354"/>
                  <a:pt x="39946" y="1695033"/>
                  <a:pt x="76200" y="1562100"/>
                </a:cubicBezTo>
                <a:cubicBezTo>
                  <a:pt x="83245" y="1536269"/>
                  <a:pt x="93133" y="1511300"/>
                  <a:pt x="101600" y="1485900"/>
                </a:cubicBezTo>
                <a:cubicBezTo>
                  <a:pt x="130053" y="1286731"/>
                  <a:pt x="115259" y="1366806"/>
                  <a:pt x="139700" y="1244600"/>
                </a:cubicBezTo>
                <a:cubicBezTo>
                  <a:pt x="148167" y="1147233"/>
                  <a:pt x="149033" y="1048904"/>
                  <a:pt x="165100" y="952500"/>
                </a:cubicBezTo>
                <a:cubicBezTo>
                  <a:pt x="172178" y="910032"/>
                  <a:pt x="186415" y="828254"/>
                  <a:pt x="190500" y="787400"/>
                </a:cubicBezTo>
                <a:cubicBezTo>
                  <a:pt x="203707" y="655334"/>
                  <a:pt x="191186" y="632942"/>
                  <a:pt x="228600" y="520700"/>
                </a:cubicBezTo>
                <a:cubicBezTo>
                  <a:pt x="232833" y="508000"/>
                  <a:pt x="235313" y="494574"/>
                  <a:pt x="241300" y="482600"/>
                </a:cubicBezTo>
                <a:cubicBezTo>
                  <a:pt x="248126" y="468948"/>
                  <a:pt x="260501" y="458448"/>
                  <a:pt x="266700" y="444500"/>
                </a:cubicBezTo>
                <a:cubicBezTo>
                  <a:pt x="277574" y="420034"/>
                  <a:pt x="277248" y="390577"/>
                  <a:pt x="292100" y="368300"/>
                </a:cubicBezTo>
                <a:lnTo>
                  <a:pt x="368300" y="254000"/>
                </a:lnTo>
                <a:lnTo>
                  <a:pt x="393700" y="215900"/>
                </a:lnTo>
                <a:cubicBezTo>
                  <a:pt x="402167" y="203200"/>
                  <a:pt x="404620" y="182627"/>
                  <a:pt x="419100" y="177800"/>
                </a:cubicBezTo>
                <a:lnTo>
                  <a:pt x="457200" y="165100"/>
                </a:lnTo>
                <a:cubicBezTo>
                  <a:pt x="497452" y="104723"/>
                  <a:pt x="468120" y="131827"/>
                  <a:pt x="558800" y="101600"/>
                </a:cubicBezTo>
                <a:lnTo>
                  <a:pt x="635000" y="76200"/>
                </a:lnTo>
                <a:cubicBezTo>
                  <a:pt x="647700" y="71967"/>
                  <a:pt x="661961" y="70926"/>
                  <a:pt x="673100" y="63500"/>
                </a:cubicBezTo>
                <a:cubicBezTo>
                  <a:pt x="703604" y="43164"/>
                  <a:pt x="696383" y="35983"/>
                  <a:pt x="749300" y="25400"/>
                </a:cubicBezTo>
                <a:cubicBezTo>
                  <a:pt x="802217" y="14817"/>
                  <a:pt x="859367" y="2117"/>
                  <a:pt x="990600" y="0"/>
                </a:cubicBezTo>
                <a:lnTo>
                  <a:pt x="1536700" y="12700"/>
                </a:lnTo>
                <a:cubicBezTo>
                  <a:pt x="1562146" y="13760"/>
                  <a:pt x="1659486" y="39524"/>
                  <a:pt x="1676400" y="50800"/>
                </a:cubicBezTo>
                <a:cubicBezTo>
                  <a:pt x="1689100" y="59267"/>
                  <a:pt x="1700848" y="69374"/>
                  <a:pt x="1714500" y="76200"/>
                </a:cubicBezTo>
                <a:cubicBezTo>
                  <a:pt x="1819660" y="128780"/>
                  <a:pt x="1681511" y="41507"/>
                  <a:pt x="1790700" y="114300"/>
                </a:cubicBezTo>
                <a:cubicBezTo>
                  <a:pt x="1799167" y="127000"/>
                  <a:pt x="1804181" y="142865"/>
                  <a:pt x="1816100" y="152400"/>
                </a:cubicBezTo>
                <a:cubicBezTo>
                  <a:pt x="1826553" y="160763"/>
                  <a:pt x="1842498" y="158599"/>
                  <a:pt x="1854200" y="165100"/>
                </a:cubicBezTo>
                <a:cubicBezTo>
                  <a:pt x="1880885" y="179925"/>
                  <a:pt x="1905978" y="197584"/>
                  <a:pt x="1930400" y="215900"/>
                </a:cubicBezTo>
                <a:cubicBezTo>
                  <a:pt x="1947333" y="228600"/>
                  <a:pt x="1965129" y="240225"/>
                  <a:pt x="1981200" y="254000"/>
                </a:cubicBezTo>
                <a:cubicBezTo>
                  <a:pt x="1994837" y="265689"/>
                  <a:pt x="2005502" y="280602"/>
                  <a:pt x="2019300" y="292100"/>
                </a:cubicBezTo>
                <a:cubicBezTo>
                  <a:pt x="2031026" y="301871"/>
                  <a:pt x="2045992" y="307359"/>
                  <a:pt x="2057400" y="317500"/>
                </a:cubicBezTo>
                <a:cubicBezTo>
                  <a:pt x="2187889" y="433491"/>
                  <a:pt x="2085229" y="361453"/>
                  <a:pt x="2171700" y="419100"/>
                </a:cubicBezTo>
                <a:cubicBezTo>
                  <a:pt x="2175933" y="431800"/>
                  <a:pt x="2176037" y="446747"/>
                  <a:pt x="2184400" y="457200"/>
                </a:cubicBezTo>
                <a:cubicBezTo>
                  <a:pt x="2193935" y="469119"/>
                  <a:pt x="2210080" y="473728"/>
                  <a:pt x="2222500" y="482600"/>
                </a:cubicBezTo>
                <a:cubicBezTo>
                  <a:pt x="2239724" y="494903"/>
                  <a:pt x="2257229" y="506925"/>
                  <a:pt x="2273300" y="520700"/>
                </a:cubicBezTo>
                <a:cubicBezTo>
                  <a:pt x="2358863" y="594039"/>
                  <a:pt x="2265293" y="528062"/>
                  <a:pt x="2349500" y="584200"/>
                </a:cubicBezTo>
                <a:cubicBezTo>
                  <a:pt x="2357967" y="596900"/>
                  <a:pt x="2364107" y="611507"/>
                  <a:pt x="2374900" y="622300"/>
                </a:cubicBezTo>
                <a:cubicBezTo>
                  <a:pt x="2385693" y="633093"/>
                  <a:pt x="2402949" y="636213"/>
                  <a:pt x="2413000" y="647700"/>
                </a:cubicBezTo>
                <a:cubicBezTo>
                  <a:pt x="2516717" y="766233"/>
                  <a:pt x="2416175" y="692150"/>
                  <a:pt x="2501900" y="749300"/>
                </a:cubicBezTo>
                <a:lnTo>
                  <a:pt x="2552700" y="825500"/>
                </a:lnTo>
                <a:cubicBezTo>
                  <a:pt x="2561167" y="838200"/>
                  <a:pt x="2567307" y="852807"/>
                  <a:pt x="2578100" y="863600"/>
                </a:cubicBezTo>
                <a:cubicBezTo>
                  <a:pt x="2590800" y="876300"/>
                  <a:pt x="2605173" y="887523"/>
                  <a:pt x="2616200" y="901700"/>
                </a:cubicBezTo>
                <a:cubicBezTo>
                  <a:pt x="2634942" y="925797"/>
                  <a:pt x="2641600" y="960967"/>
                  <a:pt x="2667000" y="977900"/>
                </a:cubicBezTo>
                <a:cubicBezTo>
                  <a:pt x="2718624" y="1012316"/>
                  <a:pt x="2777284" y="1050084"/>
                  <a:pt x="2819400" y="1092200"/>
                </a:cubicBezTo>
                <a:cubicBezTo>
                  <a:pt x="2832100" y="1104900"/>
                  <a:pt x="2845673" y="1116783"/>
                  <a:pt x="2857500" y="1130300"/>
                </a:cubicBezTo>
                <a:cubicBezTo>
                  <a:pt x="2875350" y="1150700"/>
                  <a:pt x="2889133" y="1174633"/>
                  <a:pt x="2908300" y="1193800"/>
                </a:cubicBezTo>
                <a:cubicBezTo>
                  <a:pt x="2919093" y="1204593"/>
                  <a:pt x="2933700" y="1210733"/>
                  <a:pt x="2946400" y="1219200"/>
                </a:cubicBezTo>
                <a:cubicBezTo>
                  <a:pt x="2959538" y="1258615"/>
                  <a:pt x="2960960" y="1268866"/>
                  <a:pt x="2984500" y="1308100"/>
                </a:cubicBezTo>
                <a:cubicBezTo>
                  <a:pt x="3000206" y="1334277"/>
                  <a:pt x="3006340" y="1374647"/>
                  <a:pt x="3035300" y="1384300"/>
                </a:cubicBezTo>
                <a:cubicBezTo>
                  <a:pt x="3060700" y="1392767"/>
                  <a:pt x="3089223" y="1394848"/>
                  <a:pt x="3111500" y="1409700"/>
                </a:cubicBezTo>
                <a:cubicBezTo>
                  <a:pt x="3160739" y="1442526"/>
                  <a:pt x="3135120" y="1430273"/>
                  <a:pt x="3187700" y="1447800"/>
                </a:cubicBezTo>
                <a:cubicBezTo>
                  <a:pt x="3200400" y="1460500"/>
                  <a:pt x="3214773" y="1471723"/>
                  <a:pt x="3225800" y="1485900"/>
                </a:cubicBezTo>
                <a:cubicBezTo>
                  <a:pt x="3244542" y="1509997"/>
                  <a:pt x="3259667" y="1536700"/>
                  <a:pt x="3276600" y="1562100"/>
                </a:cubicBezTo>
                <a:cubicBezTo>
                  <a:pt x="3285067" y="1574800"/>
                  <a:pt x="3291207" y="1589407"/>
                  <a:pt x="3302000" y="1600200"/>
                </a:cubicBezTo>
                <a:cubicBezTo>
                  <a:pt x="3346793" y="1644993"/>
                  <a:pt x="3332068" y="1622236"/>
                  <a:pt x="3352800" y="1663700"/>
                </a:cubicBezTo>
                <a:lnTo>
                  <a:pt x="3416300" y="1981200"/>
                </a:lnTo>
                <a:lnTo>
                  <a:pt x="0" y="19812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Up Arrow 17">
            <a:extLst>
              <a:ext uri="{FF2B5EF4-FFF2-40B4-BE49-F238E27FC236}">
                <a16:creationId xmlns:a16="http://schemas.microsoft.com/office/drawing/2014/main" id="{DB443F01-36A3-1AA6-77BB-1ACA9DB8634D}"/>
              </a:ext>
            </a:extLst>
          </p:cNvPr>
          <p:cNvSpPr/>
          <p:nvPr/>
        </p:nvSpPr>
        <p:spPr>
          <a:xfrm rot="10800000">
            <a:off x="5503751" y="2828925"/>
            <a:ext cx="476250" cy="971550"/>
          </a:xfrm>
          <a:prstGeom prst="upArrow">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50" dirty="0"/>
              <a:t>diversity</a:t>
            </a:r>
          </a:p>
        </p:txBody>
      </p:sp>
      <p:cxnSp>
        <p:nvCxnSpPr>
          <p:cNvPr id="13" name="Straight Arrow Connector 4">
            <a:extLst>
              <a:ext uri="{FF2B5EF4-FFF2-40B4-BE49-F238E27FC236}">
                <a16:creationId xmlns:a16="http://schemas.microsoft.com/office/drawing/2014/main" id="{44D412D8-77B9-F611-C0B0-A2EF2D3FF2ED}"/>
              </a:ext>
            </a:extLst>
          </p:cNvPr>
          <p:cNvCxnSpPr/>
          <p:nvPr/>
        </p:nvCxnSpPr>
        <p:spPr>
          <a:xfrm flipV="1">
            <a:off x="1981200" y="2066925"/>
            <a:ext cx="0" cy="216217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5">
            <a:extLst>
              <a:ext uri="{FF2B5EF4-FFF2-40B4-BE49-F238E27FC236}">
                <a16:creationId xmlns:a16="http://schemas.microsoft.com/office/drawing/2014/main" id="{ABA4F5D3-5F14-8F45-9396-3E8C1EAD2752}"/>
              </a:ext>
            </a:extLst>
          </p:cNvPr>
          <p:cNvCxnSpPr/>
          <p:nvPr/>
        </p:nvCxnSpPr>
        <p:spPr>
          <a:xfrm>
            <a:off x="1981200" y="4229100"/>
            <a:ext cx="4962525"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5" name="Rectangle 21">
            <a:extLst>
              <a:ext uri="{FF2B5EF4-FFF2-40B4-BE49-F238E27FC236}">
                <a16:creationId xmlns:a16="http://schemas.microsoft.com/office/drawing/2014/main" id="{A25F1C0A-A477-0745-E968-A526D143180F}"/>
              </a:ext>
            </a:extLst>
          </p:cNvPr>
          <p:cNvSpPr/>
          <p:nvPr/>
        </p:nvSpPr>
        <p:spPr>
          <a:xfrm>
            <a:off x="6192869" y="1391086"/>
            <a:ext cx="2676525" cy="925870"/>
          </a:xfrm>
          <a:prstGeom prst="rect">
            <a:avLst/>
          </a:prstGeom>
          <a:solidFill>
            <a:schemeClr val="accent5">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a:t>limit the copies affected by attacks</a:t>
            </a:r>
          </a:p>
          <a:p>
            <a:pPr algn="ctr"/>
            <a:r>
              <a:rPr lang="en-US" sz="1050" b="1" dirty="0"/>
              <a:t>diversification</a:t>
            </a:r>
          </a:p>
        </p:txBody>
      </p:sp>
    </p:spTree>
    <p:extLst>
      <p:ext uri="{BB962C8B-B14F-4D97-AF65-F5344CB8AC3E}">
        <p14:creationId xmlns:p14="http://schemas.microsoft.com/office/powerpoint/2010/main" val="413989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9" presetClass="emph" presetSubtype="0" grpId="0" nodeType="withEffect">
                                  <p:stCondLst>
                                    <p:cond delay="0"/>
                                  </p:stCondLst>
                                  <p:childTnLst>
                                    <p:set>
                                      <p:cBhvr rctx="PPT">
                                        <p:cTn id="8" dur="indefinite"/>
                                        <p:tgtEl>
                                          <p:spTgt spid="7"/>
                                        </p:tgtEl>
                                        <p:attrNameLst>
                                          <p:attrName>style.opacity</p:attrName>
                                        </p:attrNameLst>
                                      </p:cBhvr>
                                      <p:to>
                                        <p:strVal val="0.5"/>
                                      </p:to>
                                    </p:set>
                                    <p:animEffect filter="image" prLst="opacity: 0.5">
                                      <p:cBhvr rctx="IE">
                                        <p:cTn id="9" dur="indefinite"/>
                                        <p:tgtEl>
                                          <p:spTgt spid="7"/>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C961A-5B00-45D7-A7A6-7F23DB8D2DF8}"/>
              </a:ext>
            </a:extLst>
          </p:cNvPr>
          <p:cNvSpPr>
            <a:spLocks noGrp="1"/>
          </p:cNvSpPr>
          <p:nvPr>
            <p:ph type="title"/>
          </p:nvPr>
        </p:nvSpPr>
        <p:spPr/>
        <p:txBody>
          <a:bodyPr/>
          <a:lstStyle/>
          <a:p>
            <a:r>
              <a:rPr lang="en-US" dirty="0"/>
              <a:t>Software protection as a risk analysis process</a:t>
            </a:r>
          </a:p>
        </p:txBody>
      </p:sp>
      <p:sp>
        <p:nvSpPr>
          <p:cNvPr id="3" name="Content Placeholder 2">
            <a:extLst>
              <a:ext uri="{FF2B5EF4-FFF2-40B4-BE49-F238E27FC236}">
                <a16:creationId xmlns:a16="http://schemas.microsoft.com/office/drawing/2014/main" id="{3E28EA53-85B9-48B8-9702-6729B6F24859}"/>
              </a:ext>
            </a:extLst>
          </p:cNvPr>
          <p:cNvSpPr>
            <a:spLocks noGrp="1"/>
          </p:cNvSpPr>
          <p:nvPr>
            <p:ph idx="1"/>
          </p:nvPr>
        </p:nvSpPr>
        <p:spPr>
          <a:xfrm>
            <a:off x="5106784" y="810322"/>
            <a:ext cx="3934247" cy="3795000"/>
          </a:xfrm>
        </p:spPr>
        <p:txBody>
          <a:bodyPr>
            <a:normAutofit/>
          </a:bodyPr>
          <a:lstStyle/>
          <a:p>
            <a:pPr lvl="1"/>
            <a:endParaRPr lang="en-US" dirty="0"/>
          </a:p>
          <a:p>
            <a:r>
              <a:rPr lang="en-US" dirty="0"/>
              <a:t>Risk assessment: identify threats against the system assets, vulnerabilities of the system, the harm that may occur if such vulnerabilities are exploited, and the likelihood this would happen</a:t>
            </a:r>
          </a:p>
          <a:p>
            <a:r>
              <a:rPr lang="en-US" dirty="0"/>
              <a:t>threat identification: possible attacks endangering assets’ security requirements</a:t>
            </a:r>
          </a:p>
          <a:p>
            <a:pPr lvl="1"/>
            <a:r>
              <a:rPr lang="en-US" dirty="0"/>
              <a:t>formally model them (e.g. attack trees)</a:t>
            </a:r>
          </a:p>
          <a:p>
            <a:r>
              <a:rPr lang="en-US" dirty="0"/>
              <a:t>risk evaluation and prioritization</a:t>
            </a:r>
          </a:p>
          <a:p>
            <a:pPr lvl="1"/>
            <a:r>
              <a:rPr lang="en-US" dirty="0"/>
              <a:t>rank possible attacks in function of their risk</a:t>
            </a:r>
          </a:p>
          <a:p>
            <a:pPr lvl="1"/>
            <a:r>
              <a:rPr lang="en-US" dirty="0"/>
              <a:t>considering their likelihood</a:t>
            </a:r>
          </a:p>
          <a:p>
            <a:pPr lvl="2"/>
            <a:r>
              <a:rPr lang="en-US" dirty="0"/>
              <a:t>account for attacker expertise</a:t>
            </a:r>
          </a:p>
          <a:p>
            <a:pPr lvl="1"/>
            <a:r>
              <a:rPr lang="en-US" dirty="0"/>
              <a:t>considering the endangered asset weight</a:t>
            </a:r>
          </a:p>
        </p:txBody>
      </p:sp>
      <p:grpSp>
        <p:nvGrpSpPr>
          <p:cNvPr id="29" name="Gruppo 28">
            <a:extLst>
              <a:ext uri="{FF2B5EF4-FFF2-40B4-BE49-F238E27FC236}">
                <a16:creationId xmlns:a16="http://schemas.microsoft.com/office/drawing/2014/main" id="{01C940B0-1325-ED48-0485-24E3EAC30319}"/>
              </a:ext>
            </a:extLst>
          </p:cNvPr>
          <p:cNvGrpSpPr/>
          <p:nvPr/>
        </p:nvGrpSpPr>
        <p:grpSpPr>
          <a:xfrm>
            <a:off x="102966" y="810322"/>
            <a:ext cx="4831852" cy="3879899"/>
            <a:chOff x="-267133" y="650691"/>
            <a:chExt cx="5700040" cy="4723471"/>
          </a:xfrm>
        </p:grpSpPr>
        <p:sp>
          <p:nvSpPr>
            <p:cNvPr id="4" name="Rectangle 6">
              <a:extLst>
                <a:ext uri="{FF2B5EF4-FFF2-40B4-BE49-F238E27FC236}">
                  <a16:creationId xmlns:a16="http://schemas.microsoft.com/office/drawing/2014/main" id="{7CAC27A6-5FF3-A9B1-66C0-3BD159987BA1}"/>
                </a:ext>
              </a:extLst>
            </p:cNvPr>
            <p:cNvSpPr/>
            <p:nvPr/>
          </p:nvSpPr>
          <p:spPr>
            <a:xfrm>
              <a:off x="592948" y="650691"/>
              <a:ext cx="4695568" cy="35488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u</a:t>
              </a:r>
              <a:r>
                <a:rPr lang="en-IT" dirty="0"/>
                <a:t>nprotected application (source code)</a:t>
              </a:r>
            </a:p>
          </p:txBody>
        </p:sp>
        <p:sp>
          <p:nvSpPr>
            <p:cNvPr id="5" name="Rectangle 7">
              <a:extLst>
                <a:ext uri="{FF2B5EF4-FFF2-40B4-BE49-F238E27FC236}">
                  <a16:creationId xmlns:a16="http://schemas.microsoft.com/office/drawing/2014/main" id="{1CEDBF3B-DCF7-BE3A-E1DF-7B0A2D481A50}"/>
                </a:ext>
              </a:extLst>
            </p:cNvPr>
            <p:cNvSpPr/>
            <p:nvPr/>
          </p:nvSpPr>
          <p:spPr>
            <a:xfrm>
              <a:off x="592948" y="1223040"/>
              <a:ext cx="4695568" cy="354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asset identification</a:t>
              </a:r>
              <a:endParaRPr lang="en-IT" dirty="0"/>
            </a:p>
          </p:txBody>
        </p:sp>
        <p:sp>
          <p:nvSpPr>
            <p:cNvPr id="6" name="Rectangle 8">
              <a:extLst>
                <a:ext uri="{FF2B5EF4-FFF2-40B4-BE49-F238E27FC236}">
                  <a16:creationId xmlns:a16="http://schemas.microsoft.com/office/drawing/2014/main" id="{9EAA0B11-602C-BFBD-FD85-FF85371F729C}"/>
                </a:ext>
              </a:extLst>
            </p:cNvPr>
            <p:cNvSpPr/>
            <p:nvPr/>
          </p:nvSpPr>
          <p:spPr>
            <a:xfrm>
              <a:off x="592948" y="1748875"/>
              <a:ext cx="4695568" cy="354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code analysis</a:t>
              </a:r>
              <a:endParaRPr lang="en-IT" dirty="0"/>
            </a:p>
          </p:txBody>
        </p:sp>
        <p:sp>
          <p:nvSpPr>
            <p:cNvPr id="7" name="Rectangle 9">
              <a:extLst>
                <a:ext uri="{FF2B5EF4-FFF2-40B4-BE49-F238E27FC236}">
                  <a16:creationId xmlns:a16="http://schemas.microsoft.com/office/drawing/2014/main" id="{5811D300-A4F0-AA3C-803C-536DBDCE5568}"/>
                </a:ext>
              </a:extLst>
            </p:cNvPr>
            <p:cNvSpPr/>
            <p:nvPr/>
          </p:nvSpPr>
          <p:spPr>
            <a:xfrm>
              <a:off x="592948" y="2361143"/>
              <a:ext cx="4695568" cy="35488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threat identification</a:t>
              </a:r>
              <a:endParaRPr lang="en-IT" dirty="0"/>
            </a:p>
          </p:txBody>
        </p:sp>
        <p:sp>
          <p:nvSpPr>
            <p:cNvPr id="8" name="Rectangle 10">
              <a:extLst>
                <a:ext uri="{FF2B5EF4-FFF2-40B4-BE49-F238E27FC236}">
                  <a16:creationId xmlns:a16="http://schemas.microsoft.com/office/drawing/2014/main" id="{AB91549B-E60C-930E-3272-283AE5645BC3}"/>
                </a:ext>
              </a:extLst>
            </p:cNvPr>
            <p:cNvSpPr/>
            <p:nvPr/>
          </p:nvSpPr>
          <p:spPr>
            <a:xfrm>
              <a:off x="592948" y="2835215"/>
              <a:ext cx="4695568" cy="35488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risk evaluation and prioritization</a:t>
              </a:r>
              <a:endParaRPr lang="en-IT" dirty="0"/>
            </a:p>
          </p:txBody>
        </p:sp>
        <p:sp>
          <p:nvSpPr>
            <p:cNvPr id="9" name="Rectangle 11">
              <a:extLst>
                <a:ext uri="{FF2B5EF4-FFF2-40B4-BE49-F238E27FC236}">
                  <a16:creationId xmlns:a16="http://schemas.microsoft.com/office/drawing/2014/main" id="{93D93C3F-A2B2-6103-3F3C-3B6FA6DB2ED4}"/>
                </a:ext>
              </a:extLst>
            </p:cNvPr>
            <p:cNvSpPr/>
            <p:nvPr/>
          </p:nvSpPr>
          <p:spPr>
            <a:xfrm>
              <a:off x="592948" y="3463941"/>
              <a:ext cx="4695568" cy="3548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decision making</a:t>
              </a:r>
              <a:endParaRPr lang="en-IT" dirty="0"/>
            </a:p>
          </p:txBody>
        </p:sp>
        <p:sp>
          <p:nvSpPr>
            <p:cNvPr id="10" name="Rectangle 12">
              <a:extLst>
                <a:ext uri="{FF2B5EF4-FFF2-40B4-BE49-F238E27FC236}">
                  <a16:creationId xmlns:a16="http://schemas.microsoft.com/office/drawing/2014/main" id="{E7B42E28-08A6-5DDA-0654-9B3524F5AED4}"/>
                </a:ext>
              </a:extLst>
            </p:cNvPr>
            <p:cNvSpPr/>
            <p:nvPr/>
          </p:nvSpPr>
          <p:spPr>
            <a:xfrm>
              <a:off x="592948" y="3954749"/>
              <a:ext cx="4695568" cy="3548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deployment</a:t>
              </a:r>
              <a:endParaRPr lang="en-IT" dirty="0"/>
            </a:p>
          </p:txBody>
        </p:sp>
        <p:sp>
          <p:nvSpPr>
            <p:cNvPr id="11" name="Rectangle 13">
              <a:extLst>
                <a:ext uri="{FF2B5EF4-FFF2-40B4-BE49-F238E27FC236}">
                  <a16:creationId xmlns:a16="http://schemas.microsoft.com/office/drawing/2014/main" id="{01C45BC9-045F-153C-E294-3ACAEDA3D039}"/>
                </a:ext>
              </a:extLst>
            </p:cNvPr>
            <p:cNvSpPr/>
            <p:nvPr/>
          </p:nvSpPr>
          <p:spPr>
            <a:xfrm>
              <a:off x="1089904" y="4681893"/>
              <a:ext cx="1623571" cy="56329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protected application</a:t>
              </a:r>
              <a:endParaRPr lang="en-IT" dirty="0"/>
            </a:p>
          </p:txBody>
        </p:sp>
        <p:sp>
          <p:nvSpPr>
            <p:cNvPr id="12" name="Rectangle 14">
              <a:extLst>
                <a:ext uri="{FF2B5EF4-FFF2-40B4-BE49-F238E27FC236}">
                  <a16:creationId xmlns:a16="http://schemas.microsoft.com/office/drawing/2014/main" id="{91C21F96-376F-BFB4-DC66-EC1690CB28E8}"/>
                </a:ext>
              </a:extLst>
            </p:cNvPr>
            <p:cNvSpPr/>
            <p:nvPr/>
          </p:nvSpPr>
          <p:spPr>
            <a:xfrm>
              <a:off x="3143814" y="4683084"/>
              <a:ext cx="1535998" cy="56329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server-side logic</a:t>
              </a:r>
              <a:endParaRPr lang="en-IT" dirty="0"/>
            </a:p>
          </p:txBody>
        </p:sp>
        <p:cxnSp>
          <p:nvCxnSpPr>
            <p:cNvPr id="13" name="Straight Arrow Connector 16">
              <a:extLst>
                <a:ext uri="{FF2B5EF4-FFF2-40B4-BE49-F238E27FC236}">
                  <a16:creationId xmlns:a16="http://schemas.microsoft.com/office/drawing/2014/main" id="{F6EC88EF-875A-9C7A-7AC0-A4992DBED7E7}"/>
                </a:ext>
              </a:extLst>
            </p:cNvPr>
            <p:cNvCxnSpPr>
              <a:stCxn id="4" idx="2"/>
              <a:endCxn id="5" idx="0"/>
            </p:cNvCxnSpPr>
            <p:nvPr/>
          </p:nvCxnSpPr>
          <p:spPr>
            <a:xfrm>
              <a:off x="2940732" y="1005576"/>
              <a:ext cx="0" cy="21746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4" name="Straight Arrow Connector 17">
              <a:extLst>
                <a:ext uri="{FF2B5EF4-FFF2-40B4-BE49-F238E27FC236}">
                  <a16:creationId xmlns:a16="http://schemas.microsoft.com/office/drawing/2014/main" id="{1148602F-B46E-B5BD-BAB9-733FD51434C4}"/>
                </a:ext>
              </a:extLst>
            </p:cNvPr>
            <p:cNvCxnSpPr>
              <a:cxnSpLocks/>
              <a:stCxn id="5" idx="2"/>
              <a:endCxn id="6" idx="0"/>
            </p:cNvCxnSpPr>
            <p:nvPr/>
          </p:nvCxnSpPr>
          <p:spPr>
            <a:xfrm>
              <a:off x="2940732" y="1577925"/>
              <a:ext cx="0" cy="17095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5" name="Straight Arrow Connector 20">
              <a:extLst>
                <a:ext uri="{FF2B5EF4-FFF2-40B4-BE49-F238E27FC236}">
                  <a16:creationId xmlns:a16="http://schemas.microsoft.com/office/drawing/2014/main" id="{F5EC8E1C-D3A3-249A-CDF1-EDF7816B1B08}"/>
                </a:ext>
              </a:extLst>
            </p:cNvPr>
            <p:cNvCxnSpPr>
              <a:cxnSpLocks/>
              <a:stCxn id="6" idx="2"/>
              <a:endCxn id="7" idx="0"/>
            </p:cNvCxnSpPr>
            <p:nvPr/>
          </p:nvCxnSpPr>
          <p:spPr>
            <a:xfrm>
              <a:off x="2940732" y="2103760"/>
              <a:ext cx="0" cy="25738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 name="Straight Arrow Connector 23">
              <a:extLst>
                <a:ext uri="{FF2B5EF4-FFF2-40B4-BE49-F238E27FC236}">
                  <a16:creationId xmlns:a16="http://schemas.microsoft.com/office/drawing/2014/main" id="{5C474A1A-48B2-A61E-7C11-91177442DA32}"/>
                </a:ext>
              </a:extLst>
            </p:cNvPr>
            <p:cNvCxnSpPr>
              <a:cxnSpLocks/>
              <a:stCxn id="7" idx="2"/>
              <a:endCxn id="8" idx="0"/>
            </p:cNvCxnSpPr>
            <p:nvPr/>
          </p:nvCxnSpPr>
          <p:spPr>
            <a:xfrm>
              <a:off x="2940732" y="2716028"/>
              <a:ext cx="0" cy="11918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7" name="Straight Arrow Connector 26">
              <a:extLst>
                <a:ext uri="{FF2B5EF4-FFF2-40B4-BE49-F238E27FC236}">
                  <a16:creationId xmlns:a16="http://schemas.microsoft.com/office/drawing/2014/main" id="{5C0B6394-A9B2-EF15-0CEA-F38B48DD47FE}"/>
                </a:ext>
              </a:extLst>
            </p:cNvPr>
            <p:cNvCxnSpPr>
              <a:cxnSpLocks/>
              <a:stCxn id="8" idx="2"/>
              <a:endCxn id="9" idx="0"/>
            </p:cNvCxnSpPr>
            <p:nvPr/>
          </p:nvCxnSpPr>
          <p:spPr>
            <a:xfrm>
              <a:off x="2940732" y="3190100"/>
              <a:ext cx="0" cy="27384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8" name="Straight Arrow Connector 29">
              <a:extLst>
                <a:ext uri="{FF2B5EF4-FFF2-40B4-BE49-F238E27FC236}">
                  <a16:creationId xmlns:a16="http://schemas.microsoft.com/office/drawing/2014/main" id="{6D7C9EF9-B902-EE79-FFEA-11A78C80DFCD}"/>
                </a:ext>
              </a:extLst>
            </p:cNvPr>
            <p:cNvCxnSpPr>
              <a:cxnSpLocks/>
              <a:stCxn id="9" idx="2"/>
              <a:endCxn id="10" idx="0"/>
            </p:cNvCxnSpPr>
            <p:nvPr/>
          </p:nvCxnSpPr>
          <p:spPr>
            <a:xfrm>
              <a:off x="2940732" y="3818826"/>
              <a:ext cx="0" cy="13592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32">
              <a:extLst>
                <a:ext uri="{FF2B5EF4-FFF2-40B4-BE49-F238E27FC236}">
                  <a16:creationId xmlns:a16="http://schemas.microsoft.com/office/drawing/2014/main" id="{9836D539-D187-954E-37B9-AF295FC8C8CC}"/>
                </a:ext>
              </a:extLst>
            </p:cNvPr>
            <p:cNvCxnSpPr>
              <a:cxnSpLocks/>
              <a:stCxn id="10" idx="2"/>
              <a:endCxn id="11" idx="0"/>
            </p:cNvCxnSpPr>
            <p:nvPr/>
          </p:nvCxnSpPr>
          <p:spPr>
            <a:xfrm rot="5400000">
              <a:off x="2235082" y="3976243"/>
              <a:ext cx="372258" cy="1039042"/>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35">
              <a:extLst>
                <a:ext uri="{FF2B5EF4-FFF2-40B4-BE49-F238E27FC236}">
                  <a16:creationId xmlns:a16="http://schemas.microsoft.com/office/drawing/2014/main" id="{33F06F9B-847E-7AA8-EE8E-26B661397273}"/>
                </a:ext>
              </a:extLst>
            </p:cNvPr>
            <p:cNvCxnSpPr>
              <a:cxnSpLocks/>
              <a:stCxn id="10" idx="2"/>
              <a:endCxn id="12" idx="0"/>
            </p:cNvCxnSpPr>
            <p:nvPr/>
          </p:nvCxnSpPr>
          <p:spPr>
            <a:xfrm rot="16200000" flipH="1">
              <a:off x="3239548" y="4010818"/>
              <a:ext cx="373449" cy="971081"/>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1" name="Straight Arrow Connector 49">
              <a:extLst>
                <a:ext uri="{FF2B5EF4-FFF2-40B4-BE49-F238E27FC236}">
                  <a16:creationId xmlns:a16="http://schemas.microsoft.com/office/drawing/2014/main" id="{8CDB3C8B-879B-775A-0E39-245CF303B050}"/>
                </a:ext>
              </a:extLst>
            </p:cNvPr>
            <p:cNvCxnSpPr>
              <a:cxnSpLocks/>
              <a:stCxn id="11" idx="3"/>
              <a:endCxn id="12" idx="1"/>
            </p:cNvCxnSpPr>
            <p:nvPr/>
          </p:nvCxnSpPr>
          <p:spPr>
            <a:xfrm>
              <a:off x="2713475" y="4963541"/>
              <a:ext cx="430339" cy="1191"/>
            </a:xfrm>
            <a:prstGeom prst="straightConnector1">
              <a:avLst/>
            </a:prstGeom>
            <a:ln>
              <a:prstDash val="sysDot"/>
              <a:headEnd type="triangle"/>
              <a:tailEnd type="triangle"/>
            </a:ln>
          </p:spPr>
          <p:style>
            <a:lnRef idx="3">
              <a:schemeClr val="accent3"/>
            </a:lnRef>
            <a:fillRef idx="0">
              <a:schemeClr val="accent3"/>
            </a:fillRef>
            <a:effectRef idx="2">
              <a:schemeClr val="accent3"/>
            </a:effectRef>
            <a:fontRef idx="minor">
              <a:schemeClr val="tx1"/>
            </a:fontRef>
          </p:style>
        </p:cxnSp>
        <p:sp>
          <p:nvSpPr>
            <p:cNvPr id="22" name="Rounded Rectangle 52">
              <a:extLst>
                <a:ext uri="{FF2B5EF4-FFF2-40B4-BE49-F238E27FC236}">
                  <a16:creationId xmlns:a16="http://schemas.microsoft.com/office/drawing/2014/main" id="{118309CB-0D3C-7D6F-D888-8E2A93CEA9AA}"/>
                </a:ext>
              </a:extLst>
            </p:cNvPr>
            <p:cNvSpPr/>
            <p:nvPr/>
          </p:nvSpPr>
          <p:spPr>
            <a:xfrm>
              <a:off x="423585" y="1140094"/>
              <a:ext cx="5009322" cy="1043608"/>
            </a:xfrm>
            <a:prstGeom prst="round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3" name="Rounded Rectangle 60">
              <a:extLst>
                <a:ext uri="{FF2B5EF4-FFF2-40B4-BE49-F238E27FC236}">
                  <a16:creationId xmlns:a16="http://schemas.microsoft.com/office/drawing/2014/main" id="{AD7119BD-3661-C461-A66C-1C5EB8228774}"/>
                </a:ext>
              </a:extLst>
            </p:cNvPr>
            <p:cNvSpPr/>
            <p:nvPr/>
          </p:nvSpPr>
          <p:spPr>
            <a:xfrm>
              <a:off x="423585" y="2238039"/>
              <a:ext cx="5009322" cy="1043608"/>
            </a:xfrm>
            <a:prstGeom prst="roundRect">
              <a:avLst/>
            </a:prstGeom>
            <a:noFill/>
            <a:ln w="19050">
              <a:solidFill>
                <a:srgbClr val="59A2A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4" name="Rounded Rectangle 61">
              <a:extLst>
                <a:ext uri="{FF2B5EF4-FFF2-40B4-BE49-F238E27FC236}">
                  <a16:creationId xmlns:a16="http://schemas.microsoft.com/office/drawing/2014/main" id="{E2392972-B8B6-049A-0F34-455FFD83FE37}"/>
                </a:ext>
              </a:extLst>
            </p:cNvPr>
            <p:cNvSpPr/>
            <p:nvPr/>
          </p:nvSpPr>
          <p:spPr>
            <a:xfrm>
              <a:off x="423585" y="3338437"/>
              <a:ext cx="5009322" cy="1043608"/>
            </a:xfrm>
            <a:prstGeom prst="roundRect">
              <a:avLst/>
            </a:prstGeom>
            <a:noFill/>
            <a:ln w="19050">
              <a:solidFill>
                <a:srgbClr val="8A9C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5" name="Rounded Rectangle 1026">
              <a:extLst>
                <a:ext uri="{FF2B5EF4-FFF2-40B4-BE49-F238E27FC236}">
                  <a16:creationId xmlns:a16="http://schemas.microsoft.com/office/drawing/2014/main" id="{FDC037C7-8032-9D5F-5372-A03281A59338}"/>
                </a:ext>
              </a:extLst>
            </p:cNvPr>
            <p:cNvSpPr/>
            <p:nvPr/>
          </p:nvSpPr>
          <p:spPr>
            <a:xfrm>
              <a:off x="423585" y="4565337"/>
              <a:ext cx="5009322" cy="808825"/>
            </a:xfrm>
            <a:prstGeom prst="roundRect">
              <a:avLst/>
            </a:prstGeom>
            <a:noFill/>
            <a:ln w="19050">
              <a:solidFill>
                <a:srgbClr val="2D7CD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6" name="TextBox 1029">
              <a:extLst>
                <a:ext uri="{FF2B5EF4-FFF2-40B4-BE49-F238E27FC236}">
                  <a16:creationId xmlns:a16="http://schemas.microsoft.com/office/drawing/2014/main" id="{C199AEB3-59BF-A040-9B6A-595091C52929}"/>
                </a:ext>
              </a:extLst>
            </p:cNvPr>
            <p:cNvSpPr txBox="1"/>
            <p:nvPr/>
          </p:nvSpPr>
          <p:spPr>
            <a:xfrm rot="16200000">
              <a:off x="-534783" y="1407744"/>
              <a:ext cx="1043609" cy="508309"/>
            </a:xfrm>
            <a:prstGeom prst="rect">
              <a:avLst/>
            </a:prstGeom>
            <a:noFill/>
          </p:spPr>
          <p:txBody>
            <a:bodyPr wrap="square" rtlCol="0">
              <a:spAutoFit/>
            </a:bodyPr>
            <a:lstStyle/>
            <a:p>
              <a:pPr algn="ctr"/>
              <a:r>
                <a:rPr lang="en-IT" sz="1100" dirty="0"/>
                <a:t>RISK FRAMING</a:t>
              </a:r>
            </a:p>
          </p:txBody>
        </p:sp>
        <p:sp>
          <p:nvSpPr>
            <p:cNvPr id="27" name="TextBox 1030">
              <a:extLst>
                <a:ext uri="{FF2B5EF4-FFF2-40B4-BE49-F238E27FC236}">
                  <a16:creationId xmlns:a16="http://schemas.microsoft.com/office/drawing/2014/main" id="{556B22FF-BC77-B258-5B2C-4E679CDF2AD0}"/>
                </a:ext>
              </a:extLst>
            </p:cNvPr>
            <p:cNvSpPr txBox="1"/>
            <p:nvPr/>
          </p:nvSpPr>
          <p:spPr>
            <a:xfrm rot="16200000">
              <a:off x="-669960" y="2539618"/>
              <a:ext cx="1313957" cy="472002"/>
            </a:xfrm>
            <a:prstGeom prst="rect">
              <a:avLst/>
            </a:prstGeom>
            <a:noFill/>
          </p:spPr>
          <p:txBody>
            <a:bodyPr wrap="square" rtlCol="0">
              <a:spAutoFit/>
            </a:bodyPr>
            <a:lstStyle/>
            <a:p>
              <a:pPr algn="ctr"/>
              <a:r>
                <a:rPr lang="en-IT" sz="1000" dirty="0"/>
                <a:t>RISK ASSESSMENT</a:t>
              </a:r>
            </a:p>
          </p:txBody>
        </p:sp>
        <p:sp>
          <p:nvSpPr>
            <p:cNvPr id="28" name="TextBox 1031">
              <a:extLst>
                <a:ext uri="{FF2B5EF4-FFF2-40B4-BE49-F238E27FC236}">
                  <a16:creationId xmlns:a16="http://schemas.microsoft.com/office/drawing/2014/main" id="{0CAA76A0-FC75-EED4-1E36-3BA1C7B6C91B}"/>
                </a:ext>
              </a:extLst>
            </p:cNvPr>
            <p:cNvSpPr txBox="1"/>
            <p:nvPr/>
          </p:nvSpPr>
          <p:spPr>
            <a:xfrm rot="16200000">
              <a:off x="-628687" y="3615163"/>
              <a:ext cx="1231411" cy="490155"/>
            </a:xfrm>
            <a:prstGeom prst="rect">
              <a:avLst/>
            </a:prstGeom>
            <a:noFill/>
          </p:spPr>
          <p:txBody>
            <a:bodyPr wrap="square" rtlCol="0">
              <a:spAutoFit/>
            </a:bodyPr>
            <a:lstStyle/>
            <a:p>
              <a:pPr algn="ctr"/>
              <a:r>
                <a:rPr lang="en-IT" sz="1050" dirty="0"/>
                <a:t>RISK MIITIGATION</a:t>
              </a:r>
            </a:p>
          </p:txBody>
        </p:sp>
      </p:grpSp>
      <p:sp>
        <p:nvSpPr>
          <p:cNvPr id="30" name="TextBox 1031">
            <a:extLst>
              <a:ext uri="{FF2B5EF4-FFF2-40B4-BE49-F238E27FC236}">
                <a16:creationId xmlns:a16="http://schemas.microsoft.com/office/drawing/2014/main" id="{20E3E920-92D1-EE4E-9E4E-4B52F8AF8986}"/>
              </a:ext>
            </a:extLst>
          </p:cNvPr>
          <p:cNvSpPr txBox="1"/>
          <p:nvPr/>
        </p:nvSpPr>
        <p:spPr>
          <a:xfrm rot="16200000">
            <a:off x="-224777" y="4207185"/>
            <a:ext cx="1079295" cy="415498"/>
          </a:xfrm>
          <a:prstGeom prst="rect">
            <a:avLst/>
          </a:prstGeom>
          <a:noFill/>
        </p:spPr>
        <p:txBody>
          <a:bodyPr wrap="square" rtlCol="0">
            <a:spAutoFit/>
          </a:bodyPr>
          <a:lstStyle/>
          <a:p>
            <a:pPr algn="ctr"/>
            <a:r>
              <a:rPr lang="en-IT" sz="1050"/>
              <a:t>RISK </a:t>
            </a:r>
            <a:r>
              <a:rPr lang="en-US" sz="1050" dirty="0"/>
              <a:t>MONITORING</a:t>
            </a:r>
            <a:endParaRPr lang="en-IT" sz="1050" dirty="0"/>
          </a:p>
        </p:txBody>
      </p:sp>
    </p:spTree>
    <p:extLst>
      <p:ext uri="{BB962C8B-B14F-4D97-AF65-F5344CB8AC3E}">
        <p14:creationId xmlns:p14="http://schemas.microsoft.com/office/powerpoint/2010/main" val="27453154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C961A-5B00-45D7-A7A6-7F23DB8D2DF8}"/>
              </a:ext>
            </a:extLst>
          </p:cNvPr>
          <p:cNvSpPr>
            <a:spLocks noGrp="1"/>
          </p:cNvSpPr>
          <p:nvPr>
            <p:ph type="title"/>
          </p:nvPr>
        </p:nvSpPr>
        <p:spPr/>
        <p:txBody>
          <a:bodyPr/>
          <a:lstStyle/>
          <a:p>
            <a:r>
              <a:rPr lang="en-US" dirty="0"/>
              <a:t>Software protection as a risk analysis process</a:t>
            </a:r>
          </a:p>
        </p:txBody>
      </p:sp>
      <p:sp>
        <p:nvSpPr>
          <p:cNvPr id="3" name="Content Placeholder 2">
            <a:extLst>
              <a:ext uri="{FF2B5EF4-FFF2-40B4-BE49-F238E27FC236}">
                <a16:creationId xmlns:a16="http://schemas.microsoft.com/office/drawing/2014/main" id="{3E28EA53-85B9-48B8-9702-6729B6F24859}"/>
              </a:ext>
            </a:extLst>
          </p:cNvPr>
          <p:cNvSpPr>
            <a:spLocks noGrp="1"/>
          </p:cNvSpPr>
          <p:nvPr>
            <p:ph idx="1"/>
          </p:nvPr>
        </p:nvSpPr>
        <p:spPr>
          <a:xfrm>
            <a:off x="5106784" y="810321"/>
            <a:ext cx="3934247" cy="4029307"/>
          </a:xfrm>
        </p:spPr>
        <p:txBody>
          <a:bodyPr>
            <a:normAutofit lnSpcReduction="10000"/>
          </a:bodyPr>
          <a:lstStyle/>
          <a:p>
            <a:pPr lvl="1"/>
            <a:endParaRPr lang="en-US" dirty="0"/>
          </a:p>
          <a:p>
            <a:r>
              <a:rPr lang="en-US" dirty="0"/>
              <a:t>Risk mitigation: determine and implement appropriate actions to mitigate the risks</a:t>
            </a:r>
          </a:p>
          <a:p>
            <a:r>
              <a:rPr lang="en-US" dirty="0"/>
              <a:t>decision making: decide which protection techniques should be applied to protect the assets</a:t>
            </a:r>
          </a:p>
          <a:p>
            <a:pPr lvl="1"/>
            <a:r>
              <a:rPr lang="en-US" dirty="0"/>
              <a:t>very, very complex process</a:t>
            </a:r>
          </a:p>
          <a:p>
            <a:pPr lvl="1"/>
            <a:r>
              <a:rPr lang="en-US" dirty="0"/>
              <a:t>ideally, to protect against all attacks found in risk assessment phase</a:t>
            </a:r>
          </a:p>
          <a:p>
            <a:pPr lvl="1"/>
            <a:r>
              <a:rPr lang="en-US" dirty="0"/>
              <a:t>depending on asset type, possible attacks, attacker expertise, available overhead</a:t>
            </a:r>
          </a:p>
          <a:p>
            <a:pPr lvl="1"/>
            <a:r>
              <a:rPr lang="en-US" dirty="0"/>
              <a:t>layered protections</a:t>
            </a:r>
          </a:p>
          <a:p>
            <a:pPr lvl="2"/>
            <a:r>
              <a:rPr lang="en-US" dirty="0"/>
              <a:t>order among layered protections is also important!</a:t>
            </a:r>
          </a:p>
          <a:p>
            <a:r>
              <a:rPr lang="en-US" dirty="0"/>
              <a:t>deployment: deploy chosen protections</a:t>
            </a:r>
          </a:p>
          <a:p>
            <a:pPr lvl="1"/>
            <a:r>
              <a:rPr lang="en-US" dirty="0"/>
              <a:t>either manually or with automated tools</a:t>
            </a:r>
          </a:p>
          <a:p>
            <a:pPr lvl="1"/>
            <a:r>
              <a:rPr lang="en-US" dirty="0"/>
              <a:t>check that application still work, and it is still usable</a:t>
            </a:r>
          </a:p>
          <a:p>
            <a:pPr lvl="2"/>
            <a:r>
              <a:rPr lang="en-US" dirty="0"/>
              <a:t>otherwise go back to decision making…</a:t>
            </a:r>
          </a:p>
          <a:p>
            <a:pPr lvl="1"/>
            <a:endParaRPr lang="en-US" dirty="0"/>
          </a:p>
          <a:p>
            <a:endParaRPr lang="en-US" dirty="0"/>
          </a:p>
        </p:txBody>
      </p:sp>
      <p:grpSp>
        <p:nvGrpSpPr>
          <p:cNvPr id="29" name="Gruppo 28">
            <a:extLst>
              <a:ext uri="{FF2B5EF4-FFF2-40B4-BE49-F238E27FC236}">
                <a16:creationId xmlns:a16="http://schemas.microsoft.com/office/drawing/2014/main" id="{01C940B0-1325-ED48-0485-24E3EAC30319}"/>
              </a:ext>
            </a:extLst>
          </p:cNvPr>
          <p:cNvGrpSpPr/>
          <p:nvPr/>
        </p:nvGrpSpPr>
        <p:grpSpPr>
          <a:xfrm>
            <a:off x="102966" y="810322"/>
            <a:ext cx="4831852" cy="3879899"/>
            <a:chOff x="-267133" y="650691"/>
            <a:chExt cx="5700040" cy="4723471"/>
          </a:xfrm>
        </p:grpSpPr>
        <p:sp>
          <p:nvSpPr>
            <p:cNvPr id="4" name="Rectangle 6">
              <a:extLst>
                <a:ext uri="{FF2B5EF4-FFF2-40B4-BE49-F238E27FC236}">
                  <a16:creationId xmlns:a16="http://schemas.microsoft.com/office/drawing/2014/main" id="{7CAC27A6-5FF3-A9B1-66C0-3BD159987BA1}"/>
                </a:ext>
              </a:extLst>
            </p:cNvPr>
            <p:cNvSpPr/>
            <p:nvPr/>
          </p:nvSpPr>
          <p:spPr>
            <a:xfrm>
              <a:off x="592948" y="650691"/>
              <a:ext cx="4695568" cy="35488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u</a:t>
              </a:r>
              <a:r>
                <a:rPr lang="en-IT" dirty="0"/>
                <a:t>nprotected application (source code)</a:t>
              </a:r>
            </a:p>
          </p:txBody>
        </p:sp>
        <p:sp>
          <p:nvSpPr>
            <p:cNvPr id="5" name="Rectangle 7">
              <a:extLst>
                <a:ext uri="{FF2B5EF4-FFF2-40B4-BE49-F238E27FC236}">
                  <a16:creationId xmlns:a16="http://schemas.microsoft.com/office/drawing/2014/main" id="{1CEDBF3B-DCF7-BE3A-E1DF-7B0A2D481A50}"/>
                </a:ext>
              </a:extLst>
            </p:cNvPr>
            <p:cNvSpPr/>
            <p:nvPr/>
          </p:nvSpPr>
          <p:spPr>
            <a:xfrm>
              <a:off x="592948" y="1223040"/>
              <a:ext cx="4695568" cy="354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asset identification</a:t>
              </a:r>
              <a:endParaRPr lang="en-IT" dirty="0"/>
            </a:p>
          </p:txBody>
        </p:sp>
        <p:sp>
          <p:nvSpPr>
            <p:cNvPr id="6" name="Rectangle 8">
              <a:extLst>
                <a:ext uri="{FF2B5EF4-FFF2-40B4-BE49-F238E27FC236}">
                  <a16:creationId xmlns:a16="http://schemas.microsoft.com/office/drawing/2014/main" id="{9EAA0B11-602C-BFBD-FD85-FF85371F729C}"/>
                </a:ext>
              </a:extLst>
            </p:cNvPr>
            <p:cNvSpPr/>
            <p:nvPr/>
          </p:nvSpPr>
          <p:spPr>
            <a:xfrm>
              <a:off x="592948" y="1748875"/>
              <a:ext cx="4695568" cy="354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code analysis</a:t>
              </a:r>
              <a:endParaRPr lang="en-IT" dirty="0"/>
            </a:p>
          </p:txBody>
        </p:sp>
        <p:sp>
          <p:nvSpPr>
            <p:cNvPr id="7" name="Rectangle 9">
              <a:extLst>
                <a:ext uri="{FF2B5EF4-FFF2-40B4-BE49-F238E27FC236}">
                  <a16:creationId xmlns:a16="http://schemas.microsoft.com/office/drawing/2014/main" id="{5811D300-A4F0-AA3C-803C-536DBDCE5568}"/>
                </a:ext>
              </a:extLst>
            </p:cNvPr>
            <p:cNvSpPr/>
            <p:nvPr/>
          </p:nvSpPr>
          <p:spPr>
            <a:xfrm>
              <a:off x="592948" y="2361143"/>
              <a:ext cx="4695568" cy="35488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threat identification</a:t>
              </a:r>
              <a:endParaRPr lang="en-IT" dirty="0"/>
            </a:p>
          </p:txBody>
        </p:sp>
        <p:sp>
          <p:nvSpPr>
            <p:cNvPr id="8" name="Rectangle 10">
              <a:extLst>
                <a:ext uri="{FF2B5EF4-FFF2-40B4-BE49-F238E27FC236}">
                  <a16:creationId xmlns:a16="http://schemas.microsoft.com/office/drawing/2014/main" id="{AB91549B-E60C-930E-3272-283AE5645BC3}"/>
                </a:ext>
              </a:extLst>
            </p:cNvPr>
            <p:cNvSpPr/>
            <p:nvPr/>
          </p:nvSpPr>
          <p:spPr>
            <a:xfrm>
              <a:off x="592948" y="2835215"/>
              <a:ext cx="4695568" cy="35488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risk evaluation and prioritization</a:t>
              </a:r>
              <a:endParaRPr lang="en-IT" dirty="0"/>
            </a:p>
          </p:txBody>
        </p:sp>
        <p:sp>
          <p:nvSpPr>
            <p:cNvPr id="9" name="Rectangle 11">
              <a:extLst>
                <a:ext uri="{FF2B5EF4-FFF2-40B4-BE49-F238E27FC236}">
                  <a16:creationId xmlns:a16="http://schemas.microsoft.com/office/drawing/2014/main" id="{93D93C3F-A2B2-6103-3F3C-3B6FA6DB2ED4}"/>
                </a:ext>
              </a:extLst>
            </p:cNvPr>
            <p:cNvSpPr/>
            <p:nvPr/>
          </p:nvSpPr>
          <p:spPr>
            <a:xfrm>
              <a:off x="592948" y="3463941"/>
              <a:ext cx="4695568" cy="3548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decision making</a:t>
              </a:r>
              <a:endParaRPr lang="en-IT" dirty="0"/>
            </a:p>
          </p:txBody>
        </p:sp>
        <p:sp>
          <p:nvSpPr>
            <p:cNvPr id="10" name="Rectangle 12">
              <a:extLst>
                <a:ext uri="{FF2B5EF4-FFF2-40B4-BE49-F238E27FC236}">
                  <a16:creationId xmlns:a16="http://schemas.microsoft.com/office/drawing/2014/main" id="{E7B42E28-08A6-5DDA-0654-9B3524F5AED4}"/>
                </a:ext>
              </a:extLst>
            </p:cNvPr>
            <p:cNvSpPr/>
            <p:nvPr/>
          </p:nvSpPr>
          <p:spPr>
            <a:xfrm>
              <a:off x="592948" y="3954749"/>
              <a:ext cx="4695568" cy="3548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deployment</a:t>
              </a:r>
              <a:endParaRPr lang="en-IT" dirty="0"/>
            </a:p>
          </p:txBody>
        </p:sp>
        <p:sp>
          <p:nvSpPr>
            <p:cNvPr id="11" name="Rectangle 13">
              <a:extLst>
                <a:ext uri="{FF2B5EF4-FFF2-40B4-BE49-F238E27FC236}">
                  <a16:creationId xmlns:a16="http://schemas.microsoft.com/office/drawing/2014/main" id="{01C45BC9-045F-153C-E294-3ACAEDA3D039}"/>
                </a:ext>
              </a:extLst>
            </p:cNvPr>
            <p:cNvSpPr/>
            <p:nvPr/>
          </p:nvSpPr>
          <p:spPr>
            <a:xfrm>
              <a:off x="1089904" y="4681893"/>
              <a:ext cx="1623571" cy="56329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protected application</a:t>
              </a:r>
              <a:endParaRPr lang="en-IT" dirty="0"/>
            </a:p>
          </p:txBody>
        </p:sp>
        <p:sp>
          <p:nvSpPr>
            <p:cNvPr id="12" name="Rectangle 14">
              <a:extLst>
                <a:ext uri="{FF2B5EF4-FFF2-40B4-BE49-F238E27FC236}">
                  <a16:creationId xmlns:a16="http://schemas.microsoft.com/office/drawing/2014/main" id="{91C21F96-376F-BFB4-DC66-EC1690CB28E8}"/>
                </a:ext>
              </a:extLst>
            </p:cNvPr>
            <p:cNvSpPr/>
            <p:nvPr/>
          </p:nvSpPr>
          <p:spPr>
            <a:xfrm>
              <a:off x="3143814" y="4683084"/>
              <a:ext cx="1535998" cy="56329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server-side logic</a:t>
              </a:r>
              <a:endParaRPr lang="en-IT" dirty="0"/>
            </a:p>
          </p:txBody>
        </p:sp>
        <p:cxnSp>
          <p:nvCxnSpPr>
            <p:cNvPr id="13" name="Straight Arrow Connector 16">
              <a:extLst>
                <a:ext uri="{FF2B5EF4-FFF2-40B4-BE49-F238E27FC236}">
                  <a16:creationId xmlns:a16="http://schemas.microsoft.com/office/drawing/2014/main" id="{F6EC88EF-875A-9C7A-7AC0-A4992DBED7E7}"/>
                </a:ext>
              </a:extLst>
            </p:cNvPr>
            <p:cNvCxnSpPr>
              <a:stCxn id="4" idx="2"/>
              <a:endCxn id="5" idx="0"/>
            </p:cNvCxnSpPr>
            <p:nvPr/>
          </p:nvCxnSpPr>
          <p:spPr>
            <a:xfrm>
              <a:off x="2940732" y="1005576"/>
              <a:ext cx="0" cy="21746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4" name="Straight Arrow Connector 17">
              <a:extLst>
                <a:ext uri="{FF2B5EF4-FFF2-40B4-BE49-F238E27FC236}">
                  <a16:creationId xmlns:a16="http://schemas.microsoft.com/office/drawing/2014/main" id="{1148602F-B46E-B5BD-BAB9-733FD51434C4}"/>
                </a:ext>
              </a:extLst>
            </p:cNvPr>
            <p:cNvCxnSpPr>
              <a:cxnSpLocks/>
              <a:stCxn id="5" idx="2"/>
              <a:endCxn id="6" idx="0"/>
            </p:cNvCxnSpPr>
            <p:nvPr/>
          </p:nvCxnSpPr>
          <p:spPr>
            <a:xfrm>
              <a:off x="2940732" y="1577925"/>
              <a:ext cx="0" cy="17095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5" name="Straight Arrow Connector 20">
              <a:extLst>
                <a:ext uri="{FF2B5EF4-FFF2-40B4-BE49-F238E27FC236}">
                  <a16:creationId xmlns:a16="http://schemas.microsoft.com/office/drawing/2014/main" id="{F5EC8E1C-D3A3-249A-CDF1-EDF7816B1B08}"/>
                </a:ext>
              </a:extLst>
            </p:cNvPr>
            <p:cNvCxnSpPr>
              <a:cxnSpLocks/>
              <a:stCxn id="6" idx="2"/>
              <a:endCxn id="7" idx="0"/>
            </p:cNvCxnSpPr>
            <p:nvPr/>
          </p:nvCxnSpPr>
          <p:spPr>
            <a:xfrm>
              <a:off x="2940732" y="2103760"/>
              <a:ext cx="0" cy="25738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 name="Straight Arrow Connector 23">
              <a:extLst>
                <a:ext uri="{FF2B5EF4-FFF2-40B4-BE49-F238E27FC236}">
                  <a16:creationId xmlns:a16="http://schemas.microsoft.com/office/drawing/2014/main" id="{5C474A1A-48B2-A61E-7C11-91177442DA32}"/>
                </a:ext>
              </a:extLst>
            </p:cNvPr>
            <p:cNvCxnSpPr>
              <a:cxnSpLocks/>
              <a:stCxn id="7" idx="2"/>
              <a:endCxn id="8" idx="0"/>
            </p:cNvCxnSpPr>
            <p:nvPr/>
          </p:nvCxnSpPr>
          <p:spPr>
            <a:xfrm>
              <a:off x="2940732" y="2716028"/>
              <a:ext cx="0" cy="11918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7" name="Straight Arrow Connector 26">
              <a:extLst>
                <a:ext uri="{FF2B5EF4-FFF2-40B4-BE49-F238E27FC236}">
                  <a16:creationId xmlns:a16="http://schemas.microsoft.com/office/drawing/2014/main" id="{5C0B6394-A9B2-EF15-0CEA-F38B48DD47FE}"/>
                </a:ext>
              </a:extLst>
            </p:cNvPr>
            <p:cNvCxnSpPr>
              <a:cxnSpLocks/>
              <a:stCxn id="8" idx="2"/>
              <a:endCxn id="9" idx="0"/>
            </p:cNvCxnSpPr>
            <p:nvPr/>
          </p:nvCxnSpPr>
          <p:spPr>
            <a:xfrm>
              <a:off x="2940732" y="3190100"/>
              <a:ext cx="0" cy="27384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8" name="Straight Arrow Connector 29">
              <a:extLst>
                <a:ext uri="{FF2B5EF4-FFF2-40B4-BE49-F238E27FC236}">
                  <a16:creationId xmlns:a16="http://schemas.microsoft.com/office/drawing/2014/main" id="{6D7C9EF9-B902-EE79-FFEA-11A78C80DFCD}"/>
                </a:ext>
              </a:extLst>
            </p:cNvPr>
            <p:cNvCxnSpPr>
              <a:cxnSpLocks/>
              <a:stCxn id="9" idx="2"/>
              <a:endCxn id="10" idx="0"/>
            </p:cNvCxnSpPr>
            <p:nvPr/>
          </p:nvCxnSpPr>
          <p:spPr>
            <a:xfrm>
              <a:off x="2940732" y="3818826"/>
              <a:ext cx="0" cy="13592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32">
              <a:extLst>
                <a:ext uri="{FF2B5EF4-FFF2-40B4-BE49-F238E27FC236}">
                  <a16:creationId xmlns:a16="http://schemas.microsoft.com/office/drawing/2014/main" id="{9836D539-D187-954E-37B9-AF295FC8C8CC}"/>
                </a:ext>
              </a:extLst>
            </p:cNvPr>
            <p:cNvCxnSpPr>
              <a:cxnSpLocks/>
              <a:stCxn id="10" idx="2"/>
              <a:endCxn id="11" idx="0"/>
            </p:cNvCxnSpPr>
            <p:nvPr/>
          </p:nvCxnSpPr>
          <p:spPr>
            <a:xfrm rot="5400000">
              <a:off x="2235082" y="3976243"/>
              <a:ext cx="372258" cy="1039042"/>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35">
              <a:extLst>
                <a:ext uri="{FF2B5EF4-FFF2-40B4-BE49-F238E27FC236}">
                  <a16:creationId xmlns:a16="http://schemas.microsoft.com/office/drawing/2014/main" id="{33F06F9B-847E-7AA8-EE8E-26B661397273}"/>
                </a:ext>
              </a:extLst>
            </p:cNvPr>
            <p:cNvCxnSpPr>
              <a:cxnSpLocks/>
              <a:stCxn id="10" idx="2"/>
              <a:endCxn id="12" idx="0"/>
            </p:cNvCxnSpPr>
            <p:nvPr/>
          </p:nvCxnSpPr>
          <p:spPr>
            <a:xfrm rot="16200000" flipH="1">
              <a:off x="3239548" y="4010818"/>
              <a:ext cx="373449" cy="971081"/>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1" name="Straight Arrow Connector 49">
              <a:extLst>
                <a:ext uri="{FF2B5EF4-FFF2-40B4-BE49-F238E27FC236}">
                  <a16:creationId xmlns:a16="http://schemas.microsoft.com/office/drawing/2014/main" id="{8CDB3C8B-879B-775A-0E39-245CF303B050}"/>
                </a:ext>
              </a:extLst>
            </p:cNvPr>
            <p:cNvCxnSpPr>
              <a:cxnSpLocks/>
              <a:stCxn id="11" idx="3"/>
              <a:endCxn id="12" idx="1"/>
            </p:cNvCxnSpPr>
            <p:nvPr/>
          </p:nvCxnSpPr>
          <p:spPr>
            <a:xfrm>
              <a:off x="2713475" y="4963541"/>
              <a:ext cx="430339" cy="1191"/>
            </a:xfrm>
            <a:prstGeom prst="straightConnector1">
              <a:avLst/>
            </a:prstGeom>
            <a:ln>
              <a:prstDash val="sysDot"/>
              <a:headEnd type="triangle"/>
              <a:tailEnd type="triangle"/>
            </a:ln>
          </p:spPr>
          <p:style>
            <a:lnRef idx="3">
              <a:schemeClr val="accent3"/>
            </a:lnRef>
            <a:fillRef idx="0">
              <a:schemeClr val="accent3"/>
            </a:fillRef>
            <a:effectRef idx="2">
              <a:schemeClr val="accent3"/>
            </a:effectRef>
            <a:fontRef idx="minor">
              <a:schemeClr val="tx1"/>
            </a:fontRef>
          </p:style>
        </p:cxnSp>
        <p:sp>
          <p:nvSpPr>
            <p:cNvPr id="22" name="Rounded Rectangle 52">
              <a:extLst>
                <a:ext uri="{FF2B5EF4-FFF2-40B4-BE49-F238E27FC236}">
                  <a16:creationId xmlns:a16="http://schemas.microsoft.com/office/drawing/2014/main" id="{118309CB-0D3C-7D6F-D888-8E2A93CEA9AA}"/>
                </a:ext>
              </a:extLst>
            </p:cNvPr>
            <p:cNvSpPr/>
            <p:nvPr/>
          </p:nvSpPr>
          <p:spPr>
            <a:xfrm>
              <a:off x="423585" y="1140094"/>
              <a:ext cx="5009322" cy="1043608"/>
            </a:xfrm>
            <a:prstGeom prst="round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3" name="Rounded Rectangle 60">
              <a:extLst>
                <a:ext uri="{FF2B5EF4-FFF2-40B4-BE49-F238E27FC236}">
                  <a16:creationId xmlns:a16="http://schemas.microsoft.com/office/drawing/2014/main" id="{AD7119BD-3661-C461-A66C-1C5EB8228774}"/>
                </a:ext>
              </a:extLst>
            </p:cNvPr>
            <p:cNvSpPr/>
            <p:nvPr/>
          </p:nvSpPr>
          <p:spPr>
            <a:xfrm>
              <a:off x="423585" y="2238039"/>
              <a:ext cx="5009322" cy="1043608"/>
            </a:xfrm>
            <a:prstGeom prst="roundRect">
              <a:avLst/>
            </a:prstGeom>
            <a:noFill/>
            <a:ln w="19050">
              <a:solidFill>
                <a:srgbClr val="59A2A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4" name="Rounded Rectangle 61">
              <a:extLst>
                <a:ext uri="{FF2B5EF4-FFF2-40B4-BE49-F238E27FC236}">
                  <a16:creationId xmlns:a16="http://schemas.microsoft.com/office/drawing/2014/main" id="{E2392972-B8B6-049A-0F34-455FFD83FE37}"/>
                </a:ext>
              </a:extLst>
            </p:cNvPr>
            <p:cNvSpPr/>
            <p:nvPr/>
          </p:nvSpPr>
          <p:spPr>
            <a:xfrm>
              <a:off x="423585" y="3338437"/>
              <a:ext cx="5009322" cy="1043608"/>
            </a:xfrm>
            <a:prstGeom prst="roundRect">
              <a:avLst/>
            </a:prstGeom>
            <a:noFill/>
            <a:ln w="19050">
              <a:solidFill>
                <a:srgbClr val="8A9C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5" name="Rounded Rectangle 1026">
              <a:extLst>
                <a:ext uri="{FF2B5EF4-FFF2-40B4-BE49-F238E27FC236}">
                  <a16:creationId xmlns:a16="http://schemas.microsoft.com/office/drawing/2014/main" id="{FDC037C7-8032-9D5F-5372-A03281A59338}"/>
                </a:ext>
              </a:extLst>
            </p:cNvPr>
            <p:cNvSpPr/>
            <p:nvPr/>
          </p:nvSpPr>
          <p:spPr>
            <a:xfrm>
              <a:off x="423585" y="4565337"/>
              <a:ext cx="5009322" cy="808825"/>
            </a:xfrm>
            <a:prstGeom prst="roundRect">
              <a:avLst/>
            </a:prstGeom>
            <a:noFill/>
            <a:ln w="19050">
              <a:solidFill>
                <a:srgbClr val="2D7CD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6" name="TextBox 1029">
              <a:extLst>
                <a:ext uri="{FF2B5EF4-FFF2-40B4-BE49-F238E27FC236}">
                  <a16:creationId xmlns:a16="http://schemas.microsoft.com/office/drawing/2014/main" id="{C199AEB3-59BF-A040-9B6A-595091C52929}"/>
                </a:ext>
              </a:extLst>
            </p:cNvPr>
            <p:cNvSpPr txBox="1"/>
            <p:nvPr/>
          </p:nvSpPr>
          <p:spPr>
            <a:xfrm rot="16200000">
              <a:off x="-534783" y="1407744"/>
              <a:ext cx="1043609" cy="508309"/>
            </a:xfrm>
            <a:prstGeom prst="rect">
              <a:avLst/>
            </a:prstGeom>
            <a:noFill/>
          </p:spPr>
          <p:txBody>
            <a:bodyPr wrap="square" rtlCol="0">
              <a:spAutoFit/>
            </a:bodyPr>
            <a:lstStyle/>
            <a:p>
              <a:pPr algn="ctr"/>
              <a:r>
                <a:rPr lang="en-IT" sz="1100" dirty="0"/>
                <a:t>RISK FRAMING</a:t>
              </a:r>
            </a:p>
          </p:txBody>
        </p:sp>
        <p:sp>
          <p:nvSpPr>
            <p:cNvPr id="27" name="TextBox 1030">
              <a:extLst>
                <a:ext uri="{FF2B5EF4-FFF2-40B4-BE49-F238E27FC236}">
                  <a16:creationId xmlns:a16="http://schemas.microsoft.com/office/drawing/2014/main" id="{556B22FF-BC77-B258-5B2C-4E679CDF2AD0}"/>
                </a:ext>
              </a:extLst>
            </p:cNvPr>
            <p:cNvSpPr txBox="1"/>
            <p:nvPr/>
          </p:nvSpPr>
          <p:spPr>
            <a:xfrm rot="16200000">
              <a:off x="-669960" y="2539618"/>
              <a:ext cx="1313957" cy="472002"/>
            </a:xfrm>
            <a:prstGeom prst="rect">
              <a:avLst/>
            </a:prstGeom>
            <a:noFill/>
          </p:spPr>
          <p:txBody>
            <a:bodyPr wrap="square" rtlCol="0">
              <a:spAutoFit/>
            </a:bodyPr>
            <a:lstStyle/>
            <a:p>
              <a:pPr algn="ctr"/>
              <a:r>
                <a:rPr lang="en-IT" sz="1000" dirty="0"/>
                <a:t>RISK ASSESSMENT</a:t>
              </a:r>
            </a:p>
          </p:txBody>
        </p:sp>
        <p:sp>
          <p:nvSpPr>
            <p:cNvPr id="28" name="TextBox 1031">
              <a:extLst>
                <a:ext uri="{FF2B5EF4-FFF2-40B4-BE49-F238E27FC236}">
                  <a16:creationId xmlns:a16="http://schemas.microsoft.com/office/drawing/2014/main" id="{0CAA76A0-FC75-EED4-1E36-3BA1C7B6C91B}"/>
                </a:ext>
              </a:extLst>
            </p:cNvPr>
            <p:cNvSpPr txBox="1"/>
            <p:nvPr/>
          </p:nvSpPr>
          <p:spPr>
            <a:xfrm rot="16200000">
              <a:off x="-628687" y="3615163"/>
              <a:ext cx="1231411" cy="490155"/>
            </a:xfrm>
            <a:prstGeom prst="rect">
              <a:avLst/>
            </a:prstGeom>
            <a:noFill/>
          </p:spPr>
          <p:txBody>
            <a:bodyPr wrap="square" rtlCol="0">
              <a:spAutoFit/>
            </a:bodyPr>
            <a:lstStyle/>
            <a:p>
              <a:pPr algn="ctr"/>
              <a:r>
                <a:rPr lang="en-IT" sz="1050" dirty="0"/>
                <a:t>RISK MIITIGATION</a:t>
              </a:r>
            </a:p>
          </p:txBody>
        </p:sp>
      </p:grpSp>
      <p:sp>
        <p:nvSpPr>
          <p:cNvPr id="30" name="TextBox 1031">
            <a:extLst>
              <a:ext uri="{FF2B5EF4-FFF2-40B4-BE49-F238E27FC236}">
                <a16:creationId xmlns:a16="http://schemas.microsoft.com/office/drawing/2014/main" id="{CECDDE8A-5558-DB54-5325-D7D38C060187}"/>
              </a:ext>
            </a:extLst>
          </p:cNvPr>
          <p:cNvSpPr txBox="1"/>
          <p:nvPr/>
        </p:nvSpPr>
        <p:spPr>
          <a:xfrm rot="16200000">
            <a:off x="-224777" y="4207185"/>
            <a:ext cx="1079295" cy="415498"/>
          </a:xfrm>
          <a:prstGeom prst="rect">
            <a:avLst/>
          </a:prstGeom>
          <a:noFill/>
        </p:spPr>
        <p:txBody>
          <a:bodyPr wrap="square" rtlCol="0">
            <a:spAutoFit/>
          </a:bodyPr>
          <a:lstStyle/>
          <a:p>
            <a:pPr algn="ctr"/>
            <a:r>
              <a:rPr lang="en-IT" sz="1050"/>
              <a:t>RISK </a:t>
            </a:r>
            <a:r>
              <a:rPr lang="en-US" sz="1050" dirty="0"/>
              <a:t>MONITORING</a:t>
            </a:r>
            <a:endParaRPr lang="en-IT" sz="1050" dirty="0"/>
          </a:p>
        </p:txBody>
      </p:sp>
    </p:spTree>
    <p:extLst>
      <p:ext uri="{BB962C8B-B14F-4D97-AF65-F5344CB8AC3E}">
        <p14:creationId xmlns:p14="http://schemas.microsoft.com/office/powerpoint/2010/main" val="13688577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C961A-5B00-45D7-A7A6-7F23DB8D2DF8}"/>
              </a:ext>
            </a:extLst>
          </p:cNvPr>
          <p:cNvSpPr>
            <a:spLocks noGrp="1"/>
          </p:cNvSpPr>
          <p:nvPr>
            <p:ph type="title"/>
          </p:nvPr>
        </p:nvSpPr>
        <p:spPr/>
        <p:txBody>
          <a:bodyPr/>
          <a:lstStyle/>
          <a:p>
            <a:r>
              <a:rPr lang="en-US" dirty="0"/>
              <a:t>Software protection as a risk analysis process</a:t>
            </a:r>
          </a:p>
        </p:txBody>
      </p:sp>
      <p:sp>
        <p:nvSpPr>
          <p:cNvPr id="3" name="Content Placeholder 2">
            <a:extLst>
              <a:ext uri="{FF2B5EF4-FFF2-40B4-BE49-F238E27FC236}">
                <a16:creationId xmlns:a16="http://schemas.microsoft.com/office/drawing/2014/main" id="{3E28EA53-85B9-48B8-9702-6729B6F24859}"/>
              </a:ext>
            </a:extLst>
          </p:cNvPr>
          <p:cNvSpPr>
            <a:spLocks noGrp="1"/>
          </p:cNvSpPr>
          <p:nvPr>
            <p:ph idx="1"/>
          </p:nvPr>
        </p:nvSpPr>
        <p:spPr>
          <a:xfrm>
            <a:off x="5106784" y="810322"/>
            <a:ext cx="3934247" cy="3795000"/>
          </a:xfrm>
        </p:spPr>
        <p:txBody>
          <a:bodyPr>
            <a:normAutofit lnSpcReduction="10000"/>
          </a:bodyPr>
          <a:lstStyle/>
          <a:p>
            <a:pPr lvl="1"/>
            <a:endParaRPr lang="en-US" dirty="0"/>
          </a:p>
          <a:p>
            <a:r>
              <a:rPr lang="en-US" dirty="0"/>
              <a:t>Risk monitoring: verify that the implemented actions are effective in mitigating the risks </a:t>
            </a:r>
          </a:p>
          <a:p>
            <a:r>
              <a:rPr lang="en-US" dirty="0"/>
              <a:t>test the resilience of deployed protections before/after releasing application</a:t>
            </a:r>
          </a:p>
          <a:p>
            <a:r>
              <a:rPr lang="en-US" dirty="0"/>
              <a:t>tiger/red teams: highly skilled white-hat hackers performing penetration testing</a:t>
            </a:r>
          </a:p>
          <a:p>
            <a:pPr lvl="1"/>
            <a:r>
              <a:rPr lang="en-US" dirty="0"/>
              <a:t>if you have time, use the results to go back in the process (potentially to risk framing) and refine the results</a:t>
            </a:r>
          </a:p>
          <a:p>
            <a:r>
              <a:rPr lang="en-US" dirty="0"/>
              <a:t>server-side logic of online protections may be used for monitoring purposes</a:t>
            </a:r>
          </a:p>
          <a:p>
            <a:pPr lvl="1"/>
            <a:r>
              <a:rPr lang="en-US" dirty="0"/>
              <a:t>if application has been tampered with, send an alert to base</a:t>
            </a:r>
          </a:p>
          <a:p>
            <a:r>
              <a:rPr lang="en-US" dirty="0"/>
              <a:t>monitor Internet/</a:t>
            </a:r>
            <a:r>
              <a:rPr lang="en-US" dirty="0" err="1"/>
              <a:t>DarkNet</a:t>
            </a:r>
            <a:r>
              <a:rPr lang="en-US" dirty="0"/>
              <a:t> resources</a:t>
            </a:r>
          </a:p>
          <a:p>
            <a:pPr lvl="1"/>
            <a:r>
              <a:rPr lang="en-US" dirty="0"/>
              <a:t>e.g. if application has a license check, look for cracks…</a:t>
            </a:r>
          </a:p>
          <a:p>
            <a:endParaRPr lang="en-US" dirty="0"/>
          </a:p>
        </p:txBody>
      </p:sp>
      <p:grpSp>
        <p:nvGrpSpPr>
          <p:cNvPr id="29" name="Gruppo 28">
            <a:extLst>
              <a:ext uri="{FF2B5EF4-FFF2-40B4-BE49-F238E27FC236}">
                <a16:creationId xmlns:a16="http://schemas.microsoft.com/office/drawing/2014/main" id="{01C940B0-1325-ED48-0485-24E3EAC30319}"/>
              </a:ext>
            </a:extLst>
          </p:cNvPr>
          <p:cNvGrpSpPr/>
          <p:nvPr/>
        </p:nvGrpSpPr>
        <p:grpSpPr>
          <a:xfrm>
            <a:off x="102966" y="810322"/>
            <a:ext cx="4831852" cy="3879899"/>
            <a:chOff x="-267133" y="650691"/>
            <a:chExt cx="5700040" cy="4723471"/>
          </a:xfrm>
        </p:grpSpPr>
        <p:sp>
          <p:nvSpPr>
            <p:cNvPr id="4" name="Rectangle 6">
              <a:extLst>
                <a:ext uri="{FF2B5EF4-FFF2-40B4-BE49-F238E27FC236}">
                  <a16:creationId xmlns:a16="http://schemas.microsoft.com/office/drawing/2014/main" id="{7CAC27A6-5FF3-A9B1-66C0-3BD159987BA1}"/>
                </a:ext>
              </a:extLst>
            </p:cNvPr>
            <p:cNvSpPr/>
            <p:nvPr/>
          </p:nvSpPr>
          <p:spPr>
            <a:xfrm>
              <a:off x="592948" y="650691"/>
              <a:ext cx="4695568" cy="35488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u</a:t>
              </a:r>
              <a:r>
                <a:rPr lang="en-IT" dirty="0"/>
                <a:t>nprotected application (source code)</a:t>
              </a:r>
            </a:p>
          </p:txBody>
        </p:sp>
        <p:sp>
          <p:nvSpPr>
            <p:cNvPr id="5" name="Rectangle 7">
              <a:extLst>
                <a:ext uri="{FF2B5EF4-FFF2-40B4-BE49-F238E27FC236}">
                  <a16:creationId xmlns:a16="http://schemas.microsoft.com/office/drawing/2014/main" id="{1CEDBF3B-DCF7-BE3A-E1DF-7B0A2D481A50}"/>
                </a:ext>
              </a:extLst>
            </p:cNvPr>
            <p:cNvSpPr/>
            <p:nvPr/>
          </p:nvSpPr>
          <p:spPr>
            <a:xfrm>
              <a:off x="592948" y="1223040"/>
              <a:ext cx="4695568" cy="354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asset identification</a:t>
              </a:r>
              <a:endParaRPr lang="en-IT" dirty="0"/>
            </a:p>
          </p:txBody>
        </p:sp>
        <p:sp>
          <p:nvSpPr>
            <p:cNvPr id="6" name="Rectangle 8">
              <a:extLst>
                <a:ext uri="{FF2B5EF4-FFF2-40B4-BE49-F238E27FC236}">
                  <a16:creationId xmlns:a16="http://schemas.microsoft.com/office/drawing/2014/main" id="{9EAA0B11-602C-BFBD-FD85-FF85371F729C}"/>
                </a:ext>
              </a:extLst>
            </p:cNvPr>
            <p:cNvSpPr/>
            <p:nvPr/>
          </p:nvSpPr>
          <p:spPr>
            <a:xfrm>
              <a:off x="592948" y="1748875"/>
              <a:ext cx="4695568" cy="354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code analysis</a:t>
              </a:r>
              <a:endParaRPr lang="en-IT" dirty="0"/>
            </a:p>
          </p:txBody>
        </p:sp>
        <p:sp>
          <p:nvSpPr>
            <p:cNvPr id="7" name="Rectangle 9">
              <a:extLst>
                <a:ext uri="{FF2B5EF4-FFF2-40B4-BE49-F238E27FC236}">
                  <a16:creationId xmlns:a16="http://schemas.microsoft.com/office/drawing/2014/main" id="{5811D300-A4F0-AA3C-803C-536DBDCE5568}"/>
                </a:ext>
              </a:extLst>
            </p:cNvPr>
            <p:cNvSpPr/>
            <p:nvPr/>
          </p:nvSpPr>
          <p:spPr>
            <a:xfrm>
              <a:off x="592948" y="2361143"/>
              <a:ext cx="4695568" cy="35488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threat identification</a:t>
              </a:r>
              <a:endParaRPr lang="en-IT" dirty="0"/>
            </a:p>
          </p:txBody>
        </p:sp>
        <p:sp>
          <p:nvSpPr>
            <p:cNvPr id="8" name="Rectangle 10">
              <a:extLst>
                <a:ext uri="{FF2B5EF4-FFF2-40B4-BE49-F238E27FC236}">
                  <a16:creationId xmlns:a16="http://schemas.microsoft.com/office/drawing/2014/main" id="{AB91549B-E60C-930E-3272-283AE5645BC3}"/>
                </a:ext>
              </a:extLst>
            </p:cNvPr>
            <p:cNvSpPr/>
            <p:nvPr/>
          </p:nvSpPr>
          <p:spPr>
            <a:xfrm>
              <a:off x="592948" y="2835215"/>
              <a:ext cx="4695568" cy="35488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risk evaluation and prioritization</a:t>
              </a:r>
              <a:endParaRPr lang="en-IT" dirty="0"/>
            </a:p>
          </p:txBody>
        </p:sp>
        <p:sp>
          <p:nvSpPr>
            <p:cNvPr id="9" name="Rectangle 11">
              <a:extLst>
                <a:ext uri="{FF2B5EF4-FFF2-40B4-BE49-F238E27FC236}">
                  <a16:creationId xmlns:a16="http://schemas.microsoft.com/office/drawing/2014/main" id="{93D93C3F-A2B2-6103-3F3C-3B6FA6DB2ED4}"/>
                </a:ext>
              </a:extLst>
            </p:cNvPr>
            <p:cNvSpPr/>
            <p:nvPr/>
          </p:nvSpPr>
          <p:spPr>
            <a:xfrm>
              <a:off x="592948" y="3463941"/>
              <a:ext cx="4695568" cy="35488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decision making</a:t>
              </a:r>
              <a:endParaRPr lang="en-IT" dirty="0"/>
            </a:p>
          </p:txBody>
        </p:sp>
        <p:sp>
          <p:nvSpPr>
            <p:cNvPr id="10" name="Rectangle 12">
              <a:extLst>
                <a:ext uri="{FF2B5EF4-FFF2-40B4-BE49-F238E27FC236}">
                  <a16:creationId xmlns:a16="http://schemas.microsoft.com/office/drawing/2014/main" id="{E7B42E28-08A6-5DDA-0654-9B3524F5AED4}"/>
                </a:ext>
              </a:extLst>
            </p:cNvPr>
            <p:cNvSpPr/>
            <p:nvPr/>
          </p:nvSpPr>
          <p:spPr>
            <a:xfrm>
              <a:off x="592948" y="3954749"/>
              <a:ext cx="4695568" cy="3548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deployment</a:t>
              </a:r>
              <a:endParaRPr lang="en-IT" dirty="0"/>
            </a:p>
          </p:txBody>
        </p:sp>
        <p:sp>
          <p:nvSpPr>
            <p:cNvPr id="11" name="Rectangle 13">
              <a:extLst>
                <a:ext uri="{FF2B5EF4-FFF2-40B4-BE49-F238E27FC236}">
                  <a16:creationId xmlns:a16="http://schemas.microsoft.com/office/drawing/2014/main" id="{01C45BC9-045F-153C-E294-3ACAEDA3D039}"/>
                </a:ext>
              </a:extLst>
            </p:cNvPr>
            <p:cNvSpPr/>
            <p:nvPr/>
          </p:nvSpPr>
          <p:spPr>
            <a:xfrm>
              <a:off x="1089904" y="4681893"/>
              <a:ext cx="1623571" cy="56329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protected application</a:t>
              </a:r>
              <a:endParaRPr lang="en-IT" dirty="0"/>
            </a:p>
          </p:txBody>
        </p:sp>
        <p:sp>
          <p:nvSpPr>
            <p:cNvPr id="12" name="Rectangle 14">
              <a:extLst>
                <a:ext uri="{FF2B5EF4-FFF2-40B4-BE49-F238E27FC236}">
                  <a16:creationId xmlns:a16="http://schemas.microsoft.com/office/drawing/2014/main" id="{91C21F96-376F-BFB4-DC66-EC1690CB28E8}"/>
                </a:ext>
              </a:extLst>
            </p:cNvPr>
            <p:cNvSpPr/>
            <p:nvPr/>
          </p:nvSpPr>
          <p:spPr>
            <a:xfrm>
              <a:off x="3143814" y="4683084"/>
              <a:ext cx="1535998" cy="56329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server-side logic</a:t>
              </a:r>
              <a:endParaRPr lang="en-IT" dirty="0"/>
            </a:p>
          </p:txBody>
        </p:sp>
        <p:cxnSp>
          <p:nvCxnSpPr>
            <p:cNvPr id="13" name="Straight Arrow Connector 16">
              <a:extLst>
                <a:ext uri="{FF2B5EF4-FFF2-40B4-BE49-F238E27FC236}">
                  <a16:creationId xmlns:a16="http://schemas.microsoft.com/office/drawing/2014/main" id="{F6EC88EF-875A-9C7A-7AC0-A4992DBED7E7}"/>
                </a:ext>
              </a:extLst>
            </p:cNvPr>
            <p:cNvCxnSpPr>
              <a:stCxn id="4" idx="2"/>
              <a:endCxn id="5" idx="0"/>
            </p:cNvCxnSpPr>
            <p:nvPr/>
          </p:nvCxnSpPr>
          <p:spPr>
            <a:xfrm>
              <a:off x="2940732" y="1005576"/>
              <a:ext cx="0" cy="21746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4" name="Straight Arrow Connector 17">
              <a:extLst>
                <a:ext uri="{FF2B5EF4-FFF2-40B4-BE49-F238E27FC236}">
                  <a16:creationId xmlns:a16="http://schemas.microsoft.com/office/drawing/2014/main" id="{1148602F-B46E-B5BD-BAB9-733FD51434C4}"/>
                </a:ext>
              </a:extLst>
            </p:cNvPr>
            <p:cNvCxnSpPr>
              <a:cxnSpLocks/>
              <a:stCxn id="5" idx="2"/>
              <a:endCxn id="6" idx="0"/>
            </p:cNvCxnSpPr>
            <p:nvPr/>
          </p:nvCxnSpPr>
          <p:spPr>
            <a:xfrm>
              <a:off x="2940732" y="1577925"/>
              <a:ext cx="0" cy="17095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5" name="Straight Arrow Connector 20">
              <a:extLst>
                <a:ext uri="{FF2B5EF4-FFF2-40B4-BE49-F238E27FC236}">
                  <a16:creationId xmlns:a16="http://schemas.microsoft.com/office/drawing/2014/main" id="{F5EC8E1C-D3A3-249A-CDF1-EDF7816B1B08}"/>
                </a:ext>
              </a:extLst>
            </p:cNvPr>
            <p:cNvCxnSpPr>
              <a:cxnSpLocks/>
              <a:stCxn id="6" idx="2"/>
              <a:endCxn id="7" idx="0"/>
            </p:cNvCxnSpPr>
            <p:nvPr/>
          </p:nvCxnSpPr>
          <p:spPr>
            <a:xfrm>
              <a:off x="2940732" y="2103760"/>
              <a:ext cx="0" cy="25738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6" name="Straight Arrow Connector 23">
              <a:extLst>
                <a:ext uri="{FF2B5EF4-FFF2-40B4-BE49-F238E27FC236}">
                  <a16:creationId xmlns:a16="http://schemas.microsoft.com/office/drawing/2014/main" id="{5C474A1A-48B2-A61E-7C11-91177442DA32}"/>
                </a:ext>
              </a:extLst>
            </p:cNvPr>
            <p:cNvCxnSpPr>
              <a:cxnSpLocks/>
              <a:stCxn id="7" idx="2"/>
              <a:endCxn id="8" idx="0"/>
            </p:cNvCxnSpPr>
            <p:nvPr/>
          </p:nvCxnSpPr>
          <p:spPr>
            <a:xfrm>
              <a:off x="2940732" y="2716028"/>
              <a:ext cx="0" cy="11918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7" name="Straight Arrow Connector 26">
              <a:extLst>
                <a:ext uri="{FF2B5EF4-FFF2-40B4-BE49-F238E27FC236}">
                  <a16:creationId xmlns:a16="http://schemas.microsoft.com/office/drawing/2014/main" id="{5C0B6394-A9B2-EF15-0CEA-F38B48DD47FE}"/>
                </a:ext>
              </a:extLst>
            </p:cNvPr>
            <p:cNvCxnSpPr>
              <a:cxnSpLocks/>
              <a:stCxn id="8" idx="2"/>
              <a:endCxn id="9" idx="0"/>
            </p:cNvCxnSpPr>
            <p:nvPr/>
          </p:nvCxnSpPr>
          <p:spPr>
            <a:xfrm>
              <a:off x="2940732" y="3190100"/>
              <a:ext cx="0" cy="27384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8" name="Straight Arrow Connector 29">
              <a:extLst>
                <a:ext uri="{FF2B5EF4-FFF2-40B4-BE49-F238E27FC236}">
                  <a16:creationId xmlns:a16="http://schemas.microsoft.com/office/drawing/2014/main" id="{6D7C9EF9-B902-EE79-FFEA-11A78C80DFCD}"/>
                </a:ext>
              </a:extLst>
            </p:cNvPr>
            <p:cNvCxnSpPr>
              <a:cxnSpLocks/>
              <a:stCxn id="9" idx="2"/>
              <a:endCxn id="10" idx="0"/>
            </p:cNvCxnSpPr>
            <p:nvPr/>
          </p:nvCxnSpPr>
          <p:spPr>
            <a:xfrm>
              <a:off x="2940732" y="3818826"/>
              <a:ext cx="0" cy="13592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32">
              <a:extLst>
                <a:ext uri="{FF2B5EF4-FFF2-40B4-BE49-F238E27FC236}">
                  <a16:creationId xmlns:a16="http://schemas.microsoft.com/office/drawing/2014/main" id="{9836D539-D187-954E-37B9-AF295FC8C8CC}"/>
                </a:ext>
              </a:extLst>
            </p:cNvPr>
            <p:cNvCxnSpPr>
              <a:cxnSpLocks/>
              <a:stCxn id="10" idx="2"/>
              <a:endCxn id="11" idx="0"/>
            </p:cNvCxnSpPr>
            <p:nvPr/>
          </p:nvCxnSpPr>
          <p:spPr>
            <a:xfrm rot="5400000">
              <a:off x="2235082" y="3976243"/>
              <a:ext cx="372258" cy="1039042"/>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35">
              <a:extLst>
                <a:ext uri="{FF2B5EF4-FFF2-40B4-BE49-F238E27FC236}">
                  <a16:creationId xmlns:a16="http://schemas.microsoft.com/office/drawing/2014/main" id="{33F06F9B-847E-7AA8-EE8E-26B661397273}"/>
                </a:ext>
              </a:extLst>
            </p:cNvPr>
            <p:cNvCxnSpPr>
              <a:cxnSpLocks/>
              <a:stCxn id="10" idx="2"/>
              <a:endCxn id="12" idx="0"/>
            </p:cNvCxnSpPr>
            <p:nvPr/>
          </p:nvCxnSpPr>
          <p:spPr>
            <a:xfrm rot="16200000" flipH="1">
              <a:off x="3239548" y="4010818"/>
              <a:ext cx="373449" cy="971081"/>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1" name="Straight Arrow Connector 49">
              <a:extLst>
                <a:ext uri="{FF2B5EF4-FFF2-40B4-BE49-F238E27FC236}">
                  <a16:creationId xmlns:a16="http://schemas.microsoft.com/office/drawing/2014/main" id="{8CDB3C8B-879B-775A-0E39-245CF303B050}"/>
                </a:ext>
              </a:extLst>
            </p:cNvPr>
            <p:cNvCxnSpPr>
              <a:cxnSpLocks/>
              <a:stCxn id="11" idx="3"/>
              <a:endCxn id="12" idx="1"/>
            </p:cNvCxnSpPr>
            <p:nvPr/>
          </p:nvCxnSpPr>
          <p:spPr>
            <a:xfrm>
              <a:off x="2713475" y="4963541"/>
              <a:ext cx="430339" cy="1191"/>
            </a:xfrm>
            <a:prstGeom prst="straightConnector1">
              <a:avLst/>
            </a:prstGeom>
            <a:ln>
              <a:prstDash val="sysDot"/>
              <a:headEnd type="triangle"/>
              <a:tailEnd type="triangle"/>
            </a:ln>
          </p:spPr>
          <p:style>
            <a:lnRef idx="3">
              <a:schemeClr val="accent3"/>
            </a:lnRef>
            <a:fillRef idx="0">
              <a:schemeClr val="accent3"/>
            </a:fillRef>
            <a:effectRef idx="2">
              <a:schemeClr val="accent3"/>
            </a:effectRef>
            <a:fontRef idx="minor">
              <a:schemeClr val="tx1"/>
            </a:fontRef>
          </p:style>
        </p:cxnSp>
        <p:sp>
          <p:nvSpPr>
            <p:cNvPr id="22" name="Rounded Rectangle 52">
              <a:extLst>
                <a:ext uri="{FF2B5EF4-FFF2-40B4-BE49-F238E27FC236}">
                  <a16:creationId xmlns:a16="http://schemas.microsoft.com/office/drawing/2014/main" id="{118309CB-0D3C-7D6F-D888-8E2A93CEA9AA}"/>
                </a:ext>
              </a:extLst>
            </p:cNvPr>
            <p:cNvSpPr/>
            <p:nvPr/>
          </p:nvSpPr>
          <p:spPr>
            <a:xfrm>
              <a:off x="423585" y="1140094"/>
              <a:ext cx="5009322" cy="1043608"/>
            </a:xfrm>
            <a:prstGeom prst="round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3" name="Rounded Rectangle 60">
              <a:extLst>
                <a:ext uri="{FF2B5EF4-FFF2-40B4-BE49-F238E27FC236}">
                  <a16:creationId xmlns:a16="http://schemas.microsoft.com/office/drawing/2014/main" id="{AD7119BD-3661-C461-A66C-1C5EB8228774}"/>
                </a:ext>
              </a:extLst>
            </p:cNvPr>
            <p:cNvSpPr/>
            <p:nvPr/>
          </p:nvSpPr>
          <p:spPr>
            <a:xfrm>
              <a:off x="423585" y="2238039"/>
              <a:ext cx="5009322" cy="1043608"/>
            </a:xfrm>
            <a:prstGeom prst="roundRect">
              <a:avLst/>
            </a:prstGeom>
            <a:noFill/>
            <a:ln w="19050">
              <a:solidFill>
                <a:srgbClr val="59A2AE"/>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4" name="Rounded Rectangle 61">
              <a:extLst>
                <a:ext uri="{FF2B5EF4-FFF2-40B4-BE49-F238E27FC236}">
                  <a16:creationId xmlns:a16="http://schemas.microsoft.com/office/drawing/2014/main" id="{E2392972-B8B6-049A-0F34-455FFD83FE37}"/>
                </a:ext>
              </a:extLst>
            </p:cNvPr>
            <p:cNvSpPr/>
            <p:nvPr/>
          </p:nvSpPr>
          <p:spPr>
            <a:xfrm>
              <a:off x="423585" y="3338437"/>
              <a:ext cx="5009322" cy="1043608"/>
            </a:xfrm>
            <a:prstGeom prst="roundRect">
              <a:avLst/>
            </a:prstGeom>
            <a:noFill/>
            <a:ln w="19050">
              <a:solidFill>
                <a:srgbClr val="8A9C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5" name="Rounded Rectangle 1026">
              <a:extLst>
                <a:ext uri="{FF2B5EF4-FFF2-40B4-BE49-F238E27FC236}">
                  <a16:creationId xmlns:a16="http://schemas.microsoft.com/office/drawing/2014/main" id="{FDC037C7-8032-9D5F-5372-A03281A59338}"/>
                </a:ext>
              </a:extLst>
            </p:cNvPr>
            <p:cNvSpPr/>
            <p:nvPr/>
          </p:nvSpPr>
          <p:spPr>
            <a:xfrm>
              <a:off x="423585" y="4565337"/>
              <a:ext cx="5009322" cy="808825"/>
            </a:xfrm>
            <a:prstGeom prst="roundRect">
              <a:avLst/>
            </a:prstGeom>
            <a:noFill/>
            <a:ln w="19050">
              <a:solidFill>
                <a:srgbClr val="2D7CD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6" name="TextBox 1029">
              <a:extLst>
                <a:ext uri="{FF2B5EF4-FFF2-40B4-BE49-F238E27FC236}">
                  <a16:creationId xmlns:a16="http://schemas.microsoft.com/office/drawing/2014/main" id="{C199AEB3-59BF-A040-9B6A-595091C52929}"/>
                </a:ext>
              </a:extLst>
            </p:cNvPr>
            <p:cNvSpPr txBox="1"/>
            <p:nvPr/>
          </p:nvSpPr>
          <p:spPr>
            <a:xfrm rot="16200000">
              <a:off x="-534783" y="1407744"/>
              <a:ext cx="1043609" cy="508309"/>
            </a:xfrm>
            <a:prstGeom prst="rect">
              <a:avLst/>
            </a:prstGeom>
            <a:noFill/>
          </p:spPr>
          <p:txBody>
            <a:bodyPr wrap="square" rtlCol="0">
              <a:spAutoFit/>
            </a:bodyPr>
            <a:lstStyle/>
            <a:p>
              <a:pPr algn="ctr"/>
              <a:r>
                <a:rPr lang="en-IT" sz="1100" dirty="0"/>
                <a:t>RISK FRAMING</a:t>
              </a:r>
            </a:p>
          </p:txBody>
        </p:sp>
        <p:sp>
          <p:nvSpPr>
            <p:cNvPr id="27" name="TextBox 1030">
              <a:extLst>
                <a:ext uri="{FF2B5EF4-FFF2-40B4-BE49-F238E27FC236}">
                  <a16:creationId xmlns:a16="http://schemas.microsoft.com/office/drawing/2014/main" id="{556B22FF-BC77-B258-5B2C-4E679CDF2AD0}"/>
                </a:ext>
              </a:extLst>
            </p:cNvPr>
            <p:cNvSpPr txBox="1"/>
            <p:nvPr/>
          </p:nvSpPr>
          <p:spPr>
            <a:xfrm rot="16200000">
              <a:off x="-669960" y="2539618"/>
              <a:ext cx="1313957" cy="472002"/>
            </a:xfrm>
            <a:prstGeom prst="rect">
              <a:avLst/>
            </a:prstGeom>
            <a:noFill/>
          </p:spPr>
          <p:txBody>
            <a:bodyPr wrap="square" rtlCol="0">
              <a:spAutoFit/>
            </a:bodyPr>
            <a:lstStyle/>
            <a:p>
              <a:pPr algn="ctr"/>
              <a:r>
                <a:rPr lang="en-IT" sz="1000" dirty="0"/>
                <a:t>RISK ASSESSMENT</a:t>
              </a:r>
            </a:p>
          </p:txBody>
        </p:sp>
        <p:sp>
          <p:nvSpPr>
            <p:cNvPr id="28" name="TextBox 1031">
              <a:extLst>
                <a:ext uri="{FF2B5EF4-FFF2-40B4-BE49-F238E27FC236}">
                  <a16:creationId xmlns:a16="http://schemas.microsoft.com/office/drawing/2014/main" id="{0CAA76A0-FC75-EED4-1E36-3BA1C7B6C91B}"/>
                </a:ext>
              </a:extLst>
            </p:cNvPr>
            <p:cNvSpPr txBox="1"/>
            <p:nvPr/>
          </p:nvSpPr>
          <p:spPr>
            <a:xfrm rot="16200000">
              <a:off x="-628687" y="3615163"/>
              <a:ext cx="1231411" cy="490155"/>
            </a:xfrm>
            <a:prstGeom prst="rect">
              <a:avLst/>
            </a:prstGeom>
            <a:noFill/>
          </p:spPr>
          <p:txBody>
            <a:bodyPr wrap="square" rtlCol="0">
              <a:spAutoFit/>
            </a:bodyPr>
            <a:lstStyle/>
            <a:p>
              <a:pPr algn="ctr"/>
              <a:r>
                <a:rPr lang="en-IT" sz="1050" dirty="0"/>
                <a:t>RISK MIITIGATION</a:t>
              </a:r>
            </a:p>
          </p:txBody>
        </p:sp>
      </p:grpSp>
      <p:sp>
        <p:nvSpPr>
          <p:cNvPr id="30" name="TextBox 1031">
            <a:extLst>
              <a:ext uri="{FF2B5EF4-FFF2-40B4-BE49-F238E27FC236}">
                <a16:creationId xmlns:a16="http://schemas.microsoft.com/office/drawing/2014/main" id="{CECDDE8A-5558-DB54-5325-D7D38C060187}"/>
              </a:ext>
            </a:extLst>
          </p:cNvPr>
          <p:cNvSpPr txBox="1"/>
          <p:nvPr/>
        </p:nvSpPr>
        <p:spPr>
          <a:xfrm rot="16200000">
            <a:off x="-224777" y="4207185"/>
            <a:ext cx="1079295" cy="415498"/>
          </a:xfrm>
          <a:prstGeom prst="rect">
            <a:avLst/>
          </a:prstGeom>
          <a:noFill/>
        </p:spPr>
        <p:txBody>
          <a:bodyPr wrap="square" rtlCol="0">
            <a:spAutoFit/>
          </a:bodyPr>
          <a:lstStyle/>
          <a:p>
            <a:pPr algn="ctr"/>
            <a:r>
              <a:rPr lang="en-IT" sz="1050"/>
              <a:t>RISK </a:t>
            </a:r>
            <a:r>
              <a:rPr lang="en-US" sz="1050" dirty="0"/>
              <a:t>MONITORING</a:t>
            </a:r>
            <a:endParaRPr lang="en-IT" sz="1050" dirty="0"/>
          </a:p>
        </p:txBody>
      </p:sp>
    </p:spTree>
    <p:extLst>
      <p:ext uri="{BB962C8B-B14F-4D97-AF65-F5344CB8AC3E}">
        <p14:creationId xmlns:p14="http://schemas.microsoft.com/office/powerpoint/2010/main" val="4469072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C961A-5B00-45D7-A7A6-7F23DB8D2DF8}"/>
              </a:ext>
            </a:extLst>
          </p:cNvPr>
          <p:cNvSpPr>
            <a:spLocks noGrp="1"/>
          </p:cNvSpPr>
          <p:nvPr>
            <p:ph type="title"/>
          </p:nvPr>
        </p:nvSpPr>
        <p:spPr/>
        <p:txBody>
          <a:bodyPr/>
          <a:lstStyle/>
          <a:p>
            <a:r>
              <a:rPr lang="en-US" dirty="0"/>
              <a:t>Asset Hiding</a:t>
            </a:r>
          </a:p>
        </p:txBody>
      </p:sp>
      <p:sp>
        <p:nvSpPr>
          <p:cNvPr id="3" name="Content Placeholder 2">
            <a:extLst>
              <a:ext uri="{FF2B5EF4-FFF2-40B4-BE49-F238E27FC236}">
                <a16:creationId xmlns:a16="http://schemas.microsoft.com/office/drawing/2014/main" id="{3E28EA53-85B9-48B8-9702-6729B6F24859}"/>
              </a:ext>
            </a:extLst>
          </p:cNvPr>
          <p:cNvSpPr>
            <a:spLocks noGrp="1"/>
          </p:cNvSpPr>
          <p:nvPr>
            <p:ph idx="1"/>
          </p:nvPr>
        </p:nvSpPr>
        <p:spPr/>
        <p:txBody>
          <a:bodyPr>
            <a:normAutofit/>
          </a:bodyPr>
          <a:lstStyle/>
          <a:p>
            <a:r>
              <a:rPr lang="en-US" dirty="0"/>
              <a:t>problem: software protections might expose a ''fingerprint''</a:t>
            </a:r>
          </a:p>
          <a:p>
            <a:pPr lvl="1"/>
            <a:r>
              <a:rPr lang="en-US" dirty="0"/>
              <a:t>fingerprints: code patterns, peculiar behaviors, etc.</a:t>
            </a:r>
          </a:p>
          <a:p>
            <a:pPr lvl="1"/>
            <a:r>
              <a:rPr lang="en-US" dirty="0"/>
              <a:t>attackers locate assets looking for protection fingerprints</a:t>
            </a:r>
          </a:p>
          <a:p>
            <a:pPr lvl="1"/>
            <a:endParaRPr lang="en-US" dirty="0"/>
          </a:p>
          <a:p>
            <a:r>
              <a:rPr lang="en-US" dirty="0"/>
              <a:t>solution: Asset Hiding (AH) phase</a:t>
            </a:r>
          </a:p>
          <a:p>
            <a:pPr lvl="1"/>
            <a:r>
              <a:rPr lang="en-US" dirty="0"/>
              <a:t>apply protections to hide fingerprints</a:t>
            </a:r>
          </a:p>
          <a:p>
            <a:pPr lvl="1"/>
            <a:r>
              <a:rPr lang="en-US" dirty="0"/>
              <a:t>trade-off between fingerprint hiding and overhead</a:t>
            </a:r>
          </a:p>
          <a:p>
            <a:pPr lvl="1"/>
            <a:r>
              <a:rPr lang="en-US" dirty="0"/>
              <a:t>state of the art: manually obfuscate as much code as possible</a:t>
            </a:r>
          </a:p>
          <a:p>
            <a:pPr lvl="1"/>
            <a:endParaRPr lang="en-US" dirty="0"/>
          </a:p>
        </p:txBody>
      </p:sp>
      <p:sp>
        <p:nvSpPr>
          <p:cNvPr id="4" name="Rettangolo 3">
            <a:extLst>
              <a:ext uri="{FF2B5EF4-FFF2-40B4-BE49-F238E27FC236}">
                <a16:creationId xmlns:a16="http://schemas.microsoft.com/office/drawing/2014/main" id="{5F66D8B1-CDA0-4E78-6E1C-A9A9901AA1FC}"/>
              </a:ext>
            </a:extLst>
          </p:cNvPr>
          <p:cNvSpPr/>
          <p:nvPr/>
        </p:nvSpPr>
        <p:spPr>
          <a:xfrm>
            <a:off x="685800" y="4324755"/>
            <a:ext cx="7822406" cy="415498"/>
          </a:xfrm>
          <a:prstGeom prst="rect">
            <a:avLst/>
          </a:prstGeom>
        </p:spPr>
        <p:txBody>
          <a:bodyPr wrap="square">
            <a:spAutoFit/>
          </a:bodyPr>
          <a:lstStyle/>
          <a:p>
            <a:r>
              <a:rPr lang="en-US" sz="1050" dirty="0">
                <a:cs typeface="Arial" panose="020B0604020202020204" pitchFamily="34" charset="0"/>
              </a:rPr>
              <a:t>L. Regano, D. </a:t>
            </a:r>
            <a:r>
              <a:rPr lang="en-US" sz="1050" dirty="0" err="1">
                <a:cs typeface="Arial" panose="020B0604020202020204" pitchFamily="34" charset="0"/>
              </a:rPr>
              <a:t>Canavese</a:t>
            </a:r>
            <a:r>
              <a:rPr lang="en-US" sz="1050" dirty="0">
                <a:cs typeface="Arial" panose="020B0604020202020204" pitchFamily="34" charset="0"/>
              </a:rPr>
              <a:t>, C. </a:t>
            </a:r>
            <a:r>
              <a:rPr lang="en-US" sz="1050" dirty="0" err="1">
                <a:cs typeface="Arial" panose="020B0604020202020204" pitchFamily="34" charset="0"/>
              </a:rPr>
              <a:t>Basile</a:t>
            </a:r>
            <a:r>
              <a:rPr lang="en-US" sz="1050" dirty="0">
                <a:cs typeface="Arial" panose="020B0604020202020204" pitchFamily="34" charset="0"/>
              </a:rPr>
              <a:t>, A. </a:t>
            </a:r>
            <a:r>
              <a:rPr lang="en-US" sz="1050" dirty="0" err="1">
                <a:cs typeface="Arial" panose="020B0604020202020204" pitchFamily="34" charset="0"/>
              </a:rPr>
              <a:t>Lioy</a:t>
            </a:r>
            <a:r>
              <a:rPr lang="en-US" sz="1050" dirty="0">
                <a:cs typeface="Arial" panose="020B0604020202020204" pitchFamily="34" charset="0"/>
              </a:rPr>
              <a:t>, Towards Optimally Hiding Protected Assets in Software Applications, </a:t>
            </a:r>
          </a:p>
          <a:p>
            <a:r>
              <a:rPr lang="en-US" sz="1050" i="1" dirty="0">
                <a:cs typeface="Arial" panose="020B0604020202020204" pitchFamily="34" charset="0"/>
              </a:rPr>
              <a:t>2017 IEEE International Conference on Software Quality, Reliability and Security (QRS)</a:t>
            </a:r>
            <a:r>
              <a:rPr lang="en-US" sz="1050" dirty="0">
                <a:cs typeface="Arial" panose="020B0604020202020204" pitchFamily="34" charset="0"/>
              </a:rPr>
              <a:t>, 2017</a:t>
            </a:r>
          </a:p>
        </p:txBody>
      </p:sp>
    </p:spTree>
    <p:extLst>
      <p:ext uri="{BB962C8B-B14F-4D97-AF65-F5344CB8AC3E}">
        <p14:creationId xmlns:p14="http://schemas.microsoft.com/office/powerpoint/2010/main" val="25054263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Fingerprint example: Control Flow Flattening</a:t>
            </a:r>
          </a:p>
        </p:txBody>
      </p:sp>
      <p:grpSp>
        <p:nvGrpSpPr>
          <p:cNvPr id="25" name="Group 7"/>
          <p:cNvGrpSpPr/>
          <p:nvPr/>
        </p:nvGrpSpPr>
        <p:grpSpPr>
          <a:xfrm>
            <a:off x="1370042" y="1408228"/>
            <a:ext cx="6284424" cy="2639552"/>
            <a:chOff x="307208" y="2775527"/>
            <a:chExt cx="8379232" cy="3519402"/>
          </a:xfrm>
        </p:grpSpPr>
        <p:sp>
          <p:nvSpPr>
            <p:cNvPr id="26" name="Rounded Rectangle 8"/>
            <p:cNvSpPr/>
            <p:nvPr/>
          </p:nvSpPr>
          <p:spPr>
            <a:xfrm>
              <a:off x="3765304" y="2775527"/>
              <a:ext cx="1463040" cy="606829"/>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350" dirty="0">
                  <a:solidFill>
                    <a:schemeClr val="bg1"/>
                  </a:solidFill>
                </a:rPr>
                <a:t>…</a:t>
              </a:r>
              <a:endParaRPr lang="it-IT" sz="1350" dirty="0">
                <a:solidFill>
                  <a:schemeClr val="bg1"/>
                </a:solidFill>
              </a:endParaRPr>
            </a:p>
          </p:txBody>
        </p:sp>
        <p:sp>
          <p:nvSpPr>
            <p:cNvPr id="27" name="Rounded Rectangle 9"/>
            <p:cNvSpPr/>
            <p:nvPr/>
          </p:nvSpPr>
          <p:spPr>
            <a:xfrm>
              <a:off x="3765304" y="3625609"/>
              <a:ext cx="1463040" cy="606829"/>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350" dirty="0">
                  <a:solidFill>
                    <a:schemeClr val="bg1"/>
                  </a:solidFill>
                </a:rPr>
                <a:t>loop head</a:t>
              </a:r>
              <a:endParaRPr lang="it-IT" sz="1350" dirty="0">
                <a:solidFill>
                  <a:schemeClr val="bg1"/>
                </a:solidFill>
              </a:endParaRPr>
            </a:p>
          </p:txBody>
        </p:sp>
        <p:sp>
          <p:nvSpPr>
            <p:cNvPr id="28" name="Rounded Rectangle 10"/>
            <p:cNvSpPr/>
            <p:nvPr/>
          </p:nvSpPr>
          <p:spPr>
            <a:xfrm>
              <a:off x="307208" y="4721383"/>
              <a:ext cx="1463040" cy="606829"/>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350" dirty="0">
                  <a:solidFill>
                    <a:schemeClr val="bg1"/>
                  </a:solidFill>
                </a:rPr>
                <a:t>BB 1</a:t>
              </a:r>
              <a:endParaRPr lang="it-IT" sz="1350" dirty="0">
                <a:solidFill>
                  <a:schemeClr val="bg1"/>
                </a:solidFill>
              </a:endParaRPr>
            </a:p>
          </p:txBody>
        </p:sp>
        <p:sp>
          <p:nvSpPr>
            <p:cNvPr id="29" name="Rounded Rectangle 11"/>
            <p:cNvSpPr/>
            <p:nvPr/>
          </p:nvSpPr>
          <p:spPr>
            <a:xfrm>
              <a:off x="2036256" y="4718943"/>
              <a:ext cx="1463040" cy="606829"/>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350" dirty="0">
                  <a:solidFill>
                    <a:schemeClr val="bg1"/>
                  </a:solidFill>
                </a:rPr>
                <a:t>BB 2</a:t>
              </a:r>
              <a:endParaRPr lang="it-IT" sz="1350" dirty="0">
                <a:solidFill>
                  <a:schemeClr val="bg1"/>
                </a:solidFill>
              </a:endParaRPr>
            </a:p>
          </p:txBody>
        </p:sp>
        <p:sp>
          <p:nvSpPr>
            <p:cNvPr id="30" name="Rounded Rectangle 12"/>
            <p:cNvSpPr/>
            <p:nvPr/>
          </p:nvSpPr>
          <p:spPr>
            <a:xfrm>
              <a:off x="3765304" y="4718943"/>
              <a:ext cx="1463040" cy="606829"/>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350" dirty="0">
                  <a:solidFill>
                    <a:schemeClr val="bg1"/>
                  </a:solidFill>
                </a:rPr>
                <a:t>BB 3</a:t>
              </a:r>
              <a:endParaRPr lang="it-IT" sz="1350" dirty="0">
                <a:solidFill>
                  <a:schemeClr val="bg1"/>
                </a:solidFill>
              </a:endParaRPr>
            </a:p>
          </p:txBody>
        </p:sp>
        <p:sp>
          <p:nvSpPr>
            <p:cNvPr id="31" name="Rounded Rectangle 13"/>
            <p:cNvSpPr/>
            <p:nvPr/>
          </p:nvSpPr>
          <p:spPr>
            <a:xfrm>
              <a:off x="7223400" y="5688100"/>
              <a:ext cx="1463040" cy="606829"/>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350" dirty="0">
                  <a:solidFill>
                    <a:schemeClr val="bg1"/>
                  </a:solidFill>
                </a:rPr>
                <a:t>…</a:t>
              </a:r>
              <a:endParaRPr lang="it-IT" sz="1350" dirty="0">
                <a:solidFill>
                  <a:schemeClr val="bg1"/>
                </a:solidFill>
              </a:endParaRPr>
            </a:p>
          </p:txBody>
        </p:sp>
        <p:cxnSp>
          <p:nvCxnSpPr>
            <p:cNvPr id="32" name="Straight Arrow Connector 14"/>
            <p:cNvCxnSpPr>
              <a:stCxn id="26" idx="2"/>
            </p:cNvCxnSpPr>
            <p:nvPr/>
          </p:nvCxnSpPr>
          <p:spPr>
            <a:xfrm>
              <a:off x="4496824" y="3382356"/>
              <a:ext cx="0" cy="243253"/>
            </a:xfrm>
            <a:prstGeom prst="straightConnector1">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cxnSp>
          <p:nvCxnSpPr>
            <p:cNvPr id="33" name="Straight Arrow Connector 40"/>
            <p:cNvCxnSpPr/>
            <p:nvPr/>
          </p:nvCxnSpPr>
          <p:spPr>
            <a:xfrm rot="10800000" flipV="1">
              <a:off x="523338" y="3726295"/>
              <a:ext cx="3241966" cy="992648"/>
            </a:xfrm>
            <a:prstGeom prst="curvedConnector3">
              <a:avLst>
                <a:gd name="adj1" fmla="val 100000"/>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cxnSp>
          <p:nvCxnSpPr>
            <p:cNvPr id="34" name="Straight Arrow Connector 46"/>
            <p:cNvCxnSpPr>
              <a:endCxn id="27" idx="1"/>
            </p:cNvCxnSpPr>
            <p:nvPr/>
          </p:nvCxnSpPr>
          <p:spPr>
            <a:xfrm flipV="1">
              <a:off x="1410640" y="3929024"/>
              <a:ext cx="2354664" cy="789920"/>
            </a:xfrm>
            <a:prstGeom prst="curvedConnector3">
              <a:avLst>
                <a:gd name="adj1" fmla="val 222"/>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cxnSp>
          <p:nvCxnSpPr>
            <p:cNvPr id="35" name="Straight Arrow Connector 49"/>
            <p:cNvCxnSpPr/>
            <p:nvPr/>
          </p:nvCxnSpPr>
          <p:spPr>
            <a:xfrm rot="10800000" flipV="1">
              <a:off x="2360453" y="4116993"/>
              <a:ext cx="1404853" cy="601949"/>
            </a:xfrm>
            <a:prstGeom prst="curvedConnector3">
              <a:avLst>
                <a:gd name="adj1" fmla="val 100296"/>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cxnSp>
          <p:nvCxnSpPr>
            <p:cNvPr id="36" name="Straight Arrow Connector 18"/>
            <p:cNvCxnSpPr/>
            <p:nvPr/>
          </p:nvCxnSpPr>
          <p:spPr>
            <a:xfrm flipH="1">
              <a:off x="4239127" y="4232438"/>
              <a:ext cx="8313" cy="486505"/>
            </a:xfrm>
            <a:prstGeom prst="straightConnector1">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cxnSp>
          <p:nvCxnSpPr>
            <p:cNvPr id="37" name="Straight Arrow Connector 19"/>
            <p:cNvCxnSpPr/>
            <p:nvPr/>
          </p:nvCxnSpPr>
          <p:spPr>
            <a:xfrm flipV="1">
              <a:off x="4663076" y="4232438"/>
              <a:ext cx="8313" cy="486505"/>
            </a:xfrm>
            <a:prstGeom prst="straightConnector1">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cxnSp>
          <p:nvCxnSpPr>
            <p:cNvPr id="38" name="Straight Arrow Connector 49"/>
            <p:cNvCxnSpPr/>
            <p:nvPr/>
          </p:nvCxnSpPr>
          <p:spPr>
            <a:xfrm rot="5400000" flipH="1" flipV="1">
              <a:off x="3406018" y="4243281"/>
              <a:ext cx="486505" cy="464820"/>
            </a:xfrm>
            <a:prstGeom prst="curvedConnector3">
              <a:avLst>
                <a:gd name="adj1" fmla="val 50000"/>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sp>
          <p:nvSpPr>
            <p:cNvPr id="39" name="Rounded Rectangle 21"/>
            <p:cNvSpPr/>
            <p:nvPr/>
          </p:nvSpPr>
          <p:spPr>
            <a:xfrm>
              <a:off x="5493989" y="4721383"/>
              <a:ext cx="1463040" cy="606829"/>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350" dirty="0">
                  <a:solidFill>
                    <a:schemeClr val="bg1"/>
                  </a:solidFill>
                </a:rPr>
                <a:t>BB 4</a:t>
              </a:r>
              <a:endParaRPr lang="it-IT" sz="1350" dirty="0">
                <a:solidFill>
                  <a:schemeClr val="bg1"/>
                </a:solidFill>
              </a:endParaRPr>
            </a:p>
          </p:txBody>
        </p:sp>
        <p:sp>
          <p:nvSpPr>
            <p:cNvPr id="40" name="Rounded Rectangle 22"/>
            <p:cNvSpPr/>
            <p:nvPr/>
          </p:nvSpPr>
          <p:spPr>
            <a:xfrm>
              <a:off x="7223037" y="4718943"/>
              <a:ext cx="1463040" cy="606829"/>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350" dirty="0">
                  <a:solidFill>
                    <a:schemeClr val="bg1"/>
                  </a:solidFill>
                </a:rPr>
                <a:t>BB 5</a:t>
              </a:r>
              <a:endParaRPr lang="it-IT" sz="1350" dirty="0">
                <a:solidFill>
                  <a:schemeClr val="bg1"/>
                </a:solidFill>
              </a:endParaRPr>
            </a:p>
          </p:txBody>
        </p:sp>
        <p:cxnSp>
          <p:nvCxnSpPr>
            <p:cNvPr id="41" name="Straight Arrow Connector 40"/>
            <p:cNvCxnSpPr/>
            <p:nvPr/>
          </p:nvCxnSpPr>
          <p:spPr>
            <a:xfrm rot="10800000">
              <a:off x="5227978" y="3752226"/>
              <a:ext cx="3112672" cy="956194"/>
            </a:xfrm>
            <a:prstGeom prst="curvedConnector3">
              <a:avLst>
                <a:gd name="adj1" fmla="val -185"/>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cxnSp>
          <p:nvCxnSpPr>
            <p:cNvPr id="42" name="Straight Arrow Connector 46"/>
            <p:cNvCxnSpPr>
              <a:stCxn id="27" idx="3"/>
            </p:cNvCxnSpPr>
            <p:nvPr/>
          </p:nvCxnSpPr>
          <p:spPr>
            <a:xfrm>
              <a:off x="5228344" y="3929024"/>
              <a:ext cx="2352503" cy="792359"/>
            </a:xfrm>
            <a:prstGeom prst="curvedConnector3">
              <a:avLst>
                <a:gd name="adj1" fmla="val 99936"/>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cxnSp>
          <p:nvCxnSpPr>
            <p:cNvPr id="43" name="Straight Arrow Connector 49"/>
            <p:cNvCxnSpPr/>
            <p:nvPr/>
          </p:nvCxnSpPr>
          <p:spPr>
            <a:xfrm rot="10800000">
              <a:off x="5227981" y="4096191"/>
              <a:ext cx="1404304" cy="622753"/>
            </a:xfrm>
            <a:prstGeom prst="curvedConnector3">
              <a:avLst>
                <a:gd name="adj1" fmla="val -192"/>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cxnSp>
          <p:nvCxnSpPr>
            <p:cNvPr id="44" name="Straight Arrow Connector 49"/>
            <p:cNvCxnSpPr/>
            <p:nvPr/>
          </p:nvCxnSpPr>
          <p:spPr>
            <a:xfrm>
              <a:off x="5053943" y="4232438"/>
              <a:ext cx="590037" cy="478935"/>
            </a:xfrm>
            <a:prstGeom prst="curvedConnector3">
              <a:avLst>
                <a:gd name="adj1" fmla="val 50000"/>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cxnSp>
          <p:nvCxnSpPr>
            <p:cNvPr id="45" name="Straight Arrow Connector 27"/>
            <p:cNvCxnSpPr>
              <a:stCxn id="40" idx="2"/>
              <a:endCxn id="31" idx="0"/>
            </p:cNvCxnSpPr>
            <p:nvPr/>
          </p:nvCxnSpPr>
          <p:spPr>
            <a:xfrm>
              <a:off x="7954557" y="5325772"/>
              <a:ext cx="363" cy="362328"/>
            </a:xfrm>
            <a:prstGeom prst="straightConnector1">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grpSp>
      <p:grpSp>
        <p:nvGrpSpPr>
          <p:cNvPr id="101" name="Gruppo 100"/>
          <p:cNvGrpSpPr/>
          <p:nvPr/>
        </p:nvGrpSpPr>
        <p:grpSpPr>
          <a:xfrm>
            <a:off x="2637952" y="910203"/>
            <a:ext cx="3748604" cy="3634825"/>
            <a:chOff x="2072565" y="1465542"/>
            <a:chExt cx="4998138" cy="4846433"/>
          </a:xfrm>
        </p:grpSpPr>
        <p:sp>
          <p:nvSpPr>
            <p:cNvPr id="46" name="Rounded Rectangle 10"/>
            <p:cNvSpPr/>
            <p:nvPr/>
          </p:nvSpPr>
          <p:spPr>
            <a:xfrm>
              <a:off x="3840114" y="1465542"/>
              <a:ext cx="1463040" cy="606829"/>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350" dirty="0">
                  <a:solidFill>
                    <a:schemeClr val="bg1"/>
                  </a:solidFill>
                </a:rPr>
                <a:t>…</a:t>
              </a:r>
              <a:endParaRPr lang="it-IT" sz="1350" dirty="0">
                <a:solidFill>
                  <a:schemeClr val="bg1"/>
                </a:solidFill>
              </a:endParaRPr>
            </a:p>
          </p:txBody>
        </p:sp>
        <p:sp>
          <p:nvSpPr>
            <p:cNvPr id="48" name="Rounded Rectangle 10"/>
            <p:cNvSpPr/>
            <p:nvPr/>
          </p:nvSpPr>
          <p:spPr>
            <a:xfrm>
              <a:off x="2072565" y="3162214"/>
              <a:ext cx="1463040" cy="606829"/>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350" dirty="0">
                  <a:solidFill>
                    <a:schemeClr val="bg1"/>
                  </a:solidFill>
                </a:rPr>
                <a:t>BB 2</a:t>
              </a:r>
              <a:endParaRPr lang="it-IT" sz="1350" dirty="0">
                <a:solidFill>
                  <a:schemeClr val="bg1"/>
                </a:solidFill>
              </a:endParaRPr>
            </a:p>
          </p:txBody>
        </p:sp>
        <p:sp>
          <p:nvSpPr>
            <p:cNvPr id="49" name="Rounded Rectangle 10"/>
            <p:cNvSpPr/>
            <p:nvPr/>
          </p:nvSpPr>
          <p:spPr>
            <a:xfrm>
              <a:off x="5607663" y="3174025"/>
              <a:ext cx="1463040" cy="606829"/>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350" dirty="0">
                  <a:solidFill>
                    <a:schemeClr val="bg1"/>
                  </a:solidFill>
                </a:rPr>
                <a:t>BB 3</a:t>
              </a:r>
              <a:endParaRPr lang="it-IT" sz="1350" dirty="0">
                <a:solidFill>
                  <a:schemeClr val="bg1"/>
                </a:solidFill>
              </a:endParaRPr>
            </a:p>
          </p:txBody>
        </p:sp>
        <p:sp>
          <p:nvSpPr>
            <p:cNvPr id="50" name="Rounded Rectangle 10"/>
            <p:cNvSpPr/>
            <p:nvPr/>
          </p:nvSpPr>
          <p:spPr>
            <a:xfrm>
              <a:off x="3840114" y="4010550"/>
              <a:ext cx="1463040" cy="606829"/>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350" dirty="0">
                  <a:solidFill>
                    <a:schemeClr val="bg1"/>
                  </a:solidFill>
                </a:rPr>
                <a:t>BB 4</a:t>
              </a:r>
              <a:endParaRPr lang="it-IT" sz="1350" dirty="0">
                <a:solidFill>
                  <a:schemeClr val="bg1"/>
                </a:solidFill>
              </a:endParaRPr>
            </a:p>
          </p:txBody>
        </p:sp>
        <p:sp>
          <p:nvSpPr>
            <p:cNvPr id="51" name="Rounded Rectangle 10"/>
            <p:cNvSpPr/>
            <p:nvPr/>
          </p:nvSpPr>
          <p:spPr>
            <a:xfrm>
              <a:off x="3840114" y="4857848"/>
              <a:ext cx="1463040" cy="606829"/>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350" dirty="0">
                  <a:solidFill>
                    <a:schemeClr val="bg1"/>
                  </a:solidFill>
                </a:rPr>
                <a:t>BB 5</a:t>
              </a:r>
              <a:endParaRPr lang="it-IT" sz="1350" dirty="0">
                <a:solidFill>
                  <a:schemeClr val="bg1"/>
                </a:solidFill>
              </a:endParaRPr>
            </a:p>
          </p:txBody>
        </p:sp>
        <p:sp>
          <p:nvSpPr>
            <p:cNvPr id="52" name="Rounded Rectangle 10"/>
            <p:cNvSpPr/>
            <p:nvPr/>
          </p:nvSpPr>
          <p:spPr>
            <a:xfrm>
              <a:off x="3840114" y="5705146"/>
              <a:ext cx="1463040" cy="606829"/>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350" dirty="0">
                  <a:solidFill>
                    <a:schemeClr val="bg1"/>
                  </a:solidFill>
                </a:rPr>
                <a:t>…</a:t>
              </a:r>
              <a:endParaRPr lang="it-IT" sz="1350" dirty="0">
                <a:solidFill>
                  <a:schemeClr val="bg1"/>
                </a:solidFill>
              </a:endParaRPr>
            </a:p>
          </p:txBody>
        </p:sp>
        <p:cxnSp>
          <p:nvCxnSpPr>
            <p:cNvPr id="55" name="Straight Arrow Connector 40"/>
            <p:cNvCxnSpPr>
              <a:stCxn id="46" idx="2"/>
              <a:endCxn id="47" idx="0"/>
            </p:cNvCxnSpPr>
            <p:nvPr/>
          </p:nvCxnSpPr>
          <p:spPr>
            <a:xfrm>
              <a:off x="4571634" y="2072371"/>
              <a:ext cx="0" cy="241507"/>
            </a:xfrm>
            <a:prstGeom prst="straightConnector1">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cxnSp>
          <p:nvCxnSpPr>
            <p:cNvPr id="58" name="Straight Arrow Connector 40"/>
            <p:cNvCxnSpPr>
              <a:endCxn id="48" idx="0"/>
            </p:cNvCxnSpPr>
            <p:nvPr/>
          </p:nvCxnSpPr>
          <p:spPr>
            <a:xfrm flipH="1">
              <a:off x="2804085" y="2920188"/>
              <a:ext cx="1403898" cy="242026"/>
            </a:xfrm>
            <a:prstGeom prst="straightConnector1">
              <a:avLst/>
            </a:prstGeom>
            <a:ln>
              <a:solidFill>
                <a:srgbClr val="FF0000"/>
              </a:solidFill>
              <a:tailEnd type="triangle"/>
            </a:ln>
          </p:spPr>
          <p:style>
            <a:lnRef idx="3">
              <a:schemeClr val="lt1"/>
            </a:lnRef>
            <a:fillRef idx="1">
              <a:schemeClr val="accent1"/>
            </a:fillRef>
            <a:effectRef idx="1">
              <a:schemeClr val="accent1"/>
            </a:effectRef>
            <a:fontRef idx="minor">
              <a:schemeClr val="lt1"/>
            </a:fontRef>
          </p:style>
        </p:cxnSp>
        <p:cxnSp>
          <p:nvCxnSpPr>
            <p:cNvPr id="62" name="Straight Arrow Connector 40"/>
            <p:cNvCxnSpPr>
              <a:endCxn id="49" idx="0"/>
            </p:cNvCxnSpPr>
            <p:nvPr/>
          </p:nvCxnSpPr>
          <p:spPr>
            <a:xfrm>
              <a:off x="4894007" y="2919929"/>
              <a:ext cx="1445176" cy="254096"/>
            </a:xfrm>
            <a:prstGeom prst="straightConnector1">
              <a:avLst/>
            </a:prstGeom>
            <a:ln>
              <a:solidFill>
                <a:srgbClr val="92D050"/>
              </a:solidFill>
              <a:tailEnd type="triangle"/>
            </a:ln>
          </p:spPr>
          <p:style>
            <a:lnRef idx="3">
              <a:schemeClr val="lt1"/>
            </a:lnRef>
            <a:fillRef idx="1">
              <a:schemeClr val="accent1"/>
            </a:fillRef>
            <a:effectRef idx="1">
              <a:schemeClr val="accent1"/>
            </a:effectRef>
            <a:fontRef idx="minor">
              <a:schemeClr val="lt1"/>
            </a:fontRef>
          </p:style>
        </p:cxnSp>
        <p:cxnSp>
          <p:nvCxnSpPr>
            <p:cNvPr id="69" name="Straight Arrow Connector 40"/>
            <p:cNvCxnSpPr/>
            <p:nvPr/>
          </p:nvCxnSpPr>
          <p:spPr>
            <a:xfrm flipH="1">
              <a:off x="4889253" y="3779296"/>
              <a:ext cx="1449931" cy="230216"/>
            </a:xfrm>
            <a:prstGeom prst="straightConnector1">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cxnSp>
          <p:nvCxnSpPr>
            <p:cNvPr id="84" name="Straight Arrow Connector 40"/>
            <p:cNvCxnSpPr>
              <a:stCxn id="48" idx="2"/>
            </p:cNvCxnSpPr>
            <p:nvPr/>
          </p:nvCxnSpPr>
          <p:spPr>
            <a:xfrm>
              <a:off x="2804085" y="3769043"/>
              <a:ext cx="1384993" cy="240468"/>
            </a:xfrm>
            <a:prstGeom prst="straightConnector1">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cxnSp>
          <p:nvCxnSpPr>
            <p:cNvPr id="91" name="Straight Arrow Connector 40"/>
            <p:cNvCxnSpPr>
              <a:stCxn id="50" idx="2"/>
              <a:endCxn id="51" idx="0"/>
            </p:cNvCxnSpPr>
            <p:nvPr/>
          </p:nvCxnSpPr>
          <p:spPr>
            <a:xfrm>
              <a:off x="4571634" y="4617379"/>
              <a:ext cx="0" cy="240469"/>
            </a:xfrm>
            <a:prstGeom prst="straightConnector1">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cxnSp>
          <p:nvCxnSpPr>
            <p:cNvPr id="94" name="Straight Arrow Connector 40"/>
            <p:cNvCxnSpPr>
              <a:stCxn id="51" idx="2"/>
              <a:endCxn id="52" idx="0"/>
            </p:cNvCxnSpPr>
            <p:nvPr/>
          </p:nvCxnSpPr>
          <p:spPr>
            <a:xfrm>
              <a:off x="4571634" y="5464677"/>
              <a:ext cx="0" cy="240469"/>
            </a:xfrm>
            <a:prstGeom prst="straightConnector1">
              <a:avLst/>
            </a:prstGeom>
            <a:ln>
              <a:solidFill>
                <a:schemeClr val="accent6"/>
              </a:solidFill>
              <a:tailEnd type="triangle"/>
            </a:ln>
          </p:spPr>
          <p:style>
            <a:lnRef idx="3">
              <a:schemeClr val="lt1"/>
            </a:lnRef>
            <a:fillRef idx="1">
              <a:schemeClr val="accent1"/>
            </a:fillRef>
            <a:effectRef idx="1">
              <a:schemeClr val="accent1"/>
            </a:effectRef>
            <a:fontRef idx="minor">
              <a:schemeClr val="lt1"/>
            </a:fontRef>
          </p:style>
        </p:cxnSp>
        <p:sp>
          <p:nvSpPr>
            <p:cNvPr id="47" name="Rounded Rectangle 10"/>
            <p:cNvSpPr/>
            <p:nvPr/>
          </p:nvSpPr>
          <p:spPr>
            <a:xfrm>
              <a:off x="3840114" y="2313878"/>
              <a:ext cx="1463040" cy="606829"/>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350" dirty="0">
                  <a:solidFill>
                    <a:schemeClr val="bg1"/>
                  </a:solidFill>
                </a:rPr>
                <a:t>BB 1</a:t>
              </a:r>
              <a:endParaRPr lang="it-IT" sz="1350" dirty="0">
                <a:solidFill>
                  <a:schemeClr val="bg1"/>
                </a:solidFill>
              </a:endParaRPr>
            </a:p>
          </p:txBody>
        </p:sp>
        <p:cxnSp>
          <p:nvCxnSpPr>
            <p:cNvPr id="97" name="Straight Arrow Connector 40"/>
            <p:cNvCxnSpPr>
              <a:stCxn id="51" idx="1"/>
              <a:endCxn id="47" idx="1"/>
            </p:cNvCxnSpPr>
            <p:nvPr/>
          </p:nvCxnSpPr>
          <p:spPr>
            <a:xfrm rot="10800000">
              <a:off x="3840114" y="2617293"/>
              <a:ext cx="12700" cy="2543970"/>
            </a:xfrm>
            <a:prstGeom prst="bentConnector3">
              <a:avLst>
                <a:gd name="adj1" fmla="val 17200000"/>
              </a:avLst>
            </a:prstGeom>
            <a:ln>
              <a:solidFill>
                <a:srgbClr val="FF0000"/>
              </a:solidFill>
              <a:tailEnd type="triangle"/>
            </a:ln>
          </p:spPr>
          <p:style>
            <a:lnRef idx="3">
              <a:schemeClr val="lt1"/>
            </a:lnRef>
            <a:fillRef idx="1">
              <a:schemeClr val="accent1"/>
            </a:fillRef>
            <a:effectRef idx="1">
              <a:schemeClr val="accent1"/>
            </a:effectRef>
            <a:fontRef idx="minor">
              <a:schemeClr val="lt1"/>
            </a:fontRef>
          </p:style>
        </p:cxnSp>
      </p:grpSp>
      <p:sp>
        <p:nvSpPr>
          <p:cNvPr id="53" name="Rettangolo 52"/>
          <p:cNvSpPr/>
          <p:nvPr/>
        </p:nvSpPr>
        <p:spPr>
          <a:xfrm>
            <a:off x="8240868" y="0"/>
            <a:ext cx="522900" cy="253916"/>
          </a:xfrm>
          <a:prstGeom prst="rect">
            <a:avLst/>
          </a:prstGeom>
        </p:spPr>
        <p:txBody>
          <a:bodyPr wrap="none">
            <a:spAutoFit/>
          </a:bodyPr>
          <a:lstStyle/>
          <a:p>
            <a:pPr lvl="1"/>
            <a:r>
              <a:rPr lang="en-US" sz="1050" dirty="0"/>
              <a:t>14/19</a:t>
            </a:r>
          </a:p>
        </p:txBody>
      </p:sp>
    </p:spTree>
    <p:extLst>
      <p:ext uri="{BB962C8B-B14F-4D97-AF65-F5344CB8AC3E}">
        <p14:creationId xmlns:p14="http://schemas.microsoft.com/office/powerpoint/2010/main" val="384767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1"/>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7"/>
          <p:cNvGrpSpPr>
            <a:grpSpLocks noChangeAspect="1"/>
          </p:cNvGrpSpPr>
          <p:nvPr/>
        </p:nvGrpSpPr>
        <p:grpSpPr>
          <a:xfrm>
            <a:off x="4272166" y="1913139"/>
            <a:ext cx="3149897" cy="1323000"/>
            <a:chOff x="307208" y="2775527"/>
            <a:chExt cx="8379232" cy="3519402"/>
          </a:xfrm>
        </p:grpSpPr>
        <p:sp>
          <p:nvSpPr>
            <p:cNvPr id="26" name="Rounded Rectangle 8"/>
            <p:cNvSpPr/>
            <p:nvPr/>
          </p:nvSpPr>
          <p:spPr>
            <a:xfrm>
              <a:off x="3765304" y="2775527"/>
              <a:ext cx="1463040" cy="606829"/>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it-IT" sz="1350" dirty="0">
                <a:solidFill>
                  <a:schemeClr val="bg1"/>
                </a:solidFill>
              </a:endParaRPr>
            </a:p>
          </p:txBody>
        </p:sp>
        <p:sp>
          <p:nvSpPr>
            <p:cNvPr id="27" name="Rounded Rectangle 9"/>
            <p:cNvSpPr/>
            <p:nvPr/>
          </p:nvSpPr>
          <p:spPr>
            <a:xfrm>
              <a:off x="3765304" y="3625609"/>
              <a:ext cx="1463040" cy="606829"/>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it-IT" sz="1350" dirty="0">
                <a:solidFill>
                  <a:schemeClr val="bg1"/>
                </a:solidFill>
              </a:endParaRPr>
            </a:p>
          </p:txBody>
        </p:sp>
        <p:sp>
          <p:nvSpPr>
            <p:cNvPr id="28" name="Rounded Rectangle 10"/>
            <p:cNvSpPr/>
            <p:nvPr/>
          </p:nvSpPr>
          <p:spPr>
            <a:xfrm>
              <a:off x="307208" y="4721383"/>
              <a:ext cx="1463040" cy="606829"/>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it-IT" sz="1350" dirty="0">
                <a:solidFill>
                  <a:schemeClr val="bg1"/>
                </a:solidFill>
              </a:endParaRPr>
            </a:p>
          </p:txBody>
        </p:sp>
        <p:sp>
          <p:nvSpPr>
            <p:cNvPr id="29" name="Rounded Rectangle 11"/>
            <p:cNvSpPr/>
            <p:nvPr/>
          </p:nvSpPr>
          <p:spPr>
            <a:xfrm>
              <a:off x="2036256" y="4718943"/>
              <a:ext cx="1463040" cy="606829"/>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it-IT" sz="1350" dirty="0">
                <a:solidFill>
                  <a:schemeClr val="bg1"/>
                </a:solidFill>
              </a:endParaRPr>
            </a:p>
          </p:txBody>
        </p:sp>
        <p:sp>
          <p:nvSpPr>
            <p:cNvPr id="30" name="Rounded Rectangle 12"/>
            <p:cNvSpPr/>
            <p:nvPr/>
          </p:nvSpPr>
          <p:spPr>
            <a:xfrm>
              <a:off x="3765304" y="4718943"/>
              <a:ext cx="1463040" cy="606829"/>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it-IT" sz="1350" dirty="0">
                <a:solidFill>
                  <a:schemeClr val="bg1"/>
                </a:solidFill>
              </a:endParaRPr>
            </a:p>
          </p:txBody>
        </p:sp>
        <p:sp>
          <p:nvSpPr>
            <p:cNvPr id="31" name="Rounded Rectangle 13"/>
            <p:cNvSpPr>
              <a:spLocks noChangeAspect="1"/>
            </p:cNvSpPr>
            <p:nvPr/>
          </p:nvSpPr>
          <p:spPr>
            <a:xfrm>
              <a:off x="7223400" y="5688100"/>
              <a:ext cx="1463040" cy="606829"/>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it-IT" sz="1350" dirty="0">
                <a:solidFill>
                  <a:schemeClr val="bg1"/>
                </a:solidFill>
              </a:endParaRPr>
            </a:p>
          </p:txBody>
        </p:sp>
        <p:cxnSp>
          <p:nvCxnSpPr>
            <p:cNvPr id="32" name="Straight Arrow Connector 14"/>
            <p:cNvCxnSpPr>
              <a:stCxn id="26" idx="2"/>
            </p:cNvCxnSpPr>
            <p:nvPr/>
          </p:nvCxnSpPr>
          <p:spPr>
            <a:xfrm>
              <a:off x="4496824" y="3382356"/>
              <a:ext cx="0" cy="243253"/>
            </a:xfrm>
            <a:prstGeom prst="straightConnector1">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cxnSp>
          <p:nvCxnSpPr>
            <p:cNvPr id="33" name="Straight Arrow Connector 40"/>
            <p:cNvCxnSpPr/>
            <p:nvPr/>
          </p:nvCxnSpPr>
          <p:spPr>
            <a:xfrm rot="10800000" flipV="1">
              <a:off x="523338" y="3726295"/>
              <a:ext cx="3241966" cy="992648"/>
            </a:xfrm>
            <a:prstGeom prst="curvedConnector3">
              <a:avLst>
                <a:gd name="adj1" fmla="val 100000"/>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cxnSp>
          <p:nvCxnSpPr>
            <p:cNvPr id="34" name="Straight Arrow Connector 46"/>
            <p:cNvCxnSpPr>
              <a:endCxn id="27" idx="1"/>
            </p:cNvCxnSpPr>
            <p:nvPr/>
          </p:nvCxnSpPr>
          <p:spPr>
            <a:xfrm flipV="1">
              <a:off x="1410640" y="3929024"/>
              <a:ext cx="2354664" cy="789920"/>
            </a:xfrm>
            <a:prstGeom prst="curvedConnector3">
              <a:avLst>
                <a:gd name="adj1" fmla="val 222"/>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cxnSp>
          <p:nvCxnSpPr>
            <p:cNvPr id="35" name="Straight Arrow Connector 49"/>
            <p:cNvCxnSpPr/>
            <p:nvPr/>
          </p:nvCxnSpPr>
          <p:spPr>
            <a:xfrm rot="10800000" flipV="1">
              <a:off x="2360453" y="4116993"/>
              <a:ext cx="1404853" cy="601949"/>
            </a:xfrm>
            <a:prstGeom prst="curvedConnector3">
              <a:avLst>
                <a:gd name="adj1" fmla="val 100296"/>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cxnSp>
          <p:nvCxnSpPr>
            <p:cNvPr id="36" name="Straight Arrow Connector 18"/>
            <p:cNvCxnSpPr/>
            <p:nvPr/>
          </p:nvCxnSpPr>
          <p:spPr>
            <a:xfrm flipH="1">
              <a:off x="4239127" y="4232438"/>
              <a:ext cx="8313" cy="486505"/>
            </a:xfrm>
            <a:prstGeom prst="straightConnector1">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cxnSp>
          <p:nvCxnSpPr>
            <p:cNvPr id="37" name="Straight Arrow Connector 19"/>
            <p:cNvCxnSpPr/>
            <p:nvPr/>
          </p:nvCxnSpPr>
          <p:spPr>
            <a:xfrm flipV="1">
              <a:off x="4663076" y="4232438"/>
              <a:ext cx="8313" cy="486505"/>
            </a:xfrm>
            <a:prstGeom prst="straightConnector1">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cxnSp>
          <p:nvCxnSpPr>
            <p:cNvPr id="38" name="Straight Arrow Connector 49"/>
            <p:cNvCxnSpPr/>
            <p:nvPr/>
          </p:nvCxnSpPr>
          <p:spPr>
            <a:xfrm rot="5400000" flipH="1" flipV="1">
              <a:off x="3406018" y="4243281"/>
              <a:ext cx="486505" cy="464820"/>
            </a:xfrm>
            <a:prstGeom prst="curvedConnector3">
              <a:avLst>
                <a:gd name="adj1" fmla="val 50000"/>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sp>
          <p:nvSpPr>
            <p:cNvPr id="39" name="Rounded Rectangle 21"/>
            <p:cNvSpPr/>
            <p:nvPr/>
          </p:nvSpPr>
          <p:spPr>
            <a:xfrm>
              <a:off x="5493989" y="4721383"/>
              <a:ext cx="1463040" cy="606829"/>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it-IT" sz="1350" dirty="0">
                <a:solidFill>
                  <a:schemeClr val="bg1"/>
                </a:solidFill>
              </a:endParaRPr>
            </a:p>
          </p:txBody>
        </p:sp>
        <p:sp>
          <p:nvSpPr>
            <p:cNvPr id="40" name="Rounded Rectangle 22"/>
            <p:cNvSpPr/>
            <p:nvPr/>
          </p:nvSpPr>
          <p:spPr>
            <a:xfrm>
              <a:off x="7223037" y="4718943"/>
              <a:ext cx="1463040" cy="606829"/>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it-IT" sz="1350" dirty="0">
                <a:solidFill>
                  <a:schemeClr val="bg1"/>
                </a:solidFill>
              </a:endParaRPr>
            </a:p>
          </p:txBody>
        </p:sp>
        <p:cxnSp>
          <p:nvCxnSpPr>
            <p:cNvPr id="41" name="Straight Arrow Connector 40"/>
            <p:cNvCxnSpPr/>
            <p:nvPr/>
          </p:nvCxnSpPr>
          <p:spPr>
            <a:xfrm rot="10800000">
              <a:off x="5227978" y="3752226"/>
              <a:ext cx="3112672" cy="956194"/>
            </a:xfrm>
            <a:prstGeom prst="curvedConnector3">
              <a:avLst>
                <a:gd name="adj1" fmla="val -185"/>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cxnSp>
          <p:nvCxnSpPr>
            <p:cNvPr id="42" name="Straight Arrow Connector 46"/>
            <p:cNvCxnSpPr>
              <a:stCxn id="27" idx="3"/>
            </p:cNvCxnSpPr>
            <p:nvPr/>
          </p:nvCxnSpPr>
          <p:spPr>
            <a:xfrm>
              <a:off x="5228344" y="3929024"/>
              <a:ext cx="2352503" cy="792359"/>
            </a:xfrm>
            <a:prstGeom prst="curvedConnector3">
              <a:avLst>
                <a:gd name="adj1" fmla="val 99936"/>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cxnSp>
          <p:nvCxnSpPr>
            <p:cNvPr id="43" name="Straight Arrow Connector 49"/>
            <p:cNvCxnSpPr/>
            <p:nvPr/>
          </p:nvCxnSpPr>
          <p:spPr>
            <a:xfrm rot="10800000">
              <a:off x="5227981" y="4096191"/>
              <a:ext cx="1404304" cy="622753"/>
            </a:xfrm>
            <a:prstGeom prst="curvedConnector3">
              <a:avLst>
                <a:gd name="adj1" fmla="val -192"/>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cxnSp>
          <p:nvCxnSpPr>
            <p:cNvPr id="44" name="Straight Arrow Connector 49"/>
            <p:cNvCxnSpPr/>
            <p:nvPr/>
          </p:nvCxnSpPr>
          <p:spPr>
            <a:xfrm>
              <a:off x="5053943" y="4232438"/>
              <a:ext cx="590037" cy="478935"/>
            </a:xfrm>
            <a:prstGeom prst="curvedConnector3">
              <a:avLst>
                <a:gd name="adj1" fmla="val 50000"/>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cxnSp>
          <p:nvCxnSpPr>
            <p:cNvPr id="45" name="Straight Arrow Connector 27"/>
            <p:cNvCxnSpPr>
              <a:stCxn id="40" idx="2"/>
              <a:endCxn id="31" idx="0"/>
            </p:cNvCxnSpPr>
            <p:nvPr/>
          </p:nvCxnSpPr>
          <p:spPr>
            <a:xfrm>
              <a:off x="7954557" y="5325772"/>
              <a:ext cx="363" cy="362328"/>
            </a:xfrm>
            <a:prstGeom prst="straightConnector1">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grpSp>
      <p:sp>
        <p:nvSpPr>
          <p:cNvPr id="53" name="Rounded Rectangle 8"/>
          <p:cNvSpPr/>
          <p:nvPr/>
        </p:nvSpPr>
        <p:spPr>
          <a:xfrm>
            <a:off x="4078420" y="806885"/>
            <a:ext cx="549982" cy="228117"/>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it-IT" sz="1350" dirty="0">
              <a:solidFill>
                <a:schemeClr val="bg1"/>
              </a:solidFill>
            </a:endParaRPr>
          </a:p>
        </p:txBody>
      </p:sp>
      <p:sp>
        <p:nvSpPr>
          <p:cNvPr id="54" name="Rounded Rectangle 8"/>
          <p:cNvSpPr/>
          <p:nvPr/>
        </p:nvSpPr>
        <p:spPr>
          <a:xfrm>
            <a:off x="3649795" y="1144798"/>
            <a:ext cx="549982" cy="228117"/>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it-IT" sz="1350" dirty="0">
              <a:solidFill>
                <a:schemeClr val="bg1"/>
              </a:solidFill>
            </a:endParaRPr>
          </a:p>
        </p:txBody>
      </p:sp>
      <p:sp>
        <p:nvSpPr>
          <p:cNvPr id="56" name="Rounded Rectangle 8"/>
          <p:cNvSpPr/>
          <p:nvPr/>
        </p:nvSpPr>
        <p:spPr>
          <a:xfrm>
            <a:off x="4543584" y="1146617"/>
            <a:ext cx="549982" cy="228117"/>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it-IT" sz="1350" dirty="0">
              <a:solidFill>
                <a:schemeClr val="bg1"/>
              </a:solidFill>
            </a:endParaRPr>
          </a:p>
        </p:txBody>
      </p:sp>
      <p:sp>
        <p:nvSpPr>
          <p:cNvPr id="57" name="Rounded Rectangle 8"/>
          <p:cNvSpPr/>
          <p:nvPr/>
        </p:nvSpPr>
        <p:spPr>
          <a:xfrm>
            <a:off x="4078420" y="1510874"/>
            <a:ext cx="549982" cy="228117"/>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it-IT" sz="1350" dirty="0">
              <a:solidFill>
                <a:schemeClr val="bg1"/>
              </a:solidFill>
            </a:endParaRPr>
          </a:p>
        </p:txBody>
      </p:sp>
      <p:sp>
        <p:nvSpPr>
          <p:cNvPr id="59" name="Rounded Rectangle 8"/>
          <p:cNvSpPr/>
          <p:nvPr/>
        </p:nvSpPr>
        <p:spPr>
          <a:xfrm>
            <a:off x="2278620" y="1913139"/>
            <a:ext cx="549982" cy="228117"/>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it-IT" sz="1350" dirty="0"/>
          </a:p>
        </p:txBody>
      </p:sp>
      <p:sp>
        <p:nvSpPr>
          <p:cNvPr id="60" name="Rounded Rectangle 8"/>
          <p:cNvSpPr/>
          <p:nvPr/>
        </p:nvSpPr>
        <p:spPr>
          <a:xfrm>
            <a:off x="1585763" y="2267112"/>
            <a:ext cx="549982" cy="228117"/>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it-IT" sz="1350" dirty="0"/>
          </a:p>
        </p:txBody>
      </p:sp>
      <p:sp>
        <p:nvSpPr>
          <p:cNvPr id="61" name="Rounded Rectangle 8"/>
          <p:cNvSpPr/>
          <p:nvPr/>
        </p:nvSpPr>
        <p:spPr>
          <a:xfrm>
            <a:off x="1035781" y="2771729"/>
            <a:ext cx="549982" cy="228117"/>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it-IT" sz="1350" dirty="0"/>
          </a:p>
        </p:txBody>
      </p:sp>
      <p:sp>
        <p:nvSpPr>
          <p:cNvPr id="63" name="Rounded Rectangle 8"/>
          <p:cNvSpPr/>
          <p:nvPr/>
        </p:nvSpPr>
        <p:spPr>
          <a:xfrm>
            <a:off x="2129483" y="2771954"/>
            <a:ext cx="549982" cy="228117"/>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it-IT" sz="1350" dirty="0"/>
          </a:p>
        </p:txBody>
      </p:sp>
      <p:sp>
        <p:nvSpPr>
          <p:cNvPr id="64" name="Rounded Rectangle 8"/>
          <p:cNvSpPr/>
          <p:nvPr/>
        </p:nvSpPr>
        <p:spPr>
          <a:xfrm>
            <a:off x="2919607" y="2247532"/>
            <a:ext cx="549982" cy="228117"/>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it-IT" sz="1350" dirty="0"/>
          </a:p>
        </p:txBody>
      </p:sp>
      <p:sp>
        <p:nvSpPr>
          <p:cNvPr id="65" name="Rounded Rectangle 8"/>
          <p:cNvSpPr/>
          <p:nvPr/>
        </p:nvSpPr>
        <p:spPr>
          <a:xfrm>
            <a:off x="2129482" y="3437378"/>
            <a:ext cx="549982" cy="228117"/>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it-IT" sz="1350" dirty="0"/>
          </a:p>
        </p:txBody>
      </p:sp>
      <p:sp>
        <p:nvSpPr>
          <p:cNvPr id="66" name="Rounded Rectangle 8"/>
          <p:cNvSpPr/>
          <p:nvPr/>
        </p:nvSpPr>
        <p:spPr>
          <a:xfrm>
            <a:off x="4126959" y="3925350"/>
            <a:ext cx="549982" cy="228117"/>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it-IT" sz="1350" dirty="0">
              <a:solidFill>
                <a:schemeClr val="bg1"/>
              </a:solidFill>
            </a:endParaRPr>
          </a:p>
        </p:txBody>
      </p:sp>
      <p:sp>
        <p:nvSpPr>
          <p:cNvPr id="67" name="Rounded Rectangle 8"/>
          <p:cNvSpPr/>
          <p:nvPr/>
        </p:nvSpPr>
        <p:spPr>
          <a:xfrm>
            <a:off x="6456469" y="3668417"/>
            <a:ext cx="549982" cy="228117"/>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it-IT" sz="1350" dirty="0">
              <a:solidFill>
                <a:schemeClr val="bg1"/>
              </a:solidFill>
            </a:endParaRPr>
          </a:p>
        </p:txBody>
      </p:sp>
      <p:sp>
        <p:nvSpPr>
          <p:cNvPr id="68" name="Rounded Rectangle 8"/>
          <p:cNvSpPr/>
          <p:nvPr/>
        </p:nvSpPr>
        <p:spPr>
          <a:xfrm>
            <a:off x="7398234" y="3665494"/>
            <a:ext cx="549982" cy="228117"/>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it-IT" sz="1350" dirty="0">
              <a:solidFill>
                <a:schemeClr val="bg1"/>
              </a:solidFill>
            </a:endParaRPr>
          </a:p>
        </p:txBody>
      </p:sp>
      <p:sp>
        <p:nvSpPr>
          <p:cNvPr id="70" name="Rounded Rectangle 8"/>
          <p:cNvSpPr/>
          <p:nvPr/>
        </p:nvSpPr>
        <p:spPr>
          <a:xfrm>
            <a:off x="6848253" y="4156389"/>
            <a:ext cx="549982" cy="228117"/>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it-IT" sz="1350" dirty="0">
              <a:solidFill>
                <a:schemeClr val="bg1"/>
              </a:solidFill>
            </a:endParaRPr>
          </a:p>
        </p:txBody>
      </p:sp>
      <p:sp>
        <p:nvSpPr>
          <p:cNvPr id="71" name="Rounded Rectangle 8"/>
          <p:cNvSpPr/>
          <p:nvPr/>
        </p:nvSpPr>
        <p:spPr>
          <a:xfrm>
            <a:off x="4126959" y="4456907"/>
            <a:ext cx="549982" cy="228117"/>
          </a:xfrm>
          <a:prstGeom prst="roundRect">
            <a:avLst/>
          </a:prstGeom>
          <a:ln>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defPPr>
              <a:defRPr lang="it-IT"/>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it-IT" sz="1350" dirty="0">
              <a:solidFill>
                <a:schemeClr val="bg1"/>
              </a:solidFill>
            </a:endParaRPr>
          </a:p>
        </p:txBody>
      </p:sp>
      <p:cxnSp>
        <p:nvCxnSpPr>
          <p:cNvPr id="72" name="Straight Arrow Connector 40"/>
          <p:cNvCxnSpPr>
            <a:stCxn id="53" idx="2"/>
            <a:endCxn id="54" idx="0"/>
          </p:cNvCxnSpPr>
          <p:nvPr/>
        </p:nvCxnSpPr>
        <p:spPr>
          <a:xfrm rot="5400000">
            <a:off x="4084201" y="875587"/>
            <a:ext cx="109796" cy="428625"/>
          </a:xfrm>
          <a:prstGeom prst="curvedConnector3">
            <a:avLst>
              <a:gd name="adj1" fmla="val 50000"/>
            </a:avLst>
          </a:prstGeom>
          <a:ln>
            <a:solidFill>
              <a:srgbClr val="FF0000"/>
            </a:solidFill>
            <a:tailEnd type="triangle"/>
          </a:ln>
        </p:spPr>
        <p:style>
          <a:lnRef idx="3">
            <a:schemeClr val="lt1"/>
          </a:lnRef>
          <a:fillRef idx="1">
            <a:schemeClr val="accent1"/>
          </a:fillRef>
          <a:effectRef idx="1">
            <a:schemeClr val="accent1"/>
          </a:effectRef>
          <a:fontRef idx="minor">
            <a:schemeClr val="lt1"/>
          </a:fontRef>
        </p:style>
      </p:cxnSp>
      <p:cxnSp>
        <p:nvCxnSpPr>
          <p:cNvPr id="73" name="Straight Arrow Connector 40"/>
          <p:cNvCxnSpPr>
            <a:stCxn id="57" idx="2"/>
            <a:endCxn id="59" idx="0"/>
          </p:cNvCxnSpPr>
          <p:nvPr/>
        </p:nvCxnSpPr>
        <p:spPr>
          <a:xfrm rot="5400000">
            <a:off x="3366436" y="926164"/>
            <a:ext cx="174149" cy="1799801"/>
          </a:xfrm>
          <a:prstGeom prst="curvedConnector3">
            <a:avLst>
              <a:gd name="adj1" fmla="val 50000"/>
            </a:avLst>
          </a:prstGeom>
          <a:ln>
            <a:solidFill>
              <a:srgbClr val="FF0000"/>
            </a:solidFill>
            <a:tailEnd type="triangle"/>
          </a:ln>
        </p:spPr>
        <p:style>
          <a:lnRef idx="3">
            <a:schemeClr val="lt1"/>
          </a:lnRef>
          <a:fillRef idx="1">
            <a:schemeClr val="accent1"/>
          </a:fillRef>
          <a:effectRef idx="1">
            <a:schemeClr val="accent1"/>
          </a:effectRef>
          <a:fontRef idx="minor">
            <a:schemeClr val="lt1"/>
          </a:fontRef>
        </p:style>
      </p:cxnSp>
      <p:cxnSp>
        <p:nvCxnSpPr>
          <p:cNvPr id="74" name="Straight Arrow Connector 40"/>
          <p:cNvCxnSpPr>
            <a:stCxn id="59" idx="2"/>
            <a:endCxn id="60" idx="0"/>
          </p:cNvCxnSpPr>
          <p:nvPr/>
        </p:nvCxnSpPr>
        <p:spPr>
          <a:xfrm rot="5400000">
            <a:off x="2144254" y="1857757"/>
            <a:ext cx="125856" cy="692857"/>
          </a:xfrm>
          <a:prstGeom prst="curvedConnector3">
            <a:avLst>
              <a:gd name="adj1" fmla="val 50000"/>
            </a:avLst>
          </a:prstGeom>
          <a:ln>
            <a:solidFill>
              <a:srgbClr val="FF0000"/>
            </a:solidFill>
            <a:tailEnd type="triangle"/>
          </a:ln>
        </p:spPr>
        <p:style>
          <a:lnRef idx="3">
            <a:schemeClr val="lt1"/>
          </a:lnRef>
          <a:fillRef idx="1">
            <a:schemeClr val="accent1"/>
          </a:fillRef>
          <a:effectRef idx="1">
            <a:schemeClr val="accent1"/>
          </a:effectRef>
          <a:fontRef idx="minor">
            <a:schemeClr val="lt1"/>
          </a:fontRef>
        </p:style>
      </p:cxnSp>
      <p:cxnSp>
        <p:nvCxnSpPr>
          <p:cNvPr id="75" name="Straight Arrow Connector 40"/>
          <p:cNvCxnSpPr>
            <a:stCxn id="60" idx="2"/>
            <a:endCxn id="61" idx="0"/>
          </p:cNvCxnSpPr>
          <p:nvPr/>
        </p:nvCxnSpPr>
        <p:spPr>
          <a:xfrm rot="5400000">
            <a:off x="1447514" y="2358489"/>
            <a:ext cx="276500" cy="549982"/>
          </a:xfrm>
          <a:prstGeom prst="curvedConnector3">
            <a:avLst>
              <a:gd name="adj1" fmla="val 50000"/>
            </a:avLst>
          </a:prstGeom>
          <a:ln>
            <a:solidFill>
              <a:srgbClr val="FF0000"/>
            </a:solidFill>
            <a:tailEnd type="triangle"/>
          </a:ln>
        </p:spPr>
        <p:style>
          <a:lnRef idx="3">
            <a:schemeClr val="lt1"/>
          </a:lnRef>
          <a:fillRef idx="1">
            <a:schemeClr val="accent1"/>
          </a:fillRef>
          <a:effectRef idx="1">
            <a:schemeClr val="accent1"/>
          </a:effectRef>
          <a:fontRef idx="minor">
            <a:schemeClr val="lt1"/>
          </a:fontRef>
        </p:style>
      </p:cxnSp>
      <p:cxnSp>
        <p:nvCxnSpPr>
          <p:cNvPr id="76" name="Straight Arrow Connector 40"/>
          <p:cNvCxnSpPr>
            <a:stCxn id="31" idx="2"/>
            <a:endCxn id="67" idx="0"/>
          </p:cNvCxnSpPr>
          <p:nvPr/>
        </p:nvCxnSpPr>
        <p:spPr>
          <a:xfrm rot="5400000">
            <a:off x="6723127" y="3244473"/>
            <a:ext cx="432278" cy="415612"/>
          </a:xfrm>
          <a:prstGeom prst="curvedConnector3">
            <a:avLst>
              <a:gd name="adj1" fmla="val 50000"/>
            </a:avLst>
          </a:prstGeom>
          <a:ln>
            <a:solidFill>
              <a:srgbClr val="FF0000"/>
            </a:solidFill>
            <a:tailEnd type="triangle"/>
          </a:ln>
        </p:spPr>
        <p:style>
          <a:lnRef idx="3">
            <a:schemeClr val="lt1"/>
          </a:lnRef>
          <a:fillRef idx="1">
            <a:schemeClr val="accent1"/>
          </a:fillRef>
          <a:effectRef idx="1">
            <a:schemeClr val="accent1"/>
          </a:effectRef>
          <a:fontRef idx="minor">
            <a:schemeClr val="lt1"/>
          </a:fontRef>
        </p:style>
      </p:cxnSp>
      <p:cxnSp>
        <p:nvCxnSpPr>
          <p:cNvPr id="77" name="Straight Arrow Connector 40"/>
          <p:cNvCxnSpPr>
            <a:stCxn id="53" idx="2"/>
            <a:endCxn id="56" idx="0"/>
          </p:cNvCxnSpPr>
          <p:nvPr/>
        </p:nvCxnSpPr>
        <p:spPr>
          <a:xfrm rot="16200000" flipH="1">
            <a:off x="4530186" y="858227"/>
            <a:ext cx="111616" cy="465164"/>
          </a:xfrm>
          <a:prstGeom prst="curvedConnector3">
            <a:avLst>
              <a:gd name="adj1" fmla="val 50000"/>
            </a:avLst>
          </a:prstGeom>
          <a:ln>
            <a:solidFill>
              <a:srgbClr val="00B050"/>
            </a:solidFill>
            <a:tailEnd type="triangle"/>
          </a:ln>
        </p:spPr>
        <p:style>
          <a:lnRef idx="3">
            <a:schemeClr val="lt1"/>
          </a:lnRef>
          <a:fillRef idx="1">
            <a:schemeClr val="accent1"/>
          </a:fillRef>
          <a:effectRef idx="1">
            <a:schemeClr val="accent1"/>
          </a:effectRef>
          <a:fontRef idx="minor">
            <a:schemeClr val="lt1"/>
          </a:fontRef>
        </p:style>
      </p:cxnSp>
      <p:cxnSp>
        <p:nvCxnSpPr>
          <p:cNvPr id="78" name="Straight Arrow Connector 40"/>
          <p:cNvCxnSpPr>
            <a:stCxn id="57" idx="2"/>
            <a:endCxn id="26" idx="0"/>
          </p:cNvCxnSpPr>
          <p:nvPr/>
        </p:nvCxnSpPr>
        <p:spPr>
          <a:xfrm rot="16200000" flipH="1">
            <a:off x="5013187" y="1079213"/>
            <a:ext cx="174149" cy="1493703"/>
          </a:xfrm>
          <a:prstGeom prst="curvedConnector3">
            <a:avLst>
              <a:gd name="adj1" fmla="val 50000"/>
            </a:avLst>
          </a:prstGeom>
          <a:ln>
            <a:solidFill>
              <a:srgbClr val="00B050"/>
            </a:solidFill>
            <a:tailEnd type="triangle"/>
          </a:ln>
        </p:spPr>
        <p:style>
          <a:lnRef idx="3">
            <a:schemeClr val="lt1"/>
          </a:lnRef>
          <a:fillRef idx="1">
            <a:schemeClr val="accent1"/>
          </a:fillRef>
          <a:effectRef idx="1">
            <a:schemeClr val="accent1"/>
          </a:effectRef>
          <a:fontRef idx="minor">
            <a:schemeClr val="lt1"/>
          </a:fontRef>
        </p:style>
      </p:cxnSp>
      <p:cxnSp>
        <p:nvCxnSpPr>
          <p:cNvPr id="79" name="Straight Arrow Connector 40"/>
          <p:cNvCxnSpPr>
            <a:stCxn id="59" idx="2"/>
          </p:cNvCxnSpPr>
          <p:nvPr/>
        </p:nvCxnSpPr>
        <p:spPr>
          <a:xfrm rot="16200000" flipH="1">
            <a:off x="2820967" y="1873900"/>
            <a:ext cx="106276" cy="640988"/>
          </a:xfrm>
          <a:prstGeom prst="curvedConnector3">
            <a:avLst>
              <a:gd name="adj1" fmla="val 50000"/>
            </a:avLst>
          </a:prstGeom>
          <a:ln>
            <a:solidFill>
              <a:srgbClr val="00B050"/>
            </a:solidFill>
            <a:tailEnd type="triangle"/>
          </a:ln>
        </p:spPr>
        <p:style>
          <a:lnRef idx="3">
            <a:schemeClr val="lt1"/>
          </a:lnRef>
          <a:fillRef idx="1">
            <a:schemeClr val="accent1"/>
          </a:fillRef>
          <a:effectRef idx="1">
            <a:schemeClr val="accent1"/>
          </a:effectRef>
          <a:fontRef idx="minor">
            <a:schemeClr val="lt1"/>
          </a:fontRef>
        </p:style>
      </p:cxnSp>
      <p:cxnSp>
        <p:nvCxnSpPr>
          <p:cNvPr id="81" name="Straight Arrow Connector 40"/>
          <p:cNvCxnSpPr>
            <a:stCxn id="31" idx="2"/>
            <a:endCxn id="68" idx="0"/>
          </p:cNvCxnSpPr>
          <p:nvPr/>
        </p:nvCxnSpPr>
        <p:spPr>
          <a:xfrm rot="16200000" flipH="1">
            <a:off x="7195472" y="3187739"/>
            <a:ext cx="429355" cy="526154"/>
          </a:xfrm>
          <a:prstGeom prst="curvedConnector3">
            <a:avLst>
              <a:gd name="adj1" fmla="val 50000"/>
            </a:avLst>
          </a:prstGeom>
          <a:ln>
            <a:solidFill>
              <a:srgbClr val="00B050"/>
            </a:solidFill>
            <a:tailEnd type="triangle"/>
          </a:ln>
        </p:spPr>
        <p:style>
          <a:lnRef idx="3">
            <a:schemeClr val="lt1"/>
          </a:lnRef>
          <a:fillRef idx="1">
            <a:schemeClr val="accent1"/>
          </a:fillRef>
          <a:effectRef idx="1">
            <a:schemeClr val="accent1"/>
          </a:effectRef>
          <a:fontRef idx="minor">
            <a:schemeClr val="lt1"/>
          </a:fontRef>
        </p:style>
      </p:cxnSp>
      <p:cxnSp>
        <p:nvCxnSpPr>
          <p:cNvPr id="86" name="Straight Arrow Connector 40"/>
          <p:cNvCxnSpPr>
            <a:stCxn id="56" idx="2"/>
            <a:endCxn id="57" idx="0"/>
          </p:cNvCxnSpPr>
          <p:nvPr/>
        </p:nvCxnSpPr>
        <p:spPr>
          <a:xfrm rot="5400000">
            <a:off x="4517924" y="1210222"/>
            <a:ext cx="136139" cy="465164"/>
          </a:xfrm>
          <a:prstGeom prst="curvedConnector3">
            <a:avLst>
              <a:gd name="adj1" fmla="val 50000"/>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cxnSp>
        <p:nvCxnSpPr>
          <p:cNvPr id="88" name="Straight Arrow Connector 40"/>
          <p:cNvCxnSpPr>
            <a:stCxn id="54" idx="2"/>
            <a:endCxn id="57" idx="0"/>
          </p:cNvCxnSpPr>
          <p:nvPr/>
        </p:nvCxnSpPr>
        <p:spPr>
          <a:xfrm rot="16200000" flipH="1">
            <a:off x="4070120" y="1227581"/>
            <a:ext cx="137959" cy="428625"/>
          </a:xfrm>
          <a:prstGeom prst="curvedConnector3">
            <a:avLst>
              <a:gd name="adj1" fmla="val 50000"/>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cxnSp>
        <p:nvCxnSpPr>
          <p:cNvPr id="92" name="Straight Arrow Connector 40"/>
          <p:cNvCxnSpPr>
            <a:stCxn id="64" idx="2"/>
            <a:endCxn id="63" idx="0"/>
          </p:cNvCxnSpPr>
          <p:nvPr/>
        </p:nvCxnSpPr>
        <p:spPr>
          <a:xfrm rot="5400000">
            <a:off x="2651385" y="2228740"/>
            <a:ext cx="296305" cy="790124"/>
          </a:xfrm>
          <a:prstGeom prst="curvedConnector3">
            <a:avLst>
              <a:gd name="adj1" fmla="val 50000"/>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cxnSp>
        <p:nvCxnSpPr>
          <p:cNvPr id="95" name="Straight Arrow Connector 40"/>
          <p:cNvCxnSpPr>
            <a:stCxn id="63" idx="2"/>
            <a:endCxn id="65" idx="0"/>
          </p:cNvCxnSpPr>
          <p:nvPr/>
        </p:nvCxnSpPr>
        <p:spPr>
          <a:xfrm flipH="1">
            <a:off x="2404473" y="3000071"/>
            <a:ext cx="1" cy="437307"/>
          </a:xfrm>
          <a:prstGeom prst="straightConnector1">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cxnSp>
        <p:nvCxnSpPr>
          <p:cNvPr id="98" name="Straight Arrow Connector 40"/>
          <p:cNvCxnSpPr>
            <a:stCxn id="61" idx="2"/>
            <a:endCxn id="65" idx="0"/>
          </p:cNvCxnSpPr>
          <p:nvPr/>
        </p:nvCxnSpPr>
        <p:spPr>
          <a:xfrm rot="16200000" flipH="1">
            <a:off x="1638858" y="2671761"/>
            <a:ext cx="437531" cy="1093701"/>
          </a:xfrm>
          <a:prstGeom prst="curvedConnector3">
            <a:avLst>
              <a:gd name="adj1" fmla="val 50000"/>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cxnSp>
        <p:nvCxnSpPr>
          <p:cNvPr id="102" name="Straight Arrow Connector 40"/>
          <p:cNvCxnSpPr>
            <a:stCxn id="65" idx="2"/>
            <a:endCxn id="59" idx="0"/>
          </p:cNvCxnSpPr>
          <p:nvPr/>
        </p:nvCxnSpPr>
        <p:spPr>
          <a:xfrm rot="5400000" flipH="1" flipV="1">
            <a:off x="1602863" y="2714748"/>
            <a:ext cx="1752356" cy="149138"/>
          </a:xfrm>
          <a:prstGeom prst="curvedConnector5">
            <a:avLst>
              <a:gd name="adj1" fmla="val -9784"/>
              <a:gd name="adj2" fmla="val -1001740"/>
              <a:gd name="adj3" fmla="val 109784"/>
            </a:avLst>
          </a:prstGeom>
          <a:ln>
            <a:solidFill>
              <a:srgbClr val="FF0000"/>
            </a:solidFill>
            <a:tailEnd type="triangle"/>
          </a:ln>
        </p:spPr>
        <p:style>
          <a:lnRef idx="3">
            <a:schemeClr val="lt1"/>
          </a:lnRef>
          <a:fillRef idx="1">
            <a:schemeClr val="accent1"/>
          </a:fillRef>
          <a:effectRef idx="1">
            <a:schemeClr val="accent1"/>
          </a:effectRef>
          <a:fontRef idx="minor">
            <a:schemeClr val="lt1"/>
          </a:fontRef>
        </p:style>
      </p:cxnSp>
      <p:cxnSp>
        <p:nvCxnSpPr>
          <p:cNvPr id="105" name="Straight Arrow Connector 40"/>
          <p:cNvCxnSpPr>
            <a:stCxn id="65" idx="2"/>
            <a:endCxn id="66" idx="0"/>
          </p:cNvCxnSpPr>
          <p:nvPr/>
        </p:nvCxnSpPr>
        <p:spPr>
          <a:xfrm rot="16200000" flipH="1">
            <a:off x="3273283" y="2796684"/>
            <a:ext cx="259856" cy="1997477"/>
          </a:xfrm>
          <a:prstGeom prst="curvedConnector3">
            <a:avLst>
              <a:gd name="adj1" fmla="val 50000"/>
            </a:avLst>
          </a:prstGeom>
          <a:ln>
            <a:solidFill>
              <a:srgbClr val="00B050"/>
            </a:solidFill>
            <a:tailEnd type="triangle"/>
          </a:ln>
        </p:spPr>
        <p:style>
          <a:lnRef idx="3">
            <a:schemeClr val="lt1"/>
          </a:lnRef>
          <a:fillRef idx="1">
            <a:schemeClr val="accent1"/>
          </a:fillRef>
          <a:effectRef idx="1">
            <a:schemeClr val="accent1"/>
          </a:effectRef>
          <a:fontRef idx="minor">
            <a:schemeClr val="lt1"/>
          </a:fontRef>
        </p:style>
      </p:cxnSp>
      <p:cxnSp>
        <p:nvCxnSpPr>
          <p:cNvPr id="110" name="Straight Arrow Connector 40"/>
          <p:cNvCxnSpPr>
            <a:stCxn id="66" idx="2"/>
            <a:endCxn id="71" idx="0"/>
          </p:cNvCxnSpPr>
          <p:nvPr/>
        </p:nvCxnSpPr>
        <p:spPr>
          <a:xfrm>
            <a:off x="4401950" y="4153468"/>
            <a:ext cx="1" cy="303440"/>
          </a:xfrm>
          <a:prstGeom prst="straightConnector1">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cxnSp>
        <p:nvCxnSpPr>
          <p:cNvPr id="113" name="Straight Arrow Connector 40"/>
          <p:cNvCxnSpPr>
            <a:stCxn id="70" idx="2"/>
            <a:endCxn id="71" idx="0"/>
          </p:cNvCxnSpPr>
          <p:nvPr/>
        </p:nvCxnSpPr>
        <p:spPr>
          <a:xfrm rot="5400000">
            <a:off x="5726398" y="3060061"/>
            <a:ext cx="72401" cy="2721293"/>
          </a:xfrm>
          <a:prstGeom prst="curvedConnector3">
            <a:avLst>
              <a:gd name="adj1" fmla="val 50000"/>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cxnSp>
        <p:nvCxnSpPr>
          <p:cNvPr id="116" name="Straight Arrow Connector 40"/>
          <p:cNvCxnSpPr>
            <a:stCxn id="67" idx="2"/>
            <a:endCxn id="70" idx="0"/>
          </p:cNvCxnSpPr>
          <p:nvPr/>
        </p:nvCxnSpPr>
        <p:spPr>
          <a:xfrm rot="16200000" flipH="1">
            <a:off x="6797423" y="3830569"/>
            <a:ext cx="259856" cy="391784"/>
          </a:xfrm>
          <a:prstGeom prst="curvedConnector3">
            <a:avLst>
              <a:gd name="adj1" fmla="val 50000"/>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cxnSp>
        <p:nvCxnSpPr>
          <p:cNvPr id="119" name="Straight Arrow Connector 40"/>
          <p:cNvCxnSpPr>
            <a:stCxn id="68" idx="2"/>
            <a:endCxn id="70" idx="0"/>
          </p:cNvCxnSpPr>
          <p:nvPr/>
        </p:nvCxnSpPr>
        <p:spPr>
          <a:xfrm rot="5400000">
            <a:off x="7266847" y="3750010"/>
            <a:ext cx="262778" cy="549982"/>
          </a:xfrm>
          <a:prstGeom prst="curvedConnector3">
            <a:avLst>
              <a:gd name="adj1" fmla="val 50000"/>
            </a:avLst>
          </a:prstGeom>
          <a:ln>
            <a:solidFill>
              <a:schemeClr val="tx1"/>
            </a:solidFill>
            <a:tailEnd type="triangle"/>
          </a:ln>
        </p:spPr>
        <p:style>
          <a:lnRef idx="3">
            <a:schemeClr val="lt1"/>
          </a:lnRef>
          <a:fillRef idx="1">
            <a:schemeClr val="accent1"/>
          </a:fillRef>
          <a:effectRef idx="1">
            <a:schemeClr val="accent1"/>
          </a:effectRef>
          <a:fontRef idx="minor">
            <a:schemeClr val="lt1"/>
          </a:fontRef>
        </p:style>
      </p:cxnSp>
      <p:cxnSp>
        <p:nvCxnSpPr>
          <p:cNvPr id="122" name="Straight Arrow Connector 40"/>
          <p:cNvCxnSpPr>
            <a:stCxn id="60" idx="2"/>
            <a:endCxn id="63" idx="0"/>
          </p:cNvCxnSpPr>
          <p:nvPr/>
        </p:nvCxnSpPr>
        <p:spPr>
          <a:xfrm rot="16200000" flipH="1">
            <a:off x="1994251" y="2361731"/>
            <a:ext cx="276725" cy="543720"/>
          </a:xfrm>
          <a:prstGeom prst="curvedConnector3">
            <a:avLst>
              <a:gd name="adj1" fmla="val 50000"/>
            </a:avLst>
          </a:prstGeom>
          <a:ln>
            <a:solidFill>
              <a:srgbClr val="00B050"/>
            </a:solidFill>
            <a:tailEnd type="triangle"/>
          </a:ln>
        </p:spPr>
        <p:style>
          <a:lnRef idx="3">
            <a:schemeClr val="lt1"/>
          </a:lnRef>
          <a:fillRef idx="1">
            <a:schemeClr val="accent1"/>
          </a:fillRef>
          <a:effectRef idx="1">
            <a:schemeClr val="accent1"/>
          </a:effectRef>
          <a:fontRef idx="minor">
            <a:schemeClr val="lt1"/>
          </a:fontRef>
        </p:style>
      </p:cxnSp>
      <p:sp>
        <p:nvSpPr>
          <p:cNvPr id="125" name="Ovale 124"/>
          <p:cNvSpPr/>
          <p:nvPr/>
        </p:nvSpPr>
        <p:spPr>
          <a:xfrm>
            <a:off x="3835585" y="1826686"/>
            <a:ext cx="4112631" cy="170521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endParaRPr lang="en-US" sz="1050" dirty="0"/>
          </a:p>
          <a:p>
            <a:pPr algn="ctr"/>
            <a:r>
              <a:rPr lang="en-US" sz="2100" b="1" dirty="0">
                <a:solidFill>
                  <a:srgbClr val="FF0000"/>
                </a:solidFill>
              </a:rPr>
              <a:t>fingerprint</a:t>
            </a:r>
          </a:p>
        </p:txBody>
      </p:sp>
      <p:sp>
        <p:nvSpPr>
          <p:cNvPr id="126" name="Titolo 125"/>
          <p:cNvSpPr>
            <a:spLocks noGrp="1"/>
          </p:cNvSpPr>
          <p:nvPr>
            <p:ph type="title"/>
          </p:nvPr>
        </p:nvSpPr>
        <p:spPr/>
        <p:txBody>
          <a:bodyPr/>
          <a:lstStyle/>
          <a:p>
            <a:r>
              <a:rPr lang="en-US" dirty="0"/>
              <a:t>Fingerprint example: Control Flow Flattening</a:t>
            </a:r>
            <a:endParaRPr lang="en-US" sz="2400" dirty="0"/>
          </a:p>
        </p:txBody>
      </p:sp>
      <p:sp>
        <p:nvSpPr>
          <p:cNvPr id="62" name="Rettangolo 61"/>
          <p:cNvSpPr/>
          <p:nvPr/>
        </p:nvSpPr>
        <p:spPr>
          <a:xfrm>
            <a:off x="8240868" y="0"/>
            <a:ext cx="522900" cy="253916"/>
          </a:xfrm>
          <a:prstGeom prst="rect">
            <a:avLst/>
          </a:prstGeom>
        </p:spPr>
        <p:txBody>
          <a:bodyPr wrap="none">
            <a:spAutoFit/>
          </a:bodyPr>
          <a:lstStyle/>
          <a:p>
            <a:pPr lvl="1"/>
            <a:r>
              <a:rPr lang="en-US" sz="1050" dirty="0"/>
              <a:t>14/19</a:t>
            </a:r>
          </a:p>
        </p:txBody>
      </p:sp>
    </p:spTree>
    <p:extLst>
      <p:ext uri="{BB962C8B-B14F-4D97-AF65-F5344CB8AC3E}">
        <p14:creationId xmlns:p14="http://schemas.microsoft.com/office/powerpoint/2010/main" val="46974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Asset hiding phase: strategies</a:t>
            </a:r>
          </a:p>
        </p:txBody>
      </p:sp>
      <p:sp>
        <p:nvSpPr>
          <p:cNvPr id="3" name="Segnaposto contenuto 2"/>
          <p:cNvSpPr>
            <a:spLocks noGrp="1"/>
          </p:cNvSpPr>
          <p:nvPr>
            <p:ph idx="1"/>
          </p:nvPr>
        </p:nvSpPr>
        <p:spPr>
          <a:xfrm>
            <a:off x="817765" y="1369219"/>
            <a:ext cx="4006421" cy="3263504"/>
          </a:xfrm>
        </p:spPr>
        <p:txBody>
          <a:bodyPr>
            <a:normAutofit/>
          </a:bodyPr>
          <a:lstStyle/>
          <a:p>
            <a:r>
              <a:rPr lang="en-US" dirty="0"/>
              <a:t>Asset Hiding strategies:</a:t>
            </a:r>
          </a:p>
          <a:p>
            <a:pPr lvl="1"/>
            <a:r>
              <a:rPr lang="en-US" dirty="0"/>
              <a:t>fingerprint replication</a:t>
            </a:r>
          </a:p>
          <a:p>
            <a:pPr lvl="1"/>
            <a:r>
              <a:rPr lang="en-US" dirty="0"/>
              <a:t>protected area enlargement</a:t>
            </a:r>
          </a:p>
          <a:p>
            <a:pPr lvl="1"/>
            <a:r>
              <a:rPr lang="en-US" dirty="0"/>
              <a:t>fingerprint shadowing</a:t>
            </a:r>
          </a:p>
          <a:p>
            <a:r>
              <a:rPr lang="en-US" dirty="0"/>
              <a:t>deciding AH protections is difficult:</a:t>
            </a:r>
          </a:p>
          <a:p>
            <a:pPr lvl="1"/>
            <a:r>
              <a:rPr lang="en-US" dirty="0"/>
              <a:t>not all strategies are useful to hide all protections</a:t>
            </a:r>
          </a:p>
          <a:p>
            <a:pPr lvl="1"/>
            <a:r>
              <a:rPr lang="en-US" dirty="0"/>
              <a:t>some strategies may lower AP protections security</a:t>
            </a:r>
          </a:p>
          <a:p>
            <a:pPr lvl="1"/>
            <a:r>
              <a:rPr lang="en-US" dirty="0"/>
              <a:t>overhead must be taken into account</a:t>
            </a:r>
          </a:p>
        </p:txBody>
      </p:sp>
      <p:sp>
        <p:nvSpPr>
          <p:cNvPr id="4" name="Rectangle 118"/>
          <p:cNvSpPr/>
          <p:nvPr/>
        </p:nvSpPr>
        <p:spPr>
          <a:xfrm>
            <a:off x="6222207" y="1343025"/>
            <a:ext cx="1092994" cy="33147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sz="1050"/>
          </a:p>
        </p:txBody>
      </p:sp>
      <p:sp>
        <p:nvSpPr>
          <p:cNvPr id="6" name="Rectangle 120"/>
          <p:cNvSpPr/>
          <p:nvPr/>
        </p:nvSpPr>
        <p:spPr>
          <a:xfrm>
            <a:off x="6222209" y="2372085"/>
            <a:ext cx="1092994" cy="600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a:t>asset</a:t>
            </a:r>
            <a:endParaRPr lang="it-IT" sz="1050" b="1" dirty="0"/>
          </a:p>
        </p:txBody>
      </p:sp>
      <p:sp>
        <p:nvSpPr>
          <p:cNvPr id="7" name="TextBox 119"/>
          <p:cNvSpPr txBox="1"/>
          <p:nvPr/>
        </p:nvSpPr>
        <p:spPr>
          <a:xfrm>
            <a:off x="6222208" y="1042988"/>
            <a:ext cx="1107281" cy="253916"/>
          </a:xfrm>
          <a:prstGeom prst="rect">
            <a:avLst/>
          </a:prstGeom>
          <a:noFill/>
        </p:spPr>
        <p:txBody>
          <a:bodyPr wrap="square" rtlCol="0">
            <a:spAutoFit/>
          </a:bodyPr>
          <a:lstStyle/>
          <a:p>
            <a:pPr algn="ctr"/>
            <a:r>
              <a:rPr lang="en-US" sz="1050" dirty="0"/>
              <a:t>binary code</a:t>
            </a:r>
            <a:endParaRPr lang="it-IT" sz="1050" dirty="0"/>
          </a:p>
        </p:txBody>
      </p:sp>
      <p:sp>
        <p:nvSpPr>
          <p:cNvPr id="8" name="Rectangle 121"/>
          <p:cNvSpPr/>
          <p:nvPr/>
        </p:nvSpPr>
        <p:spPr>
          <a:xfrm>
            <a:off x="6222207" y="1485720"/>
            <a:ext cx="1092994" cy="3000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sz="1050" dirty="0"/>
          </a:p>
        </p:txBody>
      </p:sp>
      <p:sp>
        <p:nvSpPr>
          <p:cNvPr id="9" name="Rectangle 122"/>
          <p:cNvSpPr/>
          <p:nvPr/>
        </p:nvSpPr>
        <p:spPr>
          <a:xfrm>
            <a:off x="6222206" y="3364706"/>
            <a:ext cx="1092994" cy="3000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sz="1050" dirty="0"/>
          </a:p>
        </p:txBody>
      </p:sp>
      <p:sp>
        <p:nvSpPr>
          <p:cNvPr id="10" name="Rectangle 123"/>
          <p:cNvSpPr/>
          <p:nvPr/>
        </p:nvSpPr>
        <p:spPr>
          <a:xfrm>
            <a:off x="6222206" y="4019966"/>
            <a:ext cx="1092994" cy="3000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sz="1050" dirty="0"/>
          </a:p>
        </p:txBody>
      </p:sp>
      <p:cxnSp>
        <p:nvCxnSpPr>
          <p:cNvPr id="11" name="Elbow Connector 130"/>
          <p:cNvCxnSpPr>
            <a:stCxn id="6" idx="1"/>
            <a:endCxn id="9" idx="1"/>
          </p:cNvCxnSpPr>
          <p:nvPr/>
        </p:nvCxnSpPr>
        <p:spPr>
          <a:xfrm rot="10800000" flipV="1">
            <a:off x="6222206" y="2672122"/>
            <a:ext cx="3" cy="842603"/>
          </a:xfrm>
          <a:prstGeom prst="bentConnector3">
            <a:avLst>
              <a:gd name="adj1" fmla="val 5715100000"/>
            </a:avLst>
          </a:prstGeom>
          <a:ln>
            <a:tailEnd type="triangle"/>
          </a:ln>
          <a:effectLst/>
        </p:spPr>
        <p:style>
          <a:lnRef idx="2">
            <a:schemeClr val="accent2"/>
          </a:lnRef>
          <a:fillRef idx="0">
            <a:schemeClr val="accent2"/>
          </a:fillRef>
          <a:effectRef idx="1">
            <a:schemeClr val="accent2"/>
          </a:effectRef>
          <a:fontRef idx="minor">
            <a:schemeClr val="tx1"/>
          </a:fontRef>
        </p:style>
      </p:cxnSp>
      <p:cxnSp>
        <p:nvCxnSpPr>
          <p:cNvPr id="12" name="Elbow Connector 131"/>
          <p:cNvCxnSpPr>
            <a:stCxn id="6" idx="1"/>
            <a:endCxn id="10" idx="1"/>
          </p:cNvCxnSpPr>
          <p:nvPr/>
        </p:nvCxnSpPr>
        <p:spPr>
          <a:xfrm rot="10800000" flipV="1">
            <a:off x="6222206" y="2672122"/>
            <a:ext cx="3" cy="1497863"/>
          </a:xfrm>
          <a:prstGeom prst="bentConnector3">
            <a:avLst>
              <a:gd name="adj1" fmla="val 5715100000"/>
            </a:avLst>
          </a:prstGeom>
          <a:ln>
            <a:tailEnd type="triangle"/>
          </a:ln>
          <a:effectLst/>
        </p:spPr>
        <p:style>
          <a:lnRef idx="2">
            <a:schemeClr val="accent2"/>
          </a:lnRef>
          <a:fillRef idx="0">
            <a:schemeClr val="accent2"/>
          </a:fillRef>
          <a:effectRef idx="1">
            <a:schemeClr val="accent2"/>
          </a:effectRef>
          <a:fontRef idx="minor">
            <a:schemeClr val="tx1"/>
          </a:fontRef>
        </p:style>
      </p:cxnSp>
      <p:cxnSp>
        <p:nvCxnSpPr>
          <p:cNvPr id="13" name="Elbow Connector 134"/>
          <p:cNvCxnSpPr>
            <a:cxnSpLocks/>
          </p:cNvCxnSpPr>
          <p:nvPr/>
        </p:nvCxnSpPr>
        <p:spPr>
          <a:xfrm rot="10800000">
            <a:off x="6204165" y="1635740"/>
            <a:ext cx="2" cy="1036384"/>
          </a:xfrm>
          <a:prstGeom prst="bentConnector3">
            <a:avLst>
              <a:gd name="adj1" fmla="val 7620100000"/>
            </a:avLst>
          </a:prstGeom>
          <a:ln>
            <a:tailEnd type="triangle"/>
          </a:ln>
          <a:effectLst/>
        </p:spPr>
        <p:style>
          <a:lnRef idx="2">
            <a:schemeClr val="accent2"/>
          </a:lnRef>
          <a:fillRef idx="0">
            <a:schemeClr val="accent2"/>
          </a:fillRef>
          <a:effectRef idx="1">
            <a:schemeClr val="accent2"/>
          </a:effectRef>
          <a:fontRef idx="minor">
            <a:schemeClr val="tx1"/>
          </a:fontRef>
        </p:style>
      </p:cxnSp>
      <p:sp>
        <p:nvSpPr>
          <p:cNvPr id="14" name="Rectangle 137"/>
          <p:cNvSpPr/>
          <p:nvPr/>
        </p:nvSpPr>
        <p:spPr>
          <a:xfrm>
            <a:off x="6222205" y="2069900"/>
            <a:ext cx="1092994" cy="3000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sz="1050" dirty="0"/>
          </a:p>
        </p:txBody>
      </p:sp>
      <p:sp>
        <p:nvSpPr>
          <p:cNvPr id="15" name="Rectangle 138"/>
          <p:cNvSpPr/>
          <p:nvPr/>
        </p:nvSpPr>
        <p:spPr>
          <a:xfrm>
            <a:off x="6222204" y="2971800"/>
            <a:ext cx="1092994" cy="35522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sz="1050" dirty="0"/>
          </a:p>
        </p:txBody>
      </p:sp>
      <p:cxnSp>
        <p:nvCxnSpPr>
          <p:cNvPr id="16" name="Straight Arrow Connector 140"/>
          <p:cNvCxnSpPr>
            <a:stCxn id="14" idx="2"/>
            <a:endCxn id="14" idx="0"/>
          </p:cNvCxnSpPr>
          <p:nvPr/>
        </p:nvCxnSpPr>
        <p:spPr>
          <a:xfrm flipV="1">
            <a:off x="6768701" y="2069900"/>
            <a:ext cx="0" cy="30003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7" name="Straight Arrow Connector 141"/>
          <p:cNvCxnSpPr>
            <a:stCxn id="6" idx="2"/>
            <a:endCxn id="15" idx="2"/>
          </p:cNvCxnSpPr>
          <p:nvPr/>
        </p:nvCxnSpPr>
        <p:spPr>
          <a:xfrm flipH="1">
            <a:off x="6768701" y="2972160"/>
            <a:ext cx="5" cy="35486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3" name="Rectangle 144"/>
          <p:cNvSpPr/>
          <p:nvPr/>
        </p:nvSpPr>
        <p:spPr>
          <a:xfrm>
            <a:off x="6222201" y="2369577"/>
            <a:ext cx="1092994" cy="600075"/>
          </a:xfrm>
          <a:prstGeom prst="rect">
            <a:avLst/>
          </a:prstGeom>
          <a:pattFill prst="wdDnDiag">
            <a:fgClr>
              <a:srgbClr val="2F528F"/>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dirty="0">
                <a:solidFill>
                  <a:schemeClr val="tx1"/>
                </a:solidFill>
              </a:rPr>
              <a:t>asset</a:t>
            </a:r>
            <a:endParaRPr lang="it-IT" sz="1050" b="1" dirty="0">
              <a:solidFill>
                <a:schemeClr val="tx1"/>
              </a:solidFill>
            </a:endParaRPr>
          </a:p>
        </p:txBody>
      </p:sp>
    </p:spTree>
    <p:extLst>
      <p:ext uri="{BB962C8B-B14F-4D97-AF65-F5344CB8AC3E}">
        <p14:creationId xmlns:p14="http://schemas.microsoft.com/office/powerpoint/2010/main" val="2496250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9" presetClass="emph" presetSubtype="0" fill="hold" nodeType="withEffect">
                                  <p:stCondLst>
                                    <p:cond delay="0"/>
                                  </p:stCondLst>
                                  <p:childTnLst>
                                    <p:animClr clrSpc="rgb" dir="cw">
                                      <p:cBhvr override="childStyle">
                                        <p:cTn id="36" dur="500" fill="hold"/>
                                        <p:tgtEl>
                                          <p:spTgt spid="3">
                                            <p:txEl>
                                              <p:pRg st="1" end="1"/>
                                            </p:txEl>
                                          </p:spTgt>
                                        </p:tgtEl>
                                        <p:attrNameLst>
                                          <p:attrName>style.color</p:attrName>
                                        </p:attrNameLst>
                                      </p:cBhvr>
                                      <p:to>
                                        <a:srgbClr val="C00000"/>
                                      </p:to>
                                    </p:animClr>
                                    <p:animClr clrSpc="rgb" dir="cw">
                                      <p:cBhvr>
                                        <p:cTn id="37" dur="500" fill="hold"/>
                                        <p:tgtEl>
                                          <p:spTgt spid="3">
                                            <p:txEl>
                                              <p:pRg st="1" end="1"/>
                                            </p:txEl>
                                          </p:spTgt>
                                        </p:tgtEl>
                                        <p:attrNameLst>
                                          <p:attrName>fillcolor</p:attrName>
                                        </p:attrNameLst>
                                      </p:cBhvr>
                                      <p:to>
                                        <a:srgbClr val="C00000"/>
                                      </p:to>
                                    </p:animClr>
                                    <p:set>
                                      <p:cBhvr>
                                        <p:cTn id="38" dur="500" fill="hold"/>
                                        <p:tgtEl>
                                          <p:spTgt spid="3">
                                            <p:txEl>
                                              <p:pRg st="1" end="1"/>
                                            </p:txEl>
                                          </p:spTgt>
                                        </p:tgtEl>
                                        <p:attrNameLst>
                                          <p:attrName>fill.type</p:attrName>
                                        </p:attrNameLst>
                                      </p:cBhvr>
                                      <p:to>
                                        <p:strVal val="solid"/>
                                      </p:to>
                                    </p:set>
                                    <p:set>
                                      <p:cBhvr>
                                        <p:cTn id="39" dur="500" fill="hold"/>
                                        <p:tgtEl>
                                          <p:spTgt spid="3">
                                            <p:txEl>
                                              <p:pRg st="1" end="1"/>
                                            </p:txEl>
                                          </p:spTgt>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8"/>
                                        </p:tgtEl>
                                      </p:cBhvr>
                                    </p:animEffect>
                                    <p:set>
                                      <p:cBhvr>
                                        <p:cTn id="44" dur="1" fill="hold">
                                          <p:stCondLst>
                                            <p:cond delay="499"/>
                                          </p:stCondLst>
                                        </p:cTn>
                                        <p:tgtEl>
                                          <p:spTgt spid="8"/>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9"/>
                                        </p:tgtEl>
                                      </p:cBhvr>
                                    </p:animEffect>
                                    <p:set>
                                      <p:cBhvr>
                                        <p:cTn id="47" dur="1" fill="hold">
                                          <p:stCondLst>
                                            <p:cond delay="499"/>
                                          </p:stCondLst>
                                        </p:cTn>
                                        <p:tgtEl>
                                          <p:spTgt spid="9"/>
                                        </p:tgtEl>
                                        <p:attrNameLst>
                                          <p:attrName>style.visibility</p:attrName>
                                        </p:attrNameLst>
                                      </p:cBhvr>
                                      <p:to>
                                        <p:strVal val="hidden"/>
                                      </p:to>
                                    </p:set>
                                  </p:childTnLst>
                                </p:cTn>
                              </p:par>
                              <p:par>
                                <p:cTn id="48" presetID="25" presetClass="emph" presetSubtype="0" fill="hold" nodeType="withEffect">
                                  <p:stCondLst>
                                    <p:cond delay="0"/>
                                  </p:stCondLst>
                                  <p:childTnLst>
                                    <p:animClr clrSpc="hsl" dir="cw">
                                      <p:cBhvr override="childStyle">
                                        <p:cTn id="49" dur="500" fill="hold"/>
                                        <p:tgtEl>
                                          <p:spTgt spid="3">
                                            <p:txEl>
                                              <p:pRg st="1" end="1"/>
                                            </p:txEl>
                                          </p:spTgt>
                                        </p:tgtEl>
                                        <p:attrNameLst>
                                          <p:attrName>style.color</p:attrName>
                                        </p:attrNameLst>
                                      </p:cBhvr>
                                      <p:by>
                                        <p:hsl h="0" s="-70588" l="0"/>
                                      </p:by>
                                    </p:animClr>
                                    <p:animClr clrSpc="hsl" dir="cw">
                                      <p:cBhvr>
                                        <p:cTn id="50" dur="500" fill="hold"/>
                                        <p:tgtEl>
                                          <p:spTgt spid="3">
                                            <p:txEl>
                                              <p:pRg st="1" end="1"/>
                                            </p:txEl>
                                          </p:spTgt>
                                        </p:tgtEl>
                                        <p:attrNameLst>
                                          <p:attrName>fillcolor</p:attrName>
                                        </p:attrNameLst>
                                      </p:cBhvr>
                                      <p:by>
                                        <p:hsl h="0" s="-70588" l="0"/>
                                      </p:by>
                                    </p:animClr>
                                    <p:animClr clrSpc="hsl" dir="cw">
                                      <p:cBhvr>
                                        <p:cTn id="51" dur="500" fill="hold"/>
                                        <p:tgtEl>
                                          <p:spTgt spid="3">
                                            <p:txEl>
                                              <p:pRg st="1" end="1"/>
                                            </p:txEl>
                                          </p:spTgt>
                                        </p:tgtEl>
                                        <p:attrNameLst>
                                          <p:attrName>stroke.color</p:attrName>
                                        </p:attrNameLst>
                                      </p:cBhvr>
                                      <p:by>
                                        <p:hsl h="0" s="-70588" l="0"/>
                                      </p:by>
                                    </p:animClr>
                                    <p:set>
                                      <p:cBhvr>
                                        <p:cTn id="52" dur="500" fill="hold"/>
                                        <p:tgtEl>
                                          <p:spTgt spid="3">
                                            <p:txEl>
                                              <p:pRg st="1" end="1"/>
                                            </p:txEl>
                                          </p:spTgt>
                                        </p:tgtEl>
                                        <p:attrNameLst>
                                          <p:attrName>fill.type</p:attrName>
                                        </p:attrNameLst>
                                      </p:cBhvr>
                                      <p:to>
                                        <p:strVal val="solid"/>
                                      </p:to>
                                    </p:set>
                                  </p:childTnLst>
                                </p:cTn>
                              </p:par>
                              <p:par>
                                <p:cTn id="53" presetID="10" presetClass="exit" presetSubtype="0" fill="hold" grpId="1" nodeType="withEffect">
                                  <p:stCondLst>
                                    <p:cond delay="0"/>
                                  </p:stCondLst>
                                  <p:childTnLst>
                                    <p:animEffect transition="out" filter="fade">
                                      <p:cBhvr>
                                        <p:cTn id="54" dur="500"/>
                                        <p:tgtEl>
                                          <p:spTgt spid="10"/>
                                        </p:tgtEl>
                                      </p:cBhvr>
                                    </p:animEffect>
                                    <p:set>
                                      <p:cBhvr>
                                        <p:cTn id="55" dur="1" fill="hold">
                                          <p:stCondLst>
                                            <p:cond delay="499"/>
                                          </p:stCondLst>
                                        </p:cTn>
                                        <p:tgtEl>
                                          <p:spTgt spid="10"/>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13"/>
                                        </p:tgtEl>
                                      </p:cBhvr>
                                    </p:animEffect>
                                    <p:set>
                                      <p:cBhvr>
                                        <p:cTn id="58" dur="1" fill="hold">
                                          <p:stCondLst>
                                            <p:cond delay="499"/>
                                          </p:stCondLst>
                                        </p:cTn>
                                        <p:tgtEl>
                                          <p:spTgt spid="13"/>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12"/>
                                        </p:tgtEl>
                                      </p:cBhvr>
                                    </p:animEffect>
                                    <p:set>
                                      <p:cBhvr>
                                        <p:cTn id="61" dur="1" fill="hold">
                                          <p:stCondLst>
                                            <p:cond delay="499"/>
                                          </p:stCondLst>
                                        </p:cTn>
                                        <p:tgtEl>
                                          <p:spTgt spid="12"/>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1"/>
                                        </p:tgtEl>
                                      </p:cBhvr>
                                    </p:animEffect>
                                    <p:set>
                                      <p:cBhvr>
                                        <p:cTn id="64" dur="1" fill="hold">
                                          <p:stCondLst>
                                            <p:cond delay="499"/>
                                          </p:stCondLst>
                                        </p:cTn>
                                        <p:tgtEl>
                                          <p:spTgt spid="11"/>
                                        </p:tgtEl>
                                        <p:attrNameLst>
                                          <p:attrName>style.visibility</p:attrName>
                                        </p:attrNameLst>
                                      </p:cBhvr>
                                      <p:to>
                                        <p:strVal val="hidden"/>
                                      </p:to>
                                    </p:set>
                                  </p:childTnLst>
                                </p:cTn>
                              </p:par>
                              <p:par>
                                <p:cTn id="65" presetID="10" presetClass="entr" presetSubtype="0" fill="hold"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par>
                                <p:cTn id="71" presetID="10" presetClass="entr" presetSubtype="0" fill="hold" nodeType="with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500"/>
                                        <p:tgtEl>
                                          <p:spTgt spid="1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fade">
                                      <p:cBhvr>
                                        <p:cTn id="76" dur="500"/>
                                        <p:tgtEl>
                                          <p:spTgt spid="15"/>
                                        </p:tgtEl>
                                      </p:cBhvr>
                                    </p:animEffect>
                                  </p:childTnLst>
                                </p:cTn>
                              </p:par>
                              <p:par>
                                <p:cTn id="77" presetID="19" presetClass="emph" presetSubtype="0" fill="hold" nodeType="withEffect">
                                  <p:stCondLst>
                                    <p:cond delay="0"/>
                                  </p:stCondLst>
                                  <p:childTnLst>
                                    <p:animClr clrSpc="rgb" dir="cw">
                                      <p:cBhvr override="childStyle">
                                        <p:cTn id="78" dur="500" fill="hold"/>
                                        <p:tgtEl>
                                          <p:spTgt spid="3">
                                            <p:txEl>
                                              <p:pRg st="2" end="2"/>
                                            </p:txEl>
                                          </p:spTgt>
                                        </p:tgtEl>
                                        <p:attrNameLst>
                                          <p:attrName>style.color</p:attrName>
                                        </p:attrNameLst>
                                      </p:cBhvr>
                                      <p:to>
                                        <a:srgbClr val="C00000"/>
                                      </p:to>
                                    </p:animClr>
                                    <p:animClr clrSpc="rgb" dir="cw">
                                      <p:cBhvr>
                                        <p:cTn id="79" dur="500" fill="hold"/>
                                        <p:tgtEl>
                                          <p:spTgt spid="3">
                                            <p:txEl>
                                              <p:pRg st="2" end="2"/>
                                            </p:txEl>
                                          </p:spTgt>
                                        </p:tgtEl>
                                        <p:attrNameLst>
                                          <p:attrName>fillcolor</p:attrName>
                                        </p:attrNameLst>
                                      </p:cBhvr>
                                      <p:to>
                                        <a:srgbClr val="C00000"/>
                                      </p:to>
                                    </p:animClr>
                                    <p:set>
                                      <p:cBhvr>
                                        <p:cTn id="80" dur="500" fill="hold"/>
                                        <p:tgtEl>
                                          <p:spTgt spid="3">
                                            <p:txEl>
                                              <p:pRg st="2" end="2"/>
                                            </p:txEl>
                                          </p:spTgt>
                                        </p:tgtEl>
                                        <p:attrNameLst>
                                          <p:attrName>fill.type</p:attrName>
                                        </p:attrNameLst>
                                      </p:cBhvr>
                                      <p:to>
                                        <p:strVal val="solid"/>
                                      </p:to>
                                    </p:set>
                                    <p:set>
                                      <p:cBhvr>
                                        <p:cTn id="81" dur="500" fill="hold"/>
                                        <p:tgtEl>
                                          <p:spTgt spid="3">
                                            <p:txEl>
                                              <p:pRg st="2" end="2"/>
                                            </p:txEl>
                                          </p:spTgt>
                                        </p:tgtEl>
                                        <p:attrNameLst>
                                          <p:attrName>fill.on</p:attrName>
                                        </p:attrNameLst>
                                      </p:cBhvr>
                                      <p:to>
                                        <p:strVal val="true"/>
                                      </p:to>
                                    </p:set>
                                  </p:childTnLst>
                                </p:cTn>
                              </p:par>
                            </p:childTnLst>
                          </p:cTn>
                        </p:par>
                      </p:childTnLst>
                    </p:cTn>
                  </p:par>
                  <p:par>
                    <p:cTn id="82" fill="hold">
                      <p:stCondLst>
                        <p:cond delay="indefinite"/>
                      </p:stCondLst>
                      <p:childTnLst>
                        <p:par>
                          <p:cTn id="83" fill="hold">
                            <p:stCondLst>
                              <p:cond delay="0"/>
                            </p:stCondLst>
                            <p:childTnLst>
                              <p:par>
                                <p:cTn id="84" presetID="25" presetClass="emph" presetSubtype="0" fill="hold" nodeType="clickEffect">
                                  <p:stCondLst>
                                    <p:cond delay="0"/>
                                  </p:stCondLst>
                                  <p:childTnLst>
                                    <p:animClr clrSpc="hsl" dir="cw">
                                      <p:cBhvr override="childStyle">
                                        <p:cTn id="85" dur="500" fill="hold"/>
                                        <p:tgtEl>
                                          <p:spTgt spid="3">
                                            <p:txEl>
                                              <p:pRg st="2" end="2"/>
                                            </p:txEl>
                                          </p:spTgt>
                                        </p:tgtEl>
                                        <p:attrNameLst>
                                          <p:attrName>style.color</p:attrName>
                                        </p:attrNameLst>
                                      </p:cBhvr>
                                      <p:by>
                                        <p:hsl h="0" s="-70588" l="0"/>
                                      </p:by>
                                    </p:animClr>
                                    <p:animClr clrSpc="hsl" dir="cw">
                                      <p:cBhvr>
                                        <p:cTn id="86" dur="500" fill="hold"/>
                                        <p:tgtEl>
                                          <p:spTgt spid="3">
                                            <p:txEl>
                                              <p:pRg st="2" end="2"/>
                                            </p:txEl>
                                          </p:spTgt>
                                        </p:tgtEl>
                                        <p:attrNameLst>
                                          <p:attrName>fillcolor</p:attrName>
                                        </p:attrNameLst>
                                      </p:cBhvr>
                                      <p:by>
                                        <p:hsl h="0" s="-70588" l="0"/>
                                      </p:by>
                                    </p:animClr>
                                    <p:animClr clrSpc="hsl" dir="cw">
                                      <p:cBhvr>
                                        <p:cTn id="87" dur="500" fill="hold"/>
                                        <p:tgtEl>
                                          <p:spTgt spid="3">
                                            <p:txEl>
                                              <p:pRg st="2" end="2"/>
                                            </p:txEl>
                                          </p:spTgt>
                                        </p:tgtEl>
                                        <p:attrNameLst>
                                          <p:attrName>stroke.color</p:attrName>
                                        </p:attrNameLst>
                                      </p:cBhvr>
                                      <p:by>
                                        <p:hsl h="0" s="-70588" l="0"/>
                                      </p:by>
                                    </p:animClr>
                                    <p:set>
                                      <p:cBhvr>
                                        <p:cTn id="88" dur="500" fill="hold"/>
                                        <p:tgtEl>
                                          <p:spTgt spid="3">
                                            <p:txEl>
                                              <p:pRg st="2" end="2"/>
                                            </p:txEl>
                                          </p:spTgt>
                                        </p:tgtEl>
                                        <p:attrNameLst>
                                          <p:attrName>fill.type</p:attrName>
                                        </p:attrNameLst>
                                      </p:cBhvr>
                                      <p:to>
                                        <p:strVal val="solid"/>
                                      </p:to>
                                    </p:set>
                                  </p:childTnLst>
                                </p:cTn>
                              </p:par>
                              <p:par>
                                <p:cTn id="89" presetID="10" presetClass="exit" presetSubtype="0" fill="hold" nodeType="withEffect">
                                  <p:stCondLst>
                                    <p:cond delay="0"/>
                                  </p:stCondLst>
                                  <p:childTnLst>
                                    <p:animEffect transition="out" filter="fade">
                                      <p:cBhvr>
                                        <p:cTn id="90" dur="500"/>
                                        <p:tgtEl>
                                          <p:spTgt spid="16"/>
                                        </p:tgtEl>
                                      </p:cBhvr>
                                    </p:animEffect>
                                    <p:set>
                                      <p:cBhvr>
                                        <p:cTn id="91" dur="1" fill="hold">
                                          <p:stCondLst>
                                            <p:cond delay="499"/>
                                          </p:stCondLst>
                                        </p:cTn>
                                        <p:tgtEl>
                                          <p:spTgt spid="16"/>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14"/>
                                        </p:tgtEl>
                                      </p:cBhvr>
                                    </p:animEffect>
                                    <p:set>
                                      <p:cBhvr>
                                        <p:cTn id="94" dur="1" fill="hold">
                                          <p:stCondLst>
                                            <p:cond delay="499"/>
                                          </p:stCondLst>
                                        </p:cTn>
                                        <p:tgtEl>
                                          <p:spTgt spid="14"/>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17"/>
                                        </p:tgtEl>
                                      </p:cBhvr>
                                    </p:animEffect>
                                    <p:set>
                                      <p:cBhvr>
                                        <p:cTn id="97" dur="1" fill="hold">
                                          <p:stCondLst>
                                            <p:cond delay="499"/>
                                          </p:stCondLst>
                                        </p:cTn>
                                        <p:tgtEl>
                                          <p:spTgt spid="17"/>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15"/>
                                        </p:tgtEl>
                                      </p:cBhvr>
                                    </p:animEffect>
                                    <p:set>
                                      <p:cBhvr>
                                        <p:cTn id="100" dur="1" fill="hold">
                                          <p:stCondLst>
                                            <p:cond delay="499"/>
                                          </p:stCondLst>
                                        </p:cTn>
                                        <p:tgtEl>
                                          <p:spTgt spid="15"/>
                                        </p:tgtEl>
                                        <p:attrNameLst>
                                          <p:attrName>style.visibility</p:attrName>
                                        </p:attrNameLst>
                                      </p:cBhvr>
                                      <p:to>
                                        <p:strVal val="hidden"/>
                                      </p:to>
                                    </p:set>
                                  </p:childTnLst>
                                </p:cTn>
                              </p:par>
                              <p:par>
                                <p:cTn id="101" presetID="10" presetClass="exit" presetSubtype="0" fill="hold" grpId="0" nodeType="withEffect">
                                  <p:stCondLst>
                                    <p:cond delay="0"/>
                                  </p:stCondLst>
                                  <p:childTnLst>
                                    <p:animEffect transition="out" filter="fade">
                                      <p:cBhvr>
                                        <p:cTn id="102" dur="500"/>
                                        <p:tgtEl>
                                          <p:spTgt spid="6"/>
                                        </p:tgtEl>
                                      </p:cBhvr>
                                    </p:animEffect>
                                    <p:set>
                                      <p:cBhvr>
                                        <p:cTn id="103" dur="1" fill="hold">
                                          <p:stCondLst>
                                            <p:cond delay="499"/>
                                          </p:stCondLst>
                                        </p:cTn>
                                        <p:tgtEl>
                                          <p:spTgt spid="6"/>
                                        </p:tgtEl>
                                        <p:attrNameLst>
                                          <p:attrName>style.visibility</p:attrName>
                                        </p:attrNameLst>
                                      </p:cBhvr>
                                      <p:to>
                                        <p:strVal val="hidden"/>
                                      </p:to>
                                    </p:set>
                                  </p:childTnLst>
                                </p:cTn>
                              </p:par>
                              <p:par>
                                <p:cTn id="104" presetID="10" presetClass="entr" presetSubtype="0" fill="hold" grpId="0" nodeType="withEffect">
                                  <p:stCondLst>
                                    <p:cond delay="0"/>
                                  </p:stCondLst>
                                  <p:childTnLst>
                                    <p:set>
                                      <p:cBhvr>
                                        <p:cTn id="105" dur="1" fill="hold">
                                          <p:stCondLst>
                                            <p:cond delay="0"/>
                                          </p:stCondLst>
                                        </p:cTn>
                                        <p:tgtEl>
                                          <p:spTgt spid="33"/>
                                        </p:tgtEl>
                                        <p:attrNameLst>
                                          <p:attrName>style.visibility</p:attrName>
                                        </p:attrNameLst>
                                      </p:cBhvr>
                                      <p:to>
                                        <p:strVal val="visible"/>
                                      </p:to>
                                    </p:set>
                                    <p:animEffect transition="in" filter="fade">
                                      <p:cBhvr>
                                        <p:cTn id="106" dur="500"/>
                                        <p:tgtEl>
                                          <p:spTgt spid="33"/>
                                        </p:tgtEl>
                                      </p:cBhvr>
                                    </p:animEffect>
                                  </p:childTnLst>
                                </p:cTn>
                              </p:par>
                              <p:par>
                                <p:cTn id="107" presetID="19" presetClass="emph" presetSubtype="0" fill="hold" nodeType="withEffect">
                                  <p:stCondLst>
                                    <p:cond delay="0"/>
                                  </p:stCondLst>
                                  <p:childTnLst>
                                    <p:animClr clrSpc="rgb" dir="cw">
                                      <p:cBhvr override="childStyle">
                                        <p:cTn id="108" dur="500" fill="hold"/>
                                        <p:tgtEl>
                                          <p:spTgt spid="3">
                                            <p:txEl>
                                              <p:pRg st="3" end="3"/>
                                            </p:txEl>
                                          </p:spTgt>
                                        </p:tgtEl>
                                        <p:attrNameLst>
                                          <p:attrName>style.color</p:attrName>
                                        </p:attrNameLst>
                                      </p:cBhvr>
                                      <p:to>
                                        <a:srgbClr val="C00000"/>
                                      </p:to>
                                    </p:animClr>
                                    <p:animClr clrSpc="rgb" dir="cw">
                                      <p:cBhvr>
                                        <p:cTn id="109" dur="500" fill="hold"/>
                                        <p:tgtEl>
                                          <p:spTgt spid="3">
                                            <p:txEl>
                                              <p:pRg st="3" end="3"/>
                                            </p:txEl>
                                          </p:spTgt>
                                        </p:tgtEl>
                                        <p:attrNameLst>
                                          <p:attrName>fillcolor</p:attrName>
                                        </p:attrNameLst>
                                      </p:cBhvr>
                                      <p:to>
                                        <a:srgbClr val="C00000"/>
                                      </p:to>
                                    </p:animClr>
                                    <p:set>
                                      <p:cBhvr>
                                        <p:cTn id="110" dur="500" fill="hold"/>
                                        <p:tgtEl>
                                          <p:spTgt spid="3">
                                            <p:txEl>
                                              <p:pRg st="3" end="3"/>
                                            </p:txEl>
                                          </p:spTgt>
                                        </p:tgtEl>
                                        <p:attrNameLst>
                                          <p:attrName>fill.type</p:attrName>
                                        </p:attrNameLst>
                                      </p:cBhvr>
                                      <p:to>
                                        <p:strVal val="solid"/>
                                      </p:to>
                                    </p:set>
                                    <p:set>
                                      <p:cBhvr>
                                        <p:cTn id="111" dur="500" fill="hold"/>
                                        <p:tgtEl>
                                          <p:spTgt spid="3">
                                            <p:txEl>
                                              <p:pRg st="3" end="3"/>
                                            </p:txEl>
                                          </p:spTgt>
                                        </p:tgtEl>
                                        <p:attrNameLst>
                                          <p:attrName>fill.on</p:attrName>
                                        </p:attrNameLst>
                                      </p:cBhvr>
                                      <p:to>
                                        <p:strVal val="true"/>
                                      </p:to>
                                    </p:set>
                                  </p:childTnLst>
                                </p:cTn>
                              </p:par>
                            </p:childTnLst>
                          </p:cTn>
                        </p:par>
                      </p:childTnLst>
                    </p:cTn>
                  </p:par>
                  <p:par>
                    <p:cTn id="112" fill="hold">
                      <p:stCondLst>
                        <p:cond delay="indefinite"/>
                      </p:stCondLst>
                      <p:childTnLst>
                        <p:par>
                          <p:cTn id="113" fill="hold">
                            <p:stCondLst>
                              <p:cond delay="0"/>
                            </p:stCondLst>
                            <p:childTnLst>
                              <p:par>
                                <p:cTn id="114" presetID="25" presetClass="emph" presetSubtype="0" fill="hold" nodeType="clickEffect">
                                  <p:stCondLst>
                                    <p:cond delay="0"/>
                                  </p:stCondLst>
                                  <p:childTnLst>
                                    <p:animClr clrSpc="hsl" dir="cw">
                                      <p:cBhvr override="childStyle">
                                        <p:cTn id="115" dur="500" fill="hold"/>
                                        <p:tgtEl>
                                          <p:spTgt spid="3">
                                            <p:txEl>
                                              <p:pRg st="3" end="3"/>
                                            </p:txEl>
                                          </p:spTgt>
                                        </p:tgtEl>
                                        <p:attrNameLst>
                                          <p:attrName>style.color</p:attrName>
                                        </p:attrNameLst>
                                      </p:cBhvr>
                                      <p:by>
                                        <p:hsl h="0" s="-70588" l="0"/>
                                      </p:by>
                                    </p:animClr>
                                    <p:animClr clrSpc="hsl" dir="cw">
                                      <p:cBhvr>
                                        <p:cTn id="116" dur="500" fill="hold"/>
                                        <p:tgtEl>
                                          <p:spTgt spid="3">
                                            <p:txEl>
                                              <p:pRg st="3" end="3"/>
                                            </p:txEl>
                                          </p:spTgt>
                                        </p:tgtEl>
                                        <p:attrNameLst>
                                          <p:attrName>fillcolor</p:attrName>
                                        </p:attrNameLst>
                                      </p:cBhvr>
                                      <p:by>
                                        <p:hsl h="0" s="-70588" l="0"/>
                                      </p:by>
                                    </p:animClr>
                                    <p:animClr clrSpc="hsl" dir="cw">
                                      <p:cBhvr>
                                        <p:cTn id="117" dur="500" fill="hold"/>
                                        <p:tgtEl>
                                          <p:spTgt spid="3">
                                            <p:txEl>
                                              <p:pRg st="3" end="3"/>
                                            </p:txEl>
                                          </p:spTgt>
                                        </p:tgtEl>
                                        <p:attrNameLst>
                                          <p:attrName>stroke.color</p:attrName>
                                        </p:attrNameLst>
                                      </p:cBhvr>
                                      <p:by>
                                        <p:hsl h="0" s="-70588" l="0"/>
                                      </p:by>
                                    </p:animClr>
                                    <p:set>
                                      <p:cBhvr>
                                        <p:cTn id="118" dur="500" fill="hold"/>
                                        <p:tgtEl>
                                          <p:spTgt spid="3">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6" grpId="1" animBg="1"/>
      <p:bldP spid="8" grpId="0" animBg="1"/>
      <p:bldP spid="8" grpId="1" animBg="1"/>
      <p:bldP spid="9" grpId="0" animBg="1"/>
      <p:bldP spid="9" grpId="1" animBg="1"/>
      <p:bldP spid="10" grpId="0" animBg="1"/>
      <p:bldP spid="10" grpId="1" animBg="1"/>
      <p:bldP spid="14" grpId="0" animBg="1"/>
      <p:bldP spid="14" grpId="1" animBg="1"/>
      <p:bldP spid="15" grpId="0" animBg="1"/>
      <p:bldP spid="15" grpId="1" animBg="1"/>
      <p:bldP spid="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15"/>
          <p:cNvSpPr/>
          <p:nvPr/>
        </p:nvSpPr>
        <p:spPr>
          <a:xfrm>
            <a:off x="1981200" y="3419296"/>
            <a:ext cx="3609975" cy="800279"/>
          </a:xfrm>
          <a:custGeom>
            <a:avLst/>
            <a:gdLst>
              <a:gd name="connsiteX0" fmla="*/ 0 w 2806700"/>
              <a:gd name="connsiteY0" fmla="*/ 1719972 h 1719972"/>
              <a:gd name="connsiteX1" fmla="*/ 228600 w 2806700"/>
              <a:gd name="connsiteY1" fmla="*/ 411872 h 1719972"/>
              <a:gd name="connsiteX2" fmla="*/ 279400 w 2806700"/>
              <a:gd name="connsiteY2" fmla="*/ 297572 h 1719972"/>
              <a:gd name="connsiteX3" fmla="*/ 304800 w 2806700"/>
              <a:gd name="connsiteY3" fmla="*/ 259472 h 1719972"/>
              <a:gd name="connsiteX4" fmla="*/ 330200 w 2806700"/>
              <a:gd name="connsiteY4" fmla="*/ 208672 h 1719972"/>
              <a:gd name="connsiteX5" fmla="*/ 419100 w 2806700"/>
              <a:gd name="connsiteY5" fmla="*/ 107072 h 1719972"/>
              <a:gd name="connsiteX6" fmla="*/ 469900 w 2806700"/>
              <a:gd name="connsiteY6" fmla="*/ 81672 h 1719972"/>
              <a:gd name="connsiteX7" fmla="*/ 558800 w 2806700"/>
              <a:gd name="connsiteY7" fmla="*/ 30872 h 1719972"/>
              <a:gd name="connsiteX8" fmla="*/ 673100 w 2806700"/>
              <a:gd name="connsiteY8" fmla="*/ 5472 h 1719972"/>
              <a:gd name="connsiteX9" fmla="*/ 1498600 w 2806700"/>
              <a:gd name="connsiteY9" fmla="*/ 68972 h 1719972"/>
              <a:gd name="connsiteX10" fmla="*/ 1612900 w 2806700"/>
              <a:gd name="connsiteY10" fmla="*/ 107072 h 1719972"/>
              <a:gd name="connsiteX11" fmla="*/ 1727200 w 2806700"/>
              <a:gd name="connsiteY11" fmla="*/ 170572 h 1719972"/>
              <a:gd name="connsiteX12" fmla="*/ 1765300 w 2806700"/>
              <a:gd name="connsiteY12" fmla="*/ 221372 h 1719972"/>
              <a:gd name="connsiteX13" fmla="*/ 1803400 w 2806700"/>
              <a:gd name="connsiteY13" fmla="*/ 259472 h 1719972"/>
              <a:gd name="connsiteX14" fmla="*/ 1879600 w 2806700"/>
              <a:gd name="connsiteY14" fmla="*/ 310272 h 1719972"/>
              <a:gd name="connsiteX15" fmla="*/ 1930400 w 2806700"/>
              <a:gd name="connsiteY15" fmla="*/ 386472 h 1719972"/>
              <a:gd name="connsiteX16" fmla="*/ 2006600 w 2806700"/>
              <a:gd name="connsiteY16" fmla="*/ 437272 h 1719972"/>
              <a:gd name="connsiteX17" fmla="*/ 2082800 w 2806700"/>
              <a:gd name="connsiteY17" fmla="*/ 475372 h 1719972"/>
              <a:gd name="connsiteX18" fmla="*/ 2120900 w 2806700"/>
              <a:gd name="connsiteY18" fmla="*/ 513472 h 1719972"/>
              <a:gd name="connsiteX19" fmla="*/ 2159000 w 2806700"/>
              <a:gd name="connsiteY19" fmla="*/ 538872 h 1719972"/>
              <a:gd name="connsiteX20" fmla="*/ 2197100 w 2806700"/>
              <a:gd name="connsiteY20" fmla="*/ 576972 h 1719972"/>
              <a:gd name="connsiteX21" fmla="*/ 2273300 w 2806700"/>
              <a:gd name="connsiteY21" fmla="*/ 627772 h 1719972"/>
              <a:gd name="connsiteX22" fmla="*/ 2311400 w 2806700"/>
              <a:gd name="connsiteY22" fmla="*/ 665872 h 1719972"/>
              <a:gd name="connsiteX23" fmla="*/ 2336800 w 2806700"/>
              <a:gd name="connsiteY23" fmla="*/ 703972 h 1719972"/>
              <a:gd name="connsiteX24" fmla="*/ 2374900 w 2806700"/>
              <a:gd name="connsiteY24" fmla="*/ 729372 h 1719972"/>
              <a:gd name="connsiteX25" fmla="*/ 2438400 w 2806700"/>
              <a:gd name="connsiteY25" fmla="*/ 830972 h 1719972"/>
              <a:gd name="connsiteX26" fmla="*/ 2463800 w 2806700"/>
              <a:gd name="connsiteY26" fmla="*/ 843672 h 1719972"/>
              <a:gd name="connsiteX27" fmla="*/ 2806700 w 2806700"/>
              <a:gd name="connsiteY27" fmla="*/ 1707272 h 1719972"/>
              <a:gd name="connsiteX28" fmla="*/ 0 w 2806700"/>
              <a:gd name="connsiteY28" fmla="*/ 1719972 h 1719972"/>
              <a:gd name="connsiteX0" fmla="*/ 0 w 2806700"/>
              <a:gd name="connsiteY0" fmla="*/ 1719972 h 1719972"/>
              <a:gd name="connsiteX1" fmla="*/ 181472 w 2806700"/>
              <a:gd name="connsiteY1" fmla="*/ 411873 h 1719972"/>
              <a:gd name="connsiteX2" fmla="*/ 279400 w 2806700"/>
              <a:gd name="connsiteY2" fmla="*/ 297572 h 1719972"/>
              <a:gd name="connsiteX3" fmla="*/ 304800 w 2806700"/>
              <a:gd name="connsiteY3" fmla="*/ 259472 h 1719972"/>
              <a:gd name="connsiteX4" fmla="*/ 330200 w 2806700"/>
              <a:gd name="connsiteY4" fmla="*/ 208672 h 1719972"/>
              <a:gd name="connsiteX5" fmla="*/ 419100 w 2806700"/>
              <a:gd name="connsiteY5" fmla="*/ 107072 h 1719972"/>
              <a:gd name="connsiteX6" fmla="*/ 469900 w 2806700"/>
              <a:gd name="connsiteY6" fmla="*/ 81672 h 1719972"/>
              <a:gd name="connsiteX7" fmla="*/ 558800 w 2806700"/>
              <a:gd name="connsiteY7" fmla="*/ 30872 h 1719972"/>
              <a:gd name="connsiteX8" fmla="*/ 673100 w 2806700"/>
              <a:gd name="connsiteY8" fmla="*/ 5472 h 1719972"/>
              <a:gd name="connsiteX9" fmla="*/ 1498600 w 2806700"/>
              <a:gd name="connsiteY9" fmla="*/ 68972 h 1719972"/>
              <a:gd name="connsiteX10" fmla="*/ 1612900 w 2806700"/>
              <a:gd name="connsiteY10" fmla="*/ 107072 h 1719972"/>
              <a:gd name="connsiteX11" fmla="*/ 1727200 w 2806700"/>
              <a:gd name="connsiteY11" fmla="*/ 170572 h 1719972"/>
              <a:gd name="connsiteX12" fmla="*/ 1765300 w 2806700"/>
              <a:gd name="connsiteY12" fmla="*/ 221372 h 1719972"/>
              <a:gd name="connsiteX13" fmla="*/ 1803400 w 2806700"/>
              <a:gd name="connsiteY13" fmla="*/ 259472 h 1719972"/>
              <a:gd name="connsiteX14" fmla="*/ 1879600 w 2806700"/>
              <a:gd name="connsiteY14" fmla="*/ 310272 h 1719972"/>
              <a:gd name="connsiteX15" fmla="*/ 1930400 w 2806700"/>
              <a:gd name="connsiteY15" fmla="*/ 386472 h 1719972"/>
              <a:gd name="connsiteX16" fmla="*/ 2006600 w 2806700"/>
              <a:gd name="connsiteY16" fmla="*/ 437272 h 1719972"/>
              <a:gd name="connsiteX17" fmla="*/ 2082800 w 2806700"/>
              <a:gd name="connsiteY17" fmla="*/ 475372 h 1719972"/>
              <a:gd name="connsiteX18" fmla="*/ 2120900 w 2806700"/>
              <a:gd name="connsiteY18" fmla="*/ 513472 h 1719972"/>
              <a:gd name="connsiteX19" fmla="*/ 2159000 w 2806700"/>
              <a:gd name="connsiteY19" fmla="*/ 538872 h 1719972"/>
              <a:gd name="connsiteX20" fmla="*/ 2197100 w 2806700"/>
              <a:gd name="connsiteY20" fmla="*/ 576972 h 1719972"/>
              <a:gd name="connsiteX21" fmla="*/ 2273300 w 2806700"/>
              <a:gd name="connsiteY21" fmla="*/ 627772 h 1719972"/>
              <a:gd name="connsiteX22" fmla="*/ 2311400 w 2806700"/>
              <a:gd name="connsiteY22" fmla="*/ 665872 h 1719972"/>
              <a:gd name="connsiteX23" fmla="*/ 2336800 w 2806700"/>
              <a:gd name="connsiteY23" fmla="*/ 703972 h 1719972"/>
              <a:gd name="connsiteX24" fmla="*/ 2374900 w 2806700"/>
              <a:gd name="connsiteY24" fmla="*/ 729372 h 1719972"/>
              <a:gd name="connsiteX25" fmla="*/ 2438400 w 2806700"/>
              <a:gd name="connsiteY25" fmla="*/ 830972 h 1719972"/>
              <a:gd name="connsiteX26" fmla="*/ 2463800 w 2806700"/>
              <a:gd name="connsiteY26" fmla="*/ 843672 h 1719972"/>
              <a:gd name="connsiteX27" fmla="*/ 2806700 w 2806700"/>
              <a:gd name="connsiteY27" fmla="*/ 1707272 h 1719972"/>
              <a:gd name="connsiteX28" fmla="*/ 0 w 2806700"/>
              <a:gd name="connsiteY28" fmla="*/ 1719972 h 1719972"/>
              <a:gd name="connsiteX0" fmla="*/ 0 w 2806700"/>
              <a:gd name="connsiteY0" fmla="*/ 1719972 h 1719972"/>
              <a:gd name="connsiteX1" fmla="*/ 181472 w 2806700"/>
              <a:gd name="connsiteY1" fmla="*/ 411873 h 1719972"/>
              <a:gd name="connsiteX2" fmla="*/ 245364 w 2806700"/>
              <a:gd name="connsiteY2" fmla="*/ 251502 h 1719972"/>
              <a:gd name="connsiteX3" fmla="*/ 304800 w 2806700"/>
              <a:gd name="connsiteY3" fmla="*/ 259472 h 1719972"/>
              <a:gd name="connsiteX4" fmla="*/ 330200 w 2806700"/>
              <a:gd name="connsiteY4" fmla="*/ 208672 h 1719972"/>
              <a:gd name="connsiteX5" fmla="*/ 419100 w 2806700"/>
              <a:gd name="connsiteY5" fmla="*/ 107072 h 1719972"/>
              <a:gd name="connsiteX6" fmla="*/ 469900 w 2806700"/>
              <a:gd name="connsiteY6" fmla="*/ 81672 h 1719972"/>
              <a:gd name="connsiteX7" fmla="*/ 558800 w 2806700"/>
              <a:gd name="connsiteY7" fmla="*/ 30872 h 1719972"/>
              <a:gd name="connsiteX8" fmla="*/ 673100 w 2806700"/>
              <a:gd name="connsiteY8" fmla="*/ 5472 h 1719972"/>
              <a:gd name="connsiteX9" fmla="*/ 1498600 w 2806700"/>
              <a:gd name="connsiteY9" fmla="*/ 68972 h 1719972"/>
              <a:gd name="connsiteX10" fmla="*/ 1612900 w 2806700"/>
              <a:gd name="connsiteY10" fmla="*/ 107072 h 1719972"/>
              <a:gd name="connsiteX11" fmla="*/ 1727200 w 2806700"/>
              <a:gd name="connsiteY11" fmla="*/ 170572 h 1719972"/>
              <a:gd name="connsiteX12" fmla="*/ 1765300 w 2806700"/>
              <a:gd name="connsiteY12" fmla="*/ 221372 h 1719972"/>
              <a:gd name="connsiteX13" fmla="*/ 1803400 w 2806700"/>
              <a:gd name="connsiteY13" fmla="*/ 259472 h 1719972"/>
              <a:gd name="connsiteX14" fmla="*/ 1879600 w 2806700"/>
              <a:gd name="connsiteY14" fmla="*/ 310272 h 1719972"/>
              <a:gd name="connsiteX15" fmla="*/ 1930400 w 2806700"/>
              <a:gd name="connsiteY15" fmla="*/ 386472 h 1719972"/>
              <a:gd name="connsiteX16" fmla="*/ 2006600 w 2806700"/>
              <a:gd name="connsiteY16" fmla="*/ 437272 h 1719972"/>
              <a:gd name="connsiteX17" fmla="*/ 2082800 w 2806700"/>
              <a:gd name="connsiteY17" fmla="*/ 475372 h 1719972"/>
              <a:gd name="connsiteX18" fmla="*/ 2120900 w 2806700"/>
              <a:gd name="connsiteY18" fmla="*/ 513472 h 1719972"/>
              <a:gd name="connsiteX19" fmla="*/ 2159000 w 2806700"/>
              <a:gd name="connsiteY19" fmla="*/ 538872 h 1719972"/>
              <a:gd name="connsiteX20" fmla="*/ 2197100 w 2806700"/>
              <a:gd name="connsiteY20" fmla="*/ 576972 h 1719972"/>
              <a:gd name="connsiteX21" fmla="*/ 2273300 w 2806700"/>
              <a:gd name="connsiteY21" fmla="*/ 627772 h 1719972"/>
              <a:gd name="connsiteX22" fmla="*/ 2311400 w 2806700"/>
              <a:gd name="connsiteY22" fmla="*/ 665872 h 1719972"/>
              <a:gd name="connsiteX23" fmla="*/ 2336800 w 2806700"/>
              <a:gd name="connsiteY23" fmla="*/ 703972 h 1719972"/>
              <a:gd name="connsiteX24" fmla="*/ 2374900 w 2806700"/>
              <a:gd name="connsiteY24" fmla="*/ 729372 h 1719972"/>
              <a:gd name="connsiteX25" fmla="*/ 2438400 w 2806700"/>
              <a:gd name="connsiteY25" fmla="*/ 830972 h 1719972"/>
              <a:gd name="connsiteX26" fmla="*/ 2463800 w 2806700"/>
              <a:gd name="connsiteY26" fmla="*/ 843672 h 1719972"/>
              <a:gd name="connsiteX27" fmla="*/ 2806700 w 2806700"/>
              <a:gd name="connsiteY27" fmla="*/ 1707272 h 1719972"/>
              <a:gd name="connsiteX28" fmla="*/ 0 w 2806700"/>
              <a:gd name="connsiteY28" fmla="*/ 1719972 h 1719972"/>
              <a:gd name="connsiteX0" fmla="*/ 0 w 2806700"/>
              <a:gd name="connsiteY0" fmla="*/ 1719972 h 1719972"/>
              <a:gd name="connsiteX1" fmla="*/ 181472 w 2806700"/>
              <a:gd name="connsiteY1" fmla="*/ 411873 h 1719972"/>
              <a:gd name="connsiteX2" fmla="*/ 245364 w 2806700"/>
              <a:gd name="connsiteY2" fmla="*/ 251502 h 1719972"/>
              <a:gd name="connsiteX3" fmla="*/ 278618 w 2806700"/>
              <a:gd name="connsiteY3" fmla="*/ 167331 h 1719972"/>
              <a:gd name="connsiteX4" fmla="*/ 330200 w 2806700"/>
              <a:gd name="connsiteY4" fmla="*/ 208672 h 1719972"/>
              <a:gd name="connsiteX5" fmla="*/ 419100 w 2806700"/>
              <a:gd name="connsiteY5" fmla="*/ 107072 h 1719972"/>
              <a:gd name="connsiteX6" fmla="*/ 469900 w 2806700"/>
              <a:gd name="connsiteY6" fmla="*/ 81672 h 1719972"/>
              <a:gd name="connsiteX7" fmla="*/ 558800 w 2806700"/>
              <a:gd name="connsiteY7" fmla="*/ 30872 h 1719972"/>
              <a:gd name="connsiteX8" fmla="*/ 673100 w 2806700"/>
              <a:gd name="connsiteY8" fmla="*/ 5472 h 1719972"/>
              <a:gd name="connsiteX9" fmla="*/ 1498600 w 2806700"/>
              <a:gd name="connsiteY9" fmla="*/ 68972 h 1719972"/>
              <a:gd name="connsiteX10" fmla="*/ 1612900 w 2806700"/>
              <a:gd name="connsiteY10" fmla="*/ 107072 h 1719972"/>
              <a:gd name="connsiteX11" fmla="*/ 1727200 w 2806700"/>
              <a:gd name="connsiteY11" fmla="*/ 170572 h 1719972"/>
              <a:gd name="connsiteX12" fmla="*/ 1765300 w 2806700"/>
              <a:gd name="connsiteY12" fmla="*/ 221372 h 1719972"/>
              <a:gd name="connsiteX13" fmla="*/ 1803400 w 2806700"/>
              <a:gd name="connsiteY13" fmla="*/ 259472 h 1719972"/>
              <a:gd name="connsiteX14" fmla="*/ 1879600 w 2806700"/>
              <a:gd name="connsiteY14" fmla="*/ 310272 h 1719972"/>
              <a:gd name="connsiteX15" fmla="*/ 1930400 w 2806700"/>
              <a:gd name="connsiteY15" fmla="*/ 386472 h 1719972"/>
              <a:gd name="connsiteX16" fmla="*/ 2006600 w 2806700"/>
              <a:gd name="connsiteY16" fmla="*/ 437272 h 1719972"/>
              <a:gd name="connsiteX17" fmla="*/ 2082800 w 2806700"/>
              <a:gd name="connsiteY17" fmla="*/ 475372 h 1719972"/>
              <a:gd name="connsiteX18" fmla="*/ 2120900 w 2806700"/>
              <a:gd name="connsiteY18" fmla="*/ 513472 h 1719972"/>
              <a:gd name="connsiteX19" fmla="*/ 2159000 w 2806700"/>
              <a:gd name="connsiteY19" fmla="*/ 538872 h 1719972"/>
              <a:gd name="connsiteX20" fmla="*/ 2197100 w 2806700"/>
              <a:gd name="connsiteY20" fmla="*/ 576972 h 1719972"/>
              <a:gd name="connsiteX21" fmla="*/ 2273300 w 2806700"/>
              <a:gd name="connsiteY21" fmla="*/ 627772 h 1719972"/>
              <a:gd name="connsiteX22" fmla="*/ 2311400 w 2806700"/>
              <a:gd name="connsiteY22" fmla="*/ 665872 h 1719972"/>
              <a:gd name="connsiteX23" fmla="*/ 2336800 w 2806700"/>
              <a:gd name="connsiteY23" fmla="*/ 703972 h 1719972"/>
              <a:gd name="connsiteX24" fmla="*/ 2374900 w 2806700"/>
              <a:gd name="connsiteY24" fmla="*/ 729372 h 1719972"/>
              <a:gd name="connsiteX25" fmla="*/ 2438400 w 2806700"/>
              <a:gd name="connsiteY25" fmla="*/ 830972 h 1719972"/>
              <a:gd name="connsiteX26" fmla="*/ 2463800 w 2806700"/>
              <a:gd name="connsiteY26" fmla="*/ 843672 h 1719972"/>
              <a:gd name="connsiteX27" fmla="*/ 2806700 w 2806700"/>
              <a:gd name="connsiteY27" fmla="*/ 1707272 h 1719972"/>
              <a:gd name="connsiteX28" fmla="*/ 0 w 2806700"/>
              <a:gd name="connsiteY28" fmla="*/ 1719972 h 1719972"/>
              <a:gd name="connsiteX0" fmla="*/ 0 w 2806700"/>
              <a:gd name="connsiteY0" fmla="*/ 1719972 h 1719972"/>
              <a:gd name="connsiteX1" fmla="*/ 181472 w 2806700"/>
              <a:gd name="connsiteY1" fmla="*/ 411873 h 1719972"/>
              <a:gd name="connsiteX2" fmla="*/ 245364 w 2806700"/>
              <a:gd name="connsiteY2" fmla="*/ 251502 h 1719972"/>
              <a:gd name="connsiteX3" fmla="*/ 281237 w 2806700"/>
              <a:gd name="connsiteY3" fmla="*/ 192926 h 1719972"/>
              <a:gd name="connsiteX4" fmla="*/ 330200 w 2806700"/>
              <a:gd name="connsiteY4" fmla="*/ 208672 h 1719972"/>
              <a:gd name="connsiteX5" fmla="*/ 419100 w 2806700"/>
              <a:gd name="connsiteY5" fmla="*/ 107072 h 1719972"/>
              <a:gd name="connsiteX6" fmla="*/ 469900 w 2806700"/>
              <a:gd name="connsiteY6" fmla="*/ 81672 h 1719972"/>
              <a:gd name="connsiteX7" fmla="*/ 558800 w 2806700"/>
              <a:gd name="connsiteY7" fmla="*/ 30872 h 1719972"/>
              <a:gd name="connsiteX8" fmla="*/ 673100 w 2806700"/>
              <a:gd name="connsiteY8" fmla="*/ 5472 h 1719972"/>
              <a:gd name="connsiteX9" fmla="*/ 1498600 w 2806700"/>
              <a:gd name="connsiteY9" fmla="*/ 68972 h 1719972"/>
              <a:gd name="connsiteX10" fmla="*/ 1612900 w 2806700"/>
              <a:gd name="connsiteY10" fmla="*/ 107072 h 1719972"/>
              <a:gd name="connsiteX11" fmla="*/ 1727200 w 2806700"/>
              <a:gd name="connsiteY11" fmla="*/ 170572 h 1719972"/>
              <a:gd name="connsiteX12" fmla="*/ 1765300 w 2806700"/>
              <a:gd name="connsiteY12" fmla="*/ 221372 h 1719972"/>
              <a:gd name="connsiteX13" fmla="*/ 1803400 w 2806700"/>
              <a:gd name="connsiteY13" fmla="*/ 259472 h 1719972"/>
              <a:gd name="connsiteX14" fmla="*/ 1879600 w 2806700"/>
              <a:gd name="connsiteY14" fmla="*/ 310272 h 1719972"/>
              <a:gd name="connsiteX15" fmla="*/ 1930400 w 2806700"/>
              <a:gd name="connsiteY15" fmla="*/ 386472 h 1719972"/>
              <a:gd name="connsiteX16" fmla="*/ 2006600 w 2806700"/>
              <a:gd name="connsiteY16" fmla="*/ 437272 h 1719972"/>
              <a:gd name="connsiteX17" fmla="*/ 2082800 w 2806700"/>
              <a:gd name="connsiteY17" fmla="*/ 475372 h 1719972"/>
              <a:gd name="connsiteX18" fmla="*/ 2120900 w 2806700"/>
              <a:gd name="connsiteY18" fmla="*/ 513472 h 1719972"/>
              <a:gd name="connsiteX19" fmla="*/ 2159000 w 2806700"/>
              <a:gd name="connsiteY19" fmla="*/ 538872 h 1719972"/>
              <a:gd name="connsiteX20" fmla="*/ 2197100 w 2806700"/>
              <a:gd name="connsiteY20" fmla="*/ 576972 h 1719972"/>
              <a:gd name="connsiteX21" fmla="*/ 2273300 w 2806700"/>
              <a:gd name="connsiteY21" fmla="*/ 627772 h 1719972"/>
              <a:gd name="connsiteX22" fmla="*/ 2311400 w 2806700"/>
              <a:gd name="connsiteY22" fmla="*/ 665872 h 1719972"/>
              <a:gd name="connsiteX23" fmla="*/ 2336800 w 2806700"/>
              <a:gd name="connsiteY23" fmla="*/ 703972 h 1719972"/>
              <a:gd name="connsiteX24" fmla="*/ 2374900 w 2806700"/>
              <a:gd name="connsiteY24" fmla="*/ 729372 h 1719972"/>
              <a:gd name="connsiteX25" fmla="*/ 2438400 w 2806700"/>
              <a:gd name="connsiteY25" fmla="*/ 830972 h 1719972"/>
              <a:gd name="connsiteX26" fmla="*/ 2463800 w 2806700"/>
              <a:gd name="connsiteY26" fmla="*/ 843672 h 1719972"/>
              <a:gd name="connsiteX27" fmla="*/ 2806700 w 2806700"/>
              <a:gd name="connsiteY27" fmla="*/ 1707272 h 1719972"/>
              <a:gd name="connsiteX28" fmla="*/ 0 w 2806700"/>
              <a:gd name="connsiteY28" fmla="*/ 1719972 h 1719972"/>
              <a:gd name="connsiteX0" fmla="*/ 0 w 2806700"/>
              <a:gd name="connsiteY0" fmla="*/ 1719972 h 1719972"/>
              <a:gd name="connsiteX1" fmla="*/ 181472 w 2806700"/>
              <a:gd name="connsiteY1" fmla="*/ 411873 h 1719972"/>
              <a:gd name="connsiteX2" fmla="*/ 245364 w 2806700"/>
              <a:gd name="connsiteY2" fmla="*/ 251502 h 1719972"/>
              <a:gd name="connsiteX3" fmla="*/ 281237 w 2806700"/>
              <a:gd name="connsiteY3" fmla="*/ 192926 h 1719972"/>
              <a:gd name="connsiteX4" fmla="*/ 309255 w 2806700"/>
              <a:gd name="connsiteY4" fmla="*/ 142125 h 1719972"/>
              <a:gd name="connsiteX5" fmla="*/ 419100 w 2806700"/>
              <a:gd name="connsiteY5" fmla="*/ 107072 h 1719972"/>
              <a:gd name="connsiteX6" fmla="*/ 469900 w 2806700"/>
              <a:gd name="connsiteY6" fmla="*/ 81672 h 1719972"/>
              <a:gd name="connsiteX7" fmla="*/ 558800 w 2806700"/>
              <a:gd name="connsiteY7" fmla="*/ 30872 h 1719972"/>
              <a:gd name="connsiteX8" fmla="*/ 673100 w 2806700"/>
              <a:gd name="connsiteY8" fmla="*/ 5472 h 1719972"/>
              <a:gd name="connsiteX9" fmla="*/ 1498600 w 2806700"/>
              <a:gd name="connsiteY9" fmla="*/ 68972 h 1719972"/>
              <a:gd name="connsiteX10" fmla="*/ 1612900 w 2806700"/>
              <a:gd name="connsiteY10" fmla="*/ 107072 h 1719972"/>
              <a:gd name="connsiteX11" fmla="*/ 1727200 w 2806700"/>
              <a:gd name="connsiteY11" fmla="*/ 170572 h 1719972"/>
              <a:gd name="connsiteX12" fmla="*/ 1765300 w 2806700"/>
              <a:gd name="connsiteY12" fmla="*/ 221372 h 1719972"/>
              <a:gd name="connsiteX13" fmla="*/ 1803400 w 2806700"/>
              <a:gd name="connsiteY13" fmla="*/ 259472 h 1719972"/>
              <a:gd name="connsiteX14" fmla="*/ 1879600 w 2806700"/>
              <a:gd name="connsiteY14" fmla="*/ 310272 h 1719972"/>
              <a:gd name="connsiteX15" fmla="*/ 1930400 w 2806700"/>
              <a:gd name="connsiteY15" fmla="*/ 386472 h 1719972"/>
              <a:gd name="connsiteX16" fmla="*/ 2006600 w 2806700"/>
              <a:gd name="connsiteY16" fmla="*/ 437272 h 1719972"/>
              <a:gd name="connsiteX17" fmla="*/ 2082800 w 2806700"/>
              <a:gd name="connsiteY17" fmla="*/ 475372 h 1719972"/>
              <a:gd name="connsiteX18" fmla="*/ 2120900 w 2806700"/>
              <a:gd name="connsiteY18" fmla="*/ 513472 h 1719972"/>
              <a:gd name="connsiteX19" fmla="*/ 2159000 w 2806700"/>
              <a:gd name="connsiteY19" fmla="*/ 538872 h 1719972"/>
              <a:gd name="connsiteX20" fmla="*/ 2197100 w 2806700"/>
              <a:gd name="connsiteY20" fmla="*/ 576972 h 1719972"/>
              <a:gd name="connsiteX21" fmla="*/ 2273300 w 2806700"/>
              <a:gd name="connsiteY21" fmla="*/ 627772 h 1719972"/>
              <a:gd name="connsiteX22" fmla="*/ 2311400 w 2806700"/>
              <a:gd name="connsiteY22" fmla="*/ 665872 h 1719972"/>
              <a:gd name="connsiteX23" fmla="*/ 2336800 w 2806700"/>
              <a:gd name="connsiteY23" fmla="*/ 703972 h 1719972"/>
              <a:gd name="connsiteX24" fmla="*/ 2374900 w 2806700"/>
              <a:gd name="connsiteY24" fmla="*/ 729372 h 1719972"/>
              <a:gd name="connsiteX25" fmla="*/ 2438400 w 2806700"/>
              <a:gd name="connsiteY25" fmla="*/ 830972 h 1719972"/>
              <a:gd name="connsiteX26" fmla="*/ 2463800 w 2806700"/>
              <a:gd name="connsiteY26" fmla="*/ 843672 h 1719972"/>
              <a:gd name="connsiteX27" fmla="*/ 2806700 w 2806700"/>
              <a:gd name="connsiteY27" fmla="*/ 1707272 h 1719972"/>
              <a:gd name="connsiteX28" fmla="*/ 0 w 2806700"/>
              <a:gd name="connsiteY28" fmla="*/ 1719972 h 1719972"/>
              <a:gd name="connsiteX0" fmla="*/ 0 w 2806700"/>
              <a:gd name="connsiteY0" fmla="*/ 1719972 h 1719972"/>
              <a:gd name="connsiteX1" fmla="*/ 181472 w 2806700"/>
              <a:gd name="connsiteY1" fmla="*/ 411873 h 1719972"/>
              <a:gd name="connsiteX2" fmla="*/ 245364 w 2806700"/>
              <a:gd name="connsiteY2" fmla="*/ 251502 h 1719972"/>
              <a:gd name="connsiteX3" fmla="*/ 281237 w 2806700"/>
              <a:gd name="connsiteY3" fmla="*/ 192926 h 1719972"/>
              <a:gd name="connsiteX4" fmla="*/ 309255 w 2806700"/>
              <a:gd name="connsiteY4" fmla="*/ 142125 h 1719972"/>
              <a:gd name="connsiteX5" fmla="*/ 345791 w 2806700"/>
              <a:gd name="connsiteY5" fmla="*/ 101954 h 1719972"/>
              <a:gd name="connsiteX6" fmla="*/ 469900 w 2806700"/>
              <a:gd name="connsiteY6" fmla="*/ 81672 h 1719972"/>
              <a:gd name="connsiteX7" fmla="*/ 558800 w 2806700"/>
              <a:gd name="connsiteY7" fmla="*/ 30872 h 1719972"/>
              <a:gd name="connsiteX8" fmla="*/ 673100 w 2806700"/>
              <a:gd name="connsiteY8" fmla="*/ 5472 h 1719972"/>
              <a:gd name="connsiteX9" fmla="*/ 1498600 w 2806700"/>
              <a:gd name="connsiteY9" fmla="*/ 68972 h 1719972"/>
              <a:gd name="connsiteX10" fmla="*/ 1612900 w 2806700"/>
              <a:gd name="connsiteY10" fmla="*/ 107072 h 1719972"/>
              <a:gd name="connsiteX11" fmla="*/ 1727200 w 2806700"/>
              <a:gd name="connsiteY11" fmla="*/ 170572 h 1719972"/>
              <a:gd name="connsiteX12" fmla="*/ 1765300 w 2806700"/>
              <a:gd name="connsiteY12" fmla="*/ 221372 h 1719972"/>
              <a:gd name="connsiteX13" fmla="*/ 1803400 w 2806700"/>
              <a:gd name="connsiteY13" fmla="*/ 259472 h 1719972"/>
              <a:gd name="connsiteX14" fmla="*/ 1879600 w 2806700"/>
              <a:gd name="connsiteY14" fmla="*/ 310272 h 1719972"/>
              <a:gd name="connsiteX15" fmla="*/ 1930400 w 2806700"/>
              <a:gd name="connsiteY15" fmla="*/ 386472 h 1719972"/>
              <a:gd name="connsiteX16" fmla="*/ 2006600 w 2806700"/>
              <a:gd name="connsiteY16" fmla="*/ 437272 h 1719972"/>
              <a:gd name="connsiteX17" fmla="*/ 2082800 w 2806700"/>
              <a:gd name="connsiteY17" fmla="*/ 475372 h 1719972"/>
              <a:gd name="connsiteX18" fmla="*/ 2120900 w 2806700"/>
              <a:gd name="connsiteY18" fmla="*/ 513472 h 1719972"/>
              <a:gd name="connsiteX19" fmla="*/ 2159000 w 2806700"/>
              <a:gd name="connsiteY19" fmla="*/ 538872 h 1719972"/>
              <a:gd name="connsiteX20" fmla="*/ 2197100 w 2806700"/>
              <a:gd name="connsiteY20" fmla="*/ 576972 h 1719972"/>
              <a:gd name="connsiteX21" fmla="*/ 2273300 w 2806700"/>
              <a:gd name="connsiteY21" fmla="*/ 627772 h 1719972"/>
              <a:gd name="connsiteX22" fmla="*/ 2311400 w 2806700"/>
              <a:gd name="connsiteY22" fmla="*/ 665872 h 1719972"/>
              <a:gd name="connsiteX23" fmla="*/ 2336800 w 2806700"/>
              <a:gd name="connsiteY23" fmla="*/ 703972 h 1719972"/>
              <a:gd name="connsiteX24" fmla="*/ 2374900 w 2806700"/>
              <a:gd name="connsiteY24" fmla="*/ 729372 h 1719972"/>
              <a:gd name="connsiteX25" fmla="*/ 2438400 w 2806700"/>
              <a:gd name="connsiteY25" fmla="*/ 830972 h 1719972"/>
              <a:gd name="connsiteX26" fmla="*/ 2463800 w 2806700"/>
              <a:gd name="connsiteY26" fmla="*/ 843672 h 1719972"/>
              <a:gd name="connsiteX27" fmla="*/ 2806700 w 2806700"/>
              <a:gd name="connsiteY27" fmla="*/ 1707272 h 1719972"/>
              <a:gd name="connsiteX28" fmla="*/ 0 w 2806700"/>
              <a:gd name="connsiteY28" fmla="*/ 1719972 h 1719972"/>
              <a:gd name="connsiteX0" fmla="*/ 0 w 2806700"/>
              <a:gd name="connsiteY0" fmla="*/ 1719972 h 1719972"/>
              <a:gd name="connsiteX1" fmla="*/ 181472 w 2806700"/>
              <a:gd name="connsiteY1" fmla="*/ 411873 h 1719972"/>
              <a:gd name="connsiteX2" fmla="*/ 245364 w 2806700"/>
              <a:gd name="connsiteY2" fmla="*/ 251502 h 1719972"/>
              <a:gd name="connsiteX3" fmla="*/ 281237 w 2806700"/>
              <a:gd name="connsiteY3" fmla="*/ 192926 h 1719972"/>
              <a:gd name="connsiteX4" fmla="*/ 309255 w 2806700"/>
              <a:gd name="connsiteY4" fmla="*/ 142125 h 1719972"/>
              <a:gd name="connsiteX5" fmla="*/ 345791 w 2806700"/>
              <a:gd name="connsiteY5" fmla="*/ 101954 h 1719972"/>
              <a:gd name="connsiteX6" fmla="*/ 428009 w 2806700"/>
              <a:gd name="connsiteY6" fmla="*/ 50957 h 1719972"/>
              <a:gd name="connsiteX7" fmla="*/ 558800 w 2806700"/>
              <a:gd name="connsiteY7" fmla="*/ 30872 h 1719972"/>
              <a:gd name="connsiteX8" fmla="*/ 673100 w 2806700"/>
              <a:gd name="connsiteY8" fmla="*/ 5472 h 1719972"/>
              <a:gd name="connsiteX9" fmla="*/ 1498600 w 2806700"/>
              <a:gd name="connsiteY9" fmla="*/ 68972 h 1719972"/>
              <a:gd name="connsiteX10" fmla="*/ 1612900 w 2806700"/>
              <a:gd name="connsiteY10" fmla="*/ 107072 h 1719972"/>
              <a:gd name="connsiteX11" fmla="*/ 1727200 w 2806700"/>
              <a:gd name="connsiteY11" fmla="*/ 170572 h 1719972"/>
              <a:gd name="connsiteX12" fmla="*/ 1765300 w 2806700"/>
              <a:gd name="connsiteY12" fmla="*/ 221372 h 1719972"/>
              <a:gd name="connsiteX13" fmla="*/ 1803400 w 2806700"/>
              <a:gd name="connsiteY13" fmla="*/ 259472 h 1719972"/>
              <a:gd name="connsiteX14" fmla="*/ 1879600 w 2806700"/>
              <a:gd name="connsiteY14" fmla="*/ 310272 h 1719972"/>
              <a:gd name="connsiteX15" fmla="*/ 1930400 w 2806700"/>
              <a:gd name="connsiteY15" fmla="*/ 386472 h 1719972"/>
              <a:gd name="connsiteX16" fmla="*/ 2006600 w 2806700"/>
              <a:gd name="connsiteY16" fmla="*/ 437272 h 1719972"/>
              <a:gd name="connsiteX17" fmla="*/ 2082800 w 2806700"/>
              <a:gd name="connsiteY17" fmla="*/ 475372 h 1719972"/>
              <a:gd name="connsiteX18" fmla="*/ 2120900 w 2806700"/>
              <a:gd name="connsiteY18" fmla="*/ 513472 h 1719972"/>
              <a:gd name="connsiteX19" fmla="*/ 2159000 w 2806700"/>
              <a:gd name="connsiteY19" fmla="*/ 538872 h 1719972"/>
              <a:gd name="connsiteX20" fmla="*/ 2197100 w 2806700"/>
              <a:gd name="connsiteY20" fmla="*/ 576972 h 1719972"/>
              <a:gd name="connsiteX21" fmla="*/ 2273300 w 2806700"/>
              <a:gd name="connsiteY21" fmla="*/ 627772 h 1719972"/>
              <a:gd name="connsiteX22" fmla="*/ 2311400 w 2806700"/>
              <a:gd name="connsiteY22" fmla="*/ 665872 h 1719972"/>
              <a:gd name="connsiteX23" fmla="*/ 2336800 w 2806700"/>
              <a:gd name="connsiteY23" fmla="*/ 703972 h 1719972"/>
              <a:gd name="connsiteX24" fmla="*/ 2374900 w 2806700"/>
              <a:gd name="connsiteY24" fmla="*/ 729372 h 1719972"/>
              <a:gd name="connsiteX25" fmla="*/ 2438400 w 2806700"/>
              <a:gd name="connsiteY25" fmla="*/ 830972 h 1719972"/>
              <a:gd name="connsiteX26" fmla="*/ 2463800 w 2806700"/>
              <a:gd name="connsiteY26" fmla="*/ 843672 h 1719972"/>
              <a:gd name="connsiteX27" fmla="*/ 2806700 w 2806700"/>
              <a:gd name="connsiteY27" fmla="*/ 1707272 h 1719972"/>
              <a:gd name="connsiteX28" fmla="*/ 0 w 2806700"/>
              <a:gd name="connsiteY28" fmla="*/ 1719972 h 1719972"/>
              <a:gd name="connsiteX0" fmla="*/ 0 w 2806700"/>
              <a:gd name="connsiteY0" fmla="*/ 1720356 h 1720356"/>
              <a:gd name="connsiteX1" fmla="*/ 181472 w 2806700"/>
              <a:gd name="connsiteY1" fmla="*/ 412257 h 1720356"/>
              <a:gd name="connsiteX2" fmla="*/ 245364 w 2806700"/>
              <a:gd name="connsiteY2" fmla="*/ 251886 h 1720356"/>
              <a:gd name="connsiteX3" fmla="*/ 281237 w 2806700"/>
              <a:gd name="connsiteY3" fmla="*/ 193310 h 1720356"/>
              <a:gd name="connsiteX4" fmla="*/ 309255 w 2806700"/>
              <a:gd name="connsiteY4" fmla="*/ 142509 h 1720356"/>
              <a:gd name="connsiteX5" fmla="*/ 345791 w 2806700"/>
              <a:gd name="connsiteY5" fmla="*/ 102338 h 1720356"/>
              <a:gd name="connsiteX6" fmla="*/ 428009 w 2806700"/>
              <a:gd name="connsiteY6" fmla="*/ 51341 h 1720356"/>
              <a:gd name="connsiteX7" fmla="*/ 503818 w 2806700"/>
              <a:gd name="connsiteY7" fmla="*/ 15899 h 1720356"/>
              <a:gd name="connsiteX8" fmla="*/ 673100 w 2806700"/>
              <a:gd name="connsiteY8" fmla="*/ 5856 h 1720356"/>
              <a:gd name="connsiteX9" fmla="*/ 1498600 w 2806700"/>
              <a:gd name="connsiteY9" fmla="*/ 69356 h 1720356"/>
              <a:gd name="connsiteX10" fmla="*/ 1612900 w 2806700"/>
              <a:gd name="connsiteY10" fmla="*/ 107456 h 1720356"/>
              <a:gd name="connsiteX11" fmla="*/ 1727200 w 2806700"/>
              <a:gd name="connsiteY11" fmla="*/ 170956 h 1720356"/>
              <a:gd name="connsiteX12" fmla="*/ 1765300 w 2806700"/>
              <a:gd name="connsiteY12" fmla="*/ 221756 h 1720356"/>
              <a:gd name="connsiteX13" fmla="*/ 1803400 w 2806700"/>
              <a:gd name="connsiteY13" fmla="*/ 259856 h 1720356"/>
              <a:gd name="connsiteX14" fmla="*/ 1879600 w 2806700"/>
              <a:gd name="connsiteY14" fmla="*/ 310656 h 1720356"/>
              <a:gd name="connsiteX15" fmla="*/ 1930400 w 2806700"/>
              <a:gd name="connsiteY15" fmla="*/ 386856 h 1720356"/>
              <a:gd name="connsiteX16" fmla="*/ 2006600 w 2806700"/>
              <a:gd name="connsiteY16" fmla="*/ 437656 h 1720356"/>
              <a:gd name="connsiteX17" fmla="*/ 2082800 w 2806700"/>
              <a:gd name="connsiteY17" fmla="*/ 475756 h 1720356"/>
              <a:gd name="connsiteX18" fmla="*/ 2120900 w 2806700"/>
              <a:gd name="connsiteY18" fmla="*/ 513856 h 1720356"/>
              <a:gd name="connsiteX19" fmla="*/ 2159000 w 2806700"/>
              <a:gd name="connsiteY19" fmla="*/ 539256 h 1720356"/>
              <a:gd name="connsiteX20" fmla="*/ 2197100 w 2806700"/>
              <a:gd name="connsiteY20" fmla="*/ 577356 h 1720356"/>
              <a:gd name="connsiteX21" fmla="*/ 2273300 w 2806700"/>
              <a:gd name="connsiteY21" fmla="*/ 628156 h 1720356"/>
              <a:gd name="connsiteX22" fmla="*/ 2311400 w 2806700"/>
              <a:gd name="connsiteY22" fmla="*/ 666256 h 1720356"/>
              <a:gd name="connsiteX23" fmla="*/ 2336800 w 2806700"/>
              <a:gd name="connsiteY23" fmla="*/ 704356 h 1720356"/>
              <a:gd name="connsiteX24" fmla="*/ 2374900 w 2806700"/>
              <a:gd name="connsiteY24" fmla="*/ 729756 h 1720356"/>
              <a:gd name="connsiteX25" fmla="*/ 2438400 w 2806700"/>
              <a:gd name="connsiteY25" fmla="*/ 831356 h 1720356"/>
              <a:gd name="connsiteX26" fmla="*/ 2463800 w 2806700"/>
              <a:gd name="connsiteY26" fmla="*/ 844056 h 1720356"/>
              <a:gd name="connsiteX27" fmla="*/ 2806700 w 2806700"/>
              <a:gd name="connsiteY27" fmla="*/ 1707656 h 1720356"/>
              <a:gd name="connsiteX28" fmla="*/ 0 w 2806700"/>
              <a:gd name="connsiteY28" fmla="*/ 1720356 h 1720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806700" h="1720356">
                <a:moveTo>
                  <a:pt x="0" y="1720356"/>
                </a:moveTo>
                <a:lnTo>
                  <a:pt x="181472" y="412257"/>
                </a:lnTo>
                <a:cubicBezTo>
                  <a:pt x="198405" y="374157"/>
                  <a:pt x="228737" y="288377"/>
                  <a:pt x="245364" y="251886"/>
                </a:cubicBezTo>
                <a:cubicBezTo>
                  <a:pt x="261992" y="215395"/>
                  <a:pt x="270589" y="211539"/>
                  <a:pt x="281237" y="193310"/>
                </a:cubicBezTo>
                <a:cubicBezTo>
                  <a:pt x="291885" y="175081"/>
                  <a:pt x="298496" y="157671"/>
                  <a:pt x="309255" y="142509"/>
                </a:cubicBezTo>
                <a:cubicBezTo>
                  <a:pt x="320014" y="127347"/>
                  <a:pt x="325999" y="117533"/>
                  <a:pt x="345791" y="102338"/>
                </a:cubicBezTo>
                <a:cubicBezTo>
                  <a:pt x="365583" y="87143"/>
                  <a:pt x="401671" y="65748"/>
                  <a:pt x="428009" y="51341"/>
                </a:cubicBezTo>
                <a:cubicBezTo>
                  <a:pt x="454347" y="36935"/>
                  <a:pt x="462970" y="23480"/>
                  <a:pt x="503818" y="15899"/>
                </a:cubicBezTo>
                <a:cubicBezTo>
                  <a:pt x="544666" y="8318"/>
                  <a:pt x="507303" y="-3054"/>
                  <a:pt x="673100" y="5856"/>
                </a:cubicBezTo>
                <a:cubicBezTo>
                  <a:pt x="838897" y="14766"/>
                  <a:pt x="1171670" y="-39621"/>
                  <a:pt x="1498600" y="69356"/>
                </a:cubicBezTo>
                <a:lnTo>
                  <a:pt x="1612900" y="107456"/>
                </a:lnTo>
                <a:cubicBezTo>
                  <a:pt x="1654427" y="121298"/>
                  <a:pt x="1698087" y="132139"/>
                  <a:pt x="1727200" y="170956"/>
                </a:cubicBezTo>
                <a:cubicBezTo>
                  <a:pt x="1739900" y="187889"/>
                  <a:pt x="1751525" y="205685"/>
                  <a:pt x="1765300" y="221756"/>
                </a:cubicBezTo>
                <a:cubicBezTo>
                  <a:pt x="1776989" y="235393"/>
                  <a:pt x="1789223" y="248829"/>
                  <a:pt x="1803400" y="259856"/>
                </a:cubicBezTo>
                <a:cubicBezTo>
                  <a:pt x="1827497" y="278598"/>
                  <a:pt x="1879600" y="310656"/>
                  <a:pt x="1879600" y="310656"/>
                </a:cubicBezTo>
                <a:cubicBezTo>
                  <a:pt x="1896533" y="336056"/>
                  <a:pt x="1905000" y="369923"/>
                  <a:pt x="1930400" y="386856"/>
                </a:cubicBezTo>
                <a:cubicBezTo>
                  <a:pt x="1955800" y="403789"/>
                  <a:pt x="1977640" y="428003"/>
                  <a:pt x="2006600" y="437656"/>
                </a:cubicBezTo>
                <a:cubicBezTo>
                  <a:pt x="2044785" y="450384"/>
                  <a:pt x="2049974" y="448401"/>
                  <a:pt x="2082800" y="475756"/>
                </a:cubicBezTo>
                <a:cubicBezTo>
                  <a:pt x="2096598" y="487254"/>
                  <a:pt x="2107102" y="502358"/>
                  <a:pt x="2120900" y="513856"/>
                </a:cubicBezTo>
                <a:cubicBezTo>
                  <a:pt x="2132626" y="523627"/>
                  <a:pt x="2147274" y="529485"/>
                  <a:pt x="2159000" y="539256"/>
                </a:cubicBezTo>
                <a:cubicBezTo>
                  <a:pt x="2172798" y="550754"/>
                  <a:pt x="2182923" y="566329"/>
                  <a:pt x="2197100" y="577356"/>
                </a:cubicBezTo>
                <a:cubicBezTo>
                  <a:pt x="2221197" y="596098"/>
                  <a:pt x="2251714" y="606570"/>
                  <a:pt x="2273300" y="628156"/>
                </a:cubicBezTo>
                <a:cubicBezTo>
                  <a:pt x="2286000" y="640856"/>
                  <a:pt x="2299902" y="652458"/>
                  <a:pt x="2311400" y="666256"/>
                </a:cubicBezTo>
                <a:cubicBezTo>
                  <a:pt x="2321171" y="677982"/>
                  <a:pt x="2326007" y="693563"/>
                  <a:pt x="2336800" y="704356"/>
                </a:cubicBezTo>
                <a:cubicBezTo>
                  <a:pt x="2347593" y="715149"/>
                  <a:pt x="2362200" y="721289"/>
                  <a:pt x="2374900" y="729756"/>
                </a:cubicBezTo>
                <a:cubicBezTo>
                  <a:pt x="2395020" y="769996"/>
                  <a:pt x="2405427" y="798383"/>
                  <a:pt x="2438400" y="831356"/>
                </a:cubicBezTo>
                <a:cubicBezTo>
                  <a:pt x="2445093" y="838049"/>
                  <a:pt x="2455333" y="839823"/>
                  <a:pt x="2463800" y="844056"/>
                </a:cubicBezTo>
                <a:lnTo>
                  <a:pt x="2806700" y="1707656"/>
                </a:lnTo>
                <a:lnTo>
                  <a:pt x="0" y="1720356"/>
                </a:lnTo>
                <a:close/>
              </a:path>
            </a:pathLst>
          </a:custGeom>
          <a:solidFill>
            <a:srgbClr val="FFC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dirty="0"/>
              <a:t>Economics of MATE attacks</a:t>
            </a:r>
            <a:endParaRPr lang="en-US" noProof="0" dirty="0"/>
          </a:p>
        </p:txBody>
      </p:sp>
      <p:sp>
        <p:nvSpPr>
          <p:cNvPr id="9" name="TextBox 8"/>
          <p:cNvSpPr txBox="1"/>
          <p:nvPr/>
        </p:nvSpPr>
        <p:spPr>
          <a:xfrm>
            <a:off x="1245554" y="1942381"/>
            <a:ext cx="811847" cy="369332"/>
          </a:xfrm>
          <a:prstGeom prst="rect">
            <a:avLst/>
          </a:prstGeom>
          <a:noFill/>
        </p:spPr>
        <p:txBody>
          <a:bodyPr wrap="square" rtlCol="0">
            <a:spAutoFit/>
          </a:bodyPr>
          <a:lstStyle/>
          <a:p>
            <a:r>
              <a:rPr lang="en-US" sz="1800" dirty="0"/>
              <a:t>€/day</a:t>
            </a:r>
          </a:p>
        </p:txBody>
      </p:sp>
      <p:sp>
        <p:nvSpPr>
          <p:cNvPr id="10" name="TextBox 9"/>
          <p:cNvSpPr txBox="1"/>
          <p:nvPr/>
        </p:nvSpPr>
        <p:spPr>
          <a:xfrm>
            <a:off x="6762750" y="4276726"/>
            <a:ext cx="800100" cy="369332"/>
          </a:xfrm>
          <a:prstGeom prst="rect">
            <a:avLst/>
          </a:prstGeom>
          <a:noFill/>
        </p:spPr>
        <p:txBody>
          <a:bodyPr wrap="square" rtlCol="0">
            <a:spAutoFit/>
          </a:bodyPr>
          <a:lstStyle/>
          <a:p>
            <a:r>
              <a:rPr lang="en-US" sz="1800" dirty="0"/>
              <a:t>time</a:t>
            </a:r>
          </a:p>
        </p:txBody>
      </p:sp>
      <p:sp>
        <p:nvSpPr>
          <p:cNvPr id="11" name="Freeform 10"/>
          <p:cNvSpPr/>
          <p:nvPr/>
        </p:nvSpPr>
        <p:spPr>
          <a:xfrm>
            <a:off x="1981200" y="3419475"/>
            <a:ext cx="2105025" cy="800100"/>
          </a:xfrm>
          <a:custGeom>
            <a:avLst/>
            <a:gdLst>
              <a:gd name="connsiteX0" fmla="*/ 0 w 2806700"/>
              <a:gd name="connsiteY0" fmla="*/ 1719972 h 1719972"/>
              <a:gd name="connsiteX1" fmla="*/ 228600 w 2806700"/>
              <a:gd name="connsiteY1" fmla="*/ 411872 h 1719972"/>
              <a:gd name="connsiteX2" fmla="*/ 279400 w 2806700"/>
              <a:gd name="connsiteY2" fmla="*/ 297572 h 1719972"/>
              <a:gd name="connsiteX3" fmla="*/ 304800 w 2806700"/>
              <a:gd name="connsiteY3" fmla="*/ 259472 h 1719972"/>
              <a:gd name="connsiteX4" fmla="*/ 330200 w 2806700"/>
              <a:gd name="connsiteY4" fmla="*/ 208672 h 1719972"/>
              <a:gd name="connsiteX5" fmla="*/ 419100 w 2806700"/>
              <a:gd name="connsiteY5" fmla="*/ 107072 h 1719972"/>
              <a:gd name="connsiteX6" fmla="*/ 469900 w 2806700"/>
              <a:gd name="connsiteY6" fmla="*/ 81672 h 1719972"/>
              <a:gd name="connsiteX7" fmla="*/ 558800 w 2806700"/>
              <a:gd name="connsiteY7" fmla="*/ 30872 h 1719972"/>
              <a:gd name="connsiteX8" fmla="*/ 673100 w 2806700"/>
              <a:gd name="connsiteY8" fmla="*/ 5472 h 1719972"/>
              <a:gd name="connsiteX9" fmla="*/ 1498600 w 2806700"/>
              <a:gd name="connsiteY9" fmla="*/ 68972 h 1719972"/>
              <a:gd name="connsiteX10" fmla="*/ 1612900 w 2806700"/>
              <a:gd name="connsiteY10" fmla="*/ 107072 h 1719972"/>
              <a:gd name="connsiteX11" fmla="*/ 1727200 w 2806700"/>
              <a:gd name="connsiteY11" fmla="*/ 170572 h 1719972"/>
              <a:gd name="connsiteX12" fmla="*/ 1765300 w 2806700"/>
              <a:gd name="connsiteY12" fmla="*/ 221372 h 1719972"/>
              <a:gd name="connsiteX13" fmla="*/ 1803400 w 2806700"/>
              <a:gd name="connsiteY13" fmla="*/ 259472 h 1719972"/>
              <a:gd name="connsiteX14" fmla="*/ 1879600 w 2806700"/>
              <a:gd name="connsiteY14" fmla="*/ 310272 h 1719972"/>
              <a:gd name="connsiteX15" fmla="*/ 1930400 w 2806700"/>
              <a:gd name="connsiteY15" fmla="*/ 386472 h 1719972"/>
              <a:gd name="connsiteX16" fmla="*/ 2006600 w 2806700"/>
              <a:gd name="connsiteY16" fmla="*/ 437272 h 1719972"/>
              <a:gd name="connsiteX17" fmla="*/ 2082800 w 2806700"/>
              <a:gd name="connsiteY17" fmla="*/ 475372 h 1719972"/>
              <a:gd name="connsiteX18" fmla="*/ 2120900 w 2806700"/>
              <a:gd name="connsiteY18" fmla="*/ 513472 h 1719972"/>
              <a:gd name="connsiteX19" fmla="*/ 2159000 w 2806700"/>
              <a:gd name="connsiteY19" fmla="*/ 538872 h 1719972"/>
              <a:gd name="connsiteX20" fmla="*/ 2197100 w 2806700"/>
              <a:gd name="connsiteY20" fmla="*/ 576972 h 1719972"/>
              <a:gd name="connsiteX21" fmla="*/ 2273300 w 2806700"/>
              <a:gd name="connsiteY21" fmla="*/ 627772 h 1719972"/>
              <a:gd name="connsiteX22" fmla="*/ 2311400 w 2806700"/>
              <a:gd name="connsiteY22" fmla="*/ 665872 h 1719972"/>
              <a:gd name="connsiteX23" fmla="*/ 2336800 w 2806700"/>
              <a:gd name="connsiteY23" fmla="*/ 703972 h 1719972"/>
              <a:gd name="connsiteX24" fmla="*/ 2374900 w 2806700"/>
              <a:gd name="connsiteY24" fmla="*/ 729372 h 1719972"/>
              <a:gd name="connsiteX25" fmla="*/ 2438400 w 2806700"/>
              <a:gd name="connsiteY25" fmla="*/ 830972 h 1719972"/>
              <a:gd name="connsiteX26" fmla="*/ 2463800 w 2806700"/>
              <a:gd name="connsiteY26" fmla="*/ 843672 h 1719972"/>
              <a:gd name="connsiteX27" fmla="*/ 2806700 w 2806700"/>
              <a:gd name="connsiteY27" fmla="*/ 1707272 h 1719972"/>
              <a:gd name="connsiteX28" fmla="*/ 0 w 2806700"/>
              <a:gd name="connsiteY28" fmla="*/ 1719972 h 171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806700" h="1719972">
                <a:moveTo>
                  <a:pt x="0" y="1719972"/>
                </a:moveTo>
                <a:lnTo>
                  <a:pt x="228600" y="411872"/>
                </a:lnTo>
                <a:cubicBezTo>
                  <a:pt x="245533" y="373772"/>
                  <a:pt x="260754" y="334864"/>
                  <a:pt x="279400" y="297572"/>
                </a:cubicBezTo>
                <a:cubicBezTo>
                  <a:pt x="286226" y="283920"/>
                  <a:pt x="297227" y="272724"/>
                  <a:pt x="304800" y="259472"/>
                </a:cubicBezTo>
                <a:cubicBezTo>
                  <a:pt x="314193" y="243034"/>
                  <a:pt x="319698" y="224424"/>
                  <a:pt x="330200" y="208672"/>
                </a:cubicBezTo>
                <a:cubicBezTo>
                  <a:pt x="341057" y="192386"/>
                  <a:pt x="395732" y="123763"/>
                  <a:pt x="419100" y="107072"/>
                </a:cubicBezTo>
                <a:cubicBezTo>
                  <a:pt x="434506" y="96068"/>
                  <a:pt x="453462" y="91065"/>
                  <a:pt x="469900" y="81672"/>
                </a:cubicBezTo>
                <a:cubicBezTo>
                  <a:pt x="516795" y="54875"/>
                  <a:pt x="502977" y="51806"/>
                  <a:pt x="558800" y="30872"/>
                </a:cubicBezTo>
                <a:cubicBezTo>
                  <a:pt x="579298" y="23185"/>
                  <a:pt x="655857" y="8921"/>
                  <a:pt x="673100" y="5472"/>
                </a:cubicBezTo>
                <a:cubicBezTo>
                  <a:pt x="1177468" y="15362"/>
                  <a:pt x="1171670" y="-40005"/>
                  <a:pt x="1498600" y="68972"/>
                </a:cubicBezTo>
                <a:lnTo>
                  <a:pt x="1612900" y="107072"/>
                </a:lnTo>
                <a:cubicBezTo>
                  <a:pt x="1654427" y="120914"/>
                  <a:pt x="1698087" y="131755"/>
                  <a:pt x="1727200" y="170572"/>
                </a:cubicBezTo>
                <a:cubicBezTo>
                  <a:pt x="1739900" y="187505"/>
                  <a:pt x="1751525" y="205301"/>
                  <a:pt x="1765300" y="221372"/>
                </a:cubicBezTo>
                <a:cubicBezTo>
                  <a:pt x="1776989" y="235009"/>
                  <a:pt x="1789223" y="248445"/>
                  <a:pt x="1803400" y="259472"/>
                </a:cubicBezTo>
                <a:cubicBezTo>
                  <a:pt x="1827497" y="278214"/>
                  <a:pt x="1879600" y="310272"/>
                  <a:pt x="1879600" y="310272"/>
                </a:cubicBezTo>
                <a:cubicBezTo>
                  <a:pt x="1896533" y="335672"/>
                  <a:pt x="1905000" y="369539"/>
                  <a:pt x="1930400" y="386472"/>
                </a:cubicBezTo>
                <a:cubicBezTo>
                  <a:pt x="1955800" y="403405"/>
                  <a:pt x="1977640" y="427619"/>
                  <a:pt x="2006600" y="437272"/>
                </a:cubicBezTo>
                <a:cubicBezTo>
                  <a:pt x="2044785" y="450000"/>
                  <a:pt x="2049974" y="448017"/>
                  <a:pt x="2082800" y="475372"/>
                </a:cubicBezTo>
                <a:cubicBezTo>
                  <a:pt x="2096598" y="486870"/>
                  <a:pt x="2107102" y="501974"/>
                  <a:pt x="2120900" y="513472"/>
                </a:cubicBezTo>
                <a:cubicBezTo>
                  <a:pt x="2132626" y="523243"/>
                  <a:pt x="2147274" y="529101"/>
                  <a:pt x="2159000" y="538872"/>
                </a:cubicBezTo>
                <a:cubicBezTo>
                  <a:pt x="2172798" y="550370"/>
                  <a:pt x="2182923" y="565945"/>
                  <a:pt x="2197100" y="576972"/>
                </a:cubicBezTo>
                <a:cubicBezTo>
                  <a:pt x="2221197" y="595714"/>
                  <a:pt x="2251714" y="606186"/>
                  <a:pt x="2273300" y="627772"/>
                </a:cubicBezTo>
                <a:cubicBezTo>
                  <a:pt x="2286000" y="640472"/>
                  <a:pt x="2299902" y="652074"/>
                  <a:pt x="2311400" y="665872"/>
                </a:cubicBezTo>
                <a:cubicBezTo>
                  <a:pt x="2321171" y="677598"/>
                  <a:pt x="2326007" y="693179"/>
                  <a:pt x="2336800" y="703972"/>
                </a:cubicBezTo>
                <a:cubicBezTo>
                  <a:pt x="2347593" y="714765"/>
                  <a:pt x="2362200" y="720905"/>
                  <a:pt x="2374900" y="729372"/>
                </a:cubicBezTo>
                <a:cubicBezTo>
                  <a:pt x="2395020" y="769612"/>
                  <a:pt x="2405427" y="797999"/>
                  <a:pt x="2438400" y="830972"/>
                </a:cubicBezTo>
                <a:cubicBezTo>
                  <a:pt x="2445093" y="837665"/>
                  <a:pt x="2455333" y="839439"/>
                  <a:pt x="2463800" y="843672"/>
                </a:cubicBezTo>
                <a:lnTo>
                  <a:pt x="2806700" y="1707272"/>
                </a:lnTo>
                <a:lnTo>
                  <a:pt x="0" y="1719972"/>
                </a:lnTo>
                <a:close/>
              </a:path>
            </a:pathLst>
          </a:custGeom>
          <a:solidFill>
            <a:srgbClr val="FFC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800" dirty="0"/>
          </a:p>
        </p:txBody>
      </p:sp>
      <p:sp>
        <p:nvSpPr>
          <p:cNvPr id="12" name="Freeform 11"/>
          <p:cNvSpPr/>
          <p:nvPr/>
        </p:nvSpPr>
        <p:spPr>
          <a:xfrm>
            <a:off x="5359405" y="2733675"/>
            <a:ext cx="1162050" cy="1485900"/>
          </a:xfrm>
          <a:custGeom>
            <a:avLst/>
            <a:gdLst>
              <a:gd name="connsiteX0" fmla="*/ 0 w 3416300"/>
              <a:gd name="connsiteY0" fmla="*/ 1981200 h 1981200"/>
              <a:gd name="connsiteX1" fmla="*/ 0 w 3416300"/>
              <a:gd name="connsiteY1" fmla="*/ 1981200 h 1981200"/>
              <a:gd name="connsiteX2" fmla="*/ 25400 w 3416300"/>
              <a:gd name="connsiteY2" fmla="*/ 1752600 h 1981200"/>
              <a:gd name="connsiteX3" fmla="*/ 50800 w 3416300"/>
              <a:gd name="connsiteY3" fmla="*/ 1676400 h 1981200"/>
              <a:gd name="connsiteX4" fmla="*/ 76200 w 3416300"/>
              <a:gd name="connsiteY4" fmla="*/ 1562100 h 1981200"/>
              <a:gd name="connsiteX5" fmla="*/ 101600 w 3416300"/>
              <a:gd name="connsiteY5" fmla="*/ 1485900 h 1981200"/>
              <a:gd name="connsiteX6" fmla="*/ 139700 w 3416300"/>
              <a:gd name="connsiteY6" fmla="*/ 1244600 h 1981200"/>
              <a:gd name="connsiteX7" fmla="*/ 165100 w 3416300"/>
              <a:gd name="connsiteY7" fmla="*/ 952500 h 1981200"/>
              <a:gd name="connsiteX8" fmla="*/ 190500 w 3416300"/>
              <a:gd name="connsiteY8" fmla="*/ 787400 h 1981200"/>
              <a:gd name="connsiteX9" fmla="*/ 228600 w 3416300"/>
              <a:gd name="connsiteY9" fmla="*/ 520700 h 1981200"/>
              <a:gd name="connsiteX10" fmla="*/ 241300 w 3416300"/>
              <a:gd name="connsiteY10" fmla="*/ 482600 h 1981200"/>
              <a:gd name="connsiteX11" fmla="*/ 266700 w 3416300"/>
              <a:gd name="connsiteY11" fmla="*/ 444500 h 1981200"/>
              <a:gd name="connsiteX12" fmla="*/ 292100 w 3416300"/>
              <a:gd name="connsiteY12" fmla="*/ 368300 h 1981200"/>
              <a:gd name="connsiteX13" fmla="*/ 368300 w 3416300"/>
              <a:gd name="connsiteY13" fmla="*/ 254000 h 1981200"/>
              <a:gd name="connsiteX14" fmla="*/ 393700 w 3416300"/>
              <a:gd name="connsiteY14" fmla="*/ 215900 h 1981200"/>
              <a:gd name="connsiteX15" fmla="*/ 419100 w 3416300"/>
              <a:gd name="connsiteY15" fmla="*/ 177800 h 1981200"/>
              <a:gd name="connsiteX16" fmla="*/ 457200 w 3416300"/>
              <a:gd name="connsiteY16" fmla="*/ 165100 h 1981200"/>
              <a:gd name="connsiteX17" fmla="*/ 558800 w 3416300"/>
              <a:gd name="connsiteY17" fmla="*/ 101600 h 1981200"/>
              <a:gd name="connsiteX18" fmla="*/ 635000 w 3416300"/>
              <a:gd name="connsiteY18" fmla="*/ 76200 h 1981200"/>
              <a:gd name="connsiteX19" fmla="*/ 673100 w 3416300"/>
              <a:gd name="connsiteY19" fmla="*/ 63500 h 1981200"/>
              <a:gd name="connsiteX20" fmla="*/ 749300 w 3416300"/>
              <a:gd name="connsiteY20" fmla="*/ 25400 h 1981200"/>
              <a:gd name="connsiteX21" fmla="*/ 850900 w 3416300"/>
              <a:gd name="connsiteY21" fmla="*/ 12700 h 1981200"/>
              <a:gd name="connsiteX22" fmla="*/ 990600 w 3416300"/>
              <a:gd name="connsiteY22" fmla="*/ 0 h 1981200"/>
              <a:gd name="connsiteX23" fmla="*/ 1536700 w 3416300"/>
              <a:gd name="connsiteY23" fmla="*/ 12700 h 1981200"/>
              <a:gd name="connsiteX24" fmla="*/ 1676400 w 3416300"/>
              <a:gd name="connsiteY24" fmla="*/ 50800 h 1981200"/>
              <a:gd name="connsiteX25" fmla="*/ 1714500 w 3416300"/>
              <a:gd name="connsiteY25" fmla="*/ 76200 h 1981200"/>
              <a:gd name="connsiteX26" fmla="*/ 1790700 w 3416300"/>
              <a:gd name="connsiteY26" fmla="*/ 114300 h 1981200"/>
              <a:gd name="connsiteX27" fmla="*/ 1816100 w 3416300"/>
              <a:gd name="connsiteY27" fmla="*/ 152400 h 1981200"/>
              <a:gd name="connsiteX28" fmla="*/ 1854200 w 3416300"/>
              <a:gd name="connsiteY28" fmla="*/ 165100 h 1981200"/>
              <a:gd name="connsiteX29" fmla="*/ 1930400 w 3416300"/>
              <a:gd name="connsiteY29" fmla="*/ 215900 h 1981200"/>
              <a:gd name="connsiteX30" fmla="*/ 1981200 w 3416300"/>
              <a:gd name="connsiteY30" fmla="*/ 254000 h 1981200"/>
              <a:gd name="connsiteX31" fmla="*/ 2019300 w 3416300"/>
              <a:gd name="connsiteY31" fmla="*/ 292100 h 1981200"/>
              <a:gd name="connsiteX32" fmla="*/ 2057400 w 3416300"/>
              <a:gd name="connsiteY32" fmla="*/ 317500 h 1981200"/>
              <a:gd name="connsiteX33" fmla="*/ 2171700 w 3416300"/>
              <a:gd name="connsiteY33" fmla="*/ 419100 h 1981200"/>
              <a:gd name="connsiteX34" fmla="*/ 2184400 w 3416300"/>
              <a:gd name="connsiteY34" fmla="*/ 457200 h 1981200"/>
              <a:gd name="connsiteX35" fmla="*/ 2222500 w 3416300"/>
              <a:gd name="connsiteY35" fmla="*/ 482600 h 1981200"/>
              <a:gd name="connsiteX36" fmla="*/ 2273300 w 3416300"/>
              <a:gd name="connsiteY36" fmla="*/ 520700 h 1981200"/>
              <a:gd name="connsiteX37" fmla="*/ 2349500 w 3416300"/>
              <a:gd name="connsiteY37" fmla="*/ 584200 h 1981200"/>
              <a:gd name="connsiteX38" fmla="*/ 2374900 w 3416300"/>
              <a:gd name="connsiteY38" fmla="*/ 622300 h 1981200"/>
              <a:gd name="connsiteX39" fmla="*/ 2413000 w 3416300"/>
              <a:gd name="connsiteY39" fmla="*/ 647700 h 1981200"/>
              <a:gd name="connsiteX40" fmla="*/ 2501900 w 3416300"/>
              <a:gd name="connsiteY40" fmla="*/ 749300 h 1981200"/>
              <a:gd name="connsiteX41" fmla="*/ 2552700 w 3416300"/>
              <a:gd name="connsiteY41" fmla="*/ 825500 h 1981200"/>
              <a:gd name="connsiteX42" fmla="*/ 2578100 w 3416300"/>
              <a:gd name="connsiteY42" fmla="*/ 863600 h 1981200"/>
              <a:gd name="connsiteX43" fmla="*/ 2616200 w 3416300"/>
              <a:gd name="connsiteY43" fmla="*/ 901700 h 1981200"/>
              <a:gd name="connsiteX44" fmla="*/ 2667000 w 3416300"/>
              <a:gd name="connsiteY44" fmla="*/ 977900 h 1981200"/>
              <a:gd name="connsiteX45" fmla="*/ 2819400 w 3416300"/>
              <a:gd name="connsiteY45" fmla="*/ 1092200 h 1981200"/>
              <a:gd name="connsiteX46" fmla="*/ 2857500 w 3416300"/>
              <a:gd name="connsiteY46" fmla="*/ 1130300 h 1981200"/>
              <a:gd name="connsiteX47" fmla="*/ 2908300 w 3416300"/>
              <a:gd name="connsiteY47" fmla="*/ 1193800 h 1981200"/>
              <a:gd name="connsiteX48" fmla="*/ 2946400 w 3416300"/>
              <a:gd name="connsiteY48" fmla="*/ 1219200 h 1981200"/>
              <a:gd name="connsiteX49" fmla="*/ 2984500 w 3416300"/>
              <a:gd name="connsiteY49" fmla="*/ 1308100 h 1981200"/>
              <a:gd name="connsiteX50" fmla="*/ 3035300 w 3416300"/>
              <a:gd name="connsiteY50" fmla="*/ 1384300 h 1981200"/>
              <a:gd name="connsiteX51" fmla="*/ 3111500 w 3416300"/>
              <a:gd name="connsiteY51" fmla="*/ 1409700 h 1981200"/>
              <a:gd name="connsiteX52" fmla="*/ 3187700 w 3416300"/>
              <a:gd name="connsiteY52" fmla="*/ 1447800 h 1981200"/>
              <a:gd name="connsiteX53" fmla="*/ 3225800 w 3416300"/>
              <a:gd name="connsiteY53" fmla="*/ 1485900 h 1981200"/>
              <a:gd name="connsiteX54" fmla="*/ 3276600 w 3416300"/>
              <a:gd name="connsiteY54" fmla="*/ 1562100 h 1981200"/>
              <a:gd name="connsiteX55" fmla="*/ 3302000 w 3416300"/>
              <a:gd name="connsiteY55" fmla="*/ 1600200 h 1981200"/>
              <a:gd name="connsiteX56" fmla="*/ 3352800 w 3416300"/>
              <a:gd name="connsiteY56" fmla="*/ 1663700 h 1981200"/>
              <a:gd name="connsiteX57" fmla="*/ 3416300 w 3416300"/>
              <a:gd name="connsiteY57" fmla="*/ 1981200 h 1981200"/>
              <a:gd name="connsiteX58" fmla="*/ 0 w 3416300"/>
              <a:gd name="connsiteY58" fmla="*/ 1981200 h 1981200"/>
              <a:gd name="connsiteX0" fmla="*/ 0 w 3416300"/>
              <a:gd name="connsiteY0" fmla="*/ 1981200 h 1981200"/>
              <a:gd name="connsiteX1" fmla="*/ 0 w 3416300"/>
              <a:gd name="connsiteY1" fmla="*/ 1981200 h 1981200"/>
              <a:gd name="connsiteX2" fmla="*/ 25400 w 3416300"/>
              <a:gd name="connsiteY2" fmla="*/ 1752600 h 1981200"/>
              <a:gd name="connsiteX3" fmla="*/ 50800 w 3416300"/>
              <a:gd name="connsiteY3" fmla="*/ 1676400 h 1981200"/>
              <a:gd name="connsiteX4" fmla="*/ 76200 w 3416300"/>
              <a:gd name="connsiteY4" fmla="*/ 1562100 h 1981200"/>
              <a:gd name="connsiteX5" fmla="*/ 101600 w 3416300"/>
              <a:gd name="connsiteY5" fmla="*/ 1485900 h 1981200"/>
              <a:gd name="connsiteX6" fmla="*/ 139700 w 3416300"/>
              <a:gd name="connsiteY6" fmla="*/ 1244600 h 1981200"/>
              <a:gd name="connsiteX7" fmla="*/ 165100 w 3416300"/>
              <a:gd name="connsiteY7" fmla="*/ 952500 h 1981200"/>
              <a:gd name="connsiteX8" fmla="*/ 190500 w 3416300"/>
              <a:gd name="connsiteY8" fmla="*/ 787400 h 1981200"/>
              <a:gd name="connsiteX9" fmla="*/ 228600 w 3416300"/>
              <a:gd name="connsiteY9" fmla="*/ 520700 h 1981200"/>
              <a:gd name="connsiteX10" fmla="*/ 241300 w 3416300"/>
              <a:gd name="connsiteY10" fmla="*/ 482600 h 1981200"/>
              <a:gd name="connsiteX11" fmla="*/ 266700 w 3416300"/>
              <a:gd name="connsiteY11" fmla="*/ 444500 h 1981200"/>
              <a:gd name="connsiteX12" fmla="*/ 292100 w 3416300"/>
              <a:gd name="connsiteY12" fmla="*/ 368300 h 1981200"/>
              <a:gd name="connsiteX13" fmla="*/ 368300 w 3416300"/>
              <a:gd name="connsiteY13" fmla="*/ 254000 h 1981200"/>
              <a:gd name="connsiteX14" fmla="*/ 393700 w 3416300"/>
              <a:gd name="connsiteY14" fmla="*/ 215900 h 1981200"/>
              <a:gd name="connsiteX15" fmla="*/ 419100 w 3416300"/>
              <a:gd name="connsiteY15" fmla="*/ 177800 h 1981200"/>
              <a:gd name="connsiteX16" fmla="*/ 457200 w 3416300"/>
              <a:gd name="connsiteY16" fmla="*/ 165100 h 1981200"/>
              <a:gd name="connsiteX17" fmla="*/ 558800 w 3416300"/>
              <a:gd name="connsiteY17" fmla="*/ 101600 h 1981200"/>
              <a:gd name="connsiteX18" fmla="*/ 635000 w 3416300"/>
              <a:gd name="connsiteY18" fmla="*/ 76200 h 1981200"/>
              <a:gd name="connsiteX19" fmla="*/ 673100 w 3416300"/>
              <a:gd name="connsiteY19" fmla="*/ 63500 h 1981200"/>
              <a:gd name="connsiteX20" fmla="*/ 749300 w 3416300"/>
              <a:gd name="connsiteY20" fmla="*/ 25400 h 1981200"/>
              <a:gd name="connsiteX21" fmla="*/ 990600 w 3416300"/>
              <a:gd name="connsiteY21" fmla="*/ 0 h 1981200"/>
              <a:gd name="connsiteX22" fmla="*/ 1536700 w 3416300"/>
              <a:gd name="connsiteY22" fmla="*/ 12700 h 1981200"/>
              <a:gd name="connsiteX23" fmla="*/ 1676400 w 3416300"/>
              <a:gd name="connsiteY23" fmla="*/ 50800 h 1981200"/>
              <a:gd name="connsiteX24" fmla="*/ 1714500 w 3416300"/>
              <a:gd name="connsiteY24" fmla="*/ 76200 h 1981200"/>
              <a:gd name="connsiteX25" fmla="*/ 1790700 w 3416300"/>
              <a:gd name="connsiteY25" fmla="*/ 114300 h 1981200"/>
              <a:gd name="connsiteX26" fmla="*/ 1816100 w 3416300"/>
              <a:gd name="connsiteY26" fmla="*/ 152400 h 1981200"/>
              <a:gd name="connsiteX27" fmla="*/ 1854200 w 3416300"/>
              <a:gd name="connsiteY27" fmla="*/ 165100 h 1981200"/>
              <a:gd name="connsiteX28" fmla="*/ 1930400 w 3416300"/>
              <a:gd name="connsiteY28" fmla="*/ 215900 h 1981200"/>
              <a:gd name="connsiteX29" fmla="*/ 1981200 w 3416300"/>
              <a:gd name="connsiteY29" fmla="*/ 254000 h 1981200"/>
              <a:gd name="connsiteX30" fmla="*/ 2019300 w 3416300"/>
              <a:gd name="connsiteY30" fmla="*/ 292100 h 1981200"/>
              <a:gd name="connsiteX31" fmla="*/ 2057400 w 3416300"/>
              <a:gd name="connsiteY31" fmla="*/ 317500 h 1981200"/>
              <a:gd name="connsiteX32" fmla="*/ 2171700 w 3416300"/>
              <a:gd name="connsiteY32" fmla="*/ 419100 h 1981200"/>
              <a:gd name="connsiteX33" fmla="*/ 2184400 w 3416300"/>
              <a:gd name="connsiteY33" fmla="*/ 457200 h 1981200"/>
              <a:gd name="connsiteX34" fmla="*/ 2222500 w 3416300"/>
              <a:gd name="connsiteY34" fmla="*/ 482600 h 1981200"/>
              <a:gd name="connsiteX35" fmla="*/ 2273300 w 3416300"/>
              <a:gd name="connsiteY35" fmla="*/ 520700 h 1981200"/>
              <a:gd name="connsiteX36" fmla="*/ 2349500 w 3416300"/>
              <a:gd name="connsiteY36" fmla="*/ 584200 h 1981200"/>
              <a:gd name="connsiteX37" fmla="*/ 2374900 w 3416300"/>
              <a:gd name="connsiteY37" fmla="*/ 622300 h 1981200"/>
              <a:gd name="connsiteX38" fmla="*/ 2413000 w 3416300"/>
              <a:gd name="connsiteY38" fmla="*/ 647700 h 1981200"/>
              <a:gd name="connsiteX39" fmla="*/ 2501900 w 3416300"/>
              <a:gd name="connsiteY39" fmla="*/ 749300 h 1981200"/>
              <a:gd name="connsiteX40" fmla="*/ 2552700 w 3416300"/>
              <a:gd name="connsiteY40" fmla="*/ 825500 h 1981200"/>
              <a:gd name="connsiteX41" fmla="*/ 2578100 w 3416300"/>
              <a:gd name="connsiteY41" fmla="*/ 863600 h 1981200"/>
              <a:gd name="connsiteX42" fmla="*/ 2616200 w 3416300"/>
              <a:gd name="connsiteY42" fmla="*/ 901700 h 1981200"/>
              <a:gd name="connsiteX43" fmla="*/ 2667000 w 3416300"/>
              <a:gd name="connsiteY43" fmla="*/ 977900 h 1981200"/>
              <a:gd name="connsiteX44" fmla="*/ 2819400 w 3416300"/>
              <a:gd name="connsiteY44" fmla="*/ 1092200 h 1981200"/>
              <a:gd name="connsiteX45" fmla="*/ 2857500 w 3416300"/>
              <a:gd name="connsiteY45" fmla="*/ 1130300 h 1981200"/>
              <a:gd name="connsiteX46" fmla="*/ 2908300 w 3416300"/>
              <a:gd name="connsiteY46" fmla="*/ 1193800 h 1981200"/>
              <a:gd name="connsiteX47" fmla="*/ 2946400 w 3416300"/>
              <a:gd name="connsiteY47" fmla="*/ 1219200 h 1981200"/>
              <a:gd name="connsiteX48" fmla="*/ 2984500 w 3416300"/>
              <a:gd name="connsiteY48" fmla="*/ 1308100 h 1981200"/>
              <a:gd name="connsiteX49" fmla="*/ 3035300 w 3416300"/>
              <a:gd name="connsiteY49" fmla="*/ 1384300 h 1981200"/>
              <a:gd name="connsiteX50" fmla="*/ 3111500 w 3416300"/>
              <a:gd name="connsiteY50" fmla="*/ 1409700 h 1981200"/>
              <a:gd name="connsiteX51" fmla="*/ 3187700 w 3416300"/>
              <a:gd name="connsiteY51" fmla="*/ 1447800 h 1981200"/>
              <a:gd name="connsiteX52" fmla="*/ 3225800 w 3416300"/>
              <a:gd name="connsiteY52" fmla="*/ 1485900 h 1981200"/>
              <a:gd name="connsiteX53" fmla="*/ 3276600 w 3416300"/>
              <a:gd name="connsiteY53" fmla="*/ 1562100 h 1981200"/>
              <a:gd name="connsiteX54" fmla="*/ 3302000 w 3416300"/>
              <a:gd name="connsiteY54" fmla="*/ 1600200 h 1981200"/>
              <a:gd name="connsiteX55" fmla="*/ 3352800 w 3416300"/>
              <a:gd name="connsiteY55" fmla="*/ 1663700 h 1981200"/>
              <a:gd name="connsiteX56" fmla="*/ 3416300 w 3416300"/>
              <a:gd name="connsiteY56" fmla="*/ 1981200 h 1981200"/>
              <a:gd name="connsiteX57" fmla="*/ 0 w 3416300"/>
              <a:gd name="connsiteY57" fmla="*/ 198120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416300" h="1981200">
                <a:moveTo>
                  <a:pt x="0" y="1981200"/>
                </a:moveTo>
                <a:lnTo>
                  <a:pt x="0" y="1981200"/>
                </a:lnTo>
                <a:cubicBezTo>
                  <a:pt x="4406" y="1928333"/>
                  <a:pt x="9590" y="1815841"/>
                  <a:pt x="25400" y="1752600"/>
                </a:cubicBezTo>
                <a:cubicBezTo>
                  <a:pt x="31894" y="1726625"/>
                  <a:pt x="43107" y="1702045"/>
                  <a:pt x="50800" y="1676400"/>
                </a:cubicBezTo>
                <a:cubicBezTo>
                  <a:pt x="85014" y="1562354"/>
                  <a:pt x="39946" y="1695033"/>
                  <a:pt x="76200" y="1562100"/>
                </a:cubicBezTo>
                <a:cubicBezTo>
                  <a:pt x="83245" y="1536269"/>
                  <a:pt x="93133" y="1511300"/>
                  <a:pt x="101600" y="1485900"/>
                </a:cubicBezTo>
                <a:cubicBezTo>
                  <a:pt x="130053" y="1286731"/>
                  <a:pt x="115259" y="1366806"/>
                  <a:pt x="139700" y="1244600"/>
                </a:cubicBezTo>
                <a:cubicBezTo>
                  <a:pt x="148167" y="1147233"/>
                  <a:pt x="149033" y="1048904"/>
                  <a:pt x="165100" y="952500"/>
                </a:cubicBezTo>
                <a:cubicBezTo>
                  <a:pt x="172178" y="910032"/>
                  <a:pt x="186415" y="828254"/>
                  <a:pt x="190500" y="787400"/>
                </a:cubicBezTo>
                <a:cubicBezTo>
                  <a:pt x="203707" y="655334"/>
                  <a:pt x="191186" y="632942"/>
                  <a:pt x="228600" y="520700"/>
                </a:cubicBezTo>
                <a:cubicBezTo>
                  <a:pt x="232833" y="508000"/>
                  <a:pt x="235313" y="494574"/>
                  <a:pt x="241300" y="482600"/>
                </a:cubicBezTo>
                <a:cubicBezTo>
                  <a:pt x="248126" y="468948"/>
                  <a:pt x="260501" y="458448"/>
                  <a:pt x="266700" y="444500"/>
                </a:cubicBezTo>
                <a:cubicBezTo>
                  <a:pt x="277574" y="420034"/>
                  <a:pt x="277248" y="390577"/>
                  <a:pt x="292100" y="368300"/>
                </a:cubicBezTo>
                <a:lnTo>
                  <a:pt x="368300" y="254000"/>
                </a:lnTo>
                <a:lnTo>
                  <a:pt x="393700" y="215900"/>
                </a:lnTo>
                <a:cubicBezTo>
                  <a:pt x="402167" y="203200"/>
                  <a:pt x="404620" y="182627"/>
                  <a:pt x="419100" y="177800"/>
                </a:cubicBezTo>
                <a:lnTo>
                  <a:pt x="457200" y="165100"/>
                </a:lnTo>
                <a:cubicBezTo>
                  <a:pt x="497452" y="104723"/>
                  <a:pt x="468120" y="131827"/>
                  <a:pt x="558800" y="101600"/>
                </a:cubicBezTo>
                <a:lnTo>
                  <a:pt x="635000" y="76200"/>
                </a:lnTo>
                <a:cubicBezTo>
                  <a:pt x="647700" y="71967"/>
                  <a:pt x="661961" y="70926"/>
                  <a:pt x="673100" y="63500"/>
                </a:cubicBezTo>
                <a:cubicBezTo>
                  <a:pt x="703604" y="43164"/>
                  <a:pt x="696383" y="35983"/>
                  <a:pt x="749300" y="25400"/>
                </a:cubicBezTo>
                <a:cubicBezTo>
                  <a:pt x="802217" y="14817"/>
                  <a:pt x="859367" y="2117"/>
                  <a:pt x="990600" y="0"/>
                </a:cubicBezTo>
                <a:lnTo>
                  <a:pt x="1536700" y="12700"/>
                </a:lnTo>
                <a:cubicBezTo>
                  <a:pt x="1562146" y="13760"/>
                  <a:pt x="1659486" y="39524"/>
                  <a:pt x="1676400" y="50800"/>
                </a:cubicBezTo>
                <a:cubicBezTo>
                  <a:pt x="1689100" y="59267"/>
                  <a:pt x="1700848" y="69374"/>
                  <a:pt x="1714500" y="76200"/>
                </a:cubicBezTo>
                <a:cubicBezTo>
                  <a:pt x="1819660" y="128780"/>
                  <a:pt x="1681511" y="41507"/>
                  <a:pt x="1790700" y="114300"/>
                </a:cubicBezTo>
                <a:cubicBezTo>
                  <a:pt x="1799167" y="127000"/>
                  <a:pt x="1804181" y="142865"/>
                  <a:pt x="1816100" y="152400"/>
                </a:cubicBezTo>
                <a:cubicBezTo>
                  <a:pt x="1826553" y="160763"/>
                  <a:pt x="1842498" y="158599"/>
                  <a:pt x="1854200" y="165100"/>
                </a:cubicBezTo>
                <a:cubicBezTo>
                  <a:pt x="1880885" y="179925"/>
                  <a:pt x="1905978" y="197584"/>
                  <a:pt x="1930400" y="215900"/>
                </a:cubicBezTo>
                <a:cubicBezTo>
                  <a:pt x="1947333" y="228600"/>
                  <a:pt x="1965129" y="240225"/>
                  <a:pt x="1981200" y="254000"/>
                </a:cubicBezTo>
                <a:cubicBezTo>
                  <a:pt x="1994837" y="265689"/>
                  <a:pt x="2005502" y="280602"/>
                  <a:pt x="2019300" y="292100"/>
                </a:cubicBezTo>
                <a:cubicBezTo>
                  <a:pt x="2031026" y="301871"/>
                  <a:pt x="2045992" y="307359"/>
                  <a:pt x="2057400" y="317500"/>
                </a:cubicBezTo>
                <a:cubicBezTo>
                  <a:pt x="2187889" y="433491"/>
                  <a:pt x="2085229" y="361453"/>
                  <a:pt x="2171700" y="419100"/>
                </a:cubicBezTo>
                <a:cubicBezTo>
                  <a:pt x="2175933" y="431800"/>
                  <a:pt x="2176037" y="446747"/>
                  <a:pt x="2184400" y="457200"/>
                </a:cubicBezTo>
                <a:cubicBezTo>
                  <a:pt x="2193935" y="469119"/>
                  <a:pt x="2210080" y="473728"/>
                  <a:pt x="2222500" y="482600"/>
                </a:cubicBezTo>
                <a:cubicBezTo>
                  <a:pt x="2239724" y="494903"/>
                  <a:pt x="2257229" y="506925"/>
                  <a:pt x="2273300" y="520700"/>
                </a:cubicBezTo>
                <a:cubicBezTo>
                  <a:pt x="2358863" y="594039"/>
                  <a:pt x="2265293" y="528062"/>
                  <a:pt x="2349500" y="584200"/>
                </a:cubicBezTo>
                <a:cubicBezTo>
                  <a:pt x="2357967" y="596900"/>
                  <a:pt x="2364107" y="611507"/>
                  <a:pt x="2374900" y="622300"/>
                </a:cubicBezTo>
                <a:cubicBezTo>
                  <a:pt x="2385693" y="633093"/>
                  <a:pt x="2402949" y="636213"/>
                  <a:pt x="2413000" y="647700"/>
                </a:cubicBezTo>
                <a:cubicBezTo>
                  <a:pt x="2516717" y="766233"/>
                  <a:pt x="2416175" y="692150"/>
                  <a:pt x="2501900" y="749300"/>
                </a:cubicBezTo>
                <a:lnTo>
                  <a:pt x="2552700" y="825500"/>
                </a:lnTo>
                <a:cubicBezTo>
                  <a:pt x="2561167" y="838200"/>
                  <a:pt x="2567307" y="852807"/>
                  <a:pt x="2578100" y="863600"/>
                </a:cubicBezTo>
                <a:cubicBezTo>
                  <a:pt x="2590800" y="876300"/>
                  <a:pt x="2605173" y="887523"/>
                  <a:pt x="2616200" y="901700"/>
                </a:cubicBezTo>
                <a:cubicBezTo>
                  <a:pt x="2634942" y="925797"/>
                  <a:pt x="2641600" y="960967"/>
                  <a:pt x="2667000" y="977900"/>
                </a:cubicBezTo>
                <a:cubicBezTo>
                  <a:pt x="2718624" y="1012316"/>
                  <a:pt x="2777284" y="1050084"/>
                  <a:pt x="2819400" y="1092200"/>
                </a:cubicBezTo>
                <a:cubicBezTo>
                  <a:pt x="2832100" y="1104900"/>
                  <a:pt x="2845673" y="1116783"/>
                  <a:pt x="2857500" y="1130300"/>
                </a:cubicBezTo>
                <a:cubicBezTo>
                  <a:pt x="2875350" y="1150700"/>
                  <a:pt x="2889133" y="1174633"/>
                  <a:pt x="2908300" y="1193800"/>
                </a:cubicBezTo>
                <a:cubicBezTo>
                  <a:pt x="2919093" y="1204593"/>
                  <a:pt x="2933700" y="1210733"/>
                  <a:pt x="2946400" y="1219200"/>
                </a:cubicBezTo>
                <a:cubicBezTo>
                  <a:pt x="2959538" y="1258615"/>
                  <a:pt x="2960960" y="1268866"/>
                  <a:pt x="2984500" y="1308100"/>
                </a:cubicBezTo>
                <a:cubicBezTo>
                  <a:pt x="3000206" y="1334277"/>
                  <a:pt x="3006340" y="1374647"/>
                  <a:pt x="3035300" y="1384300"/>
                </a:cubicBezTo>
                <a:cubicBezTo>
                  <a:pt x="3060700" y="1392767"/>
                  <a:pt x="3089223" y="1394848"/>
                  <a:pt x="3111500" y="1409700"/>
                </a:cubicBezTo>
                <a:cubicBezTo>
                  <a:pt x="3160739" y="1442526"/>
                  <a:pt x="3135120" y="1430273"/>
                  <a:pt x="3187700" y="1447800"/>
                </a:cubicBezTo>
                <a:cubicBezTo>
                  <a:pt x="3200400" y="1460500"/>
                  <a:pt x="3214773" y="1471723"/>
                  <a:pt x="3225800" y="1485900"/>
                </a:cubicBezTo>
                <a:cubicBezTo>
                  <a:pt x="3244542" y="1509997"/>
                  <a:pt x="3259667" y="1536700"/>
                  <a:pt x="3276600" y="1562100"/>
                </a:cubicBezTo>
                <a:cubicBezTo>
                  <a:pt x="3285067" y="1574800"/>
                  <a:pt x="3291207" y="1589407"/>
                  <a:pt x="3302000" y="1600200"/>
                </a:cubicBezTo>
                <a:cubicBezTo>
                  <a:pt x="3346793" y="1644993"/>
                  <a:pt x="3332068" y="1622236"/>
                  <a:pt x="3352800" y="1663700"/>
                </a:cubicBezTo>
                <a:lnTo>
                  <a:pt x="3416300" y="1981200"/>
                </a:lnTo>
                <a:lnTo>
                  <a:pt x="0" y="1981200"/>
                </a:lnTo>
                <a:close/>
              </a:path>
            </a:pathLst>
          </a:cu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TextBox 12"/>
          <p:cNvSpPr txBox="1"/>
          <p:nvPr/>
        </p:nvSpPr>
        <p:spPr>
          <a:xfrm>
            <a:off x="2438400" y="4276726"/>
            <a:ext cx="1048685" cy="253916"/>
          </a:xfrm>
          <a:prstGeom prst="rect">
            <a:avLst/>
          </a:prstGeom>
          <a:noFill/>
        </p:spPr>
        <p:txBody>
          <a:bodyPr wrap="none" rtlCol="0">
            <a:spAutoFit/>
          </a:bodyPr>
          <a:lstStyle/>
          <a:p>
            <a:r>
              <a:rPr lang="en-US" sz="1050" dirty="0"/>
              <a:t>attack building</a:t>
            </a:r>
          </a:p>
        </p:txBody>
      </p:sp>
      <p:sp>
        <p:nvSpPr>
          <p:cNvPr id="14" name="TextBox 13"/>
          <p:cNvSpPr txBox="1"/>
          <p:nvPr/>
        </p:nvSpPr>
        <p:spPr>
          <a:xfrm>
            <a:off x="5414964" y="4279300"/>
            <a:ext cx="869149" cy="253916"/>
          </a:xfrm>
          <a:prstGeom prst="rect">
            <a:avLst/>
          </a:prstGeom>
          <a:noFill/>
        </p:spPr>
        <p:txBody>
          <a:bodyPr wrap="none" rtlCol="0">
            <a:spAutoFit/>
          </a:bodyPr>
          <a:lstStyle/>
          <a:p>
            <a:r>
              <a:rPr lang="en-US" sz="1050" dirty="0"/>
              <a:t>exploitation</a:t>
            </a:r>
          </a:p>
        </p:txBody>
      </p:sp>
      <p:sp>
        <p:nvSpPr>
          <p:cNvPr id="17" name="Up Arrow 16"/>
          <p:cNvSpPr/>
          <p:nvPr/>
        </p:nvSpPr>
        <p:spPr>
          <a:xfrm rot="5400000">
            <a:off x="4343400" y="3476625"/>
            <a:ext cx="476250" cy="971550"/>
          </a:xfrm>
          <a:prstGeom prst="upArrow">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50" dirty="0"/>
              <a:t>protection</a:t>
            </a:r>
          </a:p>
        </p:txBody>
      </p:sp>
      <p:sp>
        <p:nvSpPr>
          <p:cNvPr id="15" name="Freeform 14"/>
          <p:cNvSpPr/>
          <p:nvPr/>
        </p:nvSpPr>
        <p:spPr>
          <a:xfrm>
            <a:off x="5349881" y="3829050"/>
            <a:ext cx="642821" cy="400050"/>
          </a:xfrm>
          <a:custGeom>
            <a:avLst/>
            <a:gdLst>
              <a:gd name="connsiteX0" fmla="*/ 0 w 3416300"/>
              <a:gd name="connsiteY0" fmla="*/ 1981200 h 1981200"/>
              <a:gd name="connsiteX1" fmla="*/ 0 w 3416300"/>
              <a:gd name="connsiteY1" fmla="*/ 1981200 h 1981200"/>
              <a:gd name="connsiteX2" fmla="*/ 25400 w 3416300"/>
              <a:gd name="connsiteY2" fmla="*/ 1752600 h 1981200"/>
              <a:gd name="connsiteX3" fmla="*/ 50800 w 3416300"/>
              <a:gd name="connsiteY3" fmla="*/ 1676400 h 1981200"/>
              <a:gd name="connsiteX4" fmla="*/ 76200 w 3416300"/>
              <a:gd name="connsiteY4" fmla="*/ 1562100 h 1981200"/>
              <a:gd name="connsiteX5" fmla="*/ 101600 w 3416300"/>
              <a:gd name="connsiteY5" fmla="*/ 1485900 h 1981200"/>
              <a:gd name="connsiteX6" fmla="*/ 139700 w 3416300"/>
              <a:gd name="connsiteY6" fmla="*/ 1244600 h 1981200"/>
              <a:gd name="connsiteX7" fmla="*/ 165100 w 3416300"/>
              <a:gd name="connsiteY7" fmla="*/ 952500 h 1981200"/>
              <a:gd name="connsiteX8" fmla="*/ 190500 w 3416300"/>
              <a:gd name="connsiteY8" fmla="*/ 787400 h 1981200"/>
              <a:gd name="connsiteX9" fmla="*/ 228600 w 3416300"/>
              <a:gd name="connsiteY9" fmla="*/ 520700 h 1981200"/>
              <a:gd name="connsiteX10" fmla="*/ 241300 w 3416300"/>
              <a:gd name="connsiteY10" fmla="*/ 482600 h 1981200"/>
              <a:gd name="connsiteX11" fmla="*/ 266700 w 3416300"/>
              <a:gd name="connsiteY11" fmla="*/ 444500 h 1981200"/>
              <a:gd name="connsiteX12" fmla="*/ 292100 w 3416300"/>
              <a:gd name="connsiteY12" fmla="*/ 368300 h 1981200"/>
              <a:gd name="connsiteX13" fmla="*/ 368300 w 3416300"/>
              <a:gd name="connsiteY13" fmla="*/ 254000 h 1981200"/>
              <a:gd name="connsiteX14" fmla="*/ 393700 w 3416300"/>
              <a:gd name="connsiteY14" fmla="*/ 215900 h 1981200"/>
              <a:gd name="connsiteX15" fmla="*/ 419100 w 3416300"/>
              <a:gd name="connsiteY15" fmla="*/ 177800 h 1981200"/>
              <a:gd name="connsiteX16" fmla="*/ 457200 w 3416300"/>
              <a:gd name="connsiteY16" fmla="*/ 165100 h 1981200"/>
              <a:gd name="connsiteX17" fmla="*/ 558800 w 3416300"/>
              <a:gd name="connsiteY17" fmla="*/ 101600 h 1981200"/>
              <a:gd name="connsiteX18" fmla="*/ 635000 w 3416300"/>
              <a:gd name="connsiteY18" fmla="*/ 76200 h 1981200"/>
              <a:gd name="connsiteX19" fmla="*/ 673100 w 3416300"/>
              <a:gd name="connsiteY19" fmla="*/ 63500 h 1981200"/>
              <a:gd name="connsiteX20" fmla="*/ 749300 w 3416300"/>
              <a:gd name="connsiteY20" fmla="*/ 25400 h 1981200"/>
              <a:gd name="connsiteX21" fmla="*/ 850900 w 3416300"/>
              <a:gd name="connsiteY21" fmla="*/ 12700 h 1981200"/>
              <a:gd name="connsiteX22" fmla="*/ 990600 w 3416300"/>
              <a:gd name="connsiteY22" fmla="*/ 0 h 1981200"/>
              <a:gd name="connsiteX23" fmla="*/ 1536700 w 3416300"/>
              <a:gd name="connsiteY23" fmla="*/ 12700 h 1981200"/>
              <a:gd name="connsiteX24" fmla="*/ 1676400 w 3416300"/>
              <a:gd name="connsiteY24" fmla="*/ 50800 h 1981200"/>
              <a:gd name="connsiteX25" fmla="*/ 1714500 w 3416300"/>
              <a:gd name="connsiteY25" fmla="*/ 76200 h 1981200"/>
              <a:gd name="connsiteX26" fmla="*/ 1790700 w 3416300"/>
              <a:gd name="connsiteY26" fmla="*/ 114300 h 1981200"/>
              <a:gd name="connsiteX27" fmla="*/ 1816100 w 3416300"/>
              <a:gd name="connsiteY27" fmla="*/ 152400 h 1981200"/>
              <a:gd name="connsiteX28" fmla="*/ 1854200 w 3416300"/>
              <a:gd name="connsiteY28" fmla="*/ 165100 h 1981200"/>
              <a:gd name="connsiteX29" fmla="*/ 1930400 w 3416300"/>
              <a:gd name="connsiteY29" fmla="*/ 215900 h 1981200"/>
              <a:gd name="connsiteX30" fmla="*/ 1981200 w 3416300"/>
              <a:gd name="connsiteY30" fmla="*/ 254000 h 1981200"/>
              <a:gd name="connsiteX31" fmla="*/ 2019300 w 3416300"/>
              <a:gd name="connsiteY31" fmla="*/ 292100 h 1981200"/>
              <a:gd name="connsiteX32" fmla="*/ 2057400 w 3416300"/>
              <a:gd name="connsiteY32" fmla="*/ 317500 h 1981200"/>
              <a:gd name="connsiteX33" fmla="*/ 2171700 w 3416300"/>
              <a:gd name="connsiteY33" fmla="*/ 419100 h 1981200"/>
              <a:gd name="connsiteX34" fmla="*/ 2184400 w 3416300"/>
              <a:gd name="connsiteY34" fmla="*/ 457200 h 1981200"/>
              <a:gd name="connsiteX35" fmla="*/ 2222500 w 3416300"/>
              <a:gd name="connsiteY35" fmla="*/ 482600 h 1981200"/>
              <a:gd name="connsiteX36" fmla="*/ 2273300 w 3416300"/>
              <a:gd name="connsiteY36" fmla="*/ 520700 h 1981200"/>
              <a:gd name="connsiteX37" fmla="*/ 2349500 w 3416300"/>
              <a:gd name="connsiteY37" fmla="*/ 584200 h 1981200"/>
              <a:gd name="connsiteX38" fmla="*/ 2374900 w 3416300"/>
              <a:gd name="connsiteY38" fmla="*/ 622300 h 1981200"/>
              <a:gd name="connsiteX39" fmla="*/ 2413000 w 3416300"/>
              <a:gd name="connsiteY39" fmla="*/ 647700 h 1981200"/>
              <a:gd name="connsiteX40" fmla="*/ 2501900 w 3416300"/>
              <a:gd name="connsiteY40" fmla="*/ 749300 h 1981200"/>
              <a:gd name="connsiteX41" fmla="*/ 2552700 w 3416300"/>
              <a:gd name="connsiteY41" fmla="*/ 825500 h 1981200"/>
              <a:gd name="connsiteX42" fmla="*/ 2578100 w 3416300"/>
              <a:gd name="connsiteY42" fmla="*/ 863600 h 1981200"/>
              <a:gd name="connsiteX43" fmla="*/ 2616200 w 3416300"/>
              <a:gd name="connsiteY43" fmla="*/ 901700 h 1981200"/>
              <a:gd name="connsiteX44" fmla="*/ 2667000 w 3416300"/>
              <a:gd name="connsiteY44" fmla="*/ 977900 h 1981200"/>
              <a:gd name="connsiteX45" fmla="*/ 2819400 w 3416300"/>
              <a:gd name="connsiteY45" fmla="*/ 1092200 h 1981200"/>
              <a:gd name="connsiteX46" fmla="*/ 2857500 w 3416300"/>
              <a:gd name="connsiteY46" fmla="*/ 1130300 h 1981200"/>
              <a:gd name="connsiteX47" fmla="*/ 2908300 w 3416300"/>
              <a:gd name="connsiteY47" fmla="*/ 1193800 h 1981200"/>
              <a:gd name="connsiteX48" fmla="*/ 2946400 w 3416300"/>
              <a:gd name="connsiteY48" fmla="*/ 1219200 h 1981200"/>
              <a:gd name="connsiteX49" fmla="*/ 2984500 w 3416300"/>
              <a:gd name="connsiteY49" fmla="*/ 1308100 h 1981200"/>
              <a:gd name="connsiteX50" fmla="*/ 3035300 w 3416300"/>
              <a:gd name="connsiteY50" fmla="*/ 1384300 h 1981200"/>
              <a:gd name="connsiteX51" fmla="*/ 3111500 w 3416300"/>
              <a:gd name="connsiteY51" fmla="*/ 1409700 h 1981200"/>
              <a:gd name="connsiteX52" fmla="*/ 3187700 w 3416300"/>
              <a:gd name="connsiteY52" fmla="*/ 1447800 h 1981200"/>
              <a:gd name="connsiteX53" fmla="*/ 3225800 w 3416300"/>
              <a:gd name="connsiteY53" fmla="*/ 1485900 h 1981200"/>
              <a:gd name="connsiteX54" fmla="*/ 3276600 w 3416300"/>
              <a:gd name="connsiteY54" fmla="*/ 1562100 h 1981200"/>
              <a:gd name="connsiteX55" fmla="*/ 3302000 w 3416300"/>
              <a:gd name="connsiteY55" fmla="*/ 1600200 h 1981200"/>
              <a:gd name="connsiteX56" fmla="*/ 3352800 w 3416300"/>
              <a:gd name="connsiteY56" fmla="*/ 1663700 h 1981200"/>
              <a:gd name="connsiteX57" fmla="*/ 3416300 w 3416300"/>
              <a:gd name="connsiteY57" fmla="*/ 1981200 h 1981200"/>
              <a:gd name="connsiteX58" fmla="*/ 0 w 3416300"/>
              <a:gd name="connsiteY58" fmla="*/ 1981200 h 1981200"/>
              <a:gd name="connsiteX0" fmla="*/ 0 w 3416300"/>
              <a:gd name="connsiteY0" fmla="*/ 1981200 h 1981200"/>
              <a:gd name="connsiteX1" fmla="*/ 0 w 3416300"/>
              <a:gd name="connsiteY1" fmla="*/ 1981200 h 1981200"/>
              <a:gd name="connsiteX2" fmla="*/ 25400 w 3416300"/>
              <a:gd name="connsiteY2" fmla="*/ 1752600 h 1981200"/>
              <a:gd name="connsiteX3" fmla="*/ 50800 w 3416300"/>
              <a:gd name="connsiteY3" fmla="*/ 1676400 h 1981200"/>
              <a:gd name="connsiteX4" fmla="*/ 76200 w 3416300"/>
              <a:gd name="connsiteY4" fmla="*/ 1562100 h 1981200"/>
              <a:gd name="connsiteX5" fmla="*/ 101600 w 3416300"/>
              <a:gd name="connsiteY5" fmla="*/ 1485900 h 1981200"/>
              <a:gd name="connsiteX6" fmla="*/ 139700 w 3416300"/>
              <a:gd name="connsiteY6" fmla="*/ 1244600 h 1981200"/>
              <a:gd name="connsiteX7" fmla="*/ 165100 w 3416300"/>
              <a:gd name="connsiteY7" fmla="*/ 952500 h 1981200"/>
              <a:gd name="connsiteX8" fmla="*/ 190500 w 3416300"/>
              <a:gd name="connsiteY8" fmla="*/ 787400 h 1981200"/>
              <a:gd name="connsiteX9" fmla="*/ 228600 w 3416300"/>
              <a:gd name="connsiteY9" fmla="*/ 520700 h 1981200"/>
              <a:gd name="connsiteX10" fmla="*/ 241300 w 3416300"/>
              <a:gd name="connsiteY10" fmla="*/ 482600 h 1981200"/>
              <a:gd name="connsiteX11" fmla="*/ 266700 w 3416300"/>
              <a:gd name="connsiteY11" fmla="*/ 444500 h 1981200"/>
              <a:gd name="connsiteX12" fmla="*/ 292100 w 3416300"/>
              <a:gd name="connsiteY12" fmla="*/ 368300 h 1981200"/>
              <a:gd name="connsiteX13" fmla="*/ 368300 w 3416300"/>
              <a:gd name="connsiteY13" fmla="*/ 254000 h 1981200"/>
              <a:gd name="connsiteX14" fmla="*/ 393700 w 3416300"/>
              <a:gd name="connsiteY14" fmla="*/ 215900 h 1981200"/>
              <a:gd name="connsiteX15" fmla="*/ 419100 w 3416300"/>
              <a:gd name="connsiteY15" fmla="*/ 177800 h 1981200"/>
              <a:gd name="connsiteX16" fmla="*/ 457200 w 3416300"/>
              <a:gd name="connsiteY16" fmla="*/ 165100 h 1981200"/>
              <a:gd name="connsiteX17" fmla="*/ 558800 w 3416300"/>
              <a:gd name="connsiteY17" fmla="*/ 101600 h 1981200"/>
              <a:gd name="connsiteX18" fmla="*/ 635000 w 3416300"/>
              <a:gd name="connsiteY18" fmla="*/ 76200 h 1981200"/>
              <a:gd name="connsiteX19" fmla="*/ 673100 w 3416300"/>
              <a:gd name="connsiteY19" fmla="*/ 63500 h 1981200"/>
              <a:gd name="connsiteX20" fmla="*/ 749300 w 3416300"/>
              <a:gd name="connsiteY20" fmla="*/ 25400 h 1981200"/>
              <a:gd name="connsiteX21" fmla="*/ 990600 w 3416300"/>
              <a:gd name="connsiteY21" fmla="*/ 0 h 1981200"/>
              <a:gd name="connsiteX22" fmla="*/ 1536700 w 3416300"/>
              <a:gd name="connsiteY22" fmla="*/ 12700 h 1981200"/>
              <a:gd name="connsiteX23" fmla="*/ 1676400 w 3416300"/>
              <a:gd name="connsiteY23" fmla="*/ 50800 h 1981200"/>
              <a:gd name="connsiteX24" fmla="*/ 1714500 w 3416300"/>
              <a:gd name="connsiteY24" fmla="*/ 76200 h 1981200"/>
              <a:gd name="connsiteX25" fmla="*/ 1790700 w 3416300"/>
              <a:gd name="connsiteY25" fmla="*/ 114300 h 1981200"/>
              <a:gd name="connsiteX26" fmla="*/ 1816100 w 3416300"/>
              <a:gd name="connsiteY26" fmla="*/ 152400 h 1981200"/>
              <a:gd name="connsiteX27" fmla="*/ 1854200 w 3416300"/>
              <a:gd name="connsiteY27" fmla="*/ 165100 h 1981200"/>
              <a:gd name="connsiteX28" fmla="*/ 1930400 w 3416300"/>
              <a:gd name="connsiteY28" fmla="*/ 215900 h 1981200"/>
              <a:gd name="connsiteX29" fmla="*/ 1981200 w 3416300"/>
              <a:gd name="connsiteY29" fmla="*/ 254000 h 1981200"/>
              <a:gd name="connsiteX30" fmla="*/ 2019300 w 3416300"/>
              <a:gd name="connsiteY30" fmla="*/ 292100 h 1981200"/>
              <a:gd name="connsiteX31" fmla="*/ 2057400 w 3416300"/>
              <a:gd name="connsiteY31" fmla="*/ 317500 h 1981200"/>
              <a:gd name="connsiteX32" fmla="*/ 2171700 w 3416300"/>
              <a:gd name="connsiteY32" fmla="*/ 419100 h 1981200"/>
              <a:gd name="connsiteX33" fmla="*/ 2184400 w 3416300"/>
              <a:gd name="connsiteY33" fmla="*/ 457200 h 1981200"/>
              <a:gd name="connsiteX34" fmla="*/ 2222500 w 3416300"/>
              <a:gd name="connsiteY34" fmla="*/ 482600 h 1981200"/>
              <a:gd name="connsiteX35" fmla="*/ 2273300 w 3416300"/>
              <a:gd name="connsiteY35" fmla="*/ 520700 h 1981200"/>
              <a:gd name="connsiteX36" fmla="*/ 2349500 w 3416300"/>
              <a:gd name="connsiteY36" fmla="*/ 584200 h 1981200"/>
              <a:gd name="connsiteX37" fmla="*/ 2374900 w 3416300"/>
              <a:gd name="connsiteY37" fmla="*/ 622300 h 1981200"/>
              <a:gd name="connsiteX38" fmla="*/ 2413000 w 3416300"/>
              <a:gd name="connsiteY38" fmla="*/ 647700 h 1981200"/>
              <a:gd name="connsiteX39" fmla="*/ 2501900 w 3416300"/>
              <a:gd name="connsiteY39" fmla="*/ 749300 h 1981200"/>
              <a:gd name="connsiteX40" fmla="*/ 2552700 w 3416300"/>
              <a:gd name="connsiteY40" fmla="*/ 825500 h 1981200"/>
              <a:gd name="connsiteX41" fmla="*/ 2578100 w 3416300"/>
              <a:gd name="connsiteY41" fmla="*/ 863600 h 1981200"/>
              <a:gd name="connsiteX42" fmla="*/ 2616200 w 3416300"/>
              <a:gd name="connsiteY42" fmla="*/ 901700 h 1981200"/>
              <a:gd name="connsiteX43" fmla="*/ 2667000 w 3416300"/>
              <a:gd name="connsiteY43" fmla="*/ 977900 h 1981200"/>
              <a:gd name="connsiteX44" fmla="*/ 2819400 w 3416300"/>
              <a:gd name="connsiteY44" fmla="*/ 1092200 h 1981200"/>
              <a:gd name="connsiteX45" fmla="*/ 2857500 w 3416300"/>
              <a:gd name="connsiteY45" fmla="*/ 1130300 h 1981200"/>
              <a:gd name="connsiteX46" fmla="*/ 2908300 w 3416300"/>
              <a:gd name="connsiteY46" fmla="*/ 1193800 h 1981200"/>
              <a:gd name="connsiteX47" fmla="*/ 2946400 w 3416300"/>
              <a:gd name="connsiteY47" fmla="*/ 1219200 h 1981200"/>
              <a:gd name="connsiteX48" fmla="*/ 2984500 w 3416300"/>
              <a:gd name="connsiteY48" fmla="*/ 1308100 h 1981200"/>
              <a:gd name="connsiteX49" fmla="*/ 3035300 w 3416300"/>
              <a:gd name="connsiteY49" fmla="*/ 1384300 h 1981200"/>
              <a:gd name="connsiteX50" fmla="*/ 3111500 w 3416300"/>
              <a:gd name="connsiteY50" fmla="*/ 1409700 h 1981200"/>
              <a:gd name="connsiteX51" fmla="*/ 3187700 w 3416300"/>
              <a:gd name="connsiteY51" fmla="*/ 1447800 h 1981200"/>
              <a:gd name="connsiteX52" fmla="*/ 3225800 w 3416300"/>
              <a:gd name="connsiteY52" fmla="*/ 1485900 h 1981200"/>
              <a:gd name="connsiteX53" fmla="*/ 3276600 w 3416300"/>
              <a:gd name="connsiteY53" fmla="*/ 1562100 h 1981200"/>
              <a:gd name="connsiteX54" fmla="*/ 3302000 w 3416300"/>
              <a:gd name="connsiteY54" fmla="*/ 1600200 h 1981200"/>
              <a:gd name="connsiteX55" fmla="*/ 3352800 w 3416300"/>
              <a:gd name="connsiteY55" fmla="*/ 1663700 h 1981200"/>
              <a:gd name="connsiteX56" fmla="*/ 3416300 w 3416300"/>
              <a:gd name="connsiteY56" fmla="*/ 1981200 h 1981200"/>
              <a:gd name="connsiteX57" fmla="*/ 0 w 3416300"/>
              <a:gd name="connsiteY57" fmla="*/ 198120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416300" h="1981200">
                <a:moveTo>
                  <a:pt x="0" y="1981200"/>
                </a:moveTo>
                <a:lnTo>
                  <a:pt x="0" y="1981200"/>
                </a:lnTo>
                <a:cubicBezTo>
                  <a:pt x="4406" y="1928333"/>
                  <a:pt x="9590" y="1815841"/>
                  <a:pt x="25400" y="1752600"/>
                </a:cubicBezTo>
                <a:cubicBezTo>
                  <a:pt x="31894" y="1726625"/>
                  <a:pt x="43107" y="1702045"/>
                  <a:pt x="50800" y="1676400"/>
                </a:cubicBezTo>
                <a:cubicBezTo>
                  <a:pt x="85014" y="1562354"/>
                  <a:pt x="39946" y="1695033"/>
                  <a:pt x="76200" y="1562100"/>
                </a:cubicBezTo>
                <a:cubicBezTo>
                  <a:pt x="83245" y="1536269"/>
                  <a:pt x="93133" y="1511300"/>
                  <a:pt x="101600" y="1485900"/>
                </a:cubicBezTo>
                <a:cubicBezTo>
                  <a:pt x="130053" y="1286731"/>
                  <a:pt x="115259" y="1366806"/>
                  <a:pt x="139700" y="1244600"/>
                </a:cubicBezTo>
                <a:cubicBezTo>
                  <a:pt x="148167" y="1147233"/>
                  <a:pt x="149033" y="1048904"/>
                  <a:pt x="165100" y="952500"/>
                </a:cubicBezTo>
                <a:cubicBezTo>
                  <a:pt x="172178" y="910032"/>
                  <a:pt x="186415" y="828254"/>
                  <a:pt x="190500" y="787400"/>
                </a:cubicBezTo>
                <a:cubicBezTo>
                  <a:pt x="203707" y="655334"/>
                  <a:pt x="191186" y="632942"/>
                  <a:pt x="228600" y="520700"/>
                </a:cubicBezTo>
                <a:cubicBezTo>
                  <a:pt x="232833" y="508000"/>
                  <a:pt x="235313" y="494574"/>
                  <a:pt x="241300" y="482600"/>
                </a:cubicBezTo>
                <a:cubicBezTo>
                  <a:pt x="248126" y="468948"/>
                  <a:pt x="260501" y="458448"/>
                  <a:pt x="266700" y="444500"/>
                </a:cubicBezTo>
                <a:cubicBezTo>
                  <a:pt x="277574" y="420034"/>
                  <a:pt x="277248" y="390577"/>
                  <a:pt x="292100" y="368300"/>
                </a:cubicBezTo>
                <a:lnTo>
                  <a:pt x="368300" y="254000"/>
                </a:lnTo>
                <a:lnTo>
                  <a:pt x="393700" y="215900"/>
                </a:lnTo>
                <a:cubicBezTo>
                  <a:pt x="402167" y="203200"/>
                  <a:pt x="404620" y="182627"/>
                  <a:pt x="419100" y="177800"/>
                </a:cubicBezTo>
                <a:lnTo>
                  <a:pt x="457200" y="165100"/>
                </a:lnTo>
                <a:cubicBezTo>
                  <a:pt x="497452" y="104723"/>
                  <a:pt x="468120" y="131827"/>
                  <a:pt x="558800" y="101600"/>
                </a:cubicBezTo>
                <a:lnTo>
                  <a:pt x="635000" y="76200"/>
                </a:lnTo>
                <a:cubicBezTo>
                  <a:pt x="647700" y="71967"/>
                  <a:pt x="661961" y="70926"/>
                  <a:pt x="673100" y="63500"/>
                </a:cubicBezTo>
                <a:cubicBezTo>
                  <a:pt x="703604" y="43164"/>
                  <a:pt x="696383" y="35983"/>
                  <a:pt x="749300" y="25400"/>
                </a:cubicBezTo>
                <a:cubicBezTo>
                  <a:pt x="802217" y="14817"/>
                  <a:pt x="859367" y="2117"/>
                  <a:pt x="990600" y="0"/>
                </a:cubicBezTo>
                <a:lnTo>
                  <a:pt x="1536700" y="12700"/>
                </a:lnTo>
                <a:cubicBezTo>
                  <a:pt x="1562146" y="13760"/>
                  <a:pt x="1659486" y="39524"/>
                  <a:pt x="1676400" y="50800"/>
                </a:cubicBezTo>
                <a:cubicBezTo>
                  <a:pt x="1689100" y="59267"/>
                  <a:pt x="1700848" y="69374"/>
                  <a:pt x="1714500" y="76200"/>
                </a:cubicBezTo>
                <a:cubicBezTo>
                  <a:pt x="1819660" y="128780"/>
                  <a:pt x="1681511" y="41507"/>
                  <a:pt x="1790700" y="114300"/>
                </a:cubicBezTo>
                <a:cubicBezTo>
                  <a:pt x="1799167" y="127000"/>
                  <a:pt x="1804181" y="142865"/>
                  <a:pt x="1816100" y="152400"/>
                </a:cubicBezTo>
                <a:cubicBezTo>
                  <a:pt x="1826553" y="160763"/>
                  <a:pt x="1842498" y="158599"/>
                  <a:pt x="1854200" y="165100"/>
                </a:cubicBezTo>
                <a:cubicBezTo>
                  <a:pt x="1880885" y="179925"/>
                  <a:pt x="1905978" y="197584"/>
                  <a:pt x="1930400" y="215900"/>
                </a:cubicBezTo>
                <a:cubicBezTo>
                  <a:pt x="1947333" y="228600"/>
                  <a:pt x="1965129" y="240225"/>
                  <a:pt x="1981200" y="254000"/>
                </a:cubicBezTo>
                <a:cubicBezTo>
                  <a:pt x="1994837" y="265689"/>
                  <a:pt x="2005502" y="280602"/>
                  <a:pt x="2019300" y="292100"/>
                </a:cubicBezTo>
                <a:cubicBezTo>
                  <a:pt x="2031026" y="301871"/>
                  <a:pt x="2045992" y="307359"/>
                  <a:pt x="2057400" y="317500"/>
                </a:cubicBezTo>
                <a:cubicBezTo>
                  <a:pt x="2187889" y="433491"/>
                  <a:pt x="2085229" y="361453"/>
                  <a:pt x="2171700" y="419100"/>
                </a:cubicBezTo>
                <a:cubicBezTo>
                  <a:pt x="2175933" y="431800"/>
                  <a:pt x="2176037" y="446747"/>
                  <a:pt x="2184400" y="457200"/>
                </a:cubicBezTo>
                <a:cubicBezTo>
                  <a:pt x="2193935" y="469119"/>
                  <a:pt x="2210080" y="473728"/>
                  <a:pt x="2222500" y="482600"/>
                </a:cubicBezTo>
                <a:cubicBezTo>
                  <a:pt x="2239724" y="494903"/>
                  <a:pt x="2257229" y="506925"/>
                  <a:pt x="2273300" y="520700"/>
                </a:cubicBezTo>
                <a:cubicBezTo>
                  <a:pt x="2358863" y="594039"/>
                  <a:pt x="2265293" y="528062"/>
                  <a:pt x="2349500" y="584200"/>
                </a:cubicBezTo>
                <a:cubicBezTo>
                  <a:pt x="2357967" y="596900"/>
                  <a:pt x="2364107" y="611507"/>
                  <a:pt x="2374900" y="622300"/>
                </a:cubicBezTo>
                <a:cubicBezTo>
                  <a:pt x="2385693" y="633093"/>
                  <a:pt x="2402949" y="636213"/>
                  <a:pt x="2413000" y="647700"/>
                </a:cubicBezTo>
                <a:cubicBezTo>
                  <a:pt x="2516717" y="766233"/>
                  <a:pt x="2416175" y="692150"/>
                  <a:pt x="2501900" y="749300"/>
                </a:cubicBezTo>
                <a:lnTo>
                  <a:pt x="2552700" y="825500"/>
                </a:lnTo>
                <a:cubicBezTo>
                  <a:pt x="2561167" y="838200"/>
                  <a:pt x="2567307" y="852807"/>
                  <a:pt x="2578100" y="863600"/>
                </a:cubicBezTo>
                <a:cubicBezTo>
                  <a:pt x="2590800" y="876300"/>
                  <a:pt x="2605173" y="887523"/>
                  <a:pt x="2616200" y="901700"/>
                </a:cubicBezTo>
                <a:cubicBezTo>
                  <a:pt x="2634942" y="925797"/>
                  <a:pt x="2641600" y="960967"/>
                  <a:pt x="2667000" y="977900"/>
                </a:cubicBezTo>
                <a:cubicBezTo>
                  <a:pt x="2718624" y="1012316"/>
                  <a:pt x="2777284" y="1050084"/>
                  <a:pt x="2819400" y="1092200"/>
                </a:cubicBezTo>
                <a:cubicBezTo>
                  <a:pt x="2832100" y="1104900"/>
                  <a:pt x="2845673" y="1116783"/>
                  <a:pt x="2857500" y="1130300"/>
                </a:cubicBezTo>
                <a:cubicBezTo>
                  <a:pt x="2875350" y="1150700"/>
                  <a:pt x="2889133" y="1174633"/>
                  <a:pt x="2908300" y="1193800"/>
                </a:cubicBezTo>
                <a:cubicBezTo>
                  <a:pt x="2919093" y="1204593"/>
                  <a:pt x="2933700" y="1210733"/>
                  <a:pt x="2946400" y="1219200"/>
                </a:cubicBezTo>
                <a:cubicBezTo>
                  <a:pt x="2959538" y="1258615"/>
                  <a:pt x="2960960" y="1268866"/>
                  <a:pt x="2984500" y="1308100"/>
                </a:cubicBezTo>
                <a:cubicBezTo>
                  <a:pt x="3000206" y="1334277"/>
                  <a:pt x="3006340" y="1374647"/>
                  <a:pt x="3035300" y="1384300"/>
                </a:cubicBezTo>
                <a:cubicBezTo>
                  <a:pt x="3060700" y="1392767"/>
                  <a:pt x="3089223" y="1394848"/>
                  <a:pt x="3111500" y="1409700"/>
                </a:cubicBezTo>
                <a:cubicBezTo>
                  <a:pt x="3160739" y="1442526"/>
                  <a:pt x="3135120" y="1430273"/>
                  <a:pt x="3187700" y="1447800"/>
                </a:cubicBezTo>
                <a:cubicBezTo>
                  <a:pt x="3200400" y="1460500"/>
                  <a:pt x="3214773" y="1471723"/>
                  <a:pt x="3225800" y="1485900"/>
                </a:cubicBezTo>
                <a:cubicBezTo>
                  <a:pt x="3244542" y="1509997"/>
                  <a:pt x="3259667" y="1536700"/>
                  <a:pt x="3276600" y="1562100"/>
                </a:cubicBezTo>
                <a:cubicBezTo>
                  <a:pt x="3285067" y="1574800"/>
                  <a:pt x="3291207" y="1589407"/>
                  <a:pt x="3302000" y="1600200"/>
                </a:cubicBezTo>
                <a:cubicBezTo>
                  <a:pt x="3346793" y="1644993"/>
                  <a:pt x="3332068" y="1622236"/>
                  <a:pt x="3352800" y="1663700"/>
                </a:cubicBezTo>
                <a:lnTo>
                  <a:pt x="3416300" y="1981200"/>
                </a:lnTo>
                <a:lnTo>
                  <a:pt x="0" y="198120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8" name="Up Arrow 17"/>
          <p:cNvSpPr/>
          <p:nvPr/>
        </p:nvSpPr>
        <p:spPr>
          <a:xfrm rot="10800000">
            <a:off x="5516451" y="2828925"/>
            <a:ext cx="476250" cy="971550"/>
          </a:xfrm>
          <a:prstGeom prst="upArrow">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050" dirty="0"/>
              <a:t>diversity</a:t>
            </a:r>
          </a:p>
        </p:txBody>
      </p:sp>
      <p:cxnSp>
        <p:nvCxnSpPr>
          <p:cNvPr id="5" name="Straight Arrow Connector 4"/>
          <p:cNvCxnSpPr/>
          <p:nvPr/>
        </p:nvCxnSpPr>
        <p:spPr>
          <a:xfrm flipV="1">
            <a:off x="1981200" y="2066925"/>
            <a:ext cx="0" cy="216217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 name="Straight Arrow Connector 5"/>
          <p:cNvCxnSpPr/>
          <p:nvPr/>
        </p:nvCxnSpPr>
        <p:spPr>
          <a:xfrm>
            <a:off x="1981200" y="4229100"/>
            <a:ext cx="4962525"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1" name="Up Arrow 20"/>
          <p:cNvSpPr/>
          <p:nvPr/>
        </p:nvSpPr>
        <p:spPr>
          <a:xfrm rot="5400000" flipV="1">
            <a:off x="6259461" y="3367147"/>
            <a:ext cx="476250" cy="1190510"/>
          </a:xfrm>
          <a:prstGeom prst="upArrow">
            <a:avLst/>
          </a:prstGeom>
        </p:spPr>
        <p:style>
          <a:lnRef idx="2">
            <a:schemeClr val="dk1"/>
          </a:lnRef>
          <a:fillRef idx="1">
            <a:schemeClr val="lt1"/>
          </a:fillRef>
          <a:effectRef idx="0">
            <a:schemeClr val="dk1"/>
          </a:effectRef>
          <a:fontRef idx="minor">
            <a:schemeClr val="dk1"/>
          </a:fontRef>
        </p:style>
        <p:txBody>
          <a:bodyPr vert="vert" rtlCol="0" anchor="ctr"/>
          <a:lstStyle/>
          <a:p>
            <a:pPr algn="ctr"/>
            <a:r>
              <a:rPr lang="en-US" sz="1050" dirty="0"/>
              <a:t>renewability</a:t>
            </a:r>
          </a:p>
        </p:txBody>
      </p:sp>
      <p:sp>
        <p:nvSpPr>
          <p:cNvPr id="22" name="Rectangle 21">
            <a:extLst>
              <a:ext uri="{FF2B5EF4-FFF2-40B4-BE49-F238E27FC236}">
                <a16:creationId xmlns:a16="http://schemas.microsoft.com/office/drawing/2014/main" id="{8FC6DBAC-3031-4BFD-A549-8145C9AFDE87}"/>
              </a:ext>
            </a:extLst>
          </p:cNvPr>
          <p:cNvSpPr/>
          <p:nvPr/>
        </p:nvSpPr>
        <p:spPr>
          <a:xfrm>
            <a:off x="6121229" y="1065770"/>
            <a:ext cx="2676525" cy="98235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50" dirty="0"/>
              <a:t>update the software and its protections </a:t>
            </a:r>
          </a:p>
          <a:p>
            <a:pPr algn="ctr"/>
            <a:r>
              <a:rPr lang="en-US" sz="1050" b="1" dirty="0"/>
              <a:t>renewability</a:t>
            </a:r>
          </a:p>
        </p:txBody>
      </p:sp>
    </p:spTree>
    <p:extLst>
      <p:ext uri="{BB962C8B-B14F-4D97-AF65-F5344CB8AC3E}">
        <p14:creationId xmlns:p14="http://schemas.microsoft.com/office/powerpoint/2010/main" val="223406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2795C-35F2-400A-8D93-18FC66F0B586}"/>
              </a:ext>
            </a:extLst>
          </p:cNvPr>
          <p:cNvSpPr>
            <a:spLocks noGrp="1"/>
          </p:cNvSpPr>
          <p:nvPr>
            <p:ph type="title"/>
          </p:nvPr>
        </p:nvSpPr>
        <p:spPr>
          <a:xfrm>
            <a:off x="685800" y="201764"/>
            <a:ext cx="7772400" cy="783300"/>
          </a:xfrm>
        </p:spPr>
        <p:txBody>
          <a:bodyPr/>
          <a:lstStyle/>
          <a:p>
            <a:r>
              <a:rPr lang="en-US" sz="2400" dirty="0"/>
              <a:t>Practical principles of software protection</a:t>
            </a:r>
            <a:endParaRPr lang="en-US" dirty="0"/>
          </a:p>
        </p:txBody>
      </p:sp>
      <p:sp>
        <p:nvSpPr>
          <p:cNvPr id="6" name="Rectangle 5">
            <a:extLst>
              <a:ext uri="{FF2B5EF4-FFF2-40B4-BE49-F238E27FC236}">
                <a16:creationId xmlns:a16="http://schemas.microsoft.com/office/drawing/2014/main" id="{4DB58EF4-92CD-5E28-2337-E1D5175DBEAE}"/>
              </a:ext>
            </a:extLst>
          </p:cNvPr>
          <p:cNvSpPr/>
          <p:nvPr/>
        </p:nvSpPr>
        <p:spPr>
          <a:xfrm>
            <a:off x="764465" y="1272133"/>
            <a:ext cx="7715560" cy="1137965"/>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vert="horz" lIns="137160" tIns="34290" rIns="137160" bIns="34290" rtlCol="0" anchor="ctr">
            <a:normAutofit fontScale="85000" lnSpcReduction="10000"/>
          </a:bodyPr>
          <a:lstStyle/>
          <a:p>
            <a:pPr defTabSz="685800">
              <a:lnSpc>
                <a:spcPct val="90000"/>
              </a:lnSpc>
              <a:spcAft>
                <a:spcPts val="450"/>
              </a:spcAft>
              <a:buClr>
                <a:schemeClr val="accent1"/>
              </a:buClr>
              <a:buFont typeface="Calibri" panose="020F0502020204030204" pitchFamily="34" charset="0"/>
            </a:pPr>
            <a:r>
              <a:rPr lang="en-US" sz="2700" b="1" dirty="0">
                <a:solidFill>
                  <a:schemeClr val="tx1">
                    <a:lumMod val="85000"/>
                    <a:lumOff val="15000"/>
                  </a:schemeClr>
                </a:solidFill>
              </a:rPr>
              <a:t>most attackers</a:t>
            </a:r>
            <a:r>
              <a:rPr lang="en-US" sz="2700" dirty="0">
                <a:solidFill>
                  <a:schemeClr val="tx1">
                    <a:lumMod val="85000"/>
                    <a:lumOff val="15000"/>
                  </a:schemeClr>
                </a:solidFill>
              </a:rPr>
              <a:t> are driven by the monetization</a:t>
            </a:r>
          </a:p>
          <a:p>
            <a:pPr defTabSz="685800">
              <a:lnSpc>
                <a:spcPct val="90000"/>
              </a:lnSpc>
              <a:spcAft>
                <a:spcPts val="450"/>
              </a:spcAft>
              <a:buClr>
                <a:schemeClr val="accent1"/>
              </a:buClr>
              <a:buFont typeface="Calibri" panose="020F0502020204030204" pitchFamily="34" charset="0"/>
            </a:pPr>
            <a:endParaRPr lang="en-US" sz="2700" dirty="0">
              <a:solidFill>
                <a:schemeClr val="tx1">
                  <a:lumMod val="85000"/>
                  <a:lumOff val="15000"/>
                </a:schemeClr>
              </a:solidFill>
            </a:endParaRPr>
          </a:p>
          <a:p>
            <a:pPr defTabSz="685800">
              <a:lnSpc>
                <a:spcPct val="90000"/>
              </a:lnSpc>
              <a:spcAft>
                <a:spcPts val="450"/>
              </a:spcAft>
              <a:buClr>
                <a:schemeClr val="accent1"/>
              </a:buClr>
              <a:buFont typeface="Calibri" panose="020F0502020204030204" pitchFamily="34" charset="0"/>
            </a:pPr>
            <a:r>
              <a:rPr lang="en-US" sz="2700" dirty="0">
                <a:solidFill>
                  <a:schemeClr val="tx1">
                    <a:lumMod val="85000"/>
                    <a:lumOff val="15000"/>
                  </a:schemeClr>
                </a:solidFill>
              </a:rPr>
              <a:t>“if your code is too complex to attack, I’ll find another SW”</a:t>
            </a:r>
          </a:p>
        </p:txBody>
      </p:sp>
      <p:sp>
        <p:nvSpPr>
          <p:cNvPr id="7" name="Rectangle 6">
            <a:extLst>
              <a:ext uri="{FF2B5EF4-FFF2-40B4-BE49-F238E27FC236}">
                <a16:creationId xmlns:a16="http://schemas.microsoft.com/office/drawing/2014/main" id="{B427B8B4-48A4-BDB8-96BD-3CD9300295DD}"/>
              </a:ext>
            </a:extLst>
          </p:cNvPr>
          <p:cNvSpPr/>
          <p:nvPr/>
        </p:nvSpPr>
        <p:spPr>
          <a:xfrm>
            <a:off x="764465" y="2860766"/>
            <a:ext cx="7715560" cy="177818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horz" lIns="137160" tIns="34290" rIns="137160" bIns="34290" rtlCol="0" anchor="ctr">
            <a:normAutofit fontScale="62500" lnSpcReduction="20000"/>
          </a:bodyPr>
          <a:lstStyle/>
          <a:p>
            <a:pPr defTabSz="685800">
              <a:lnSpc>
                <a:spcPct val="90000"/>
              </a:lnSpc>
              <a:spcAft>
                <a:spcPts val="450"/>
              </a:spcAft>
              <a:buClr>
                <a:schemeClr val="accent1"/>
              </a:buClr>
              <a:buFont typeface="Calibri" panose="020F0502020204030204" pitchFamily="34" charset="0"/>
            </a:pPr>
            <a:r>
              <a:rPr lang="en-US" sz="2700" b="1" dirty="0">
                <a:solidFill>
                  <a:schemeClr val="tx1">
                    <a:lumMod val="85000"/>
                    <a:lumOff val="15000"/>
                  </a:schemeClr>
                </a:solidFill>
              </a:rPr>
              <a:t>defenders’ aim is...</a:t>
            </a:r>
            <a:endParaRPr lang="en-US" sz="2700" dirty="0">
              <a:solidFill>
                <a:schemeClr val="tx1">
                  <a:lumMod val="85000"/>
                  <a:lumOff val="15000"/>
                </a:schemeClr>
              </a:solidFill>
            </a:endParaRPr>
          </a:p>
          <a:p>
            <a:pPr defTabSz="685800">
              <a:lnSpc>
                <a:spcPct val="90000"/>
              </a:lnSpc>
              <a:spcAft>
                <a:spcPts val="450"/>
              </a:spcAft>
              <a:buClr>
                <a:schemeClr val="accent1"/>
              </a:buClr>
              <a:buFont typeface="Calibri" panose="020F0502020204030204" pitchFamily="34" charset="0"/>
            </a:pPr>
            <a:endParaRPr lang="en-US" sz="2700" dirty="0">
              <a:solidFill>
                <a:schemeClr val="tx1">
                  <a:lumMod val="85000"/>
                  <a:lumOff val="15000"/>
                </a:schemeClr>
              </a:solidFill>
            </a:endParaRPr>
          </a:p>
          <a:p>
            <a:pPr defTabSz="685800">
              <a:lnSpc>
                <a:spcPct val="90000"/>
              </a:lnSpc>
              <a:spcAft>
                <a:spcPts val="450"/>
              </a:spcAft>
              <a:buClr>
                <a:schemeClr val="accent1"/>
              </a:buClr>
              <a:buFont typeface="Calibri" panose="020F0502020204030204" pitchFamily="34" charset="0"/>
            </a:pPr>
            <a:r>
              <a:rPr lang="en-US" sz="2700" dirty="0">
                <a:solidFill>
                  <a:schemeClr val="tx1">
                    <a:lumMod val="85000"/>
                    <a:lumOff val="15000"/>
                  </a:schemeClr>
                </a:solidFill>
              </a:rPr>
              <a:t>....discourage attackers by giving the (maybe true) impression that your software is well-protected and it will be hard to compromise it...</a:t>
            </a:r>
          </a:p>
          <a:p>
            <a:pPr defTabSz="685800">
              <a:lnSpc>
                <a:spcPct val="90000"/>
              </a:lnSpc>
              <a:spcAft>
                <a:spcPts val="450"/>
              </a:spcAft>
              <a:buClr>
                <a:schemeClr val="accent1"/>
              </a:buClr>
              <a:buFont typeface="Calibri" panose="020F0502020204030204" pitchFamily="34" charset="0"/>
            </a:pPr>
            <a:r>
              <a:rPr lang="en-US" sz="2700" dirty="0">
                <a:solidFill>
                  <a:schemeClr val="tx1">
                    <a:lumMod val="85000"/>
                    <a:lumOff val="15000"/>
                  </a:schemeClr>
                </a:solidFill>
              </a:rPr>
              <a:t>...so that they will compromise the code of some other companies…</a:t>
            </a:r>
          </a:p>
          <a:p>
            <a:pPr defTabSz="685800">
              <a:lnSpc>
                <a:spcPct val="90000"/>
              </a:lnSpc>
              <a:spcAft>
                <a:spcPts val="450"/>
              </a:spcAft>
              <a:buClr>
                <a:schemeClr val="accent1"/>
              </a:buClr>
              <a:buFont typeface="Calibri" panose="020F0502020204030204" pitchFamily="34" charset="0"/>
            </a:pPr>
            <a:r>
              <a:rPr lang="en-US" sz="2700" dirty="0">
                <a:solidFill>
                  <a:schemeClr val="tx1">
                    <a:lumMod val="85000"/>
                    <a:lumOff val="15000"/>
                  </a:schemeClr>
                </a:solidFill>
              </a:rPr>
              <a:t>	</a:t>
            </a:r>
          </a:p>
          <a:p>
            <a:pPr defTabSz="685800">
              <a:lnSpc>
                <a:spcPct val="90000"/>
              </a:lnSpc>
              <a:spcAft>
                <a:spcPts val="450"/>
              </a:spcAft>
              <a:buClr>
                <a:schemeClr val="accent1"/>
              </a:buClr>
            </a:pPr>
            <a:r>
              <a:rPr lang="en-US" sz="2700" b="1" i="1" dirty="0">
                <a:solidFill>
                  <a:srgbClr val="FF0000"/>
                </a:solidFill>
              </a:rPr>
              <a:t>								</a:t>
            </a:r>
            <a:r>
              <a:rPr lang="en-US" sz="2550" b="1" i="1" dirty="0">
                <a:solidFill>
                  <a:schemeClr val="tx1"/>
                </a:solidFill>
              </a:rPr>
              <a:t>Mors </a:t>
            </a:r>
            <a:r>
              <a:rPr lang="en-US" sz="2550" b="1" i="1" dirty="0" err="1">
                <a:solidFill>
                  <a:schemeClr val="tx1"/>
                </a:solidFill>
              </a:rPr>
              <a:t>tua</a:t>
            </a:r>
            <a:r>
              <a:rPr lang="en-US" sz="2550" b="1" i="1" dirty="0">
                <a:solidFill>
                  <a:schemeClr val="tx1"/>
                </a:solidFill>
              </a:rPr>
              <a:t> vita </a:t>
            </a:r>
            <a:r>
              <a:rPr lang="en-US" sz="2550" b="1" i="1" dirty="0" err="1">
                <a:solidFill>
                  <a:schemeClr val="tx1"/>
                </a:solidFill>
              </a:rPr>
              <a:t>mea</a:t>
            </a:r>
            <a:endParaRPr lang="en-US" sz="2700" b="1" i="1" dirty="0">
              <a:solidFill>
                <a:schemeClr val="tx1"/>
              </a:solidFill>
            </a:endParaRPr>
          </a:p>
        </p:txBody>
      </p:sp>
    </p:spTree>
    <p:extLst>
      <p:ext uri="{BB962C8B-B14F-4D97-AF65-F5344CB8AC3E}">
        <p14:creationId xmlns:p14="http://schemas.microsoft.com/office/powerpoint/2010/main" val="3306950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0E309-1BD4-41C3-89F5-23DA4F1B0C84}"/>
              </a:ext>
            </a:extLst>
          </p:cNvPr>
          <p:cNvSpPr>
            <a:spLocks noGrp="1"/>
          </p:cNvSpPr>
          <p:nvPr>
            <p:ph type="title"/>
          </p:nvPr>
        </p:nvSpPr>
        <p:spPr/>
        <p:txBody>
          <a:bodyPr/>
          <a:lstStyle/>
          <a:p>
            <a:r>
              <a:rPr lang="en-US" dirty="0"/>
              <a:t>How software is protected, nowadays</a:t>
            </a:r>
          </a:p>
        </p:txBody>
      </p:sp>
      <p:sp>
        <p:nvSpPr>
          <p:cNvPr id="3" name="Content Placeholder 2">
            <a:extLst>
              <a:ext uri="{FF2B5EF4-FFF2-40B4-BE49-F238E27FC236}">
                <a16:creationId xmlns:a16="http://schemas.microsoft.com/office/drawing/2014/main" id="{DEE6C836-E7D2-4DB2-A2B3-8CC477D0D3D5}"/>
              </a:ext>
            </a:extLst>
          </p:cNvPr>
          <p:cNvSpPr>
            <a:spLocks noGrp="1"/>
          </p:cNvSpPr>
          <p:nvPr>
            <p:ph idx="1"/>
          </p:nvPr>
        </p:nvSpPr>
        <p:spPr/>
        <p:txBody>
          <a:bodyPr>
            <a:normAutofit/>
          </a:bodyPr>
          <a:lstStyle/>
          <a:p>
            <a:r>
              <a:rPr lang="en-US" dirty="0"/>
              <a:t>companies specialized in software protections</a:t>
            </a:r>
          </a:p>
          <a:p>
            <a:pPr lvl="1"/>
            <a:r>
              <a:rPr lang="en-US" dirty="0"/>
              <a:t>may follow your development process since the design of the application</a:t>
            </a:r>
          </a:p>
          <a:p>
            <a:pPr lvl="1"/>
            <a:r>
              <a:rPr lang="en-US" dirty="0"/>
              <a:t>select and apply (proprietary) protections</a:t>
            </a:r>
          </a:p>
          <a:p>
            <a:pPr lvl="2"/>
            <a:r>
              <a:rPr lang="en-US" dirty="0"/>
              <a:t>security-through-obscurity and extremely aggressive licenses</a:t>
            </a:r>
          </a:p>
          <a:p>
            <a:pPr lvl="1"/>
            <a:r>
              <a:rPr lang="en-US" dirty="0"/>
              <a:t>definitely not cheap!</a:t>
            </a:r>
          </a:p>
          <a:p>
            <a:r>
              <a:rPr lang="en-US" dirty="0"/>
              <a:t>only a few companies can afford their services</a:t>
            </a:r>
          </a:p>
          <a:p>
            <a:pPr lvl="1"/>
            <a:r>
              <a:rPr lang="en-US" dirty="0"/>
              <a:t> streaming/content delivery</a:t>
            </a:r>
          </a:p>
          <a:p>
            <a:pPr lvl="1"/>
            <a:r>
              <a:rPr lang="en-US" dirty="0"/>
              <a:t>banks and insurance companies</a:t>
            </a:r>
          </a:p>
          <a:p>
            <a:r>
              <a:rPr lang="en-US" dirty="0"/>
              <a:t>there are open-source protections as well</a:t>
            </a:r>
          </a:p>
          <a:p>
            <a:pPr lvl="1"/>
            <a:r>
              <a:rPr lang="en-US" dirty="0"/>
              <a:t>developed at some universities</a:t>
            </a:r>
          </a:p>
          <a:p>
            <a:pPr lvl="1"/>
            <a:r>
              <a:rPr lang="en-US" dirty="0"/>
              <a:t>not that close to the real world and often unusable by companies</a:t>
            </a:r>
          </a:p>
          <a:p>
            <a:pPr lvl="2"/>
            <a:r>
              <a:rPr lang="en-US" dirty="0"/>
              <a:t>no competencies in software protection / non-compliant with industrial standards </a:t>
            </a:r>
          </a:p>
          <a:p>
            <a:pPr lvl="2"/>
            <a:r>
              <a:rPr lang="en-US" dirty="0"/>
              <a:t>hard to use, apply, automate, maintain…</a:t>
            </a:r>
          </a:p>
        </p:txBody>
      </p:sp>
      <p:pic>
        <p:nvPicPr>
          <p:cNvPr id="7174" name="Picture 6" descr="Cloakware® Software Protection by Irdeto - Irdeto">
            <a:extLst>
              <a:ext uri="{FF2B5EF4-FFF2-40B4-BE49-F238E27FC236}">
                <a16:creationId xmlns:a16="http://schemas.microsoft.com/office/drawing/2014/main" id="{E0B08BFC-E4ED-4032-AA73-559CD9D12C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4835" y="1526193"/>
            <a:ext cx="2571750" cy="1000125"/>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Arxan Technologies - Wikipedia">
            <a:extLst>
              <a:ext uri="{FF2B5EF4-FFF2-40B4-BE49-F238E27FC236}">
                <a16:creationId xmlns:a16="http://schemas.microsoft.com/office/drawing/2014/main" id="{7CE81D3D-7E15-46E2-9F92-228083A10A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3594" y="932689"/>
            <a:ext cx="1150656" cy="850868"/>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Kudelski Group - Wikipedia">
            <a:extLst>
              <a:ext uri="{FF2B5EF4-FFF2-40B4-BE49-F238E27FC236}">
                <a16:creationId xmlns:a16="http://schemas.microsoft.com/office/drawing/2014/main" id="{B52C3B2D-1E05-4260-861C-9BE509E69A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5100" y="2274925"/>
            <a:ext cx="2628900" cy="978694"/>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Introduction">
            <a:extLst>
              <a:ext uri="{FF2B5EF4-FFF2-40B4-BE49-F238E27FC236}">
                <a16:creationId xmlns:a16="http://schemas.microsoft.com/office/drawing/2014/main" id="{67D1218E-03D3-43B9-BD5B-AAC1B068B5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3354" y="3750958"/>
            <a:ext cx="1100138" cy="871538"/>
          </a:xfrm>
          <a:prstGeom prst="rect">
            <a:avLst/>
          </a:prstGeom>
        </p:spPr>
        <p:style>
          <a:lnRef idx="2">
            <a:schemeClr val="dk1">
              <a:shade val="50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3559256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2795C-35F2-400A-8D93-18FC66F0B586}"/>
              </a:ext>
            </a:extLst>
          </p:cNvPr>
          <p:cNvSpPr>
            <a:spLocks noGrp="1"/>
          </p:cNvSpPr>
          <p:nvPr>
            <p:ph type="title"/>
          </p:nvPr>
        </p:nvSpPr>
        <p:spPr/>
        <p:txBody>
          <a:bodyPr/>
          <a:lstStyle/>
          <a:p>
            <a:r>
              <a:rPr lang="en-US" dirty="0"/>
              <a:t>Software protections: categorization</a:t>
            </a:r>
          </a:p>
        </p:txBody>
      </p:sp>
      <p:sp>
        <p:nvSpPr>
          <p:cNvPr id="3" name="Content Placeholder 2">
            <a:extLst>
              <a:ext uri="{FF2B5EF4-FFF2-40B4-BE49-F238E27FC236}">
                <a16:creationId xmlns:a16="http://schemas.microsoft.com/office/drawing/2014/main" id="{1B38491B-DC97-4A77-B239-7F555924CF49}"/>
              </a:ext>
            </a:extLst>
          </p:cNvPr>
          <p:cNvSpPr>
            <a:spLocks noGrp="1"/>
          </p:cNvSpPr>
          <p:nvPr>
            <p:ph idx="1"/>
          </p:nvPr>
        </p:nvSpPr>
        <p:spPr/>
        <p:txBody>
          <a:bodyPr>
            <a:normAutofit/>
          </a:bodyPr>
          <a:lstStyle/>
          <a:p>
            <a:r>
              <a:rPr lang="en-US" dirty="0"/>
              <a:t>by the attack steps prevented</a:t>
            </a:r>
          </a:p>
          <a:p>
            <a:pPr lvl="1"/>
            <a:r>
              <a:rPr lang="en-US" dirty="0"/>
              <a:t>anti-reverse engineering</a:t>
            </a:r>
          </a:p>
          <a:p>
            <a:pPr lvl="2"/>
            <a:r>
              <a:rPr lang="en-US" dirty="0"/>
              <a:t>avoid the use of specific classes of tools</a:t>
            </a:r>
          </a:p>
          <a:p>
            <a:pPr lvl="3"/>
            <a:r>
              <a:rPr lang="en-US" dirty="0"/>
              <a:t>... without tools no way to finish an attack task in time</a:t>
            </a:r>
          </a:p>
          <a:p>
            <a:pPr lvl="1"/>
            <a:r>
              <a:rPr lang="en-US" dirty="0"/>
              <a:t>obfuscation</a:t>
            </a:r>
          </a:p>
          <a:p>
            <a:pPr lvl="2"/>
            <a:r>
              <a:rPr lang="en-US" dirty="0"/>
              <a:t>make the program much more difficult to understand for human beings </a:t>
            </a:r>
          </a:p>
          <a:p>
            <a:pPr lvl="1"/>
            <a:r>
              <a:rPr lang="en-US" dirty="0"/>
              <a:t>anti-tampering</a:t>
            </a:r>
          </a:p>
          <a:p>
            <a:pPr lvl="2"/>
            <a:r>
              <a:rPr lang="en-US" dirty="0"/>
              <a:t>avoid, detect or even react to non-authorized changes to program code or </a:t>
            </a:r>
            <a:r>
              <a:rPr lang="en-US" dirty="0" err="1"/>
              <a:t>behaviour</a:t>
            </a:r>
            <a:endParaRPr lang="en-US" dirty="0"/>
          </a:p>
          <a:p>
            <a:r>
              <a:rPr lang="en-US" dirty="0"/>
              <a:t>by where the protection is applied</a:t>
            </a:r>
          </a:p>
          <a:p>
            <a:pPr lvl="1"/>
            <a:r>
              <a:rPr lang="en-US" dirty="0"/>
              <a:t>online (remote) vs. offline techniques (local)</a:t>
            </a:r>
          </a:p>
          <a:p>
            <a:r>
              <a:rPr lang="en-US" dirty="0"/>
              <a:t>by the abstraction where they operate</a:t>
            </a:r>
          </a:p>
          <a:p>
            <a:pPr lvl="1"/>
            <a:r>
              <a:rPr lang="en-US" dirty="0"/>
              <a:t>source code vs. binaries</a:t>
            </a:r>
          </a:p>
        </p:txBody>
      </p:sp>
    </p:spTree>
    <p:extLst>
      <p:ext uri="{BB962C8B-B14F-4D97-AF65-F5344CB8AC3E}">
        <p14:creationId xmlns:p14="http://schemas.microsoft.com/office/powerpoint/2010/main" val="3979364284"/>
      </p:ext>
    </p:extLst>
  </p:cSld>
  <p:clrMapOvr>
    <a:masterClrMapping/>
  </p:clrMapOvr>
</p:sld>
</file>

<file path=ppt/theme/theme1.xml><?xml version="1.0" encoding="utf-8"?>
<a:theme xmlns:a="http://schemas.openxmlformats.org/drawingml/2006/main" name="Template pralab ita-eng">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6354</TotalTime>
  <Words>7099</Words>
  <Application>Microsoft Macintosh PowerPoint</Application>
  <PresentationFormat>Presentazione su schermo (16:9)</PresentationFormat>
  <Paragraphs>820</Paragraphs>
  <Slides>56</Slides>
  <Notes>23</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56</vt:i4>
      </vt:variant>
    </vt:vector>
  </HeadingPairs>
  <TitlesOfParts>
    <vt:vector size="63" baseType="lpstr">
      <vt:lpstr>Century Gothic</vt:lpstr>
      <vt:lpstr>Calibri</vt:lpstr>
      <vt:lpstr>Wingdings</vt:lpstr>
      <vt:lpstr>Book Antiqua</vt:lpstr>
      <vt:lpstr>Arial</vt:lpstr>
      <vt:lpstr>Helvetica Neue</vt:lpstr>
      <vt:lpstr>Template pralab ita-eng</vt:lpstr>
      <vt:lpstr>Software Protection Techniques for software and IP protection</vt:lpstr>
      <vt:lpstr>Attacker model: Man-at-the-End</vt:lpstr>
      <vt:lpstr>Software protection</vt:lpstr>
      <vt:lpstr>Economics of MATE attacks</vt:lpstr>
      <vt:lpstr>Economics of MATE attacks</vt:lpstr>
      <vt:lpstr>Economics of MATE attacks</vt:lpstr>
      <vt:lpstr>Practical principles of software protection</vt:lpstr>
      <vt:lpstr>How software is protected, nowadays</vt:lpstr>
      <vt:lpstr>Software protections: categorization</vt:lpstr>
      <vt:lpstr>How to evaluate protections</vt:lpstr>
      <vt:lpstr>How to evaluate protections</vt:lpstr>
      <vt:lpstr>Layered protection</vt:lpstr>
      <vt:lpstr>Overhead</vt:lpstr>
      <vt:lpstr>Reverse engineering</vt:lpstr>
      <vt:lpstr>Reverse engineering</vt:lpstr>
      <vt:lpstr>Obfuscation</vt:lpstr>
      <vt:lpstr>Obfuscation: aims and categories</vt:lpstr>
      <vt:lpstr>Control Flow Flattening (CFF)</vt:lpstr>
      <vt:lpstr>Control Flow Flattening (CFF): example</vt:lpstr>
      <vt:lpstr>Control Flow Flattening (CFF): example</vt:lpstr>
      <vt:lpstr>Control Flow Flattening (CFF): example</vt:lpstr>
      <vt:lpstr>Control Flow Flattening (CFF): example</vt:lpstr>
      <vt:lpstr>Opaque Predicates</vt:lpstr>
      <vt:lpstr>Opaque Predicates: fake code insertion</vt:lpstr>
      <vt:lpstr>Opaque Predicates: practical implementations</vt:lpstr>
      <vt:lpstr>Opaque Predicates: practical implementations</vt:lpstr>
      <vt:lpstr>Opaque Predicates: code duplication</vt:lpstr>
      <vt:lpstr>Branch functions</vt:lpstr>
      <vt:lpstr>Branch functions</vt:lpstr>
      <vt:lpstr>Virtualization obfuscation</vt:lpstr>
      <vt:lpstr>Virtualization obfuscation</vt:lpstr>
      <vt:lpstr>Just-In-Time opcode generation</vt:lpstr>
      <vt:lpstr>Data obfuscation</vt:lpstr>
      <vt:lpstr>Literals obfuscation: Tigress implementation</vt:lpstr>
      <vt:lpstr>Other techniques</vt:lpstr>
      <vt:lpstr>Anti-debugging</vt:lpstr>
      <vt:lpstr>Anti-debugging: self-debugging</vt:lpstr>
      <vt:lpstr>Anti-debugging: Diablo self-debugging</vt:lpstr>
      <vt:lpstr>Anti-tampering</vt:lpstr>
      <vt:lpstr>Software attestation</vt:lpstr>
      <vt:lpstr>Software attestation: architecture</vt:lpstr>
      <vt:lpstr>Software attestation</vt:lpstr>
      <vt:lpstr>Remote attestation</vt:lpstr>
      <vt:lpstr>Code guards</vt:lpstr>
      <vt:lpstr>Code mobility</vt:lpstr>
      <vt:lpstr>Client-Server Code Splitting</vt:lpstr>
      <vt:lpstr>Techniques for diversification</vt:lpstr>
      <vt:lpstr>Software protection as a risk analysis process</vt:lpstr>
      <vt:lpstr>Software protection as a risk analysis process</vt:lpstr>
      <vt:lpstr>Software protection as a risk analysis process</vt:lpstr>
      <vt:lpstr>Software protection as a risk analysis process</vt:lpstr>
      <vt:lpstr>Software protection as a risk analysis process</vt:lpstr>
      <vt:lpstr>Asset Hiding</vt:lpstr>
      <vt:lpstr>Fingerprint example: Control Flow Flattening</vt:lpstr>
      <vt:lpstr>Fingerprint example: Control Flow Flattening</vt:lpstr>
      <vt:lpstr>Asset hiding phase: strategies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Davide M.</dc:creator>
  <cp:lastModifiedBy>Leonardo Regano</cp:lastModifiedBy>
  <cp:revision>19</cp:revision>
  <dcterms:modified xsi:type="dcterms:W3CDTF">2024-07-16T00:54:47Z</dcterms:modified>
</cp:coreProperties>
</file>