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7" r:id="rId2"/>
    <p:sldId id="312" r:id="rId3"/>
    <p:sldId id="329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30AF8-7569-430D-874F-9AA754134490}" v="7" dt="2024-11-26T03:53:3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17"/>
  </p:normalViewPr>
  <p:slideViewPr>
    <p:cSldViewPr snapToGrid="0" showGuides="1">
      <p:cViewPr varScale="1">
        <p:scale>
          <a:sx n="103" d="100"/>
          <a:sy n="103" d="100"/>
        </p:scale>
        <p:origin x="200" y="344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4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5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B2A76-098E-B290-6AD6-7FB8703CB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35940F7-8292-719D-4BAC-4844CE043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0F6F96A4-465A-7A2D-5C2A-C74AD87B8BB2}"/>
              </a:ext>
            </a:extLst>
          </p:cNvPr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B9072C9-7D55-73AD-E2D3-884D34185235}"/>
              </a:ext>
            </a:extLst>
          </p:cNvPr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28A4FA2-6B0C-EAA5-B08D-1BE4FF51F71B}"/>
              </a:ext>
            </a:extLst>
          </p:cNvPr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E61C213-48E9-69F8-A6DB-3C23431406E4}"/>
              </a:ext>
            </a:extLst>
          </p:cNvPr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8CADDA4-1D6B-4593-CFB5-436B8D4A0891}"/>
              </a:ext>
            </a:extLst>
          </p:cNvPr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1">
            <a:extLst>
              <a:ext uri="{FF2B5EF4-FFF2-40B4-BE49-F238E27FC236}">
                <a16:creationId xmlns:a16="http://schemas.microsoft.com/office/drawing/2014/main" id="{1E3DC2F7-B26A-3A6B-E0B5-CF4D05E4510F}"/>
              </a:ext>
            </a:extLst>
          </p:cNvPr>
          <p:cNvSpPr txBox="1"/>
          <p:nvPr/>
        </p:nvSpPr>
        <p:spPr>
          <a:xfrm>
            <a:off x="1555808" y="698923"/>
            <a:ext cx="558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Ⅲ. </a:t>
            </a:r>
            <a:r>
              <a:rPr lang="en-US" altLang="zh-TW" sz="28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Main Result</a:t>
            </a:r>
            <a:endParaRPr lang="zh-CN" altLang="en-US" sz="2800" dirty="0">
              <a:solidFill>
                <a:srgbClr val="636363"/>
              </a:solidFill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18" name="组合 12">
            <a:extLst>
              <a:ext uri="{FF2B5EF4-FFF2-40B4-BE49-F238E27FC236}">
                <a16:creationId xmlns:a16="http://schemas.microsoft.com/office/drawing/2014/main" id="{D8C16DC9-01DB-7FFB-DE40-9E39510B22E8}"/>
              </a:ext>
            </a:extLst>
          </p:cNvPr>
          <p:cNvGrpSpPr/>
          <p:nvPr/>
        </p:nvGrpSpPr>
        <p:grpSpPr>
          <a:xfrm>
            <a:off x="673509" y="698923"/>
            <a:ext cx="839788" cy="514747"/>
            <a:chOff x="0" y="615156"/>
            <a:chExt cx="839788" cy="514747"/>
          </a:xfrm>
        </p:grpSpPr>
        <p:sp>
          <p:nvSpPr>
            <p:cNvPr id="19" name="平行四边形 5">
              <a:extLst>
                <a:ext uri="{FF2B5EF4-FFF2-40B4-BE49-F238E27FC236}">
                  <a16:creationId xmlns:a16="http://schemas.microsoft.com/office/drawing/2014/main" id="{1ED07F6A-5675-7A01-D05C-18753C733A5D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9">
              <a:extLst>
                <a:ext uri="{FF2B5EF4-FFF2-40B4-BE49-F238E27FC236}">
                  <a16:creationId xmlns:a16="http://schemas.microsoft.com/office/drawing/2014/main" id="{A778E955-8FD6-D140-04AF-7591A01C69C3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3">
            <a:extLst>
              <a:ext uri="{FF2B5EF4-FFF2-40B4-BE49-F238E27FC236}">
                <a16:creationId xmlns:a16="http://schemas.microsoft.com/office/drawing/2014/main" id="{118D2850-269A-2C55-64FF-4571F04273A9}"/>
              </a:ext>
            </a:extLst>
          </p:cNvPr>
          <p:cNvGrpSpPr/>
          <p:nvPr/>
        </p:nvGrpSpPr>
        <p:grpSpPr>
          <a:xfrm flipH="1">
            <a:off x="10678703" y="5699103"/>
            <a:ext cx="839788" cy="514747"/>
            <a:chOff x="0" y="615156"/>
            <a:chExt cx="839788" cy="514747"/>
          </a:xfrm>
        </p:grpSpPr>
        <p:sp>
          <p:nvSpPr>
            <p:cNvPr id="22" name="平行四边形 4">
              <a:extLst>
                <a:ext uri="{FF2B5EF4-FFF2-40B4-BE49-F238E27FC236}">
                  <a16:creationId xmlns:a16="http://schemas.microsoft.com/office/drawing/2014/main" id="{C8C76917-6481-1798-6706-62C10245F225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341BE673-FB36-7779-8F9F-9D16CFAF601D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1">
            <a:extLst>
              <a:ext uri="{FF2B5EF4-FFF2-40B4-BE49-F238E27FC236}">
                <a16:creationId xmlns:a16="http://schemas.microsoft.com/office/drawing/2014/main" id="{E2C130D8-0AA0-9F47-9CCF-6C14DD445872}"/>
              </a:ext>
            </a:extLst>
          </p:cNvPr>
          <p:cNvSpPr txBox="1"/>
          <p:nvPr/>
        </p:nvSpPr>
        <p:spPr>
          <a:xfrm>
            <a:off x="1555808" y="1554980"/>
            <a:ext cx="455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OLS</a:t>
            </a:r>
            <a:endParaRPr lang="zh-CN" altLang="en-US" sz="2800" b="1" dirty="0">
              <a:solidFill>
                <a:srgbClr val="636363"/>
              </a:solidFill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</a:endParaRPr>
          </a:p>
        </p:txBody>
      </p:sp>
      <p:sp>
        <p:nvSpPr>
          <p:cNvPr id="5" name="文本框 31">
            <a:extLst>
              <a:ext uri="{FF2B5EF4-FFF2-40B4-BE49-F238E27FC236}">
                <a16:creationId xmlns:a16="http://schemas.microsoft.com/office/drawing/2014/main" id="{02BAD9C7-BD9C-7D4A-251D-12668DC75DD8}"/>
              </a:ext>
            </a:extLst>
          </p:cNvPr>
          <p:cNvSpPr txBox="1"/>
          <p:nvPr/>
        </p:nvSpPr>
        <p:spPr>
          <a:xfrm>
            <a:off x="1666643" y="2247548"/>
            <a:ext cx="94159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Before</a:t>
            </a:r>
            <a:r>
              <a:rPr lang="en-US" altLang="zh-TW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incorporating fixed effects </a:t>
            </a:r>
            <a:r>
              <a:rPr lang="en-US" altLang="zh-TW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for monitoring stations, it can be observed that metro density is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positively correlated </a:t>
            </a:r>
            <a:r>
              <a:rPr lang="en-US" altLang="zh-TW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with air pollution levels.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After progressively adding fixed effects 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for monitoring stations, driving restrictions, and time trends, it can be observed that metro density shows 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stable negative correlation 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with air pollution levels.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The complete model, through the inclusion of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time trend fixed effects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, can be interpreted as reflecting its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long-term impact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5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62227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5A85C62-C979-BFFD-F814-6D1DB53EC5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 r="800"/>
          <a:stretch/>
        </p:blipFill>
        <p:spPr>
          <a:xfrm>
            <a:off x="2520508" y="1410570"/>
            <a:ext cx="7150983" cy="3974952"/>
          </a:xfrm>
          <a:prstGeom prst="rect">
            <a:avLst/>
          </a:prstGeom>
        </p:spPr>
      </p:pic>
      <p:grpSp>
        <p:nvGrpSpPr>
          <p:cNvPr id="10" name="组合 12">
            <a:extLst>
              <a:ext uri="{FF2B5EF4-FFF2-40B4-BE49-F238E27FC236}">
                <a16:creationId xmlns:a16="http://schemas.microsoft.com/office/drawing/2014/main" id="{7DA0FBB9-7819-C49D-DE30-4E04DA827AAD}"/>
              </a:ext>
            </a:extLst>
          </p:cNvPr>
          <p:cNvGrpSpPr/>
          <p:nvPr/>
        </p:nvGrpSpPr>
        <p:grpSpPr>
          <a:xfrm>
            <a:off x="673509" y="698923"/>
            <a:ext cx="839788" cy="514747"/>
            <a:chOff x="0" y="615156"/>
            <a:chExt cx="839788" cy="514747"/>
          </a:xfrm>
        </p:grpSpPr>
        <p:sp>
          <p:nvSpPr>
            <p:cNvPr id="11" name="平行四边形 5">
              <a:extLst>
                <a:ext uri="{FF2B5EF4-FFF2-40B4-BE49-F238E27FC236}">
                  <a16:creationId xmlns:a16="http://schemas.microsoft.com/office/drawing/2014/main" id="{F2DC6C2E-C7C1-4D2F-E89E-2BBC298C477B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9">
              <a:extLst>
                <a:ext uri="{FF2B5EF4-FFF2-40B4-BE49-F238E27FC236}">
                  <a16:creationId xmlns:a16="http://schemas.microsoft.com/office/drawing/2014/main" id="{70673C24-E1A4-350E-D145-178577E0297C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31">
            <a:extLst>
              <a:ext uri="{FF2B5EF4-FFF2-40B4-BE49-F238E27FC236}">
                <a16:creationId xmlns:a16="http://schemas.microsoft.com/office/drawing/2014/main" id="{C8129B89-F453-2CF9-53B6-7112ECCA67E6}"/>
              </a:ext>
            </a:extLst>
          </p:cNvPr>
          <p:cNvSpPr txBox="1"/>
          <p:nvPr/>
        </p:nvSpPr>
        <p:spPr>
          <a:xfrm>
            <a:off x="1555808" y="698923"/>
            <a:ext cx="430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OLS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F92B7C-7600-3B1B-7D0F-2346D681BCD0}"/>
              </a:ext>
            </a:extLst>
          </p:cNvPr>
          <p:cNvSpPr/>
          <p:nvPr/>
        </p:nvSpPr>
        <p:spPr>
          <a:xfrm>
            <a:off x="4791919" y="2291788"/>
            <a:ext cx="4757194" cy="451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62A5D8-79C4-2040-1B6B-9ACE75E1D1DB}"/>
              </a:ext>
            </a:extLst>
          </p:cNvPr>
          <p:cNvSpPr/>
          <p:nvPr/>
        </p:nvSpPr>
        <p:spPr>
          <a:xfrm>
            <a:off x="2685327" y="4433104"/>
            <a:ext cx="6643868" cy="640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3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DB90-2CD6-8FD0-AA71-E92EF36C4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00983EE-E18C-49CB-6FF3-658975F5F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13F07313-4CC4-4AB1-8B39-697938E86F7E}"/>
              </a:ext>
            </a:extLst>
          </p:cNvPr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72F31C1-FCD3-FBFA-2505-365FC770FBD0}"/>
              </a:ext>
            </a:extLst>
          </p:cNvPr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3359575-B999-293F-923A-DACA609E5CFA}"/>
              </a:ext>
            </a:extLst>
          </p:cNvPr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F3A7E8-AE6A-8FD6-3759-B2F4A38BA836}"/>
              </a:ext>
            </a:extLst>
          </p:cNvPr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DA9BFBD-35C1-82D3-1ECE-F618B7FAD11E}"/>
              </a:ext>
            </a:extLst>
          </p:cNvPr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1">
            <a:extLst>
              <a:ext uri="{FF2B5EF4-FFF2-40B4-BE49-F238E27FC236}">
                <a16:creationId xmlns:a16="http://schemas.microsoft.com/office/drawing/2014/main" id="{F46A6FA0-70A3-7CDF-3F90-60C325DC922A}"/>
              </a:ext>
            </a:extLst>
          </p:cNvPr>
          <p:cNvSpPr txBox="1"/>
          <p:nvPr/>
        </p:nvSpPr>
        <p:spPr>
          <a:xfrm>
            <a:off x="1555808" y="698923"/>
            <a:ext cx="558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Ⅲ. </a:t>
            </a:r>
            <a:r>
              <a:rPr lang="en-US" altLang="zh-TW" sz="28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Main Result</a:t>
            </a:r>
            <a:endParaRPr lang="zh-CN" altLang="en-US" sz="2800" dirty="0">
              <a:solidFill>
                <a:srgbClr val="636363"/>
              </a:solidFill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18" name="组合 12">
            <a:extLst>
              <a:ext uri="{FF2B5EF4-FFF2-40B4-BE49-F238E27FC236}">
                <a16:creationId xmlns:a16="http://schemas.microsoft.com/office/drawing/2014/main" id="{E5D4BCF9-2911-DFD7-739C-0BBB06F075E0}"/>
              </a:ext>
            </a:extLst>
          </p:cNvPr>
          <p:cNvGrpSpPr/>
          <p:nvPr/>
        </p:nvGrpSpPr>
        <p:grpSpPr>
          <a:xfrm>
            <a:off x="673509" y="698923"/>
            <a:ext cx="839788" cy="514747"/>
            <a:chOff x="0" y="615156"/>
            <a:chExt cx="839788" cy="514747"/>
          </a:xfrm>
        </p:grpSpPr>
        <p:sp>
          <p:nvSpPr>
            <p:cNvPr id="19" name="平行四边形 5">
              <a:extLst>
                <a:ext uri="{FF2B5EF4-FFF2-40B4-BE49-F238E27FC236}">
                  <a16:creationId xmlns:a16="http://schemas.microsoft.com/office/drawing/2014/main" id="{756502AB-304F-9AF7-FA08-B2C3DC55D779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9">
              <a:extLst>
                <a:ext uri="{FF2B5EF4-FFF2-40B4-BE49-F238E27FC236}">
                  <a16:creationId xmlns:a16="http://schemas.microsoft.com/office/drawing/2014/main" id="{9793BCBD-B41A-1E76-1BD6-82CB4E0294C3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3">
            <a:extLst>
              <a:ext uri="{FF2B5EF4-FFF2-40B4-BE49-F238E27FC236}">
                <a16:creationId xmlns:a16="http://schemas.microsoft.com/office/drawing/2014/main" id="{821A682B-04FF-D9EB-F61B-63FE4F789FF4}"/>
              </a:ext>
            </a:extLst>
          </p:cNvPr>
          <p:cNvGrpSpPr/>
          <p:nvPr/>
        </p:nvGrpSpPr>
        <p:grpSpPr>
          <a:xfrm flipH="1">
            <a:off x="10678703" y="5699103"/>
            <a:ext cx="839788" cy="514747"/>
            <a:chOff x="0" y="615156"/>
            <a:chExt cx="839788" cy="514747"/>
          </a:xfrm>
        </p:grpSpPr>
        <p:sp>
          <p:nvSpPr>
            <p:cNvPr id="22" name="平行四边形 4">
              <a:extLst>
                <a:ext uri="{FF2B5EF4-FFF2-40B4-BE49-F238E27FC236}">
                  <a16:creationId xmlns:a16="http://schemas.microsoft.com/office/drawing/2014/main" id="{33C84C36-3B24-B027-B93C-4E612FCEE1E2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67FBE414-FF34-171C-DF7D-007B811C4EA8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1">
            <a:extLst>
              <a:ext uri="{FF2B5EF4-FFF2-40B4-BE49-F238E27FC236}">
                <a16:creationId xmlns:a16="http://schemas.microsoft.com/office/drawing/2014/main" id="{CDE3F1C1-12E4-45C3-B110-B7A43B174689}"/>
              </a:ext>
            </a:extLst>
          </p:cNvPr>
          <p:cNvSpPr txBox="1"/>
          <p:nvPr/>
        </p:nvSpPr>
        <p:spPr>
          <a:xfrm>
            <a:off x="1555808" y="1554980"/>
            <a:ext cx="801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Difference-In-Differences &amp; Robustness check</a:t>
            </a:r>
          </a:p>
        </p:txBody>
      </p:sp>
      <p:sp>
        <p:nvSpPr>
          <p:cNvPr id="5" name="文本框 31">
            <a:extLst>
              <a:ext uri="{FF2B5EF4-FFF2-40B4-BE49-F238E27FC236}">
                <a16:creationId xmlns:a16="http://schemas.microsoft.com/office/drawing/2014/main" id="{F1832F14-B5AF-D779-3664-F7FC0025D096}"/>
              </a:ext>
            </a:extLst>
          </p:cNvPr>
          <p:cNvSpPr txBox="1"/>
          <p:nvPr/>
        </p:nvSpPr>
        <p:spPr>
          <a:xfrm>
            <a:off x="1610986" y="2096468"/>
            <a:ext cx="9415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In the dynamic impact model, it can be observed that the inclusion or exclusion of fixed effects leads to the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same conclusion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(OLS) </a:t>
            </a:r>
            <a:r>
              <a:rPr lang="en-US" altLang="zh-TW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regarding the effect of the treatment.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The author conducts a robustness test by splitting the days before and after the opening date, showing 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significant negative correlation 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within the time window of 40 to 100 days.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The inclusion of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staggered rollout fixed effects 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in the heterogeneous impact model helps researchers control for the effects caused by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different metro lines being launched </a:t>
            </a:r>
            <a:r>
              <a:rPr lang="en-US" altLang="zh-CN" sz="2400" dirty="0">
                <a:solidFill>
                  <a:srgbClr val="636363"/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rPr>
              <a:t>in phases at different time points.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636363"/>
              </a:solidFill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9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62227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DE01BCE3-0D16-9C51-B730-104FE5D043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 r="474" b="2163"/>
          <a:stretch/>
        </p:blipFill>
        <p:spPr>
          <a:xfrm>
            <a:off x="2366664" y="1187445"/>
            <a:ext cx="7458671" cy="4648140"/>
          </a:xfrm>
          <a:prstGeom prst="rect">
            <a:avLst/>
          </a:prstGeom>
        </p:spPr>
      </p:pic>
      <p:grpSp>
        <p:nvGrpSpPr>
          <p:cNvPr id="10" name="组合 12">
            <a:extLst>
              <a:ext uri="{FF2B5EF4-FFF2-40B4-BE49-F238E27FC236}">
                <a16:creationId xmlns:a16="http://schemas.microsoft.com/office/drawing/2014/main" id="{DBB472AD-B26B-D3D2-D43E-49699C5FE626}"/>
              </a:ext>
            </a:extLst>
          </p:cNvPr>
          <p:cNvGrpSpPr/>
          <p:nvPr/>
        </p:nvGrpSpPr>
        <p:grpSpPr>
          <a:xfrm>
            <a:off x="673509" y="698923"/>
            <a:ext cx="839788" cy="514747"/>
            <a:chOff x="0" y="615156"/>
            <a:chExt cx="839788" cy="514747"/>
          </a:xfrm>
        </p:grpSpPr>
        <p:sp>
          <p:nvSpPr>
            <p:cNvPr id="11" name="平行四边形 5">
              <a:extLst>
                <a:ext uri="{FF2B5EF4-FFF2-40B4-BE49-F238E27FC236}">
                  <a16:creationId xmlns:a16="http://schemas.microsoft.com/office/drawing/2014/main" id="{04272233-9965-E93D-633F-4BBB324C60DB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9">
              <a:extLst>
                <a:ext uri="{FF2B5EF4-FFF2-40B4-BE49-F238E27FC236}">
                  <a16:creationId xmlns:a16="http://schemas.microsoft.com/office/drawing/2014/main" id="{F960801E-6CE7-1748-C991-65F9B4B174C2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31">
            <a:extLst>
              <a:ext uri="{FF2B5EF4-FFF2-40B4-BE49-F238E27FC236}">
                <a16:creationId xmlns:a16="http://schemas.microsoft.com/office/drawing/2014/main" id="{1F8A3B5F-0277-C0F9-9EC8-001F8411101F}"/>
              </a:ext>
            </a:extLst>
          </p:cNvPr>
          <p:cNvSpPr txBox="1"/>
          <p:nvPr/>
        </p:nvSpPr>
        <p:spPr>
          <a:xfrm>
            <a:off x="1555808" y="698923"/>
            <a:ext cx="765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>
                <a:sym typeface="+mn-ea"/>
              </a:rPr>
              <a:t>Difference-In-Differences</a:t>
            </a:r>
            <a:r>
              <a:rPr lang="zh-TW" altLang="en-US" dirty="0">
                <a:sym typeface="+mn-ea"/>
              </a:rPr>
              <a:t>：</a:t>
            </a:r>
            <a:r>
              <a:rPr lang="en" altLang="zh-TW" dirty="0">
                <a:sym typeface="+mn-ea"/>
              </a:rPr>
              <a:t>Dynamic Impact Model</a:t>
            </a:r>
            <a:endParaRPr lang="zh-CN" altLang="en-US" dirty="0"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3472F1-A1F0-E8A4-8D36-922171BE6C2B}"/>
              </a:ext>
            </a:extLst>
          </p:cNvPr>
          <p:cNvSpPr/>
          <p:nvPr/>
        </p:nvSpPr>
        <p:spPr>
          <a:xfrm>
            <a:off x="4213185" y="2053611"/>
            <a:ext cx="2465408" cy="36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55F851-E14E-7181-8B6D-7DE2E44D97C1}"/>
              </a:ext>
            </a:extLst>
          </p:cNvPr>
          <p:cNvSpPr/>
          <p:nvPr/>
        </p:nvSpPr>
        <p:spPr>
          <a:xfrm>
            <a:off x="2476426" y="5068593"/>
            <a:ext cx="7257881" cy="475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034B38-757B-066A-6FF5-944E2D98D753}"/>
              </a:ext>
            </a:extLst>
          </p:cNvPr>
          <p:cNvSpPr/>
          <p:nvPr/>
        </p:nvSpPr>
        <p:spPr>
          <a:xfrm>
            <a:off x="7048981" y="2053611"/>
            <a:ext cx="2685327" cy="36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29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62227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95A5379F-0405-8635-D5D9-A557B12EC5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 b="2853"/>
          <a:stretch/>
        </p:blipFill>
        <p:spPr>
          <a:xfrm>
            <a:off x="4588623" y="1138084"/>
            <a:ext cx="6364867" cy="23354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028EE2-5EDF-E078-ADAC-1839382F91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"/>
          <a:stretch/>
        </p:blipFill>
        <p:spPr>
          <a:xfrm>
            <a:off x="1373754" y="3466844"/>
            <a:ext cx="6087535" cy="2677801"/>
          </a:xfrm>
          <a:prstGeom prst="rect">
            <a:avLst/>
          </a:prstGeom>
        </p:spPr>
      </p:pic>
      <p:grpSp>
        <p:nvGrpSpPr>
          <p:cNvPr id="11" name="组合 12">
            <a:extLst>
              <a:ext uri="{FF2B5EF4-FFF2-40B4-BE49-F238E27FC236}">
                <a16:creationId xmlns:a16="http://schemas.microsoft.com/office/drawing/2014/main" id="{1A93A395-C334-9B39-806E-ADEDEDD8080D}"/>
              </a:ext>
            </a:extLst>
          </p:cNvPr>
          <p:cNvGrpSpPr/>
          <p:nvPr/>
        </p:nvGrpSpPr>
        <p:grpSpPr>
          <a:xfrm>
            <a:off x="673509" y="698923"/>
            <a:ext cx="839788" cy="514747"/>
            <a:chOff x="0" y="615156"/>
            <a:chExt cx="839788" cy="514747"/>
          </a:xfrm>
        </p:grpSpPr>
        <p:sp>
          <p:nvSpPr>
            <p:cNvPr id="12" name="平行四边形 5">
              <a:extLst>
                <a:ext uri="{FF2B5EF4-FFF2-40B4-BE49-F238E27FC236}">
                  <a16:creationId xmlns:a16="http://schemas.microsoft.com/office/drawing/2014/main" id="{A2E2950F-9BCE-96B1-7539-3835061748AE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9">
              <a:extLst>
                <a:ext uri="{FF2B5EF4-FFF2-40B4-BE49-F238E27FC236}">
                  <a16:creationId xmlns:a16="http://schemas.microsoft.com/office/drawing/2014/main" id="{6BED0D04-C48B-21A6-9C6B-7AF70EB12D55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A73E7A1-BCAF-2F47-E82E-DEE2A19C5218}"/>
              </a:ext>
            </a:extLst>
          </p:cNvPr>
          <p:cNvSpPr/>
          <p:nvPr/>
        </p:nvSpPr>
        <p:spPr>
          <a:xfrm>
            <a:off x="8525219" y="1687968"/>
            <a:ext cx="2398311" cy="499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EEDB62-0F26-55F8-4DAD-3289DC1C551A}"/>
              </a:ext>
            </a:extLst>
          </p:cNvPr>
          <p:cNvSpPr/>
          <p:nvPr/>
        </p:nvSpPr>
        <p:spPr>
          <a:xfrm>
            <a:off x="6005029" y="2211939"/>
            <a:ext cx="3144020" cy="644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本框 31">
            <a:extLst>
              <a:ext uri="{FF2B5EF4-FFF2-40B4-BE49-F238E27FC236}">
                <a16:creationId xmlns:a16="http://schemas.microsoft.com/office/drawing/2014/main" id="{74880714-9B66-6075-C4DF-E2AA93958FF6}"/>
              </a:ext>
            </a:extLst>
          </p:cNvPr>
          <p:cNvSpPr txBox="1"/>
          <p:nvPr/>
        </p:nvSpPr>
        <p:spPr>
          <a:xfrm>
            <a:off x="1555808" y="698923"/>
            <a:ext cx="765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>
                <a:sym typeface="+mn-ea"/>
              </a:rPr>
              <a:t>Difference-In-Differences</a:t>
            </a:r>
            <a:r>
              <a:rPr lang="zh-TW" altLang="en-US" dirty="0">
                <a:sym typeface="+mn-ea"/>
              </a:rPr>
              <a:t>：</a:t>
            </a:r>
            <a:r>
              <a:rPr lang="en" altLang="zh-TW" dirty="0">
                <a:sym typeface="+mn-ea"/>
              </a:rPr>
              <a:t>Dynamic Impact Model</a:t>
            </a:r>
            <a:endParaRPr lang="zh-CN" altLang="en-US" dirty="0">
              <a:sym typeface="+mn-ea"/>
            </a:endParaRPr>
          </a:p>
        </p:txBody>
      </p:sp>
      <p:sp>
        <p:nvSpPr>
          <p:cNvPr id="18" name="文本框 31">
            <a:extLst>
              <a:ext uri="{FF2B5EF4-FFF2-40B4-BE49-F238E27FC236}">
                <a16:creationId xmlns:a16="http://schemas.microsoft.com/office/drawing/2014/main" id="{29B49204-EB18-C4D9-3315-2A834D6E4546}"/>
              </a:ext>
            </a:extLst>
          </p:cNvPr>
          <p:cNvSpPr txBox="1"/>
          <p:nvPr/>
        </p:nvSpPr>
        <p:spPr>
          <a:xfrm>
            <a:off x="1670748" y="2213113"/>
            <a:ext cx="274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Robustness check</a:t>
            </a:r>
            <a:endParaRPr lang="zh-CN" altLang="en-US" dirty="0">
              <a:sym typeface="+mn-ea"/>
            </a:endParaRPr>
          </a:p>
        </p:txBody>
      </p:sp>
      <p:sp>
        <p:nvSpPr>
          <p:cNvPr id="20" name="文本框 31">
            <a:extLst>
              <a:ext uri="{FF2B5EF4-FFF2-40B4-BE49-F238E27FC236}">
                <a16:creationId xmlns:a16="http://schemas.microsoft.com/office/drawing/2014/main" id="{089DD9AE-85E7-CB22-507F-11E4AB87D61C}"/>
              </a:ext>
            </a:extLst>
          </p:cNvPr>
          <p:cNvSpPr txBox="1"/>
          <p:nvPr/>
        </p:nvSpPr>
        <p:spPr>
          <a:xfrm>
            <a:off x="8161070" y="4700577"/>
            <a:ext cx="248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ym typeface="+mn-ea"/>
              </a:rPr>
              <a:t>Nonlinear Effects</a:t>
            </a:r>
            <a:endParaRPr lang="zh-CN" altLang="en-US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9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62227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7BC5B653-0D29-AED2-558A-00E018D2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 b="1923"/>
          <a:stretch/>
        </p:blipFill>
        <p:spPr>
          <a:xfrm>
            <a:off x="2601530" y="1134994"/>
            <a:ext cx="6962668" cy="5027511"/>
          </a:xfrm>
          <a:prstGeom prst="rect">
            <a:avLst/>
          </a:prstGeom>
        </p:spPr>
      </p:pic>
      <p:grpSp>
        <p:nvGrpSpPr>
          <p:cNvPr id="10" name="组合 12">
            <a:extLst>
              <a:ext uri="{FF2B5EF4-FFF2-40B4-BE49-F238E27FC236}">
                <a16:creationId xmlns:a16="http://schemas.microsoft.com/office/drawing/2014/main" id="{158A5197-F98E-700F-633F-7D3980DA943E}"/>
              </a:ext>
            </a:extLst>
          </p:cNvPr>
          <p:cNvGrpSpPr/>
          <p:nvPr/>
        </p:nvGrpSpPr>
        <p:grpSpPr>
          <a:xfrm>
            <a:off x="673509" y="698923"/>
            <a:ext cx="839788" cy="514747"/>
            <a:chOff x="0" y="615156"/>
            <a:chExt cx="839788" cy="514747"/>
          </a:xfrm>
        </p:grpSpPr>
        <p:sp>
          <p:nvSpPr>
            <p:cNvPr id="11" name="平行四边形 5">
              <a:extLst>
                <a:ext uri="{FF2B5EF4-FFF2-40B4-BE49-F238E27FC236}">
                  <a16:creationId xmlns:a16="http://schemas.microsoft.com/office/drawing/2014/main" id="{DA475956-14B9-CA05-5757-F33C1AC37797}"/>
                </a:ext>
              </a:extLst>
            </p:cNvPr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9">
              <a:extLst>
                <a:ext uri="{FF2B5EF4-FFF2-40B4-BE49-F238E27FC236}">
                  <a16:creationId xmlns:a16="http://schemas.microsoft.com/office/drawing/2014/main" id="{450D93B5-0F77-96D7-E1AE-18EE1870D6E2}"/>
                </a:ext>
              </a:extLst>
            </p:cNvPr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31">
            <a:extLst>
              <a:ext uri="{FF2B5EF4-FFF2-40B4-BE49-F238E27FC236}">
                <a16:creationId xmlns:a16="http://schemas.microsoft.com/office/drawing/2014/main" id="{9A23CA63-2EDB-0D5B-27AD-D3A47CEB0700}"/>
              </a:ext>
            </a:extLst>
          </p:cNvPr>
          <p:cNvSpPr txBox="1"/>
          <p:nvPr/>
        </p:nvSpPr>
        <p:spPr>
          <a:xfrm>
            <a:off x="1555807" y="698923"/>
            <a:ext cx="856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Difference-In-Differences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：</a:t>
            </a:r>
            <a:r>
              <a:rPr lang="en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ipei Sans TC Beta" pitchFamily="2" charset="-120"/>
                <a:cs typeface="Times New Roman" panose="02020603050405020304" pitchFamily="18" charset="0"/>
                <a:sym typeface="+mn-ea"/>
              </a:rPr>
              <a:t>Heterogeneous Impact Model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aipei Sans TC Beta" pitchFamily="2" charset="-12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892D9C-4A29-EC59-1231-E33118E1071B}"/>
              </a:ext>
            </a:extLst>
          </p:cNvPr>
          <p:cNvSpPr/>
          <p:nvPr/>
        </p:nvSpPr>
        <p:spPr>
          <a:xfrm>
            <a:off x="4930816" y="1683547"/>
            <a:ext cx="462893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BFAC4F-C53B-A556-95D5-AA913C855F9B}"/>
              </a:ext>
            </a:extLst>
          </p:cNvPr>
          <p:cNvSpPr/>
          <p:nvPr/>
        </p:nvSpPr>
        <p:spPr>
          <a:xfrm>
            <a:off x="2734442" y="4970883"/>
            <a:ext cx="6316961" cy="8648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664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aipei Sans TC Beta"/>
        <a:ea typeface="Taipei Sans TC Beta"/>
        <a:cs typeface=""/>
      </a:majorFont>
      <a:minorFont>
        <a:latin typeface="Taipei Sans TC Beta Light"/>
        <a:ea typeface="Taipei Sans TC Bet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211</Words>
  <Application>Microsoft Macintosh PowerPoint</Application>
  <PresentationFormat>寬螢幕</PresentationFormat>
  <Paragraphs>19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Taipei Sans TC Beta</vt:lpstr>
      <vt:lpstr>Taipei Sans TC Beta Light</vt:lpstr>
      <vt:lpstr>Arial</vt:lpstr>
      <vt:lpstr>Calibri</vt:lpstr>
      <vt:lpstr>Times New Roman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麗紅 翟</cp:lastModifiedBy>
  <cp:revision>57</cp:revision>
  <dcterms:created xsi:type="dcterms:W3CDTF">2018-03-08T13:14:00Z</dcterms:created>
  <dcterms:modified xsi:type="dcterms:W3CDTF">2024-11-26T10:09:14Z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