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5"/>
  </p:notesMasterIdLst>
  <p:sldIdLst>
    <p:sldId id="271" r:id="rId2"/>
    <p:sldId id="286" r:id="rId3"/>
    <p:sldId id="276" r:id="rId4"/>
    <p:sldId id="295" r:id="rId5"/>
    <p:sldId id="289" r:id="rId6"/>
    <p:sldId id="290" r:id="rId7"/>
    <p:sldId id="299" r:id="rId8"/>
    <p:sldId id="300" r:id="rId9"/>
    <p:sldId id="301" r:id="rId10"/>
    <p:sldId id="302" r:id="rId11"/>
    <p:sldId id="303" r:id="rId12"/>
    <p:sldId id="30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30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10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16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0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09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46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08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Supervised</a:t>
            </a:r>
            <a:r>
              <a:rPr lang="es-ES" dirty="0">
                <a:solidFill>
                  <a:srgbClr val="FF0000"/>
                </a:solidFill>
              </a:rPr>
              <a:t> Learning </a:t>
            </a:r>
            <a:r>
              <a:rPr lang="es-ES" dirty="0" err="1">
                <a:solidFill>
                  <a:srgbClr val="FF0000"/>
                </a:solidFill>
              </a:rPr>
              <a:t>Summary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no lineal: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28DC4-3B50-46C8-BFA2-3D2D53F7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58" y="5112214"/>
            <a:ext cx="8754697" cy="704948"/>
          </a:xfrm>
          <a:prstGeom prst="rect">
            <a:avLst/>
          </a:prstGeom>
        </p:spPr>
      </p:pic>
      <p:pic>
        <p:nvPicPr>
          <p:cNvPr id="8" name="Picture 4" descr="Función cuadrática o parábola">
            <a:extLst>
              <a:ext uri="{FF2B5EF4-FFF2-40B4-BE49-F238E27FC236}">
                <a16:creationId xmlns:a16="http://schemas.microsoft.com/office/drawing/2014/main" id="{86D34BEF-77EF-485A-9305-476A3550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38" y="1690688"/>
            <a:ext cx="1752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C5168-B1CB-46A4-86EB-75637D871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877" y="1745786"/>
            <a:ext cx="2288683" cy="3061971"/>
          </a:xfrm>
          <a:prstGeom prst="rect">
            <a:avLst/>
          </a:prstGeom>
        </p:spPr>
      </p:pic>
      <p:pic>
        <p:nvPicPr>
          <p:cNvPr id="10" name="Picture 12" descr="Función polinómica">
            <a:extLst>
              <a:ext uri="{FF2B5EF4-FFF2-40B4-BE49-F238E27FC236}">
                <a16:creationId xmlns:a16="http://schemas.microsoft.com/office/drawing/2014/main" id="{344A3525-9762-4A6F-9D74-D1ADC42C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62" y="1905997"/>
            <a:ext cx="4467308" cy="25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1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Árbol de decisión: clasificación &amp; regresión</a:t>
            </a:r>
          </a:p>
        </p:txBody>
      </p:sp>
      <p:pic>
        <p:nvPicPr>
          <p:cNvPr id="11" name="Picture 2" descr="decision tree loan approval">
            <a:extLst>
              <a:ext uri="{FF2B5EF4-FFF2-40B4-BE49-F238E27FC236}">
                <a16:creationId xmlns:a16="http://schemas.microsoft.com/office/drawing/2014/main" id="{348B4087-5C59-4674-8F27-B5F13898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5" y="2022762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595CCD-6E27-4C51-A29C-ED8DDC86C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39" y="2000442"/>
            <a:ext cx="4933875" cy="34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Forest: ensemble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random forest ensemble">
            <a:extLst>
              <a:ext uri="{FF2B5EF4-FFF2-40B4-BE49-F238E27FC236}">
                <a16:creationId xmlns:a16="http://schemas.microsoft.com/office/drawing/2014/main" id="{E1540FE4-2D3E-4FA3-AB73-B0D5C60C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45" y="209166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7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¿Qué es 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8029"/>
            <a:ext cx="5181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Es una rama de la </a:t>
            </a:r>
            <a:r>
              <a:rPr lang="es-ES" sz="2000" i="1" dirty="0">
                <a:hlinkClick r:id="rId3" tooltip="Inteligencia artifi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inteligencia artificial</a:t>
            </a:r>
            <a:r>
              <a:rPr lang="es-ES" sz="2000" i="1" dirty="0"/>
              <a:t> </a:t>
            </a:r>
            <a:r>
              <a:rPr lang="es-ES" sz="2000" dirty="0"/>
              <a:t>cuyo objetivo es desarrollar técnicas que permitan a los ordenadores </a:t>
            </a:r>
            <a:r>
              <a:rPr lang="es-ES" sz="2000" i="1" u="sng" dirty="0"/>
              <a:t>aprender</a:t>
            </a:r>
            <a:r>
              <a:rPr lang="es-ES" sz="2000" i="1" dirty="0"/>
              <a:t> </a:t>
            </a:r>
            <a:r>
              <a:rPr lang="es-ES" sz="2000" dirty="0"/>
              <a:t>(realizar una o varias tareas de forma autónoma) con un previo entrenamiento</a:t>
            </a:r>
            <a:r>
              <a:rPr lang="es-ES" sz="2000" i="1" dirty="0"/>
              <a:t>. </a:t>
            </a:r>
          </a:p>
          <a:p>
            <a:endParaRPr lang="en-US" sz="2000" dirty="0"/>
          </a:p>
          <a:p>
            <a:r>
              <a:rPr lang="es-ES" sz="2000" dirty="0"/>
              <a:t>Los modelos o programas resultantes deben ser capaces de generalizar comportamientos e inferencias para un conjunto más amplio (potencialmente infinito) de datos.</a:t>
            </a:r>
            <a:endParaRPr lang="en-US" sz="2000" dirty="0"/>
          </a:p>
          <a:p>
            <a:endParaRPr lang="es-ES" dirty="0"/>
          </a:p>
        </p:txBody>
      </p:sp>
      <p:pic>
        <p:nvPicPr>
          <p:cNvPr id="12" name="Picture 11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16F801C7-8BE9-4F68-9E0E-F6645C82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549" y="1828030"/>
            <a:ext cx="5237514" cy="2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6440" cy="2052652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48400" cy="2012315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5040" cy="131127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lineal: 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C60EC7-931D-45AC-ACF5-DE70BF86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50" y="439257"/>
            <a:ext cx="4207871" cy="30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11A76-F720-4868-897F-409D2BAC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51" y="3790412"/>
            <a:ext cx="4207871" cy="2636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8FA21-4250-425E-9937-EBE0C3842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438" y="2700252"/>
            <a:ext cx="4567282" cy="26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5E3BB0E9-A278-4CC5-A594-72A3B554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Knn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A19728-FB63-4968-A3D7-148353A6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6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SVM: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r>
              <a:rPr lang="en-GB" dirty="0">
                <a:solidFill>
                  <a:srgbClr val="FF0000"/>
                </a:solidFill>
              </a:rPr>
              <a:t> &amp;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Support Vectors">
            <a:extLst>
              <a:ext uri="{FF2B5EF4-FFF2-40B4-BE49-F238E27FC236}">
                <a16:creationId xmlns:a16="http://schemas.microsoft.com/office/drawing/2014/main" id="{37AD550F-75A6-469E-92EB-EBE638E9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89167"/>
            <a:ext cx="3825922" cy="31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64280-99B4-4BD6-AAA3-3F324A50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80" y="2489166"/>
            <a:ext cx="3645113" cy="31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0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288</Words>
  <Application>Microsoft Office PowerPoint</Application>
  <PresentationFormat>Widescreen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– Supervised Learning Summary</vt:lpstr>
      <vt:lpstr>¿Qué es Machine Learning?</vt:lpstr>
      <vt:lpstr>Supervisado: Algoritmos de regresión</vt:lpstr>
      <vt:lpstr>Supervisado: Algoritmos de clasificación</vt:lpstr>
      <vt:lpstr>Modelo de Machine Learning</vt:lpstr>
      <vt:lpstr>Regresión lineal: Regresión</vt:lpstr>
      <vt:lpstr>Regresión logística: clasificación</vt:lpstr>
      <vt:lpstr>Knn: clasificación</vt:lpstr>
      <vt:lpstr>SVM: clasificación &amp; regresión</vt:lpstr>
      <vt:lpstr>Regresión no lineal: regresión</vt:lpstr>
      <vt:lpstr>Árbol de decisión: clasificación &amp; regresión</vt:lpstr>
      <vt:lpstr>Random Forest: ensemble learning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87</cp:revision>
  <dcterms:created xsi:type="dcterms:W3CDTF">2020-05-12T19:48:30Z</dcterms:created>
  <dcterms:modified xsi:type="dcterms:W3CDTF">2021-06-17T08:41:04Z</dcterms:modified>
</cp:coreProperties>
</file>