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68" r:id="rId6"/>
    <p:sldId id="269" r:id="rId7"/>
    <p:sldId id="270" r:id="rId8"/>
    <p:sldId id="271" r:id="rId9"/>
    <p:sldId id="263" r:id="rId10"/>
    <p:sldId id="272" r:id="rId11"/>
    <p:sldId id="260" r:id="rId12"/>
    <p:sldId id="273" r:id="rId13"/>
    <p:sldId id="264" r:id="rId14"/>
    <p:sldId id="283" r:id="rId15"/>
    <p:sldId id="266" r:id="rId16"/>
    <p:sldId id="282" r:id="rId17"/>
    <p:sldId id="275" r:id="rId18"/>
    <p:sldId id="274" r:id="rId19"/>
    <p:sldId id="280" r:id="rId20"/>
    <p:sldId id="276" r:id="rId21"/>
    <p:sldId id="277" r:id="rId22"/>
    <p:sldId id="284" r:id="rId23"/>
    <p:sldId id="279" r:id="rId24"/>
    <p:sldId id="267" r:id="rId25"/>
    <p:sldId id="278" r:id="rId26"/>
    <p:sldId id="281"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8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7"/>
    <p:restoredTop sz="97059"/>
  </p:normalViewPr>
  <p:slideViewPr>
    <p:cSldViewPr snapToGrid="0" snapToObjects="1">
      <p:cViewPr varScale="1">
        <p:scale>
          <a:sx n="122" d="100"/>
          <a:sy n="122" d="100"/>
        </p:scale>
        <p:origin x="3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DAE45-6632-A746-A3CC-88E10FF79C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075517E-7097-EE45-9B40-952304C12C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148C844-2160-5942-AA88-AB858B1C4434}"/>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5" name="Marcador de pie de página 4">
            <a:extLst>
              <a:ext uri="{FF2B5EF4-FFF2-40B4-BE49-F238E27FC236}">
                <a16:creationId xmlns:a16="http://schemas.microsoft.com/office/drawing/2014/main" id="{84C2DFFB-252E-0F49-B994-C7268E9463C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6AA1FF-1631-C043-84E8-FC5953E8ED14}"/>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33004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5A55F-96C1-BD40-839A-4CB2BC74139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2DF1538-F4DC-FD4A-B6B1-0FF9973F7DB8}"/>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5055BD80-9413-CB4B-B1DF-0BFF1164027A}"/>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5" name="Marcador de pie de página 4">
            <a:extLst>
              <a:ext uri="{FF2B5EF4-FFF2-40B4-BE49-F238E27FC236}">
                <a16:creationId xmlns:a16="http://schemas.microsoft.com/office/drawing/2014/main" id="{6FF4F0C8-9DE4-1B4A-BB5D-ECBC2C4F603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29A4CE2-8219-AF45-BA63-BA1B88ED301F}"/>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213493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C2A1D85-C059-8341-BD2D-7180C7CB5DC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7AC0DFF-C4C0-504A-AF7A-77C0B01F7A36}"/>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DDE3665D-B0ED-AB45-8367-D82751C76F5A}"/>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5" name="Marcador de pie de página 4">
            <a:extLst>
              <a:ext uri="{FF2B5EF4-FFF2-40B4-BE49-F238E27FC236}">
                <a16:creationId xmlns:a16="http://schemas.microsoft.com/office/drawing/2014/main" id="{209B9B3B-ABC8-6545-BFB2-ED770B08DB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60E5F87-0AF4-B94A-A26C-0FCD43BD3313}"/>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118496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91541-73AF-D945-87E2-C7F06DBC7E0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A1F5A84-9335-F049-BF0D-4C83E24141C0}"/>
              </a:ext>
            </a:extLst>
          </p:cNvPr>
          <p:cNvSpPr>
            <a:spLocks noGrp="1"/>
          </p:cNvSpPr>
          <p:nvPr>
            <p:ph idx="1"/>
          </p:nvPr>
        </p:nvSpPr>
        <p:spPr/>
        <p:txBody>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ACC8625-9045-2745-9620-747E5C96B781}"/>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5" name="Marcador de pie de página 4">
            <a:extLst>
              <a:ext uri="{FF2B5EF4-FFF2-40B4-BE49-F238E27FC236}">
                <a16:creationId xmlns:a16="http://schemas.microsoft.com/office/drawing/2014/main" id="{F9B051CF-3CE1-B942-BB33-00B75E08E0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49A4D0C-A3DB-7F47-BDFF-7B66F58AED67}"/>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404864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87DE5-B86C-2146-B6B8-97DF64E59B2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39AFAC0-7614-E24C-8BAC-4F7497FC6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9C44C05-5314-1049-9621-6219AF2EFC41}"/>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5" name="Marcador de pie de página 4">
            <a:extLst>
              <a:ext uri="{FF2B5EF4-FFF2-40B4-BE49-F238E27FC236}">
                <a16:creationId xmlns:a16="http://schemas.microsoft.com/office/drawing/2014/main" id="{E4817575-9D95-FD44-8973-E6CBC839E6D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E7D2DF3-7717-0044-A85A-9E9135BC2593}"/>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229130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90182-EB06-7F4B-AA54-1363DD80CA7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C418D94-6D05-F148-AFBE-777525016A49}"/>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ABA1EB3C-5E71-F541-ABD8-B3FA82F04C2D}"/>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76B20570-67AE-3342-A24F-161140B91089}"/>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6" name="Marcador de pie de página 5">
            <a:extLst>
              <a:ext uri="{FF2B5EF4-FFF2-40B4-BE49-F238E27FC236}">
                <a16:creationId xmlns:a16="http://schemas.microsoft.com/office/drawing/2014/main" id="{AE547124-0DB2-C346-8E47-3E662B711D4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48C84DE-F665-4D45-B9F6-0D586F4F3985}"/>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101319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7A233E-6DEF-B740-BB36-2C9D12C43EB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5257407-CA91-9E46-8AEE-BC54E79CE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9B3181D2-3DE3-E040-B402-0AB7132FEE75}"/>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O"/>
          </a:p>
        </p:txBody>
      </p:sp>
      <p:sp>
        <p:nvSpPr>
          <p:cNvPr id="5" name="Marcador de texto 4">
            <a:extLst>
              <a:ext uri="{FF2B5EF4-FFF2-40B4-BE49-F238E27FC236}">
                <a16:creationId xmlns:a16="http://schemas.microsoft.com/office/drawing/2014/main" id="{8F817505-3245-2F4D-B714-72AC8713C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6" name="Marcador de contenido 5">
            <a:extLst>
              <a:ext uri="{FF2B5EF4-FFF2-40B4-BE49-F238E27FC236}">
                <a16:creationId xmlns:a16="http://schemas.microsoft.com/office/drawing/2014/main" id="{FEEDA661-7AA9-3E40-8148-E3009044CE33}"/>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O"/>
          </a:p>
        </p:txBody>
      </p:sp>
      <p:sp>
        <p:nvSpPr>
          <p:cNvPr id="7" name="Marcador de fecha 6">
            <a:extLst>
              <a:ext uri="{FF2B5EF4-FFF2-40B4-BE49-F238E27FC236}">
                <a16:creationId xmlns:a16="http://schemas.microsoft.com/office/drawing/2014/main" id="{19A85149-261D-2E4F-9EEB-5C0C32ACAF34}"/>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8" name="Marcador de pie de página 7">
            <a:extLst>
              <a:ext uri="{FF2B5EF4-FFF2-40B4-BE49-F238E27FC236}">
                <a16:creationId xmlns:a16="http://schemas.microsoft.com/office/drawing/2014/main" id="{AAC26BB5-2CBF-4745-A5E7-1ABA575B431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33D1C7A-18BC-B042-A32D-2E196E3C8F1A}"/>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408845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391BFE-E6B4-FA44-866A-7FD3177C442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1CC89C8F-A3D3-0944-89E7-8D0918F63DE1}"/>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4" name="Marcador de pie de página 3">
            <a:extLst>
              <a:ext uri="{FF2B5EF4-FFF2-40B4-BE49-F238E27FC236}">
                <a16:creationId xmlns:a16="http://schemas.microsoft.com/office/drawing/2014/main" id="{2A0D785E-00D0-0040-8DA9-0B296698D6D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DE47159-D964-A54F-9BDF-E9CC5F5E0599}"/>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384289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4E6CD5-84CA-7C4E-8E9E-F7E524367997}"/>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3" name="Marcador de pie de página 2">
            <a:extLst>
              <a:ext uri="{FF2B5EF4-FFF2-40B4-BE49-F238E27FC236}">
                <a16:creationId xmlns:a16="http://schemas.microsoft.com/office/drawing/2014/main" id="{DEE65C2E-63A3-7A4A-94E9-9C03CD5A167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7F0848B-95CD-1645-8E8D-FF0FA9641752}"/>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381118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915CA-1145-AC4C-9595-63B2D0DCCF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43E6AC-CF06-FB46-B109-9C3A4E027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O"/>
          </a:p>
        </p:txBody>
      </p:sp>
      <p:sp>
        <p:nvSpPr>
          <p:cNvPr id="4" name="Marcador de texto 3">
            <a:extLst>
              <a:ext uri="{FF2B5EF4-FFF2-40B4-BE49-F238E27FC236}">
                <a16:creationId xmlns:a16="http://schemas.microsoft.com/office/drawing/2014/main" id="{1C68D6BD-E281-6248-8E61-8F69D7CEE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2D9BF489-9AC7-CA48-B05B-7765F27740C1}"/>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6" name="Marcador de pie de página 5">
            <a:extLst>
              <a:ext uri="{FF2B5EF4-FFF2-40B4-BE49-F238E27FC236}">
                <a16:creationId xmlns:a16="http://schemas.microsoft.com/office/drawing/2014/main" id="{BA3879FB-F9FF-2148-8BA8-7628BA7B410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52B6953-34A6-DD46-BB36-0EFFA312FE62}"/>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368116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F39C9-CF71-0344-9C53-21F87A64B5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6CEA534-95C5-0F4A-8C77-47589ECD7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BFA13C6-BAB9-FA42-9598-959FB08FC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15E00B43-6A99-4041-A558-B1CE4DA9D2CA}"/>
              </a:ext>
            </a:extLst>
          </p:cNvPr>
          <p:cNvSpPr>
            <a:spLocks noGrp="1"/>
          </p:cNvSpPr>
          <p:nvPr>
            <p:ph type="dt" sz="half" idx="10"/>
          </p:nvPr>
        </p:nvSpPr>
        <p:spPr/>
        <p:txBody>
          <a:bodyPr/>
          <a:lstStyle/>
          <a:p>
            <a:fld id="{5FC4B349-32E2-0B48-A684-9C11180CDF55}" type="datetimeFigureOut">
              <a:rPr lang="es-CO" smtClean="0"/>
              <a:t>11/05/21</a:t>
            </a:fld>
            <a:endParaRPr lang="es-CO"/>
          </a:p>
        </p:txBody>
      </p:sp>
      <p:sp>
        <p:nvSpPr>
          <p:cNvPr id="6" name="Marcador de pie de página 5">
            <a:extLst>
              <a:ext uri="{FF2B5EF4-FFF2-40B4-BE49-F238E27FC236}">
                <a16:creationId xmlns:a16="http://schemas.microsoft.com/office/drawing/2014/main" id="{F787DFA0-024D-F746-B88B-8CBEFAD07C8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CC69D30-8A96-7E4F-9431-B16363A5A03F}"/>
              </a:ext>
            </a:extLst>
          </p:cNvPr>
          <p:cNvSpPr>
            <a:spLocks noGrp="1"/>
          </p:cNvSpPr>
          <p:nvPr>
            <p:ph type="sldNum" sz="quarter" idx="12"/>
          </p:nvPr>
        </p:nvSpPr>
        <p:spPr/>
        <p:txBody>
          <a:bodyPr/>
          <a:lstStyle/>
          <a:p>
            <a:fld id="{B4DE8600-3E80-064D-AB9F-FC6897C80420}" type="slidenum">
              <a:rPr lang="es-CO" smtClean="0"/>
              <a:t>‹Nº›</a:t>
            </a:fld>
            <a:endParaRPr lang="es-CO"/>
          </a:p>
        </p:txBody>
      </p:sp>
    </p:spTree>
    <p:extLst>
      <p:ext uri="{BB962C8B-B14F-4D97-AF65-F5344CB8AC3E}">
        <p14:creationId xmlns:p14="http://schemas.microsoft.com/office/powerpoint/2010/main" val="6883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E2F0C63-806B-664B-A065-1E7DA3AEB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E5F25D-0E02-8042-844C-75CB70CBD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86A24825-B232-7A4D-A45E-1CDE11422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B349-32E2-0B48-A684-9C11180CDF55}" type="datetimeFigureOut">
              <a:rPr lang="es-CO" smtClean="0"/>
              <a:t>11/05/21</a:t>
            </a:fld>
            <a:endParaRPr lang="es-CO"/>
          </a:p>
        </p:txBody>
      </p:sp>
      <p:sp>
        <p:nvSpPr>
          <p:cNvPr id="5" name="Marcador de pie de página 4">
            <a:extLst>
              <a:ext uri="{FF2B5EF4-FFF2-40B4-BE49-F238E27FC236}">
                <a16:creationId xmlns:a16="http://schemas.microsoft.com/office/drawing/2014/main" id="{8CC5C7EA-C15A-4844-BC11-C90A739F2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B6DDF5C-C59E-0E40-9014-ECF4243C3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E8600-3E80-064D-AB9F-FC6897C80420}" type="slidenum">
              <a:rPr lang="es-CO" smtClean="0"/>
              <a:t>‹Nº›</a:t>
            </a:fld>
            <a:endParaRPr lang="es-CO"/>
          </a:p>
        </p:txBody>
      </p:sp>
    </p:spTree>
    <p:extLst>
      <p:ext uri="{BB962C8B-B14F-4D97-AF65-F5344CB8AC3E}">
        <p14:creationId xmlns:p14="http://schemas.microsoft.com/office/powerpoint/2010/main" val="399961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s://www.youtube.com/watch?v=i_cVJgIz_Cs" TargetMode="Externa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qlzoo.net/"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 Id="rId6" Type="http://schemas.openxmlformats.org/officeDocument/2006/relationships/hyperlink" Target="https://sql-island.informatik.uni-kl.de/" TargetMode="External"/><Relationship Id="rId5" Type="http://schemas.openxmlformats.org/officeDocument/2006/relationships/hyperlink" Target="https://www.genbeta.com/desarrollo/asi-arqueras-nand-juego-mesa-espanol-que-ayuda-a-aprender-lenguaje-sql" TargetMode="External"/><Relationship Id="rId4" Type="http://schemas.openxmlformats.org/officeDocument/2006/relationships/hyperlink" Target="https://play.google.com/store/apps/details?id=com.sololearn.sql&amp;hl=es_419"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Google Shape;85;p1">
            <a:extLst>
              <a:ext uri="{FF2B5EF4-FFF2-40B4-BE49-F238E27FC236}">
                <a16:creationId xmlns:a16="http://schemas.microsoft.com/office/drawing/2014/main" id="{594F0A1B-F997-AE4C-ACCD-8C8859D8628F}"/>
              </a:ext>
            </a:extLst>
          </p:cNvPr>
          <p:cNvPicPr preferRelativeResize="0"/>
          <p:nvPr/>
        </p:nvPicPr>
        <p:blipFill>
          <a:blip r:embed="rId2">
            <a:alphaModFix/>
          </a:blip>
          <a:stretch>
            <a:fillRect/>
          </a:stretch>
        </p:blipFill>
        <p:spPr>
          <a:xfrm>
            <a:off x="0" y="8092"/>
            <a:ext cx="12192000" cy="6688432"/>
          </a:xfrm>
          <a:prstGeom prst="rect">
            <a:avLst/>
          </a:prstGeom>
          <a:noFill/>
          <a:ln>
            <a:noFill/>
          </a:ln>
        </p:spPr>
      </p:pic>
      <p:sp>
        <p:nvSpPr>
          <p:cNvPr id="8" name="CuadroTexto 7">
            <a:extLst>
              <a:ext uri="{FF2B5EF4-FFF2-40B4-BE49-F238E27FC236}">
                <a16:creationId xmlns:a16="http://schemas.microsoft.com/office/drawing/2014/main" id="{E8A8D3F6-F45C-EA4D-ACDF-E731BD4A5A50}"/>
              </a:ext>
            </a:extLst>
          </p:cNvPr>
          <p:cNvSpPr txBox="1"/>
          <p:nvPr/>
        </p:nvSpPr>
        <p:spPr>
          <a:xfrm>
            <a:off x="64655" y="1588660"/>
            <a:ext cx="4987636" cy="1015663"/>
          </a:xfrm>
          <a:prstGeom prst="rect">
            <a:avLst/>
          </a:prstGeom>
          <a:noFill/>
        </p:spPr>
        <p:txBody>
          <a:bodyPr wrap="square" rtlCol="0">
            <a:spAutoFit/>
          </a:bodyPr>
          <a:lstStyle/>
          <a:p>
            <a:pPr algn="ctr"/>
            <a:r>
              <a:rPr lang="es-CO" sz="6000" dirty="0">
                <a:solidFill>
                  <a:schemeClr val="bg1"/>
                </a:solidFill>
                <a:latin typeface="Open Sans" panose="020B0606030504020204" pitchFamily="34" charset="0"/>
                <a:ea typeface="Open Sans" panose="020B0606030504020204" pitchFamily="34" charset="0"/>
                <a:cs typeface="Open Sans" panose="020B0606030504020204" pitchFamily="34" charset="0"/>
              </a:rPr>
              <a:t>Taller de </a:t>
            </a:r>
            <a:r>
              <a:rPr lang="es-CO" sz="6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SQL</a:t>
            </a:r>
          </a:p>
        </p:txBody>
      </p:sp>
      <p:sp>
        <p:nvSpPr>
          <p:cNvPr id="9" name="CuadroTexto 8">
            <a:extLst>
              <a:ext uri="{FF2B5EF4-FFF2-40B4-BE49-F238E27FC236}">
                <a16:creationId xmlns:a16="http://schemas.microsoft.com/office/drawing/2014/main" id="{3AB686E2-330F-E842-B0F3-F97C2C955104}"/>
              </a:ext>
            </a:extLst>
          </p:cNvPr>
          <p:cNvSpPr txBox="1"/>
          <p:nvPr/>
        </p:nvSpPr>
        <p:spPr>
          <a:xfrm>
            <a:off x="274967" y="5608312"/>
            <a:ext cx="6096000" cy="707886"/>
          </a:xfrm>
          <a:prstGeom prst="rect">
            <a:avLst/>
          </a:prstGeom>
          <a:noFill/>
        </p:spPr>
        <p:txBody>
          <a:bodyPr wrap="square" rtlCol="0">
            <a:spAutoFit/>
          </a:bodyPr>
          <a:lstStyle/>
          <a:p>
            <a:r>
              <a:rPr lang="es-CO"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Borja Puig</a:t>
            </a:r>
          </a:p>
          <a:p>
            <a:r>
              <a:rPr lang="es-CO"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Data Science Teacher Assistant</a:t>
            </a:r>
          </a:p>
        </p:txBody>
      </p:sp>
      <p:sp>
        <p:nvSpPr>
          <p:cNvPr id="10" name="CuadroTexto 9">
            <a:extLst>
              <a:ext uri="{FF2B5EF4-FFF2-40B4-BE49-F238E27FC236}">
                <a16:creationId xmlns:a16="http://schemas.microsoft.com/office/drawing/2014/main" id="{AA0FCC27-4583-9F4B-95CF-D5B2BD09620A}"/>
              </a:ext>
            </a:extLst>
          </p:cNvPr>
          <p:cNvSpPr txBox="1"/>
          <p:nvPr/>
        </p:nvSpPr>
        <p:spPr>
          <a:xfrm>
            <a:off x="8525163" y="2415832"/>
            <a:ext cx="2322946" cy="584775"/>
          </a:xfrm>
          <a:prstGeom prst="rect">
            <a:avLst/>
          </a:prstGeom>
          <a:noFill/>
        </p:spPr>
        <p:txBody>
          <a:bodyPr wrap="square" rtlCol="0">
            <a:spAutoFit/>
          </a:bodyPr>
          <a:lstStyle/>
          <a:p>
            <a:pPr algn="ctr"/>
            <a:r>
              <a:rPr lang="es-CO"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Mayo 2021</a:t>
            </a:r>
          </a:p>
        </p:txBody>
      </p:sp>
    </p:spTree>
    <p:extLst>
      <p:ext uri="{BB962C8B-B14F-4D97-AF65-F5344CB8AC3E}">
        <p14:creationId xmlns:p14="http://schemas.microsoft.com/office/powerpoint/2010/main" val="287876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9803588"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4"/>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Bases de Datos Relacionales. Características</a:t>
            </a:r>
          </a:p>
        </p:txBody>
      </p:sp>
      <p:sp>
        <p:nvSpPr>
          <p:cNvPr id="5" name="Rectángulo 4">
            <a:extLst>
              <a:ext uri="{FF2B5EF4-FFF2-40B4-BE49-F238E27FC236}">
                <a16:creationId xmlns:a16="http://schemas.microsoft.com/office/drawing/2014/main" id="{67F86080-A4C6-9A45-A4A3-41FA2D5767C5}"/>
              </a:ext>
            </a:extLst>
          </p:cNvPr>
          <p:cNvSpPr/>
          <p:nvPr/>
        </p:nvSpPr>
        <p:spPr>
          <a:xfrm>
            <a:off x="2286812" y="1786259"/>
            <a:ext cx="7044841" cy="3170099"/>
          </a:xfrm>
          <a:prstGeom prst="rect">
            <a:avLst/>
          </a:prstGeom>
          <a:noFill/>
        </p:spPr>
        <p:txBody>
          <a:bodyPr wrap="square" rtlCol="0">
            <a:spAutoFit/>
          </a:bodyPr>
          <a:lstStyle/>
          <a:p>
            <a:pPr marL="342900" indent="-342900">
              <a:spcBef>
                <a:spcPts val="1200"/>
              </a:spcBef>
              <a:buClr>
                <a:srgbClr val="F20809"/>
              </a:buClr>
              <a:buFont typeface="Wingdings" pitchFamily="2" charset="2"/>
              <a:buChar char="§"/>
            </a:pPr>
            <a:r>
              <a:rPr lang="en-US" sz="2000" dirty="0" err="1">
                <a:latin typeface="Open Sans" panose="020B0606030504020204" pitchFamily="34" charset="0"/>
                <a:ea typeface="Open Sans" panose="020B0606030504020204" pitchFamily="34" charset="0"/>
                <a:cs typeface="Open Sans" panose="020B0606030504020204" pitchFamily="34" charset="0"/>
              </a:rPr>
              <a:t>Independencia</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lógica</a:t>
            </a:r>
            <a:r>
              <a:rPr lang="en-US" sz="2000" dirty="0">
                <a:latin typeface="Open Sans" panose="020B0606030504020204" pitchFamily="34" charset="0"/>
                <a:ea typeface="Open Sans" panose="020B0606030504020204" pitchFamily="34" charset="0"/>
                <a:cs typeface="Open Sans" panose="020B0606030504020204" pitchFamily="34" charset="0"/>
              </a:rPr>
              <a:t> y </a:t>
            </a:r>
            <a:r>
              <a:rPr lang="en-US" sz="2000" dirty="0" err="1">
                <a:latin typeface="Open Sans" panose="020B0606030504020204" pitchFamily="34" charset="0"/>
                <a:ea typeface="Open Sans" panose="020B0606030504020204" pitchFamily="34" charset="0"/>
                <a:cs typeface="Open Sans" panose="020B0606030504020204" pitchFamily="34" charset="0"/>
              </a:rPr>
              <a:t>física</a:t>
            </a:r>
            <a:r>
              <a:rPr lang="en-US" sz="2000" dirty="0">
                <a:latin typeface="Open Sans" panose="020B0606030504020204" pitchFamily="34" charset="0"/>
                <a:ea typeface="Open Sans" panose="020B0606030504020204" pitchFamily="34" charset="0"/>
                <a:cs typeface="Open Sans" panose="020B0606030504020204" pitchFamily="34" charset="0"/>
              </a:rPr>
              <a:t> de </a:t>
            </a:r>
            <a:r>
              <a:rPr lang="en-US" sz="2000" dirty="0" err="1">
                <a:latin typeface="Open Sans" panose="020B0606030504020204" pitchFamily="34" charset="0"/>
                <a:ea typeface="Open Sans" panose="020B0606030504020204" pitchFamily="34" charset="0"/>
                <a:cs typeface="Open Sans" panose="020B0606030504020204" pitchFamily="34" charset="0"/>
              </a:rPr>
              <a:t>los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datos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342900" indent="-342900">
              <a:spcBef>
                <a:spcPts val="1200"/>
              </a:spcBef>
              <a:buClr>
                <a:srgbClr val="F20809"/>
              </a:buClr>
              <a:buFont typeface="Wingdings" pitchFamily="2" charset="2"/>
              <a:buChar char="§"/>
            </a:pPr>
            <a:r>
              <a:rPr lang="en-US" sz="2000" dirty="0" err="1">
                <a:latin typeface="Open Sans" panose="020B0606030504020204" pitchFamily="34" charset="0"/>
                <a:ea typeface="Open Sans" panose="020B0606030504020204" pitchFamily="34" charset="0"/>
                <a:cs typeface="Open Sans" panose="020B0606030504020204" pitchFamily="34" charset="0"/>
              </a:rPr>
              <a:t>Redundancia</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mínima</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342900" indent="-342900">
              <a:spcBef>
                <a:spcPts val="1200"/>
              </a:spcBef>
              <a:buClr>
                <a:srgbClr val="F20809"/>
              </a:buClr>
              <a:buFont typeface="Wingdings" pitchFamily="2" charset="2"/>
              <a:buChar char="§"/>
            </a:pPr>
            <a:r>
              <a:rPr lang="en-US" sz="2000" dirty="0" err="1">
                <a:latin typeface="Open Sans" panose="020B0606030504020204" pitchFamily="34" charset="0"/>
                <a:ea typeface="Open Sans" panose="020B0606030504020204" pitchFamily="34" charset="0"/>
                <a:cs typeface="Open Sans" panose="020B0606030504020204" pitchFamily="34" charset="0"/>
              </a:rPr>
              <a:t>Acceso</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concurrente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por</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parte</a:t>
            </a:r>
            <a:r>
              <a:rPr lang="en-US" sz="2000" dirty="0">
                <a:latin typeface="Open Sans" panose="020B0606030504020204" pitchFamily="34" charset="0"/>
                <a:ea typeface="Open Sans" panose="020B0606030504020204" pitchFamily="34" charset="0"/>
                <a:cs typeface="Open Sans" panose="020B0606030504020204" pitchFamily="34" charset="0"/>
              </a:rPr>
              <a:t> de </a:t>
            </a:r>
            <a:r>
              <a:rPr lang="en-US" sz="2000" dirty="0" err="1">
                <a:latin typeface="Open Sans" panose="020B0606030504020204" pitchFamily="34" charset="0"/>
                <a:ea typeface="Open Sans" panose="020B0606030504020204" pitchFamily="34" charset="0"/>
                <a:cs typeface="Open Sans" panose="020B0606030504020204" pitchFamily="34" charset="0"/>
              </a:rPr>
              <a:t>múltiples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usuarios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342900" indent="-342900">
              <a:spcBef>
                <a:spcPts val="1200"/>
              </a:spcBef>
              <a:buClr>
                <a:srgbClr val="F20809"/>
              </a:buClr>
              <a:buFont typeface="Wingdings" pitchFamily="2" charset="2"/>
              <a:buChar char="§"/>
            </a:pPr>
            <a:r>
              <a:rPr lang="en-US" sz="2000" dirty="0" err="1">
                <a:latin typeface="Open Sans" panose="020B0606030504020204" pitchFamily="34" charset="0"/>
                <a:ea typeface="Open Sans" panose="020B0606030504020204" pitchFamily="34" charset="0"/>
                <a:cs typeface="Open Sans" panose="020B0606030504020204" pitchFamily="34" charset="0"/>
              </a:rPr>
              <a:t>Integridad</a:t>
            </a:r>
            <a:r>
              <a:rPr lang="en-US" sz="2000" dirty="0">
                <a:latin typeface="Open Sans" panose="020B0606030504020204" pitchFamily="34" charset="0"/>
                <a:ea typeface="Open Sans" panose="020B0606030504020204" pitchFamily="34" charset="0"/>
                <a:cs typeface="Open Sans" panose="020B0606030504020204" pitchFamily="34" charset="0"/>
              </a:rPr>
              <a:t> de </a:t>
            </a:r>
            <a:r>
              <a:rPr lang="en-US" sz="2000" dirty="0" err="1">
                <a:latin typeface="Open Sans" panose="020B0606030504020204" pitchFamily="34" charset="0"/>
                <a:ea typeface="Open Sans" panose="020B0606030504020204" pitchFamily="34" charset="0"/>
                <a:cs typeface="Open Sans" panose="020B0606030504020204" pitchFamily="34" charset="0"/>
              </a:rPr>
              <a:t>los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datos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342900" indent="-342900">
              <a:spcBef>
                <a:spcPts val="1200"/>
              </a:spcBef>
              <a:buClr>
                <a:srgbClr val="F20809"/>
              </a:buClr>
              <a:buFont typeface="Wingdings" pitchFamily="2" charset="2"/>
              <a:buChar char="§"/>
            </a:pPr>
            <a:r>
              <a:rPr lang="en-US" sz="2000" dirty="0" err="1">
                <a:latin typeface="Open Sans" panose="020B0606030504020204" pitchFamily="34" charset="0"/>
                <a:ea typeface="Open Sans" panose="020B0606030504020204" pitchFamily="34" charset="0"/>
                <a:cs typeface="Open Sans" panose="020B0606030504020204" pitchFamily="34" charset="0"/>
              </a:rPr>
              <a:t>Consultas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complejas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optimizadas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342900" indent="-342900">
              <a:spcBef>
                <a:spcPts val="1200"/>
              </a:spcBef>
              <a:buClr>
                <a:srgbClr val="F20809"/>
              </a:buClr>
              <a:buFont typeface="Wingdings" pitchFamily="2" charset="2"/>
              <a:buChar char="§"/>
            </a:pPr>
            <a:r>
              <a:rPr lang="en-US" sz="2000" dirty="0" err="1">
                <a:latin typeface="Open Sans" panose="020B0606030504020204" pitchFamily="34" charset="0"/>
                <a:ea typeface="Open Sans" panose="020B0606030504020204" pitchFamily="34" charset="0"/>
                <a:cs typeface="Open Sans" panose="020B0606030504020204" pitchFamily="34" charset="0"/>
              </a:rPr>
              <a:t>Seguridad</a:t>
            </a:r>
            <a:r>
              <a:rPr lang="en-US" sz="2000" dirty="0">
                <a:latin typeface="Open Sans" panose="020B0606030504020204" pitchFamily="34" charset="0"/>
                <a:ea typeface="Open Sans" panose="020B0606030504020204" pitchFamily="34" charset="0"/>
                <a:cs typeface="Open Sans" panose="020B0606030504020204" pitchFamily="34" charset="0"/>
              </a:rPr>
              <a:t> de </a:t>
            </a:r>
            <a:r>
              <a:rPr lang="en-US" sz="2000" dirty="0" err="1">
                <a:latin typeface="Open Sans" panose="020B0606030504020204" pitchFamily="34" charset="0"/>
                <a:ea typeface="Open Sans" panose="020B0606030504020204" pitchFamily="34" charset="0"/>
                <a:cs typeface="Open Sans" panose="020B0606030504020204" pitchFamily="34" charset="0"/>
              </a:rPr>
              <a:t>acceso</a:t>
            </a:r>
            <a:r>
              <a:rPr lang="en-US" sz="2000" dirty="0">
                <a:latin typeface="Open Sans" panose="020B0606030504020204" pitchFamily="34" charset="0"/>
                <a:ea typeface="Open Sans" panose="020B0606030504020204" pitchFamily="34" charset="0"/>
                <a:cs typeface="Open Sans" panose="020B0606030504020204" pitchFamily="34" charset="0"/>
              </a:rPr>
              <a:t> y </a:t>
            </a:r>
            <a:r>
              <a:rPr lang="en-US" sz="2000" dirty="0" err="1">
                <a:latin typeface="Open Sans" panose="020B0606030504020204" pitchFamily="34" charset="0"/>
                <a:ea typeface="Open Sans" panose="020B0606030504020204" pitchFamily="34" charset="0"/>
                <a:cs typeface="Open Sans" panose="020B0606030504020204" pitchFamily="34" charset="0"/>
              </a:rPr>
              <a:t>auditoría</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342900" indent="-342900">
              <a:spcBef>
                <a:spcPts val="1200"/>
              </a:spcBef>
              <a:buClr>
                <a:srgbClr val="F20809"/>
              </a:buClr>
              <a:buFont typeface="Wingdings" pitchFamily="2" charset="2"/>
              <a:buChar char="§"/>
            </a:pPr>
            <a:r>
              <a:rPr lang="en-US" sz="2000" dirty="0" err="1">
                <a:latin typeface="Open Sans" panose="020B0606030504020204" pitchFamily="34" charset="0"/>
                <a:ea typeface="Open Sans" panose="020B0606030504020204" pitchFamily="34" charset="0"/>
                <a:cs typeface="Open Sans" panose="020B0606030504020204" pitchFamily="34" charset="0"/>
              </a:rPr>
              <a:t>Posibilidad</a:t>
            </a:r>
            <a:r>
              <a:rPr lang="en-US" sz="2000" dirty="0">
                <a:latin typeface="Open Sans" panose="020B0606030504020204" pitchFamily="34" charset="0"/>
                <a:ea typeface="Open Sans" panose="020B0606030504020204" pitchFamily="34" charset="0"/>
                <a:cs typeface="Open Sans" panose="020B0606030504020204" pitchFamily="34" charset="0"/>
              </a:rPr>
              <a:t> de </a:t>
            </a:r>
            <a:r>
              <a:rPr lang="en-US" sz="2000" dirty="0" err="1">
                <a:latin typeface="Open Sans" panose="020B0606030504020204" pitchFamily="34" charset="0"/>
                <a:ea typeface="Open Sans" panose="020B0606030504020204" pitchFamily="34" charset="0"/>
                <a:cs typeface="Open Sans" panose="020B0606030504020204" pitchFamily="34" charset="0"/>
              </a:rPr>
              <a:t>respaldo</a:t>
            </a:r>
            <a:r>
              <a:rPr lang="en-US" sz="2000" dirty="0">
                <a:latin typeface="Open Sans" panose="020B0606030504020204" pitchFamily="34" charset="0"/>
                <a:ea typeface="Open Sans" panose="020B0606030504020204" pitchFamily="34" charset="0"/>
                <a:cs typeface="Open Sans" panose="020B0606030504020204" pitchFamily="34" charset="0"/>
              </a:rPr>
              <a:t> y </a:t>
            </a:r>
            <a:r>
              <a:rPr lang="en-US" sz="2000" dirty="0" err="1">
                <a:latin typeface="Open Sans" panose="020B0606030504020204" pitchFamily="34" charset="0"/>
                <a:ea typeface="Open Sans" panose="020B0606030504020204" pitchFamily="34" charset="0"/>
                <a:cs typeface="Open Sans" panose="020B0606030504020204" pitchFamily="34" charset="0"/>
              </a:rPr>
              <a:t>recuperación</a:t>
            </a:r>
            <a:r>
              <a:rPr lang="en-US" sz="20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88406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5"/>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Qué es SQL</a:t>
            </a:r>
          </a:p>
        </p:txBody>
      </p:sp>
      <p:sp>
        <p:nvSpPr>
          <p:cNvPr id="5" name="Marcador de contenido 2">
            <a:extLst>
              <a:ext uri="{FF2B5EF4-FFF2-40B4-BE49-F238E27FC236}">
                <a16:creationId xmlns:a16="http://schemas.microsoft.com/office/drawing/2014/main" id="{70DDA637-51E3-044E-B2A1-26585F8CFAF7}"/>
              </a:ext>
            </a:extLst>
          </p:cNvPr>
          <p:cNvSpPr>
            <a:spLocks noGrp="1"/>
          </p:cNvSpPr>
          <p:nvPr>
            <p:ph idx="1"/>
          </p:nvPr>
        </p:nvSpPr>
        <p:spPr>
          <a:xfrm>
            <a:off x="1196921" y="1839743"/>
            <a:ext cx="10446327" cy="4476974"/>
          </a:xfrm>
        </p:spPr>
        <p:txBody>
          <a:bodyPr>
            <a:normAutofit/>
          </a:bodyPr>
          <a:lstStyle/>
          <a:p>
            <a:pPr marL="0" indent="0" algn="just">
              <a:lnSpc>
                <a:spcPct val="120000"/>
              </a:lnSpc>
              <a:buNone/>
            </a:pP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“SQL (</a:t>
            </a:r>
            <a:r>
              <a:rPr lang="es-E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Structured</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s-E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Query</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s-E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Language</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es un lenguaje de dominio específico utilizado en programación, diseñado para </a:t>
            </a: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administrar, y recuperar información </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 sistemas de gestión de </a:t>
            </a: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bases de datos relacionales </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(RDBMS).​</a:t>
            </a:r>
          </a:p>
          <a:p>
            <a:pPr marL="0" indent="0" algn="just">
              <a:lnSpc>
                <a:spcPct val="120000"/>
              </a:lnSpc>
              <a:buNone/>
            </a:pP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Una de sus principales características es el cálculo relacional para efectuar consultas con el fin de recuperar, de forma sencilla, información de bases de datos, así como realizar cambios en ellas.”</a:t>
            </a:r>
          </a:p>
          <a:p>
            <a:pPr marL="0" indent="0" algn="r">
              <a:buNone/>
            </a:pPr>
            <a:r>
              <a:rPr lang="es-ES" sz="2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Wikipedia</a:t>
            </a:r>
          </a:p>
          <a:p>
            <a:pPr marL="0" indent="0" algn="just">
              <a:buNone/>
            </a:pPr>
            <a:endParaRPr lang="es-ES" sz="2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Posee una sintaxis específica que hace que las diferentes variaciones mantengan una alta similitud</a:t>
            </a:r>
          </a:p>
        </p:txBody>
      </p:sp>
    </p:spTree>
    <p:extLst>
      <p:ext uri="{BB962C8B-B14F-4D97-AF65-F5344CB8AC3E}">
        <p14:creationId xmlns:p14="http://schemas.microsoft.com/office/powerpoint/2010/main" val="382130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5"/>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SQL puede:</a:t>
            </a:r>
          </a:p>
        </p:txBody>
      </p:sp>
      <p:sp>
        <p:nvSpPr>
          <p:cNvPr id="2" name="CuadroTexto 1">
            <a:extLst>
              <a:ext uri="{FF2B5EF4-FFF2-40B4-BE49-F238E27FC236}">
                <a16:creationId xmlns:a16="http://schemas.microsoft.com/office/drawing/2014/main" id="{6DFA82A5-4ECD-9945-A88E-C99C3018EEBC}"/>
              </a:ext>
            </a:extLst>
          </p:cNvPr>
          <p:cNvSpPr txBox="1"/>
          <p:nvPr/>
        </p:nvSpPr>
        <p:spPr>
          <a:xfrm>
            <a:off x="2364827" y="1692166"/>
            <a:ext cx="8660524" cy="4950372"/>
          </a:xfrm>
          <a:prstGeom prst="rect">
            <a:avLst/>
          </a:prstGeom>
        </p:spPr>
        <p:txBody>
          <a:bodyPr vert="horz" lIns="91440" tIns="45720" rIns="91440" bIns="45720" rtlCol="0">
            <a:normAutofit lnSpcReduction="10000"/>
          </a:bodyPr>
          <a:lstStyle>
            <a:lvl1pPr indent="0" algn="just">
              <a:lnSpc>
                <a:spcPct val="120000"/>
              </a:lnSpc>
              <a:spcBef>
                <a:spcPts val="1000"/>
              </a:spcBef>
              <a:buFont typeface="Arial" panose="020B0604020202020204" pitchFamily="34" charset="0"/>
              <a:buNone/>
              <a:defRPr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00000"/>
              </a:lnSpc>
              <a:spcBef>
                <a:spcPts val="1600"/>
              </a:spcBef>
              <a:buClr>
                <a:srgbClr val="F20809"/>
              </a:buClr>
              <a:buFont typeface="Wingdings" pitchFamily="2" charset="2"/>
              <a:buChar char="§"/>
            </a:pPr>
            <a:r>
              <a:rPr lang="es-CO" dirty="0"/>
              <a:t>Ejecutar consultas contra una base de datos</a:t>
            </a:r>
          </a:p>
          <a:p>
            <a:pPr marL="342900" indent="-342900">
              <a:lnSpc>
                <a:spcPct val="100000"/>
              </a:lnSpc>
              <a:spcBef>
                <a:spcPts val="1600"/>
              </a:spcBef>
              <a:buClr>
                <a:srgbClr val="F20809"/>
              </a:buClr>
              <a:buFont typeface="Wingdings" pitchFamily="2" charset="2"/>
              <a:buChar char="§"/>
            </a:pPr>
            <a:r>
              <a:rPr lang="es-CO" dirty="0"/>
              <a:t>Recuperar datos de una base de datos</a:t>
            </a:r>
          </a:p>
          <a:p>
            <a:pPr marL="342900" indent="-342900">
              <a:lnSpc>
                <a:spcPct val="100000"/>
              </a:lnSpc>
              <a:spcBef>
                <a:spcPts val="1600"/>
              </a:spcBef>
              <a:buClr>
                <a:srgbClr val="F20809"/>
              </a:buClr>
              <a:buFont typeface="Wingdings" pitchFamily="2" charset="2"/>
              <a:buChar char="§"/>
            </a:pPr>
            <a:r>
              <a:rPr lang="es-CO" dirty="0"/>
              <a:t>Insertar registros en una base de datos</a:t>
            </a:r>
          </a:p>
          <a:p>
            <a:pPr marL="342900" indent="-342900">
              <a:lnSpc>
                <a:spcPct val="100000"/>
              </a:lnSpc>
              <a:spcBef>
                <a:spcPts val="1600"/>
              </a:spcBef>
              <a:buClr>
                <a:srgbClr val="F20809"/>
              </a:buClr>
              <a:buFont typeface="Wingdings" pitchFamily="2" charset="2"/>
              <a:buChar char="§"/>
            </a:pPr>
            <a:r>
              <a:rPr lang="es-CO" dirty="0"/>
              <a:t>Actualizar registros en una base de datos</a:t>
            </a:r>
          </a:p>
          <a:p>
            <a:pPr marL="342900" indent="-342900">
              <a:lnSpc>
                <a:spcPct val="100000"/>
              </a:lnSpc>
              <a:spcBef>
                <a:spcPts val="1600"/>
              </a:spcBef>
              <a:buClr>
                <a:srgbClr val="F20809"/>
              </a:buClr>
              <a:buFont typeface="Wingdings" pitchFamily="2" charset="2"/>
              <a:buChar char="§"/>
            </a:pPr>
            <a:r>
              <a:rPr lang="es-CO" dirty="0"/>
              <a:t>Eliminar registros de una base de datos</a:t>
            </a:r>
          </a:p>
          <a:p>
            <a:pPr marL="342900" indent="-342900">
              <a:lnSpc>
                <a:spcPct val="100000"/>
              </a:lnSpc>
              <a:spcBef>
                <a:spcPts val="1600"/>
              </a:spcBef>
              <a:buClr>
                <a:srgbClr val="F20809"/>
              </a:buClr>
              <a:buFont typeface="Wingdings" pitchFamily="2" charset="2"/>
              <a:buChar char="§"/>
            </a:pPr>
            <a:r>
              <a:rPr lang="es-CO" dirty="0"/>
              <a:t>Crear nuevas bases de datos</a:t>
            </a:r>
          </a:p>
          <a:p>
            <a:pPr marL="342900" indent="-342900">
              <a:lnSpc>
                <a:spcPct val="100000"/>
              </a:lnSpc>
              <a:spcBef>
                <a:spcPts val="1600"/>
              </a:spcBef>
              <a:buClr>
                <a:srgbClr val="F20809"/>
              </a:buClr>
              <a:buFont typeface="Wingdings" pitchFamily="2" charset="2"/>
              <a:buChar char="§"/>
            </a:pPr>
            <a:r>
              <a:rPr lang="es-CO" dirty="0"/>
              <a:t>Crear nuevas tablas en una base de datos</a:t>
            </a:r>
          </a:p>
          <a:p>
            <a:pPr marL="342900" indent="-342900">
              <a:lnSpc>
                <a:spcPct val="100000"/>
              </a:lnSpc>
              <a:spcBef>
                <a:spcPts val="1600"/>
              </a:spcBef>
              <a:buClr>
                <a:srgbClr val="F20809"/>
              </a:buClr>
              <a:buFont typeface="Wingdings" pitchFamily="2" charset="2"/>
              <a:buChar char="§"/>
            </a:pPr>
            <a:r>
              <a:rPr lang="es-CO" dirty="0"/>
              <a:t>Crear procedimientos almacenados en una base de datos</a:t>
            </a:r>
          </a:p>
          <a:p>
            <a:pPr marL="342900" indent="-342900">
              <a:lnSpc>
                <a:spcPct val="100000"/>
              </a:lnSpc>
              <a:spcBef>
                <a:spcPts val="1600"/>
              </a:spcBef>
              <a:buClr>
                <a:srgbClr val="F20809"/>
              </a:buClr>
              <a:buFont typeface="Wingdings" pitchFamily="2" charset="2"/>
              <a:buChar char="§"/>
            </a:pPr>
            <a:r>
              <a:rPr lang="es-CO" dirty="0"/>
              <a:t>Crear vistas en una base de datos</a:t>
            </a:r>
          </a:p>
          <a:p>
            <a:pPr marL="342900" indent="-342900">
              <a:lnSpc>
                <a:spcPct val="100000"/>
              </a:lnSpc>
              <a:spcBef>
                <a:spcPts val="1600"/>
              </a:spcBef>
              <a:buClr>
                <a:srgbClr val="F20809"/>
              </a:buClr>
              <a:buFont typeface="Wingdings" pitchFamily="2" charset="2"/>
              <a:buChar char="§"/>
            </a:pPr>
            <a:r>
              <a:rPr lang="es-CO" dirty="0"/>
              <a:t>Establecer permisos en tablas, procedimientos y vista</a:t>
            </a:r>
          </a:p>
        </p:txBody>
      </p:sp>
    </p:spTree>
    <p:extLst>
      <p:ext uri="{BB962C8B-B14F-4D97-AF65-F5344CB8AC3E}">
        <p14:creationId xmlns:p14="http://schemas.microsoft.com/office/powerpoint/2010/main" val="99278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6"/>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Modelo de datos</a:t>
            </a:r>
          </a:p>
        </p:txBody>
      </p:sp>
      <p:sp>
        <p:nvSpPr>
          <p:cNvPr id="2" name="CuadroTexto 1">
            <a:extLst>
              <a:ext uri="{FF2B5EF4-FFF2-40B4-BE49-F238E27FC236}">
                <a16:creationId xmlns:a16="http://schemas.microsoft.com/office/drawing/2014/main" id="{722BB645-BB21-DB47-8F3A-7DB9EDC47453}"/>
              </a:ext>
            </a:extLst>
          </p:cNvPr>
          <p:cNvSpPr txBox="1"/>
          <p:nvPr/>
        </p:nvSpPr>
        <p:spPr>
          <a:xfrm>
            <a:off x="918468" y="1683929"/>
            <a:ext cx="5415335" cy="4247317"/>
          </a:xfrm>
          <a:prstGeom prst="rect">
            <a:avLst/>
          </a:prstGeom>
          <a:noFill/>
        </p:spPr>
        <p:txBody>
          <a:bodyPr wrap="square" rtlCol="0">
            <a:spAutoFit/>
          </a:bodyPr>
          <a:lstStyle/>
          <a:p>
            <a:pPr marL="342900" indent="-342900" algn="just">
              <a:spcBef>
                <a:spcPts val="1200"/>
              </a:spcBef>
              <a:buClr>
                <a:srgbClr val="F20809"/>
              </a:buClr>
              <a:buFont typeface="Wingdings" pitchFamily="2" charset="2"/>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Muestra la estructura lógica de la base, incluidas las relaciones y limitaciones que determinan cómo se almacenan los datos y cómo se accede a ellos.</a:t>
            </a:r>
          </a:p>
          <a:p>
            <a:pPr marL="342900" indent="-342900" algn="just">
              <a:spcBef>
                <a:spcPts val="1200"/>
              </a:spcBef>
              <a:buClr>
                <a:srgbClr val="F20809"/>
              </a:buClr>
              <a:buFont typeface="Wingdings" pitchFamily="2" charset="2"/>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 diseñan en base a las reglas y los conceptos del tipo de modelo adoptado</a:t>
            </a:r>
          </a:p>
          <a:p>
            <a:pPr marL="342900" indent="-342900" algn="just">
              <a:spcBef>
                <a:spcPts val="1200"/>
              </a:spcBef>
              <a:buClr>
                <a:srgbClr val="F20809"/>
              </a:buClr>
              <a:buFont typeface="Wingdings" pitchFamily="2" charset="2"/>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 mayoría se pueden representar por medio de un diagrama de base de datos acompañante.</a:t>
            </a:r>
          </a:p>
          <a:p>
            <a:pPr marL="342900" indent="-342900" algn="just">
              <a:spcBef>
                <a:spcPts val="1200"/>
              </a:spcBef>
              <a:buClr>
                <a:srgbClr val="F20809"/>
              </a:buClr>
              <a:buFont typeface="Wingdings" pitchFamily="2" charset="2"/>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 </a:t>
            </a:r>
            <a:r>
              <a:rPr lang="es-CO"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clave primaria </a:t>
            </a: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 un campo o combinación de campos que identifica de forma única a cada fila de una tabla. </a:t>
            </a:r>
          </a:p>
        </p:txBody>
      </p:sp>
      <p:pic>
        <p:nvPicPr>
          <p:cNvPr id="6" name="Picture 4" descr="The power of OData – Part 3 – Creating a data Model | SAP Blogs">
            <a:extLst>
              <a:ext uri="{FF2B5EF4-FFF2-40B4-BE49-F238E27FC236}">
                <a16:creationId xmlns:a16="http://schemas.microsoft.com/office/drawing/2014/main" id="{3AAD433A-97F1-4848-A4D5-ECA2BE491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416" y="1593024"/>
            <a:ext cx="538162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3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7"/>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Tipos de datos</a:t>
            </a:r>
          </a:p>
        </p:txBody>
      </p:sp>
      <p:sp>
        <p:nvSpPr>
          <p:cNvPr id="2" name="CuadroTexto 1">
            <a:extLst>
              <a:ext uri="{FF2B5EF4-FFF2-40B4-BE49-F238E27FC236}">
                <a16:creationId xmlns:a16="http://schemas.microsoft.com/office/drawing/2014/main" id="{07DAFF18-8C32-C648-A56E-F51DB64278C7}"/>
              </a:ext>
            </a:extLst>
          </p:cNvPr>
          <p:cNvSpPr txBox="1"/>
          <p:nvPr/>
        </p:nvSpPr>
        <p:spPr>
          <a:xfrm>
            <a:off x="1358551" y="6117020"/>
            <a:ext cx="1703777" cy="400110"/>
          </a:xfrm>
          <a:prstGeom prst="rect">
            <a:avLst/>
          </a:prstGeom>
          <a:noFill/>
        </p:spPr>
        <p:txBody>
          <a:bodyPr wrap="square" rtlCol="0">
            <a:spAutoFit/>
          </a:bodyPr>
          <a:lstStyle/>
          <a:p>
            <a:pPr marL="342900" indent="-342900">
              <a:buClr>
                <a:srgbClr val="F20809"/>
              </a:buClr>
              <a:buFont typeface="Wingdings" pitchFamily="2" charset="2"/>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¿NULL?</a:t>
            </a:r>
          </a:p>
        </p:txBody>
      </p:sp>
      <p:sp>
        <p:nvSpPr>
          <p:cNvPr id="3" name="Rectángulo redondeado 2">
            <a:extLst>
              <a:ext uri="{FF2B5EF4-FFF2-40B4-BE49-F238E27FC236}">
                <a16:creationId xmlns:a16="http://schemas.microsoft.com/office/drawing/2014/main" id="{C6EEE1FA-0966-B84F-8CD6-ABA54B8EEA02}"/>
              </a:ext>
            </a:extLst>
          </p:cNvPr>
          <p:cNvSpPr/>
          <p:nvPr/>
        </p:nvSpPr>
        <p:spPr>
          <a:xfrm>
            <a:off x="1358551" y="3198113"/>
            <a:ext cx="1460938" cy="1016794"/>
          </a:xfrm>
          <a:prstGeom prst="roundRect">
            <a:avLst>
              <a:gd name="adj" fmla="val 7712"/>
            </a:avLst>
          </a:prstGeom>
          <a:solidFill>
            <a:srgbClr val="F20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a:latin typeface="Open Sans" panose="020B0606030504020204" pitchFamily="34" charset="0"/>
                <a:ea typeface="Open Sans" panose="020B0606030504020204" pitchFamily="34" charset="0"/>
                <a:cs typeface="Open Sans" panose="020B0606030504020204" pitchFamily="34" charset="0"/>
              </a:rPr>
              <a:t>SQL data types</a:t>
            </a:r>
          </a:p>
        </p:txBody>
      </p:sp>
      <p:sp>
        <p:nvSpPr>
          <p:cNvPr id="4" name="CuadroTexto 3">
            <a:extLst>
              <a:ext uri="{FF2B5EF4-FFF2-40B4-BE49-F238E27FC236}">
                <a16:creationId xmlns:a16="http://schemas.microsoft.com/office/drawing/2014/main" id="{21862C1E-C3EF-8545-8125-EDC11E702218}"/>
              </a:ext>
            </a:extLst>
          </p:cNvPr>
          <p:cNvSpPr txBox="1"/>
          <p:nvPr/>
        </p:nvSpPr>
        <p:spPr>
          <a:xfrm>
            <a:off x="3954521" y="1944749"/>
            <a:ext cx="1237589" cy="400110"/>
          </a:xfrm>
          <a:prstGeom prst="rect">
            <a:avLst/>
          </a:prstGeom>
          <a:noFill/>
        </p:spPr>
        <p:txBody>
          <a:bodyPr wrap="square" rtlCol="0">
            <a:spAutoFit/>
          </a:bodyPr>
          <a:lstStyle/>
          <a:p>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Numeric</a:t>
            </a:r>
          </a:p>
        </p:txBody>
      </p:sp>
      <p:sp>
        <p:nvSpPr>
          <p:cNvPr id="10" name="CuadroTexto 9">
            <a:extLst>
              <a:ext uri="{FF2B5EF4-FFF2-40B4-BE49-F238E27FC236}">
                <a16:creationId xmlns:a16="http://schemas.microsoft.com/office/drawing/2014/main" id="{B57445D5-3F72-D144-B1D8-76524AFA16FD}"/>
              </a:ext>
            </a:extLst>
          </p:cNvPr>
          <p:cNvSpPr txBox="1"/>
          <p:nvPr/>
        </p:nvSpPr>
        <p:spPr>
          <a:xfrm>
            <a:off x="3954521" y="2626434"/>
            <a:ext cx="1615962" cy="400110"/>
          </a:xfrm>
          <a:prstGeom prst="rect">
            <a:avLst/>
          </a:prstGeom>
          <a:noFill/>
        </p:spPr>
        <p:txBody>
          <a:bodyPr wrap="square" rtlCol="0">
            <a:spAutoFit/>
          </a:bodyPr>
          <a:lstStyle/>
          <a:p>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Date / Time</a:t>
            </a:r>
          </a:p>
        </p:txBody>
      </p:sp>
      <p:sp>
        <p:nvSpPr>
          <p:cNvPr id="11" name="CuadroTexto 10">
            <a:extLst>
              <a:ext uri="{FF2B5EF4-FFF2-40B4-BE49-F238E27FC236}">
                <a16:creationId xmlns:a16="http://schemas.microsoft.com/office/drawing/2014/main" id="{5FF98E56-DC35-D845-96A6-485BE3A5F2F8}"/>
              </a:ext>
            </a:extLst>
          </p:cNvPr>
          <p:cNvSpPr txBox="1"/>
          <p:nvPr/>
        </p:nvSpPr>
        <p:spPr>
          <a:xfrm>
            <a:off x="3954520" y="3308119"/>
            <a:ext cx="2309649" cy="400110"/>
          </a:xfrm>
          <a:prstGeom prst="rect">
            <a:avLst/>
          </a:prstGeom>
          <a:noFill/>
        </p:spPr>
        <p:txBody>
          <a:bodyPr wrap="square" rtlCol="0">
            <a:spAutoFit/>
          </a:bodyPr>
          <a:lstStyle/>
          <a:p>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Character / String</a:t>
            </a:r>
          </a:p>
        </p:txBody>
      </p:sp>
      <p:sp>
        <p:nvSpPr>
          <p:cNvPr id="12" name="CuadroTexto 11">
            <a:extLst>
              <a:ext uri="{FF2B5EF4-FFF2-40B4-BE49-F238E27FC236}">
                <a16:creationId xmlns:a16="http://schemas.microsoft.com/office/drawing/2014/main" id="{0BFBBEDE-F6F8-A64C-A876-F9E9946E7931}"/>
              </a:ext>
            </a:extLst>
          </p:cNvPr>
          <p:cNvSpPr txBox="1"/>
          <p:nvPr/>
        </p:nvSpPr>
        <p:spPr>
          <a:xfrm>
            <a:off x="3954521" y="3989804"/>
            <a:ext cx="3352886" cy="400110"/>
          </a:xfrm>
          <a:prstGeom prst="rect">
            <a:avLst/>
          </a:prstGeom>
          <a:noFill/>
        </p:spPr>
        <p:txBody>
          <a:bodyPr wrap="square" rtlCol="0">
            <a:spAutoFit/>
          </a:bodyPr>
          <a:lstStyle/>
          <a:p>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Unicode Character / String</a:t>
            </a:r>
          </a:p>
        </p:txBody>
      </p:sp>
      <p:sp>
        <p:nvSpPr>
          <p:cNvPr id="13" name="CuadroTexto 12">
            <a:extLst>
              <a:ext uri="{FF2B5EF4-FFF2-40B4-BE49-F238E27FC236}">
                <a16:creationId xmlns:a16="http://schemas.microsoft.com/office/drawing/2014/main" id="{84C2DBDD-F230-4E49-AB14-3D3CED46310E}"/>
              </a:ext>
            </a:extLst>
          </p:cNvPr>
          <p:cNvSpPr txBox="1"/>
          <p:nvPr/>
        </p:nvSpPr>
        <p:spPr>
          <a:xfrm>
            <a:off x="3954521" y="4671489"/>
            <a:ext cx="1016872" cy="400110"/>
          </a:xfrm>
          <a:prstGeom prst="rect">
            <a:avLst/>
          </a:prstGeom>
          <a:noFill/>
        </p:spPr>
        <p:txBody>
          <a:bodyPr wrap="square" rtlCol="0">
            <a:spAutoFit/>
          </a:bodyPr>
          <a:lstStyle/>
          <a:p>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Binary</a:t>
            </a:r>
          </a:p>
        </p:txBody>
      </p:sp>
      <p:sp>
        <p:nvSpPr>
          <p:cNvPr id="15" name="CuadroTexto 14">
            <a:extLst>
              <a:ext uri="{FF2B5EF4-FFF2-40B4-BE49-F238E27FC236}">
                <a16:creationId xmlns:a16="http://schemas.microsoft.com/office/drawing/2014/main" id="{A13839E3-03FD-C444-8582-81C6D2AE4A29}"/>
              </a:ext>
            </a:extLst>
          </p:cNvPr>
          <p:cNvSpPr txBox="1"/>
          <p:nvPr/>
        </p:nvSpPr>
        <p:spPr>
          <a:xfrm>
            <a:off x="3954521" y="5353174"/>
            <a:ext cx="1713186" cy="400110"/>
          </a:xfrm>
          <a:prstGeom prst="rect">
            <a:avLst/>
          </a:prstGeom>
          <a:noFill/>
        </p:spPr>
        <p:txBody>
          <a:bodyPr wrap="square" rtlCol="0">
            <a:spAutoFit/>
          </a:bodyPr>
          <a:lstStyle/>
          <a:p>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Miscellaneus</a:t>
            </a:r>
          </a:p>
        </p:txBody>
      </p:sp>
      <p:sp>
        <p:nvSpPr>
          <p:cNvPr id="6" name="Rectángulo redondeado 5">
            <a:extLst>
              <a:ext uri="{FF2B5EF4-FFF2-40B4-BE49-F238E27FC236}">
                <a16:creationId xmlns:a16="http://schemas.microsoft.com/office/drawing/2014/main" id="{21AD2E59-5EDD-3047-9BF9-D7B9E67AA077}"/>
              </a:ext>
            </a:extLst>
          </p:cNvPr>
          <p:cNvSpPr/>
          <p:nvPr/>
        </p:nvSpPr>
        <p:spPr>
          <a:xfrm>
            <a:off x="8326828" y="1272188"/>
            <a:ext cx="3552496" cy="591807"/>
          </a:xfrm>
          <a:prstGeom prst="roundRect">
            <a:avLst/>
          </a:prstGeom>
          <a:noFill/>
          <a:ln w="28575">
            <a:solidFill>
              <a:srgbClr val="F20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lumMod val="75000"/>
                    <a:lumOff val="25000"/>
                  </a:schemeClr>
                </a:solidFill>
              </a:rPr>
              <a:t>Bit, tinyint, smallint, int, bigint, decimal, numeric, float, real </a:t>
            </a:r>
          </a:p>
        </p:txBody>
      </p:sp>
      <p:sp>
        <p:nvSpPr>
          <p:cNvPr id="16" name="Rectángulo redondeado 15">
            <a:extLst>
              <a:ext uri="{FF2B5EF4-FFF2-40B4-BE49-F238E27FC236}">
                <a16:creationId xmlns:a16="http://schemas.microsoft.com/office/drawing/2014/main" id="{D1B6E5AE-8620-6C46-BF53-DBA889482489}"/>
              </a:ext>
            </a:extLst>
          </p:cNvPr>
          <p:cNvSpPr/>
          <p:nvPr/>
        </p:nvSpPr>
        <p:spPr>
          <a:xfrm>
            <a:off x="8326828" y="2160090"/>
            <a:ext cx="3552496" cy="591807"/>
          </a:xfrm>
          <a:prstGeom prst="roundRect">
            <a:avLst/>
          </a:prstGeom>
          <a:noFill/>
          <a:ln w="28575">
            <a:solidFill>
              <a:srgbClr val="F20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lumMod val="75000"/>
                    <a:lumOff val="25000"/>
                  </a:schemeClr>
                </a:solidFill>
              </a:rPr>
              <a:t>Date, Time, Datetime, Timestamp, Year</a:t>
            </a:r>
          </a:p>
        </p:txBody>
      </p:sp>
      <p:sp>
        <p:nvSpPr>
          <p:cNvPr id="17" name="Rectángulo redondeado 16">
            <a:extLst>
              <a:ext uri="{FF2B5EF4-FFF2-40B4-BE49-F238E27FC236}">
                <a16:creationId xmlns:a16="http://schemas.microsoft.com/office/drawing/2014/main" id="{FDD2DE54-1A9C-CA4C-BCCE-6CD87D772D0F}"/>
              </a:ext>
            </a:extLst>
          </p:cNvPr>
          <p:cNvSpPr/>
          <p:nvPr/>
        </p:nvSpPr>
        <p:spPr>
          <a:xfrm>
            <a:off x="8326828" y="3047992"/>
            <a:ext cx="3552496" cy="591807"/>
          </a:xfrm>
          <a:prstGeom prst="roundRect">
            <a:avLst/>
          </a:prstGeom>
          <a:noFill/>
          <a:ln w="28575">
            <a:solidFill>
              <a:srgbClr val="F20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lumMod val="75000"/>
                    <a:lumOff val="25000"/>
                  </a:schemeClr>
                </a:solidFill>
              </a:rPr>
              <a:t>Char, Varchar, Varchar(max), Text</a:t>
            </a:r>
          </a:p>
        </p:txBody>
      </p:sp>
      <p:sp>
        <p:nvSpPr>
          <p:cNvPr id="18" name="Rectángulo redondeado 17">
            <a:extLst>
              <a:ext uri="{FF2B5EF4-FFF2-40B4-BE49-F238E27FC236}">
                <a16:creationId xmlns:a16="http://schemas.microsoft.com/office/drawing/2014/main" id="{1965B0AC-0202-D04A-A558-4EA9B58766EE}"/>
              </a:ext>
            </a:extLst>
          </p:cNvPr>
          <p:cNvSpPr/>
          <p:nvPr/>
        </p:nvSpPr>
        <p:spPr>
          <a:xfrm>
            <a:off x="8326828" y="3935894"/>
            <a:ext cx="3552496" cy="591807"/>
          </a:xfrm>
          <a:prstGeom prst="roundRect">
            <a:avLst/>
          </a:prstGeom>
          <a:noFill/>
          <a:ln w="28575">
            <a:solidFill>
              <a:srgbClr val="F20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lumMod val="75000"/>
                    <a:lumOff val="25000"/>
                  </a:schemeClr>
                </a:solidFill>
              </a:rPr>
              <a:t>NChar, NVarchar, NVarchar(max), NText</a:t>
            </a:r>
          </a:p>
        </p:txBody>
      </p:sp>
      <p:sp>
        <p:nvSpPr>
          <p:cNvPr id="19" name="Rectángulo redondeado 18">
            <a:extLst>
              <a:ext uri="{FF2B5EF4-FFF2-40B4-BE49-F238E27FC236}">
                <a16:creationId xmlns:a16="http://schemas.microsoft.com/office/drawing/2014/main" id="{489AFB12-8B59-C749-9EEB-6110CC16A7C8}"/>
              </a:ext>
            </a:extLst>
          </p:cNvPr>
          <p:cNvSpPr/>
          <p:nvPr/>
        </p:nvSpPr>
        <p:spPr>
          <a:xfrm>
            <a:off x="8326828" y="4823796"/>
            <a:ext cx="3552496" cy="591807"/>
          </a:xfrm>
          <a:prstGeom prst="roundRect">
            <a:avLst/>
          </a:prstGeom>
          <a:noFill/>
          <a:ln w="28575">
            <a:solidFill>
              <a:srgbClr val="F20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lumMod val="75000"/>
                    <a:lumOff val="25000"/>
                  </a:schemeClr>
                </a:solidFill>
              </a:rPr>
              <a:t>Binary, Varbinary, Varbinary(max), image</a:t>
            </a:r>
          </a:p>
        </p:txBody>
      </p:sp>
      <p:sp>
        <p:nvSpPr>
          <p:cNvPr id="20" name="Rectángulo redondeado 19">
            <a:extLst>
              <a:ext uri="{FF2B5EF4-FFF2-40B4-BE49-F238E27FC236}">
                <a16:creationId xmlns:a16="http://schemas.microsoft.com/office/drawing/2014/main" id="{E47A7985-7066-9947-B4B1-62CCFBD8B3DB}"/>
              </a:ext>
            </a:extLst>
          </p:cNvPr>
          <p:cNvSpPr/>
          <p:nvPr/>
        </p:nvSpPr>
        <p:spPr>
          <a:xfrm>
            <a:off x="8326828" y="5711698"/>
            <a:ext cx="3552496" cy="591807"/>
          </a:xfrm>
          <a:prstGeom prst="roundRect">
            <a:avLst/>
          </a:prstGeom>
          <a:noFill/>
          <a:ln w="28575">
            <a:solidFill>
              <a:srgbClr val="F20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lumMod val="75000"/>
                    <a:lumOff val="25000"/>
                  </a:schemeClr>
                </a:solidFill>
              </a:rPr>
              <a:t>Clob, Blob, XML, JSON</a:t>
            </a:r>
          </a:p>
        </p:txBody>
      </p:sp>
      <p:cxnSp>
        <p:nvCxnSpPr>
          <p:cNvPr id="27" name="Conector recto de flecha 26">
            <a:extLst>
              <a:ext uri="{FF2B5EF4-FFF2-40B4-BE49-F238E27FC236}">
                <a16:creationId xmlns:a16="http://schemas.microsoft.com/office/drawing/2014/main" id="{5130BEA1-B0FE-B845-B10B-DD86C1C22DAA}"/>
              </a:ext>
            </a:extLst>
          </p:cNvPr>
          <p:cNvCxnSpPr>
            <a:cxnSpLocks/>
            <a:stCxn id="3" idx="3"/>
            <a:endCxn id="4" idx="1"/>
          </p:cNvCxnSpPr>
          <p:nvPr/>
        </p:nvCxnSpPr>
        <p:spPr>
          <a:xfrm flipV="1">
            <a:off x="2819489" y="2144804"/>
            <a:ext cx="1135032" cy="156170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E3AA4189-10A9-4F45-ABFB-A30E0E2AA9EC}"/>
              </a:ext>
            </a:extLst>
          </p:cNvPr>
          <p:cNvCxnSpPr>
            <a:cxnSpLocks/>
            <a:endCxn id="10" idx="1"/>
          </p:cNvCxnSpPr>
          <p:nvPr/>
        </p:nvCxnSpPr>
        <p:spPr>
          <a:xfrm flipV="1">
            <a:off x="2819488" y="2826489"/>
            <a:ext cx="1135033" cy="88002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BDEC320-EA30-594B-8BA6-8C5A4F708BF9}"/>
              </a:ext>
            </a:extLst>
          </p:cNvPr>
          <p:cNvCxnSpPr>
            <a:cxnSpLocks/>
            <a:stCxn id="3" idx="3"/>
            <a:endCxn id="11" idx="1"/>
          </p:cNvCxnSpPr>
          <p:nvPr/>
        </p:nvCxnSpPr>
        <p:spPr>
          <a:xfrm flipV="1">
            <a:off x="2819489" y="3508174"/>
            <a:ext cx="1135031" cy="19833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6797C6D4-B705-F847-9588-F6074D6F7FE1}"/>
              </a:ext>
            </a:extLst>
          </p:cNvPr>
          <p:cNvCxnSpPr>
            <a:cxnSpLocks/>
            <a:stCxn id="3" idx="3"/>
            <a:endCxn id="12" idx="1"/>
          </p:cNvCxnSpPr>
          <p:nvPr/>
        </p:nvCxnSpPr>
        <p:spPr>
          <a:xfrm>
            <a:off x="2819489" y="3706510"/>
            <a:ext cx="1135032" cy="48334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06280595-90B9-7245-9B43-52CA9FBCF032}"/>
              </a:ext>
            </a:extLst>
          </p:cNvPr>
          <p:cNvCxnSpPr>
            <a:cxnSpLocks/>
            <a:endCxn id="13" idx="1"/>
          </p:cNvCxnSpPr>
          <p:nvPr/>
        </p:nvCxnSpPr>
        <p:spPr>
          <a:xfrm>
            <a:off x="2819488" y="3706509"/>
            <a:ext cx="1135033" cy="116503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67B76500-F14F-E248-B692-615A7259CFA7}"/>
              </a:ext>
            </a:extLst>
          </p:cNvPr>
          <p:cNvCxnSpPr>
            <a:cxnSpLocks/>
            <a:stCxn id="3" idx="3"/>
            <a:endCxn id="15" idx="1"/>
          </p:cNvCxnSpPr>
          <p:nvPr/>
        </p:nvCxnSpPr>
        <p:spPr>
          <a:xfrm>
            <a:off x="2819489" y="3706510"/>
            <a:ext cx="1135032" cy="184671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B65B546B-33A9-364C-8C4D-110AAFF18ED3}"/>
              </a:ext>
            </a:extLst>
          </p:cNvPr>
          <p:cNvCxnSpPr>
            <a:cxnSpLocks/>
            <a:stCxn id="4" idx="3"/>
            <a:endCxn id="6" idx="1"/>
          </p:cNvCxnSpPr>
          <p:nvPr/>
        </p:nvCxnSpPr>
        <p:spPr>
          <a:xfrm flipV="1">
            <a:off x="5192110" y="1568092"/>
            <a:ext cx="3134718" cy="57671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F61CD6F7-2407-B946-8959-9B0790BDD745}"/>
              </a:ext>
            </a:extLst>
          </p:cNvPr>
          <p:cNvCxnSpPr>
            <a:cxnSpLocks/>
            <a:stCxn id="10" idx="3"/>
            <a:endCxn id="16" idx="1"/>
          </p:cNvCxnSpPr>
          <p:nvPr/>
        </p:nvCxnSpPr>
        <p:spPr>
          <a:xfrm flipV="1">
            <a:off x="5570483" y="2455994"/>
            <a:ext cx="2756345" cy="37049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FB41399B-30B8-1541-B628-FB9EEE2DC74F}"/>
              </a:ext>
            </a:extLst>
          </p:cNvPr>
          <p:cNvCxnSpPr>
            <a:cxnSpLocks/>
            <a:stCxn id="11" idx="3"/>
            <a:endCxn id="17" idx="1"/>
          </p:cNvCxnSpPr>
          <p:nvPr/>
        </p:nvCxnSpPr>
        <p:spPr>
          <a:xfrm flipV="1">
            <a:off x="6264169" y="3343896"/>
            <a:ext cx="2062659" cy="164278"/>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2BF79030-6172-3344-9373-E02C76D2672A}"/>
              </a:ext>
            </a:extLst>
          </p:cNvPr>
          <p:cNvCxnSpPr>
            <a:cxnSpLocks/>
            <a:stCxn id="12" idx="3"/>
            <a:endCxn id="18" idx="1"/>
          </p:cNvCxnSpPr>
          <p:nvPr/>
        </p:nvCxnSpPr>
        <p:spPr>
          <a:xfrm>
            <a:off x="7307407" y="4189859"/>
            <a:ext cx="1019421" cy="4193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a:extLst>
              <a:ext uri="{FF2B5EF4-FFF2-40B4-BE49-F238E27FC236}">
                <a16:creationId xmlns:a16="http://schemas.microsoft.com/office/drawing/2014/main" id="{F8CF5655-1C07-1E4C-8390-BD91C8272A53}"/>
              </a:ext>
            </a:extLst>
          </p:cNvPr>
          <p:cNvCxnSpPr>
            <a:cxnSpLocks/>
            <a:stCxn id="13" idx="3"/>
            <a:endCxn id="19" idx="1"/>
          </p:cNvCxnSpPr>
          <p:nvPr/>
        </p:nvCxnSpPr>
        <p:spPr>
          <a:xfrm>
            <a:off x="4971393" y="4871544"/>
            <a:ext cx="3355435" cy="24815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3B3207DA-C846-B841-8C7D-5A4D82FE9FEF}"/>
              </a:ext>
            </a:extLst>
          </p:cNvPr>
          <p:cNvCxnSpPr>
            <a:cxnSpLocks/>
            <a:stCxn id="15" idx="3"/>
            <a:endCxn id="20" idx="1"/>
          </p:cNvCxnSpPr>
          <p:nvPr/>
        </p:nvCxnSpPr>
        <p:spPr>
          <a:xfrm>
            <a:off x="5667707" y="5553229"/>
            <a:ext cx="2659121" cy="454373"/>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9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3632E86-2D87-164D-9C4A-B32D1DA38F04}"/>
              </a:ext>
            </a:extLst>
          </p:cNvPr>
          <p:cNvSpPr/>
          <p:nvPr/>
        </p:nvSpPr>
        <p:spPr>
          <a:xfrm>
            <a:off x="2190690" y="1846553"/>
            <a:ext cx="8032098" cy="4564521"/>
          </a:xfrm>
          <a:prstGeom prst="rect">
            <a:avLst/>
          </a:prstGeom>
        </p:spPr>
        <p:txBody>
          <a:bodyPr vert="horz" lIns="91440" tIns="45720" rIns="91440" bIns="45720" rtlCol="0">
            <a:normAutofit/>
          </a:bodyPr>
          <a:lstStyle/>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CREATE TABLE</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Crea una nueva tabla.</a:t>
            </a:r>
          </a:p>
          <a:p>
            <a:pPr algn="just">
              <a:lnSpc>
                <a:spcPct val="120000"/>
              </a:lnSpc>
              <a:spcBef>
                <a:spcPts val="1000"/>
              </a:spcBef>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20000"/>
              </a:lnSpc>
              <a:spcBef>
                <a:spcPts val="1000"/>
              </a:spcBef>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20000"/>
              </a:lnSpc>
              <a:spcBef>
                <a:spcPts val="1000"/>
              </a:spcBef>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20000"/>
              </a:lnSpc>
              <a:spcBef>
                <a:spcPts val="1000"/>
              </a:spcBef>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20000"/>
              </a:lnSpc>
              <a:spcBef>
                <a:spcPts val="1000"/>
              </a:spcBef>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lnSpc>
                <a:spcPct val="120000"/>
              </a:lnSpc>
              <a:spcBef>
                <a:spcPts val="1000"/>
              </a:spcBef>
              <a:buClr>
                <a:srgbClr val="F20809"/>
              </a:buClr>
              <a:buFont typeface="Wingdings" pitchFamily="2" charset="2"/>
              <a:buChar char="§"/>
            </a:pPr>
            <a:endPar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DROP TABLE</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Elimina la tabla. </a:t>
            </a:r>
            <a:r>
              <a:rPr lang="es-ES" sz="2000" dirty="0">
                <a:solidFill>
                  <a:srgbClr val="F20809"/>
                </a:solidFill>
                <a:latin typeface="Open Sans" panose="020B0606030504020204" pitchFamily="34" charset="0"/>
                <a:ea typeface="Open Sans" panose="020B0606030504020204" pitchFamily="34" charset="0"/>
                <a:cs typeface="Open Sans" panose="020B0606030504020204" pitchFamily="34" charset="0"/>
              </a:rPr>
              <a:t>¡Ojo!</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¡No se puede deshacer!.</a:t>
            </a:r>
          </a:p>
          <a:p>
            <a:pPr marL="342900" indent="-342900" algn="just">
              <a:lnSpc>
                <a:spcPct val="120000"/>
              </a:lnSpc>
              <a:spcBef>
                <a:spcPts val="1000"/>
              </a:spcBef>
              <a:buClr>
                <a:srgbClr val="F20809"/>
              </a:buClr>
              <a:buFont typeface="Wingdings" pitchFamily="2" charset="2"/>
              <a:buChar char="§"/>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Imagen 9">
            <a:extLst>
              <a:ext uri="{FF2B5EF4-FFF2-40B4-BE49-F238E27FC236}">
                <a16:creationId xmlns:a16="http://schemas.microsoft.com/office/drawing/2014/main" id="{3794192F-6A19-A140-90EE-544E2AB2C007}"/>
              </a:ext>
            </a:extLst>
          </p:cNvPr>
          <p:cNvPicPr>
            <a:picLocks noChangeAspect="1"/>
          </p:cNvPicPr>
          <p:nvPr/>
        </p:nvPicPr>
        <p:blipFill>
          <a:blip r:embed="rId2"/>
          <a:stretch>
            <a:fillRect/>
          </a:stretch>
        </p:blipFill>
        <p:spPr>
          <a:xfrm>
            <a:off x="4221855" y="5875566"/>
            <a:ext cx="2566877" cy="617143"/>
          </a:xfrm>
          <a:prstGeom prst="rect">
            <a:avLst/>
          </a:prstGeom>
        </p:spPr>
      </p:pic>
      <p:pic>
        <p:nvPicPr>
          <p:cNvPr id="5" name="Imagen 4">
            <a:extLst>
              <a:ext uri="{FF2B5EF4-FFF2-40B4-BE49-F238E27FC236}">
                <a16:creationId xmlns:a16="http://schemas.microsoft.com/office/drawing/2014/main" id="{59362DF8-484B-1C4A-A390-810D02387F3F}"/>
              </a:ext>
            </a:extLst>
          </p:cNvPr>
          <p:cNvPicPr>
            <a:picLocks noChangeAspect="1"/>
          </p:cNvPicPr>
          <p:nvPr/>
        </p:nvPicPr>
        <p:blipFill>
          <a:blip r:embed="rId3"/>
          <a:stretch>
            <a:fillRect/>
          </a:stretch>
        </p:blipFill>
        <p:spPr>
          <a:xfrm>
            <a:off x="4221855" y="2246147"/>
            <a:ext cx="4110798" cy="2596823"/>
          </a:xfrm>
          <a:prstGeom prst="rect">
            <a:avLst/>
          </a:prstGeom>
        </p:spPr>
      </p:pic>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1007717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8"/>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 Edición y creación</a:t>
            </a:r>
          </a:p>
        </p:txBody>
      </p:sp>
    </p:spTree>
    <p:extLst>
      <p:ext uri="{BB962C8B-B14F-4D97-AF65-F5344CB8AC3E}">
        <p14:creationId xmlns:p14="http://schemas.microsoft.com/office/powerpoint/2010/main" val="160628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3632E86-2D87-164D-9C4A-B32D1DA38F04}"/>
              </a:ext>
            </a:extLst>
          </p:cNvPr>
          <p:cNvSpPr/>
          <p:nvPr/>
        </p:nvSpPr>
        <p:spPr>
          <a:xfrm>
            <a:off x="2169668" y="1730115"/>
            <a:ext cx="10583207" cy="3829857"/>
          </a:xfrm>
          <a:prstGeom prst="rect">
            <a:avLst/>
          </a:prstGeom>
        </p:spPr>
        <p:txBody>
          <a:bodyPr vert="horz" lIns="91440" tIns="45720" rIns="91440" bIns="45720" rtlCol="0">
            <a:normAutofit/>
          </a:bodyPr>
          <a:lstStyle/>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INSERT INTO</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Inserta datos en la tabla</a:t>
            </a:r>
          </a:p>
          <a:p>
            <a:pPr marL="342900" indent="-342900" algn="just">
              <a:lnSpc>
                <a:spcPct val="120000"/>
              </a:lnSpc>
              <a:spcBef>
                <a:spcPts val="1000"/>
              </a:spcBef>
              <a:buClr>
                <a:srgbClr val="F20809"/>
              </a:buClr>
              <a:buFont typeface="Wingdings" pitchFamily="2" charset="2"/>
              <a:buChar char="§"/>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lnSpc>
                <a:spcPct val="120000"/>
              </a:lnSpc>
              <a:spcBef>
                <a:spcPts val="1000"/>
              </a:spcBef>
              <a:buClr>
                <a:srgbClr val="F20809"/>
              </a:buClr>
              <a:buFont typeface="Wingdings" pitchFamily="2" charset="2"/>
              <a:buChar char="§"/>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lnSpc>
                <a:spcPct val="120000"/>
              </a:lnSpc>
              <a:spcBef>
                <a:spcPts val="1000"/>
              </a:spcBef>
              <a:buClr>
                <a:srgbClr val="F20809"/>
              </a:buClr>
              <a:buFont typeface="Wingdings" pitchFamily="2" charset="2"/>
              <a:buChar char="§"/>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DELETE FROM</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Elimina datos concretos de una tabla</a:t>
            </a:r>
          </a:p>
          <a:p>
            <a:pPr marL="342900" indent="-342900" algn="just">
              <a:lnSpc>
                <a:spcPct val="120000"/>
              </a:lnSpc>
              <a:spcBef>
                <a:spcPts val="1000"/>
              </a:spcBef>
              <a:buClr>
                <a:srgbClr val="F20809"/>
              </a:buClr>
              <a:buFont typeface="Wingdings" pitchFamily="2" charset="2"/>
              <a:buChar char="§"/>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1007717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8"/>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 Edición y creación</a:t>
            </a:r>
          </a:p>
        </p:txBody>
      </p:sp>
      <p:pic>
        <p:nvPicPr>
          <p:cNvPr id="12" name="Imagen 11">
            <a:extLst>
              <a:ext uri="{FF2B5EF4-FFF2-40B4-BE49-F238E27FC236}">
                <a16:creationId xmlns:a16="http://schemas.microsoft.com/office/drawing/2014/main" id="{197B4D99-9220-E244-9608-08D18146FCCD}"/>
              </a:ext>
            </a:extLst>
          </p:cNvPr>
          <p:cNvPicPr>
            <a:picLocks noChangeAspect="1"/>
          </p:cNvPicPr>
          <p:nvPr/>
        </p:nvPicPr>
        <p:blipFill>
          <a:blip r:embed="rId2"/>
          <a:stretch>
            <a:fillRect/>
          </a:stretch>
        </p:blipFill>
        <p:spPr>
          <a:xfrm>
            <a:off x="3830366" y="2359892"/>
            <a:ext cx="5841383" cy="1371280"/>
          </a:xfrm>
          <a:prstGeom prst="rect">
            <a:avLst/>
          </a:prstGeom>
        </p:spPr>
      </p:pic>
      <p:pic>
        <p:nvPicPr>
          <p:cNvPr id="11" name="Imagen 10">
            <a:extLst>
              <a:ext uri="{FF2B5EF4-FFF2-40B4-BE49-F238E27FC236}">
                <a16:creationId xmlns:a16="http://schemas.microsoft.com/office/drawing/2014/main" id="{C744DEDE-966F-1D4B-BD75-60A3545ECEC8}"/>
              </a:ext>
            </a:extLst>
          </p:cNvPr>
          <p:cNvPicPr>
            <a:picLocks noChangeAspect="1"/>
          </p:cNvPicPr>
          <p:nvPr/>
        </p:nvPicPr>
        <p:blipFill>
          <a:blip r:embed="rId3"/>
          <a:stretch>
            <a:fillRect/>
          </a:stretch>
        </p:blipFill>
        <p:spPr>
          <a:xfrm>
            <a:off x="4156185" y="4389767"/>
            <a:ext cx="4053955" cy="1369902"/>
          </a:xfrm>
          <a:prstGeom prst="rect">
            <a:avLst/>
          </a:prstGeom>
        </p:spPr>
      </p:pic>
    </p:spTree>
    <p:extLst>
      <p:ext uri="{BB962C8B-B14F-4D97-AF65-F5344CB8AC3E}">
        <p14:creationId xmlns:p14="http://schemas.microsoft.com/office/powerpoint/2010/main" val="70816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0" y="543743"/>
            <a:ext cx="9394003"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8"/>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 Consultas</a:t>
            </a:r>
          </a:p>
        </p:txBody>
      </p:sp>
      <p:sp>
        <p:nvSpPr>
          <p:cNvPr id="3" name="Rectángulo 2">
            <a:extLst>
              <a:ext uri="{FF2B5EF4-FFF2-40B4-BE49-F238E27FC236}">
                <a16:creationId xmlns:a16="http://schemas.microsoft.com/office/drawing/2014/main" id="{23632E86-2D87-164D-9C4A-B32D1DA38F04}"/>
              </a:ext>
            </a:extLst>
          </p:cNvPr>
          <p:cNvSpPr/>
          <p:nvPr/>
        </p:nvSpPr>
        <p:spPr>
          <a:xfrm>
            <a:off x="1267048" y="1683929"/>
            <a:ext cx="10583207" cy="4686602"/>
          </a:xfrm>
          <a:prstGeom prst="rect">
            <a:avLst/>
          </a:prstGeom>
        </p:spPr>
        <p:txBody>
          <a:bodyPr vert="horz" lIns="91440" tIns="45720" rIns="91440" bIns="45720" rtlCol="0">
            <a:normAutofit/>
          </a:bodyPr>
          <a:lstStyle/>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SELECT: </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Selecciona datos de una tabla de una base de datos.</a:t>
            </a:r>
          </a:p>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SELECT DISTINCT</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Devuelve solo valores distintos (únicos).</a:t>
            </a:r>
          </a:p>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FROM</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Especifica de qué tabla seleccionar o eliminar datos.</a:t>
            </a:r>
          </a:p>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WHERE</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Filtra los registros en función de una o más condiciones. </a:t>
            </a:r>
          </a:p>
          <a:p>
            <a:pPr marL="342900" indent="-342900" algn="just">
              <a:lnSpc>
                <a:spcPct val="120000"/>
              </a:lnSpc>
              <a:spcBef>
                <a:spcPts val="1000"/>
              </a:spcBef>
              <a:buClr>
                <a:srgbClr val="F20809"/>
              </a:buClr>
              <a:buFont typeface="Wingdings" pitchFamily="2" charset="2"/>
              <a:buChar char="§"/>
            </a:pPr>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AND</a:t>
            </a: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a:t>
            </a: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y </a:t>
            </a:r>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a:t>
            </a: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se </a:t>
            </a:r>
            <a:r>
              <a:rPr lang="en-U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suelen</a:t>
            </a: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combinar</a:t>
            </a: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con </a:t>
            </a:r>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WHERE</a:t>
            </a: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y </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 utilizan para filtrar registros basados ​​en más de una condición.</a:t>
            </a:r>
          </a:p>
        </p:txBody>
      </p:sp>
      <p:pic>
        <p:nvPicPr>
          <p:cNvPr id="4" name="Imagen 3">
            <a:extLst>
              <a:ext uri="{FF2B5EF4-FFF2-40B4-BE49-F238E27FC236}">
                <a16:creationId xmlns:a16="http://schemas.microsoft.com/office/drawing/2014/main" id="{28FD8EE0-EC97-A040-9B2D-6FEF632D267D}"/>
              </a:ext>
            </a:extLst>
          </p:cNvPr>
          <p:cNvPicPr>
            <a:picLocks noChangeAspect="1"/>
          </p:cNvPicPr>
          <p:nvPr/>
        </p:nvPicPr>
        <p:blipFill>
          <a:blip r:embed="rId2"/>
          <a:stretch>
            <a:fillRect/>
          </a:stretch>
        </p:blipFill>
        <p:spPr>
          <a:xfrm>
            <a:off x="2978149" y="4659962"/>
            <a:ext cx="6027305" cy="1784462"/>
          </a:xfrm>
          <a:prstGeom prst="rect">
            <a:avLst/>
          </a:prstGeom>
        </p:spPr>
      </p:pic>
    </p:spTree>
    <p:extLst>
      <p:ext uri="{BB962C8B-B14F-4D97-AF65-F5344CB8AC3E}">
        <p14:creationId xmlns:p14="http://schemas.microsoft.com/office/powerpoint/2010/main" val="153371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9057672"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8"/>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 Consultas</a:t>
            </a:r>
          </a:p>
        </p:txBody>
      </p:sp>
      <p:sp>
        <p:nvSpPr>
          <p:cNvPr id="3" name="Rectángulo 2">
            <a:extLst>
              <a:ext uri="{FF2B5EF4-FFF2-40B4-BE49-F238E27FC236}">
                <a16:creationId xmlns:a16="http://schemas.microsoft.com/office/drawing/2014/main" id="{23632E86-2D87-164D-9C4A-B32D1DA38F04}"/>
              </a:ext>
            </a:extLst>
          </p:cNvPr>
          <p:cNvSpPr/>
          <p:nvPr/>
        </p:nvSpPr>
        <p:spPr>
          <a:xfrm>
            <a:off x="1267048" y="1683928"/>
            <a:ext cx="10583207" cy="4958610"/>
          </a:xfrm>
          <a:prstGeom prst="rect">
            <a:avLst/>
          </a:prstGeom>
        </p:spPr>
        <p:txBody>
          <a:bodyPr vert="horz" lIns="91440" tIns="45720" rIns="91440" bIns="45720" rtlCol="0">
            <a:normAutofit/>
          </a:bodyPr>
          <a:lstStyle/>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ORDER BY</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se utiliza para ordenar el conjunto de resultados en orden ascendente o descendente. (Por defecto es ascendente)</a:t>
            </a:r>
            <a:endPar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BETWEEN</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selecciona valores dentro de un rango determinado. Los valores pueden ser números, texto o fechas.</a:t>
            </a:r>
          </a:p>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 BY</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agrupa las filas que tienen los mismos valores en filas resumen, como "encontrar el número de clientes en cada país".</a:t>
            </a:r>
          </a:p>
          <a:p>
            <a:pPr marL="342900" indent="-342900" algn="just">
              <a:lnSpc>
                <a:spcPct val="120000"/>
              </a:lnSpc>
              <a:spcBef>
                <a:spcPts val="1000"/>
              </a:spcBef>
              <a:buClr>
                <a:srgbClr val="F20809"/>
              </a:buClr>
              <a:buFont typeface="Wingdings" pitchFamily="2" charset="2"/>
              <a:buChar char="§"/>
            </a:pPr>
            <a:r>
              <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MIN, MAX, SUM, COUNT, </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etc.: se utilizan a continuación de SELECT sobre un campo determinado.</a:t>
            </a:r>
          </a:p>
          <a:p>
            <a:pPr algn="just">
              <a:lnSpc>
                <a:spcPct val="120000"/>
              </a:lnSpc>
              <a:spcBef>
                <a:spcPts val="1000"/>
              </a:spcBef>
              <a:buClr>
                <a:srgbClr val="F20809"/>
              </a:buClr>
            </a:pPr>
            <a:endPar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lnSpc>
                <a:spcPct val="120000"/>
              </a:lnSpc>
              <a:spcBef>
                <a:spcPts val="1000"/>
              </a:spcBef>
              <a:buClr>
                <a:srgbClr val="F20809"/>
              </a:buClr>
              <a:buFont typeface="Wingdings" pitchFamily="2" charset="2"/>
              <a:buChar char="§"/>
            </a:pPr>
            <a:endParaRPr lang="es-E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38098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8"/>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a:t>
            </a:r>
          </a:p>
        </p:txBody>
      </p:sp>
      <p:sp>
        <p:nvSpPr>
          <p:cNvPr id="3" name="Rectángulo 2">
            <a:extLst>
              <a:ext uri="{FF2B5EF4-FFF2-40B4-BE49-F238E27FC236}">
                <a16:creationId xmlns:a16="http://schemas.microsoft.com/office/drawing/2014/main" id="{23632E86-2D87-164D-9C4A-B32D1DA38F04}"/>
              </a:ext>
            </a:extLst>
          </p:cNvPr>
          <p:cNvSpPr/>
          <p:nvPr/>
        </p:nvSpPr>
        <p:spPr>
          <a:xfrm>
            <a:off x="2002772" y="1507975"/>
            <a:ext cx="9674221" cy="1172163"/>
          </a:xfrm>
          <a:prstGeom prst="rect">
            <a:avLst/>
          </a:prstGeom>
        </p:spPr>
        <p:txBody>
          <a:bodyPr vert="horz" lIns="91440" tIns="45720" rIns="91440" bIns="45720" rtlCol="0">
            <a:normAutofit/>
          </a:bodyPr>
          <a:lstStyle/>
          <a:p>
            <a:pPr marL="342900" indent="-342900" algn="just">
              <a:lnSpc>
                <a:spcPct val="120000"/>
              </a:lnSpc>
              <a:spcBef>
                <a:spcPts val="1000"/>
              </a:spcBef>
              <a:buClr>
                <a:srgbClr val="F20809"/>
              </a:buClr>
              <a:buFont typeface="Wingdings" pitchFamily="2" charset="2"/>
              <a:buChar char="§"/>
            </a:pP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SQL es un lenguaje que no es </a:t>
            </a:r>
            <a:r>
              <a:rPr lang="es-ES" sz="2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case-</a:t>
            </a:r>
            <a:r>
              <a:rPr lang="es-ES" sz="2000" i="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sensitive</a:t>
            </a:r>
            <a:endParaRPr lang="es-ES" sz="2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lnSpc>
                <a:spcPct val="120000"/>
              </a:lnSpc>
              <a:spcBef>
                <a:spcPts val="1000"/>
              </a:spcBef>
              <a:buClr>
                <a:srgbClr val="F20809"/>
              </a:buClr>
              <a:buFont typeface="Wingdings" pitchFamily="2" charset="2"/>
              <a:buChar char="§"/>
            </a:pPr>
            <a:r>
              <a:rPr lang="es-ES" sz="2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Ojo </a:t>
            </a:r>
            <a:r>
              <a:rPr lang="es-ES" sz="2000" i="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cuidao</a:t>
            </a:r>
            <a:r>
              <a:rPr lang="es-ES" sz="2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 </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hlinkClick r:id="rId2"/>
              </a:rPr>
              <a:t>DELETE FROM </a:t>
            </a:r>
            <a:r>
              <a:rPr lang="es-E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 DROP TABLE</a:t>
            </a:r>
            <a:endParaRPr lang="es-ES" sz="2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8B3F281B-142E-9547-946B-EC974F01AE70}"/>
              </a:ext>
            </a:extLst>
          </p:cNvPr>
          <p:cNvPicPr>
            <a:picLocks noChangeAspect="1"/>
          </p:cNvPicPr>
          <p:nvPr/>
        </p:nvPicPr>
        <p:blipFill>
          <a:blip r:embed="rId3"/>
          <a:stretch>
            <a:fillRect/>
          </a:stretch>
        </p:blipFill>
        <p:spPr>
          <a:xfrm>
            <a:off x="1088372" y="2837793"/>
            <a:ext cx="3653221" cy="3653221"/>
          </a:xfrm>
          <a:prstGeom prst="rect">
            <a:avLst/>
          </a:prstGeom>
        </p:spPr>
      </p:pic>
      <p:pic>
        <p:nvPicPr>
          <p:cNvPr id="10" name="Imagen 9">
            <a:extLst>
              <a:ext uri="{FF2B5EF4-FFF2-40B4-BE49-F238E27FC236}">
                <a16:creationId xmlns:a16="http://schemas.microsoft.com/office/drawing/2014/main" id="{8CCA44FE-48A7-4A4D-B59F-7D73CD2089B3}"/>
              </a:ext>
            </a:extLst>
          </p:cNvPr>
          <p:cNvPicPr>
            <a:picLocks noChangeAspect="1"/>
          </p:cNvPicPr>
          <p:nvPr/>
        </p:nvPicPr>
        <p:blipFill>
          <a:blip r:embed="rId4"/>
          <a:stretch>
            <a:fillRect/>
          </a:stretch>
        </p:blipFill>
        <p:spPr>
          <a:xfrm>
            <a:off x="5054110" y="2837793"/>
            <a:ext cx="3011109" cy="3685597"/>
          </a:xfrm>
          <a:prstGeom prst="rect">
            <a:avLst/>
          </a:prstGeom>
        </p:spPr>
      </p:pic>
      <p:pic>
        <p:nvPicPr>
          <p:cNvPr id="12" name="Imagen 11">
            <a:extLst>
              <a:ext uri="{FF2B5EF4-FFF2-40B4-BE49-F238E27FC236}">
                <a16:creationId xmlns:a16="http://schemas.microsoft.com/office/drawing/2014/main" id="{D1FA80B0-DCBC-A843-8F3A-E32C9BEFE443}"/>
              </a:ext>
            </a:extLst>
          </p:cNvPr>
          <p:cNvPicPr>
            <a:picLocks noChangeAspect="1"/>
          </p:cNvPicPr>
          <p:nvPr/>
        </p:nvPicPr>
        <p:blipFill>
          <a:blip r:embed="rId5"/>
          <a:stretch>
            <a:fillRect/>
          </a:stretch>
        </p:blipFill>
        <p:spPr>
          <a:xfrm>
            <a:off x="8300824" y="2837793"/>
            <a:ext cx="3653221" cy="3653221"/>
          </a:xfrm>
          <a:prstGeom prst="rect">
            <a:avLst/>
          </a:prstGeom>
        </p:spPr>
      </p:pic>
    </p:spTree>
    <p:extLst>
      <p:ext uri="{BB962C8B-B14F-4D97-AF65-F5344CB8AC3E}">
        <p14:creationId xmlns:p14="http://schemas.microsoft.com/office/powerpoint/2010/main" val="52667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4;p13">
            <a:extLst>
              <a:ext uri="{FF2B5EF4-FFF2-40B4-BE49-F238E27FC236}">
                <a16:creationId xmlns:a16="http://schemas.microsoft.com/office/drawing/2014/main" id="{C527D954-EBD1-A748-BF4B-8335E67BB110}"/>
              </a:ext>
            </a:extLst>
          </p:cNvPr>
          <p:cNvSpPr/>
          <p:nvPr/>
        </p:nvSpPr>
        <p:spPr>
          <a:xfrm>
            <a:off x="-424501" y="-193964"/>
            <a:ext cx="2174420" cy="7223790"/>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238;p13">
            <a:extLst>
              <a:ext uri="{FF2B5EF4-FFF2-40B4-BE49-F238E27FC236}">
                <a16:creationId xmlns:a16="http://schemas.microsoft.com/office/drawing/2014/main" id="{60A89BB6-6BEB-8148-8657-63DC22F74546}"/>
              </a:ext>
            </a:extLst>
          </p:cNvPr>
          <p:cNvSpPr/>
          <p:nvPr/>
        </p:nvSpPr>
        <p:spPr>
          <a:xfrm>
            <a:off x="1357958" y="297699"/>
            <a:ext cx="2047394" cy="792192"/>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CuadroTexto 5">
            <a:extLst>
              <a:ext uri="{FF2B5EF4-FFF2-40B4-BE49-F238E27FC236}">
                <a16:creationId xmlns:a16="http://schemas.microsoft.com/office/drawing/2014/main" id="{DFC3DD00-9EE2-C643-82E3-A721A8880B21}"/>
              </a:ext>
            </a:extLst>
          </p:cNvPr>
          <p:cNvSpPr txBox="1"/>
          <p:nvPr/>
        </p:nvSpPr>
        <p:spPr>
          <a:xfrm>
            <a:off x="1964753" y="572920"/>
            <a:ext cx="2322946" cy="584775"/>
          </a:xfrm>
          <a:prstGeom prst="rect">
            <a:avLst/>
          </a:prstGeom>
          <a:noFill/>
        </p:spPr>
        <p:txBody>
          <a:bodyPr wrap="square" rtlCol="0">
            <a:spAutoFit/>
          </a:bodyPr>
          <a:lstStyle/>
          <a:p>
            <a:pPr algn="ct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Contenido</a:t>
            </a:r>
          </a:p>
        </p:txBody>
      </p:sp>
      <p:grpSp>
        <p:nvGrpSpPr>
          <p:cNvPr id="20" name="Grupo 19">
            <a:extLst>
              <a:ext uri="{FF2B5EF4-FFF2-40B4-BE49-F238E27FC236}">
                <a16:creationId xmlns:a16="http://schemas.microsoft.com/office/drawing/2014/main" id="{C3292544-840F-B044-A9FF-EC54204E1DB3}"/>
              </a:ext>
            </a:extLst>
          </p:cNvPr>
          <p:cNvGrpSpPr/>
          <p:nvPr/>
        </p:nvGrpSpPr>
        <p:grpSpPr>
          <a:xfrm>
            <a:off x="5336307" y="367509"/>
            <a:ext cx="274481" cy="5961139"/>
            <a:chOff x="4950875" y="357443"/>
            <a:chExt cx="274481" cy="5961139"/>
          </a:xfrm>
        </p:grpSpPr>
        <p:sp>
          <p:nvSpPr>
            <p:cNvPr id="7" name="Google Shape;238;p13">
              <a:extLst>
                <a:ext uri="{FF2B5EF4-FFF2-40B4-BE49-F238E27FC236}">
                  <a16:creationId xmlns:a16="http://schemas.microsoft.com/office/drawing/2014/main" id="{6C27B4F8-E600-5D4D-8FCF-DD2153BA5E7C}"/>
                </a:ext>
              </a:extLst>
            </p:cNvPr>
            <p:cNvSpPr/>
            <p:nvPr/>
          </p:nvSpPr>
          <p:spPr>
            <a:xfrm flipV="1">
              <a:off x="4950875" y="357443"/>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238;p13">
              <a:extLst>
                <a:ext uri="{FF2B5EF4-FFF2-40B4-BE49-F238E27FC236}">
                  <a16:creationId xmlns:a16="http://schemas.microsoft.com/office/drawing/2014/main" id="{6A78A28E-6E25-A84B-A28B-97DA698F0F03}"/>
                </a:ext>
              </a:extLst>
            </p:cNvPr>
            <p:cNvSpPr/>
            <p:nvPr/>
          </p:nvSpPr>
          <p:spPr>
            <a:xfrm flipV="1">
              <a:off x="4950875" y="949863"/>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 name="Google Shape;238;p13">
              <a:extLst>
                <a:ext uri="{FF2B5EF4-FFF2-40B4-BE49-F238E27FC236}">
                  <a16:creationId xmlns:a16="http://schemas.microsoft.com/office/drawing/2014/main" id="{72E7854A-7110-7245-8460-D5E2A06C7767}"/>
                </a:ext>
              </a:extLst>
            </p:cNvPr>
            <p:cNvSpPr/>
            <p:nvPr/>
          </p:nvSpPr>
          <p:spPr>
            <a:xfrm flipV="1">
              <a:off x="4953096" y="1571069"/>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238;p13">
              <a:extLst>
                <a:ext uri="{FF2B5EF4-FFF2-40B4-BE49-F238E27FC236}">
                  <a16:creationId xmlns:a16="http://schemas.microsoft.com/office/drawing/2014/main" id="{9D541CCC-3F98-0F4B-838F-59982439FD69}"/>
                </a:ext>
              </a:extLst>
            </p:cNvPr>
            <p:cNvSpPr/>
            <p:nvPr/>
          </p:nvSpPr>
          <p:spPr>
            <a:xfrm flipV="1">
              <a:off x="4950875" y="2220300"/>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238;p13">
              <a:extLst>
                <a:ext uri="{FF2B5EF4-FFF2-40B4-BE49-F238E27FC236}">
                  <a16:creationId xmlns:a16="http://schemas.microsoft.com/office/drawing/2014/main" id="{DA910C5E-54B3-5F47-828B-94D3EDE1734C}"/>
                </a:ext>
              </a:extLst>
            </p:cNvPr>
            <p:cNvSpPr/>
            <p:nvPr/>
          </p:nvSpPr>
          <p:spPr>
            <a:xfrm flipV="1">
              <a:off x="4950875" y="2852411"/>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238;p13">
              <a:extLst>
                <a:ext uri="{FF2B5EF4-FFF2-40B4-BE49-F238E27FC236}">
                  <a16:creationId xmlns:a16="http://schemas.microsoft.com/office/drawing/2014/main" id="{A9C301C5-DEF9-0143-9C12-808F7F4977AB}"/>
                </a:ext>
              </a:extLst>
            </p:cNvPr>
            <p:cNvSpPr/>
            <p:nvPr/>
          </p:nvSpPr>
          <p:spPr>
            <a:xfrm flipV="1">
              <a:off x="4950875" y="3493569"/>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238;p13">
              <a:extLst>
                <a:ext uri="{FF2B5EF4-FFF2-40B4-BE49-F238E27FC236}">
                  <a16:creationId xmlns:a16="http://schemas.microsoft.com/office/drawing/2014/main" id="{0DE6972C-A530-7E4B-A8B5-0B8A65CA07E4}"/>
                </a:ext>
              </a:extLst>
            </p:cNvPr>
            <p:cNvSpPr/>
            <p:nvPr/>
          </p:nvSpPr>
          <p:spPr>
            <a:xfrm flipV="1">
              <a:off x="4950875" y="4125682"/>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238;p13">
              <a:extLst>
                <a:ext uri="{FF2B5EF4-FFF2-40B4-BE49-F238E27FC236}">
                  <a16:creationId xmlns:a16="http://schemas.microsoft.com/office/drawing/2014/main" id="{89A8E0C1-585E-1745-9558-06D46D08DA73}"/>
                </a:ext>
              </a:extLst>
            </p:cNvPr>
            <p:cNvSpPr/>
            <p:nvPr/>
          </p:nvSpPr>
          <p:spPr>
            <a:xfrm flipV="1">
              <a:off x="4950875" y="4757795"/>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238;p13">
              <a:extLst>
                <a:ext uri="{FF2B5EF4-FFF2-40B4-BE49-F238E27FC236}">
                  <a16:creationId xmlns:a16="http://schemas.microsoft.com/office/drawing/2014/main" id="{3FCAA018-D098-1B49-926D-505DE7D33B2B}"/>
                </a:ext>
              </a:extLst>
            </p:cNvPr>
            <p:cNvSpPr/>
            <p:nvPr/>
          </p:nvSpPr>
          <p:spPr>
            <a:xfrm flipV="1">
              <a:off x="4950875" y="5408880"/>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 name="Google Shape;238;p13">
              <a:extLst>
                <a:ext uri="{FF2B5EF4-FFF2-40B4-BE49-F238E27FC236}">
                  <a16:creationId xmlns:a16="http://schemas.microsoft.com/office/drawing/2014/main" id="{116C9709-C7BA-514C-A6F6-174F2E6953F0}"/>
                </a:ext>
              </a:extLst>
            </p:cNvPr>
            <p:cNvSpPr/>
            <p:nvPr/>
          </p:nvSpPr>
          <p:spPr>
            <a:xfrm flipV="1">
              <a:off x="4950875" y="6059965"/>
              <a:ext cx="272260" cy="258617"/>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 name="CuadroTexto 7">
            <a:extLst>
              <a:ext uri="{FF2B5EF4-FFF2-40B4-BE49-F238E27FC236}">
                <a16:creationId xmlns:a16="http://schemas.microsoft.com/office/drawing/2014/main" id="{04BB9E21-BECD-194F-A69F-62D1CAEE9268}"/>
              </a:ext>
            </a:extLst>
          </p:cNvPr>
          <p:cNvSpPr txBox="1"/>
          <p:nvPr/>
        </p:nvSpPr>
        <p:spPr>
          <a:xfrm>
            <a:off x="5393877" y="174575"/>
            <a:ext cx="6832601" cy="6486712"/>
          </a:xfrm>
          <a:prstGeom prst="rect">
            <a:avLst/>
          </a:prstGeom>
          <a:noFill/>
        </p:spPr>
        <p:txBody>
          <a:bodyPr wrap="square" rtlCol="0">
            <a:spAutoFit/>
          </a:bodyPr>
          <a:lstStyle/>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Estructura del taller</a:t>
            </a:r>
          </a:p>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Qué es una Base de Datos</a:t>
            </a:r>
          </a:p>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Tipos de BBDD</a:t>
            </a:r>
          </a:p>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BBDD relacionales</a:t>
            </a:r>
          </a:p>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Qué es SQL</a:t>
            </a:r>
          </a:p>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Modelo de datos</a:t>
            </a:r>
          </a:p>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Tipos de datos</a:t>
            </a:r>
          </a:p>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a:t>
            </a:r>
          </a:p>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SQL y Python</a:t>
            </a:r>
          </a:p>
          <a:p>
            <a:pPr marL="514350" indent="-514350">
              <a:lnSpc>
                <a:spcPct val="150000"/>
              </a:lnSpc>
              <a:buFont typeface="+mj-lt"/>
              <a:buAutoNum type="arabicPeriod"/>
            </a:pP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Recursos</a:t>
            </a:r>
          </a:p>
        </p:txBody>
      </p:sp>
    </p:spTree>
    <p:extLst>
      <p:ext uri="{BB962C8B-B14F-4D97-AF65-F5344CB8AC3E}">
        <p14:creationId xmlns:p14="http://schemas.microsoft.com/office/powerpoint/2010/main" val="1759785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8"/>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 JOIN</a:t>
            </a:r>
          </a:p>
        </p:txBody>
      </p:sp>
      <p:sp>
        <p:nvSpPr>
          <p:cNvPr id="3" name="Rectángulo 2">
            <a:extLst>
              <a:ext uri="{FF2B5EF4-FFF2-40B4-BE49-F238E27FC236}">
                <a16:creationId xmlns:a16="http://schemas.microsoft.com/office/drawing/2014/main" id="{23632E86-2D87-164D-9C4A-B32D1DA38F04}"/>
              </a:ext>
            </a:extLst>
          </p:cNvPr>
          <p:cNvSpPr/>
          <p:nvPr/>
        </p:nvSpPr>
        <p:spPr>
          <a:xfrm>
            <a:off x="951458" y="1393105"/>
            <a:ext cx="10984294" cy="5388021"/>
          </a:xfrm>
          <a:prstGeom prst="rect">
            <a:avLst/>
          </a:prstGeom>
        </p:spPr>
        <p:txBody>
          <a:bodyPr vert="horz" lIns="91440" tIns="45720" rIns="91440" bIns="45720" rtlCol="0">
            <a:noAutofit/>
          </a:bodyPr>
          <a:lstStyle/>
          <a:p>
            <a:pPr algn="just">
              <a:lnSpc>
                <a:spcPct val="120000"/>
              </a:lnSpc>
              <a:spcBef>
                <a:spcPts val="1000"/>
              </a:spcBef>
              <a:buClr>
                <a:srgbClr val="F20809"/>
              </a:buClr>
            </a:pP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JOIN es una instrucción para combinar datos de diversas tablas. Los principales son:</a:t>
            </a:r>
          </a:p>
          <a:p>
            <a:pPr marL="1258888" lvl="2" indent="-344488" algn="just">
              <a:lnSpc>
                <a:spcPct val="120000"/>
              </a:lnSpc>
              <a:spcBef>
                <a:spcPts val="1000"/>
              </a:spcBef>
              <a:buClr>
                <a:srgbClr val="F20809"/>
              </a:buClr>
              <a:buFont typeface="Wingdings" pitchFamily="2" charset="2"/>
              <a:buChar char="§"/>
            </a:pPr>
            <a:r>
              <a:rPr lang="es-E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(INNER) JOIN</a:t>
            </a: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Solo obtiene los campos comunes de varias tablas, en función a una columna dada. Se muestra sólo la intersección. </a:t>
            </a:r>
          </a:p>
          <a:p>
            <a:pPr marL="1258888" lvl="2" indent="-344488" algn="just">
              <a:lnSpc>
                <a:spcPct val="120000"/>
              </a:lnSpc>
              <a:spcBef>
                <a:spcPts val="1000"/>
              </a:spcBef>
              <a:buClr>
                <a:srgbClr val="F20809"/>
              </a:buClr>
              <a:buFont typeface="Wingdings" pitchFamily="2" charset="2"/>
              <a:buChar char="§"/>
            </a:pPr>
            <a:r>
              <a:rPr lang="es-E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LEFT (OUTER) JOIN</a:t>
            </a: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Devuelve todos los registros de la primera tabla (izquierda) y los coincidentes de la segunda (derecha).</a:t>
            </a:r>
          </a:p>
          <a:p>
            <a:pPr marL="1258888" lvl="2" indent="-344488" algn="just">
              <a:lnSpc>
                <a:spcPct val="120000"/>
              </a:lnSpc>
              <a:spcBef>
                <a:spcPts val="1000"/>
              </a:spcBef>
              <a:buClr>
                <a:srgbClr val="F20809"/>
              </a:buClr>
              <a:buFont typeface="Wingdings" pitchFamily="2" charset="2"/>
              <a:buChar char="§"/>
            </a:pPr>
            <a:r>
              <a:rPr lang="es-E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RIGHT (OUTER) JOIN</a:t>
            </a: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Devuelve todos los registros de la segunda tabla (derecha) y los coincidentes de la primera (izquierda).</a:t>
            </a:r>
          </a:p>
          <a:p>
            <a:pPr marL="1258888" lvl="2" indent="-344488" algn="just">
              <a:lnSpc>
                <a:spcPct val="120000"/>
              </a:lnSpc>
              <a:spcBef>
                <a:spcPts val="1000"/>
              </a:spcBef>
              <a:buClr>
                <a:srgbClr val="F20809"/>
              </a:buClr>
              <a:buFont typeface="Wingdings" pitchFamily="2" charset="2"/>
              <a:buChar char="§"/>
            </a:pPr>
            <a:r>
              <a:rPr lang="es-E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FULL (OUTER) JOIN</a:t>
            </a: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Muestra todas las filas de ambas tablas, sin importar que no existan coincidencias.</a:t>
            </a:r>
          </a:p>
          <a:p>
            <a:pPr algn="just">
              <a:lnSpc>
                <a:spcPct val="120000"/>
              </a:lnSpc>
              <a:spcBef>
                <a:spcPts val="1000"/>
              </a:spcBef>
              <a:buClr>
                <a:srgbClr val="F20809"/>
              </a:buClr>
            </a:pP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 usará </a:t>
            </a:r>
            <a:r>
              <a:rPr lang="es-E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NULL</a:t>
            </a: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como un valor por defecto para los casos en los no haya coincidencias. </a:t>
            </a:r>
          </a:p>
          <a:p>
            <a:pPr algn="just">
              <a:lnSpc>
                <a:spcPct val="120000"/>
              </a:lnSpc>
              <a:spcBef>
                <a:spcPts val="1000"/>
              </a:spcBef>
              <a:buClr>
                <a:srgbClr val="F20809"/>
              </a:buClr>
            </a:pP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 tabla asociada al </a:t>
            </a:r>
            <a:r>
              <a:rPr lang="es-E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FROM</a:t>
            </a: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será la tabla </a:t>
            </a:r>
            <a:r>
              <a:rPr lang="es-E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LEFT</a:t>
            </a: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y la tabla de después del </a:t>
            </a:r>
            <a:r>
              <a:rPr lang="es-E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JOIN</a:t>
            </a: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será la tabla </a:t>
            </a:r>
            <a:r>
              <a:rPr lang="es-E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RIGHT</a:t>
            </a: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p>
            <a:pPr algn="just">
              <a:lnSpc>
                <a:spcPct val="120000"/>
              </a:lnSpc>
              <a:spcBef>
                <a:spcPts val="1000"/>
              </a:spcBef>
              <a:buClr>
                <a:srgbClr val="F20809"/>
              </a:buClr>
            </a:pPr>
            <a:r>
              <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Para seleccionar la columna que utilizaremos como “nexo” debemos saber de antemano qué columnas son coincidentes.</a:t>
            </a:r>
          </a:p>
          <a:p>
            <a:pPr marL="342900" indent="-342900" algn="just">
              <a:lnSpc>
                <a:spcPct val="120000"/>
              </a:lnSpc>
              <a:spcBef>
                <a:spcPts val="1000"/>
              </a:spcBef>
              <a:buClr>
                <a:srgbClr val="F20809"/>
              </a:buClr>
              <a:buFont typeface="Wingdings" pitchFamily="2" charset="2"/>
              <a:buChar char="§"/>
            </a:pPr>
            <a:endParaRPr lang="es-E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032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8"/>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 JOIN</a:t>
            </a:r>
          </a:p>
        </p:txBody>
      </p:sp>
      <p:pic>
        <p:nvPicPr>
          <p:cNvPr id="3" name="Imagen 2">
            <a:extLst>
              <a:ext uri="{FF2B5EF4-FFF2-40B4-BE49-F238E27FC236}">
                <a16:creationId xmlns:a16="http://schemas.microsoft.com/office/drawing/2014/main" id="{6FAC88AB-3519-E048-8F78-F3E7742CCC4A}"/>
              </a:ext>
            </a:extLst>
          </p:cNvPr>
          <p:cNvPicPr>
            <a:picLocks noChangeAspect="1"/>
          </p:cNvPicPr>
          <p:nvPr/>
        </p:nvPicPr>
        <p:blipFill>
          <a:blip r:embed="rId2"/>
          <a:stretch>
            <a:fillRect/>
          </a:stretch>
        </p:blipFill>
        <p:spPr>
          <a:xfrm>
            <a:off x="2539314" y="1296000"/>
            <a:ext cx="7530209" cy="5323858"/>
          </a:xfrm>
          <a:prstGeom prst="rect">
            <a:avLst/>
          </a:prstGeom>
        </p:spPr>
      </p:pic>
    </p:spTree>
    <p:extLst>
      <p:ext uri="{BB962C8B-B14F-4D97-AF65-F5344CB8AC3E}">
        <p14:creationId xmlns:p14="http://schemas.microsoft.com/office/powerpoint/2010/main" val="3050842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8"/>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 JOIN</a:t>
            </a:r>
          </a:p>
        </p:txBody>
      </p:sp>
      <p:pic>
        <p:nvPicPr>
          <p:cNvPr id="4" name="Imagen 3">
            <a:extLst>
              <a:ext uri="{FF2B5EF4-FFF2-40B4-BE49-F238E27FC236}">
                <a16:creationId xmlns:a16="http://schemas.microsoft.com/office/drawing/2014/main" id="{9D3647C3-5944-754A-B9B3-FF334B3D5B74}"/>
              </a:ext>
            </a:extLst>
          </p:cNvPr>
          <p:cNvPicPr>
            <a:picLocks noChangeAspect="1"/>
          </p:cNvPicPr>
          <p:nvPr/>
        </p:nvPicPr>
        <p:blipFill>
          <a:blip r:embed="rId2"/>
          <a:stretch>
            <a:fillRect/>
          </a:stretch>
        </p:blipFill>
        <p:spPr>
          <a:xfrm>
            <a:off x="3816483" y="1296000"/>
            <a:ext cx="4559035" cy="5318874"/>
          </a:xfrm>
          <a:prstGeom prst="rect">
            <a:avLst/>
          </a:prstGeom>
        </p:spPr>
      </p:pic>
    </p:spTree>
    <p:extLst>
      <p:ext uri="{BB962C8B-B14F-4D97-AF65-F5344CB8AC3E}">
        <p14:creationId xmlns:p14="http://schemas.microsoft.com/office/powerpoint/2010/main" val="1629464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10529120"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8"/>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Sentencias básicas de SQL. Secuencia de ejecución</a:t>
            </a:r>
          </a:p>
        </p:txBody>
      </p:sp>
      <p:pic>
        <p:nvPicPr>
          <p:cNvPr id="3" name="Imagen 2">
            <a:extLst>
              <a:ext uri="{FF2B5EF4-FFF2-40B4-BE49-F238E27FC236}">
                <a16:creationId xmlns:a16="http://schemas.microsoft.com/office/drawing/2014/main" id="{A073CF93-6A44-7D4F-B049-C290746A027B}"/>
              </a:ext>
            </a:extLst>
          </p:cNvPr>
          <p:cNvPicPr>
            <a:picLocks noChangeAspect="1"/>
          </p:cNvPicPr>
          <p:nvPr/>
        </p:nvPicPr>
        <p:blipFill>
          <a:blip r:embed="rId2"/>
          <a:stretch>
            <a:fillRect/>
          </a:stretch>
        </p:blipFill>
        <p:spPr>
          <a:xfrm>
            <a:off x="2193719" y="1296000"/>
            <a:ext cx="7804563" cy="5562000"/>
          </a:xfrm>
          <a:prstGeom prst="rect">
            <a:avLst/>
          </a:prstGeom>
        </p:spPr>
      </p:pic>
    </p:spTree>
    <p:extLst>
      <p:ext uri="{BB962C8B-B14F-4D97-AF65-F5344CB8AC3E}">
        <p14:creationId xmlns:p14="http://schemas.microsoft.com/office/powerpoint/2010/main" val="2632621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9"/>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SQL y Python</a:t>
            </a:r>
          </a:p>
        </p:txBody>
      </p:sp>
      <p:pic>
        <p:nvPicPr>
          <p:cNvPr id="5" name="Imagen 4">
            <a:extLst>
              <a:ext uri="{FF2B5EF4-FFF2-40B4-BE49-F238E27FC236}">
                <a16:creationId xmlns:a16="http://schemas.microsoft.com/office/drawing/2014/main" id="{67517A18-FABC-9A44-8997-92279D4EF81C}"/>
              </a:ext>
            </a:extLst>
          </p:cNvPr>
          <p:cNvPicPr>
            <a:picLocks noChangeAspect="1"/>
          </p:cNvPicPr>
          <p:nvPr/>
        </p:nvPicPr>
        <p:blipFill>
          <a:blip r:embed="rId2"/>
          <a:stretch>
            <a:fillRect/>
          </a:stretch>
        </p:blipFill>
        <p:spPr>
          <a:xfrm>
            <a:off x="1274184" y="1534391"/>
            <a:ext cx="5153025" cy="1866900"/>
          </a:xfrm>
          <a:prstGeom prst="rect">
            <a:avLst/>
          </a:prstGeom>
        </p:spPr>
      </p:pic>
      <p:pic>
        <p:nvPicPr>
          <p:cNvPr id="6" name="Imagen 5">
            <a:extLst>
              <a:ext uri="{FF2B5EF4-FFF2-40B4-BE49-F238E27FC236}">
                <a16:creationId xmlns:a16="http://schemas.microsoft.com/office/drawing/2014/main" id="{42AB225A-FB7B-BA44-B6E1-31074C04DF7E}"/>
              </a:ext>
            </a:extLst>
          </p:cNvPr>
          <p:cNvPicPr>
            <a:picLocks noChangeAspect="1"/>
          </p:cNvPicPr>
          <p:nvPr/>
        </p:nvPicPr>
        <p:blipFill>
          <a:blip r:embed="rId3"/>
          <a:stretch>
            <a:fillRect/>
          </a:stretch>
        </p:blipFill>
        <p:spPr>
          <a:xfrm>
            <a:off x="1413884" y="3401291"/>
            <a:ext cx="10467975" cy="2781300"/>
          </a:xfrm>
          <a:prstGeom prst="rect">
            <a:avLst/>
          </a:prstGeom>
        </p:spPr>
      </p:pic>
    </p:spTree>
    <p:extLst>
      <p:ext uri="{BB962C8B-B14F-4D97-AF65-F5344CB8AC3E}">
        <p14:creationId xmlns:p14="http://schemas.microsoft.com/office/powerpoint/2010/main" val="65053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267048"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10"/>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Recursos</a:t>
            </a:r>
          </a:p>
        </p:txBody>
      </p:sp>
      <p:sp>
        <p:nvSpPr>
          <p:cNvPr id="10" name="Marcador de contenido 2">
            <a:extLst>
              <a:ext uri="{FF2B5EF4-FFF2-40B4-BE49-F238E27FC236}">
                <a16:creationId xmlns:a16="http://schemas.microsoft.com/office/drawing/2014/main" id="{D9E85898-C041-374F-9AB8-55736969BB26}"/>
              </a:ext>
            </a:extLst>
          </p:cNvPr>
          <p:cNvSpPr>
            <a:spLocks noGrp="1"/>
          </p:cNvSpPr>
          <p:nvPr>
            <p:ph idx="1"/>
          </p:nvPr>
        </p:nvSpPr>
        <p:spPr>
          <a:xfrm>
            <a:off x="1400121" y="2326782"/>
            <a:ext cx="10515600" cy="3086790"/>
          </a:xfrm>
        </p:spPr>
        <p:txBody>
          <a:bodyPr>
            <a:normAutofit fontScale="92500" lnSpcReduction="10000"/>
          </a:bodyPr>
          <a:lstStyle/>
          <a:p>
            <a:pPr>
              <a:lnSpc>
                <a:spcPct val="150000"/>
              </a:lnSpc>
              <a:buClr>
                <a:srgbClr val="F20809"/>
              </a:buClr>
              <a:buFont typeface="Wingdings" pitchFamily="2" charset="2"/>
              <a:buChar char="§"/>
            </a:pPr>
            <a:r>
              <a:rPr lang="es-ES" sz="2000" dirty="0">
                <a:latin typeface="Open Sans" panose="020B0606030504020204" pitchFamily="34" charset="0"/>
                <a:ea typeface="Open Sans" panose="020B0606030504020204" pitchFamily="34" charset="0"/>
                <a:cs typeface="Open Sans" panose="020B0606030504020204" pitchFamily="34" charset="0"/>
                <a:hlinkClick r:id="rId2"/>
              </a:rPr>
              <a:t>https://www.w3schools.com/sql/</a:t>
            </a:r>
            <a:endParaRPr lang="es-ES"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20809"/>
              </a:buClr>
              <a:buFont typeface="Wingdings" pitchFamily="2" charset="2"/>
              <a:buChar char="§"/>
            </a:pPr>
            <a:r>
              <a:rPr lang="es-ES" sz="2000" dirty="0">
                <a:latin typeface="Open Sans" panose="020B0606030504020204" pitchFamily="34" charset="0"/>
                <a:ea typeface="Open Sans" panose="020B0606030504020204" pitchFamily="34" charset="0"/>
                <a:cs typeface="Open Sans" panose="020B0606030504020204" pitchFamily="34" charset="0"/>
                <a:hlinkClick r:id="rId3"/>
              </a:rPr>
              <a:t>https://sqlzoo.net</a:t>
            </a:r>
            <a:endParaRPr lang="es-ES"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20809"/>
              </a:buClr>
              <a:buFont typeface="Wingdings" pitchFamily="2" charset="2"/>
              <a:buChar char="§"/>
            </a:pPr>
            <a:r>
              <a:rPr lang="es-ES" sz="2000" dirty="0">
                <a:latin typeface="Open Sans" panose="020B0606030504020204" pitchFamily="34" charset="0"/>
                <a:ea typeface="Open Sans" panose="020B0606030504020204" pitchFamily="34" charset="0"/>
                <a:cs typeface="Open Sans" panose="020B0606030504020204" pitchFamily="34" charset="0"/>
                <a:hlinkClick r:id="rId4"/>
              </a:rPr>
              <a:t>https://play.google.com/store/apps/details?id=com.sololearn.sql&amp;hl=es_419</a:t>
            </a:r>
            <a:endParaRPr lang="es-ES"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20809"/>
              </a:buClr>
              <a:buFont typeface="Wingdings" pitchFamily="2" charset="2"/>
              <a:buChar char="§"/>
            </a:pPr>
            <a:r>
              <a:rPr lang="es-ES" sz="2000" dirty="0">
                <a:latin typeface="Open Sans" panose="020B0606030504020204" pitchFamily="34" charset="0"/>
                <a:ea typeface="Open Sans" panose="020B0606030504020204" pitchFamily="34" charset="0"/>
                <a:cs typeface="Open Sans" panose="020B0606030504020204" pitchFamily="34" charset="0"/>
                <a:hlinkClick r:id="rId5"/>
              </a:rPr>
              <a:t>https://www.genbeta.com/desarrollo/asi-arqueras-nand-juego-mesa-espanol-que-ayuda-a-aprender-lenguaje-sql</a:t>
            </a:r>
            <a:endParaRPr lang="es-ES"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20809"/>
              </a:buClr>
              <a:buFont typeface="Wingdings" pitchFamily="2" charset="2"/>
              <a:buChar char="§"/>
            </a:pPr>
            <a:r>
              <a:rPr lang="es-ES" sz="2000" dirty="0">
                <a:latin typeface="Open Sans" panose="020B0606030504020204" pitchFamily="34" charset="0"/>
                <a:ea typeface="Open Sans" panose="020B0606030504020204" pitchFamily="34" charset="0"/>
                <a:cs typeface="Open Sans" panose="020B0606030504020204" pitchFamily="34" charset="0"/>
                <a:hlinkClick r:id="rId6"/>
              </a:rPr>
              <a:t>https://sql-island.informatik.uni-kl.de/</a:t>
            </a:r>
            <a:endParaRPr lang="es-ES"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20809"/>
              </a:buClr>
              <a:buFont typeface="Wingdings" pitchFamily="2" charset="2"/>
              <a:buChar char="§"/>
            </a:pPr>
            <a:endParaRPr lang="es-E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39354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1040525" y="2451291"/>
            <a:ext cx="10279116" cy="92212"/>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238;p13">
            <a:extLst>
              <a:ext uri="{FF2B5EF4-FFF2-40B4-BE49-F238E27FC236}">
                <a16:creationId xmlns:a16="http://schemas.microsoft.com/office/drawing/2014/main" id="{A27D836A-1E3C-EC43-904D-259ED84C5B76}"/>
              </a:ext>
            </a:extLst>
          </p:cNvPr>
          <p:cNvSpPr>
            <a:spLocks noChangeAspect="1"/>
          </p:cNvSpPr>
          <p:nvPr/>
        </p:nvSpPr>
        <p:spPr>
          <a:xfrm>
            <a:off x="2557525" y="1715163"/>
            <a:ext cx="360000" cy="360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238;p13">
            <a:extLst>
              <a:ext uri="{FF2B5EF4-FFF2-40B4-BE49-F238E27FC236}">
                <a16:creationId xmlns:a16="http://schemas.microsoft.com/office/drawing/2014/main" id="{472E428D-FE33-194C-A67C-34898ED0181A}"/>
              </a:ext>
            </a:extLst>
          </p:cNvPr>
          <p:cNvSpPr>
            <a:spLocks noChangeAspect="1"/>
          </p:cNvSpPr>
          <p:nvPr/>
        </p:nvSpPr>
        <p:spPr>
          <a:xfrm>
            <a:off x="9060467" y="1995740"/>
            <a:ext cx="360000" cy="360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 name="CuadroTexto 12">
            <a:extLst>
              <a:ext uri="{FF2B5EF4-FFF2-40B4-BE49-F238E27FC236}">
                <a16:creationId xmlns:a16="http://schemas.microsoft.com/office/drawing/2014/main" id="{278A280A-C44B-DA4D-8CF8-1249312A3E70}"/>
              </a:ext>
            </a:extLst>
          </p:cNvPr>
          <p:cNvSpPr txBox="1"/>
          <p:nvPr/>
        </p:nvSpPr>
        <p:spPr>
          <a:xfrm>
            <a:off x="2557525" y="2935760"/>
            <a:ext cx="7245116" cy="966418"/>
          </a:xfrm>
          <a:prstGeom prst="rect">
            <a:avLst/>
          </a:prstGeom>
          <a:noFill/>
        </p:spPr>
        <p:txBody>
          <a:bodyPr wrap="square" rtlCol="0">
            <a:spAutoFit/>
          </a:bodyPr>
          <a:lstStyle/>
          <a:p>
            <a:pPr algn="ctr">
              <a:lnSpc>
                <a:spcPct val="150000"/>
              </a:lnSpc>
              <a:buClr>
                <a:schemeClr val="bg1"/>
              </a:buCl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Borja Puig </a:t>
            </a:r>
          </a:p>
          <a:p>
            <a:pPr algn="ctr">
              <a:lnSpc>
                <a:spcPct val="150000"/>
              </a:lnSpc>
              <a:buClr>
                <a:schemeClr val="bg1"/>
              </a:buCl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borja@thebridgeschool.es</a:t>
            </a:r>
          </a:p>
        </p:txBody>
      </p:sp>
      <p:pic>
        <p:nvPicPr>
          <p:cNvPr id="5" name="Imagen 4">
            <a:extLst>
              <a:ext uri="{FF2B5EF4-FFF2-40B4-BE49-F238E27FC236}">
                <a16:creationId xmlns:a16="http://schemas.microsoft.com/office/drawing/2014/main" id="{F8D6B2BF-1A2E-7C44-9AEA-A5609F06A1D2}"/>
              </a:ext>
            </a:extLst>
          </p:cNvPr>
          <p:cNvPicPr>
            <a:picLocks noChangeAspect="1"/>
          </p:cNvPicPr>
          <p:nvPr/>
        </p:nvPicPr>
        <p:blipFill>
          <a:blip r:embed="rId2"/>
          <a:stretch>
            <a:fillRect/>
          </a:stretch>
        </p:blipFill>
        <p:spPr>
          <a:xfrm>
            <a:off x="4529959" y="4297278"/>
            <a:ext cx="3300248" cy="1650124"/>
          </a:xfrm>
          <a:prstGeom prst="rect">
            <a:avLst/>
          </a:prstGeom>
        </p:spPr>
      </p:pic>
      <p:sp>
        <p:nvSpPr>
          <p:cNvPr id="8" name="CuadroTexto 7">
            <a:extLst>
              <a:ext uri="{FF2B5EF4-FFF2-40B4-BE49-F238E27FC236}">
                <a16:creationId xmlns:a16="http://schemas.microsoft.com/office/drawing/2014/main" id="{A48494F6-B785-8D44-B3D1-0A6E766EA6A1}"/>
              </a:ext>
            </a:extLst>
          </p:cNvPr>
          <p:cNvSpPr txBox="1"/>
          <p:nvPr/>
        </p:nvSpPr>
        <p:spPr>
          <a:xfrm>
            <a:off x="2557525" y="1588840"/>
            <a:ext cx="7245116" cy="752257"/>
          </a:xfrm>
          <a:prstGeom prst="rect">
            <a:avLst/>
          </a:prstGeom>
          <a:noFill/>
        </p:spPr>
        <p:txBody>
          <a:bodyPr wrap="square" rtlCol="0">
            <a:spAutoFit/>
          </a:bodyPr>
          <a:lstStyle/>
          <a:p>
            <a:pPr>
              <a:lnSpc>
                <a:spcPct val="150000"/>
              </a:lnSpc>
              <a:buClr>
                <a:schemeClr val="bg1"/>
              </a:buClr>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¡GRACIAS POR VUESTRA ATENCIÓN!</a:t>
            </a:r>
          </a:p>
        </p:txBody>
      </p:sp>
    </p:spTree>
    <p:extLst>
      <p:ext uri="{BB962C8B-B14F-4D97-AF65-F5344CB8AC3E}">
        <p14:creationId xmlns:p14="http://schemas.microsoft.com/office/powerpoint/2010/main" val="286309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Estructura del taller</a:t>
            </a:r>
          </a:p>
        </p:txBody>
      </p:sp>
      <p:sp>
        <p:nvSpPr>
          <p:cNvPr id="5" name="CuadroTexto 4">
            <a:extLst>
              <a:ext uri="{FF2B5EF4-FFF2-40B4-BE49-F238E27FC236}">
                <a16:creationId xmlns:a16="http://schemas.microsoft.com/office/drawing/2014/main" id="{A25628D3-0175-1649-8877-2BCEBB717783}"/>
              </a:ext>
            </a:extLst>
          </p:cNvPr>
          <p:cNvSpPr txBox="1"/>
          <p:nvPr/>
        </p:nvSpPr>
        <p:spPr>
          <a:xfrm>
            <a:off x="3474763" y="1653743"/>
            <a:ext cx="6832601" cy="5029069"/>
          </a:xfrm>
          <a:prstGeom prst="rect">
            <a:avLst/>
          </a:prstGeom>
          <a:noFill/>
        </p:spPr>
        <p:txBody>
          <a:bodyPr wrap="square" rtlCol="0">
            <a:spAutoFit/>
          </a:bodyPr>
          <a:lstStyle/>
          <a:p>
            <a:pPr marL="514350" indent="-514350">
              <a:lnSpc>
                <a:spcPct val="150000"/>
              </a:lnSpc>
              <a:buClr>
                <a:srgbClr val="F20809"/>
              </a:buClr>
              <a:buFont typeface="Wingdings" pitchFamily="2" charset="2"/>
              <a:buChar char="§"/>
            </a:pPr>
            <a:r>
              <a:rPr lang="es-CO"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Martes 11</a:t>
            </a:r>
          </a:p>
          <a:p>
            <a:pPr marL="1257300" lvl="2" indent="-342900">
              <a:lnSpc>
                <a:spcPct val="150000"/>
              </a:lnSpc>
              <a:buFont typeface=".PingFang SC Regular"/>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Teoría SQL Básico</a:t>
            </a:r>
          </a:p>
          <a:p>
            <a:pPr marL="1257300" lvl="2" indent="-342900">
              <a:lnSpc>
                <a:spcPct val="150000"/>
              </a:lnSpc>
              <a:buFont typeface=".PingFang SC Regular"/>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Práctica SQLite</a:t>
            </a:r>
          </a:p>
          <a:p>
            <a:pPr marL="514350" indent="-514350">
              <a:lnSpc>
                <a:spcPct val="150000"/>
              </a:lnSpc>
              <a:buClr>
                <a:srgbClr val="F20809"/>
              </a:buClr>
              <a:buFont typeface="Wingdings" pitchFamily="2" charset="2"/>
              <a:buChar char="§"/>
            </a:pPr>
            <a:r>
              <a:rPr lang="es-CO"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Miércoles 12</a:t>
            </a:r>
          </a:p>
          <a:p>
            <a:pPr marL="1257300" lvl="2" indent="-342900">
              <a:lnSpc>
                <a:spcPct val="150000"/>
              </a:lnSpc>
              <a:buFont typeface=".PingFang SC Regular"/>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Práctica SQL con Python</a:t>
            </a:r>
          </a:p>
          <a:p>
            <a:pPr marL="514350" indent="-514350">
              <a:lnSpc>
                <a:spcPct val="150000"/>
              </a:lnSpc>
              <a:buClr>
                <a:srgbClr val="F20809"/>
              </a:buClr>
              <a:buFont typeface="Wingdings" pitchFamily="2" charset="2"/>
              <a:buChar char="§"/>
            </a:pPr>
            <a:r>
              <a:rPr lang="es-CO"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Jueves 13</a:t>
            </a:r>
          </a:p>
          <a:p>
            <a:pPr marL="1257300" lvl="2" indent="-342900">
              <a:lnSpc>
                <a:spcPct val="150000"/>
              </a:lnSpc>
              <a:buFont typeface=".PingFang SC Regular"/>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Escape Room </a:t>
            </a:r>
          </a:p>
          <a:p>
            <a:pPr marL="457200" indent="-457200">
              <a:lnSpc>
                <a:spcPct val="150000"/>
              </a:lnSpc>
              <a:buClr>
                <a:srgbClr val="F20809"/>
              </a:buClr>
              <a:buFont typeface="Wingdings" pitchFamily="2" charset="2"/>
              <a:buChar char="§"/>
            </a:pPr>
            <a:r>
              <a:rPr lang="es-CO"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Lunes 17</a:t>
            </a:r>
          </a:p>
          <a:p>
            <a:pPr marL="1257300" lvl="2" indent="-342900">
              <a:lnSpc>
                <a:spcPct val="150000"/>
              </a:lnSpc>
              <a:buFont typeface=".PingFang SC Regular"/>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Teoría SQL Avanzado</a:t>
            </a:r>
          </a:p>
          <a:p>
            <a:pPr marL="1257300" lvl="2" indent="-342900">
              <a:lnSpc>
                <a:spcPct val="150000"/>
              </a:lnSpc>
              <a:buFont typeface=".PingFang SC Regular"/>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Práctica</a:t>
            </a:r>
          </a:p>
        </p:txBody>
      </p:sp>
    </p:spTree>
    <p:extLst>
      <p:ext uri="{BB962C8B-B14F-4D97-AF65-F5344CB8AC3E}">
        <p14:creationId xmlns:p14="http://schemas.microsoft.com/office/powerpoint/2010/main" val="241079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2"/>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¿Qué es una Base de Datos?</a:t>
            </a:r>
          </a:p>
        </p:txBody>
      </p:sp>
      <p:sp>
        <p:nvSpPr>
          <p:cNvPr id="10" name="Marcador de contenido 2">
            <a:extLst>
              <a:ext uri="{FF2B5EF4-FFF2-40B4-BE49-F238E27FC236}">
                <a16:creationId xmlns:a16="http://schemas.microsoft.com/office/drawing/2014/main" id="{E6D7F63C-BC96-BF48-AFD9-B9808533084A}"/>
              </a:ext>
            </a:extLst>
          </p:cNvPr>
          <p:cNvSpPr>
            <a:spLocks noGrp="1"/>
          </p:cNvSpPr>
          <p:nvPr>
            <p:ph idx="1"/>
          </p:nvPr>
        </p:nvSpPr>
        <p:spPr>
          <a:xfrm>
            <a:off x="865908" y="1683929"/>
            <a:ext cx="11076709" cy="3960530"/>
          </a:xfrm>
        </p:spPr>
        <p:txBody>
          <a:bodyPr>
            <a:normAutofit/>
          </a:bodyPr>
          <a:lstStyle/>
          <a:p>
            <a:pPr marL="0" indent="0" algn="ctr">
              <a:lnSpc>
                <a:spcPct val="160000"/>
              </a:lnSpc>
              <a:spcBef>
                <a:spcPts val="1600"/>
              </a:spcBef>
              <a:spcAft>
                <a:spcPts val="1200"/>
              </a:spcAft>
              <a:buNone/>
            </a:pPr>
            <a:r>
              <a:rPr lang="es-E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“Conjunto </a:t>
            </a:r>
            <a:r>
              <a:rPr lang="es-E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exhaustivo</a:t>
            </a:r>
            <a:r>
              <a:rPr lang="es-E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s-E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 redundante </a:t>
            </a:r>
            <a:r>
              <a:rPr lang="es-E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 datos </a:t>
            </a:r>
            <a:r>
              <a:rPr lang="es-E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estructurados</a:t>
            </a:r>
            <a:r>
              <a:rPr lang="es-E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organizados </a:t>
            </a:r>
            <a:r>
              <a:rPr lang="es-E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independientemente</a:t>
            </a:r>
            <a:r>
              <a:rPr lang="es-E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de su utilización e implementación en máquina, </a:t>
            </a:r>
            <a:r>
              <a:rPr lang="es-E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accesibles</a:t>
            </a:r>
            <a:r>
              <a:rPr lang="es-E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en tiempo real y </a:t>
            </a:r>
            <a:r>
              <a:rPr lang="es-E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compartibles</a:t>
            </a:r>
            <a:r>
              <a:rPr lang="es-E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por usuarios </a:t>
            </a:r>
            <a:r>
              <a:rPr lang="es-E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concurrentes</a:t>
            </a:r>
            <a:r>
              <a:rPr lang="es-E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que tienen necesidad de información diferente y no predecible en el tiempo”</a:t>
            </a:r>
          </a:p>
          <a:p>
            <a:pPr marL="0" indent="0" algn="r">
              <a:lnSpc>
                <a:spcPct val="160000"/>
              </a:lnSpc>
              <a:spcBef>
                <a:spcPts val="1600"/>
              </a:spcBef>
              <a:spcAft>
                <a:spcPts val="1200"/>
              </a:spcAft>
              <a:buNone/>
            </a:pPr>
            <a:r>
              <a:rPr lang="es-ES" sz="24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Flory</a:t>
            </a:r>
            <a:r>
              <a:rPr lang="es-E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1982</a:t>
            </a:r>
          </a:p>
        </p:txBody>
      </p:sp>
      <p:pic>
        <p:nvPicPr>
          <p:cNvPr id="11" name="Imagen 10" descr="Imagen que contiene luz&#10;&#10;Descripción generada automáticamente">
            <a:extLst>
              <a:ext uri="{FF2B5EF4-FFF2-40B4-BE49-F238E27FC236}">
                <a16:creationId xmlns:a16="http://schemas.microsoft.com/office/drawing/2014/main" id="{EED9483B-24DB-F048-AFBA-C0BB2E85B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148" y="4789920"/>
            <a:ext cx="1333626" cy="1333626"/>
          </a:xfrm>
          <a:prstGeom prst="rect">
            <a:avLst/>
          </a:prstGeom>
        </p:spPr>
      </p:pic>
      <p:sp>
        <p:nvSpPr>
          <p:cNvPr id="12" name="Google Shape;238;p13">
            <a:extLst>
              <a:ext uri="{FF2B5EF4-FFF2-40B4-BE49-F238E27FC236}">
                <a16:creationId xmlns:a16="http://schemas.microsoft.com/office/drawing/2014/main" id="{1F2CAF4C-87C3-934D-8F4F-8B0AD9A25CC7}"/>
              </a:ext>
            </a:extLst>
          </p:cNvPr>
          <p:cNvSpPr/>
          <p:nvPr/>
        </p:nvSpPr>
        <p:spPr>
          <a:xfrm>
            <a:off x="5384961" y="4556733"/>
            <a:ext cx="1800000" cy="1800000"/>
          </a:xfrm>
          <a:prstGeom prst="rect">
            <a:avLst/>
          </a:prstGeom>
          <a:noFill/>
          <a:ln w="73025" cap="rnd">
            <a:solidFill>
              <a:schemeClr val="tx1">
                <a:lumMod val="75000"/>
                <a:lumOff val="25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7404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0" y="543743"/>
            <a:ext cx="10440897"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2"/>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Qué es una Base de Datos. Ciclo del Dato</a:t>
            </a:r>
          </a:p>
        </p:txBody>
      </p:sp>
      <p:pic>
        <p:nvPicPr>
          <p:cNvPr id="11" name="Imagen 10" descr="Imagen que contiene dibujo, reloj&#10;&#10;Descripción generada automáticamente">
            <a:extLst>
              <a:ext uri="{FF2B5EF4-FFF2-40B4-BE49-F238E27FC236}">
                <a16:creationId xmlns:a16="http://schemas.microsoft.com/office/drawing/2014/main" id="{F93832F6-8362-BD40-AB20-31AC69FF9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094" y="1806575"/>
            <a:ext cx="1085850" cy="1085850"/>
          </a:xfrm>
          <a:prstGeom prst="rect">
            <a:avLst/>
          </a:prstGeom>
        </p:spPr>
      </p:pic>
      <p:pic>
        <p:nvPicPr>
          <p:cNvPr id="12" name="Imagen 11" descr="Imagen que contiene luz&#10;&#10;Descripción generada automáticamente">
            <a:extLst>
              <a:ext uri="{FF2B5EF4-FFF2-40B4-BE49-F238E27FC236}">
                <a16:creationId xmlns:a16="http://schemas.microsoft.com/office/drawing/2014/main" id="{F998626A-ACCD-7E42-A04C-2F2DA1125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730" y="1806575"/>
            <a:ext cx="1333626" cy="1333626"/>
          </a:xfrm>
          <a:prstGeom prst="rect">
            <a:avLst/>
          </a:prstGeom>
        </p:spPr>
      </p:pic>
      <p:pic>
        <p:nvPicPr>
          <p:cNvPr id="13" name="Imagen 12">
            <a:extLst>
              <a:ext uri="{FF2B5EF4-FFF2-40B4-BE49-F238E27FC236}">
                <a16:creationId xmlns:a16="http://schemas.microsoft.com/office/drawing/2014/main" id="{907C7212-172A-794F-97D2-70A6AF9D8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6244" y="1806575"/>
            <a:ext cx="1085850" cy="1085850"/>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280F90DF-CD19-FB4A-9B81-6C8C215B1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333" y="4481837"/>
            <a:ext cx="1085850" cy="1085850"/>
          </a:xfrm>
          <a:prstGeom prst="rect">
            <a:avLst/>
          </a:prstGeom>
        </p:spPr>
      </p:pic>
      <p:sp>
        <p:nvSpPr>
          <p:cNvPr id="15" name="Flecha: a la derecha 11">
            <a:extLst>
              <a:ext uri="{FF2B5EF4-FFF2-40B4-BE49-F238E27FC236}">
                <a16:creationId xmlns:a16="http://schemas.microsoft.com/office/drawing/2014/main" id="{1E0E68CC-F380-CD4A-A4B9-DD41711D3ADC}"/>
              </a:ext>
            </a:extLst>
          </p:cNvPr>
          <p:cNvSpPr/>
          <p:nvPr/>
        </p:nvSpPr>
        <p:spPr>
          <a:xfrm>
            <a:off x="3538668" y="2263775"/>
            <a:ext cx="1333626" cy="2667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rgbClr val="F2080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Flecha: a la derecha 12">
            <a:extLst>
              <a:ext uri="{FF2B5EF4-FFF2-40B4-BE49-F238E27FC236}">
                <a16:creationId xmlns:a16="http://schemas.microsoft.com/office/drawing/2014/main" id="{16C91927-F705-3247-A527-DD2FA902C347}"/>
              </a:ext>
            </a:extLst>
          </p:cNvPr>
          <p:cNvSpPr/>
          <p:nvPr/>
        </p:nvSpPr>
        <p:spPr>
          <a:xfrm>
            <a:off x="7586793" y="2263775"/>
            <a:ext cx="1333626" cy="2667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rgbClr val="F2080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Flecha: a la derecha 13">
            <a:extLst>
              <a:ext uri="{FF2B5EF4-FFF2-40B4-BE49-F238E27FC236}">
                <a16:creationId xmlns:a16="http://schemas.microsoft.com/office/drawing/2014/main" id="{87B51824-12BA-544D-8546-CE3537AD2F3C}"/>
              </a:ext>
            </a:extLst>
          </p:cNvPr>
          <p:cNvSpPr/>
          <p:nvPr/>
        </p:nvSpPr>
        <p:spPr>
          <a:xfrm rot="5400000">
            <a:off x="9682356" y="3644747"/>
            <a:ext cx="1333626" cy="2667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rgbClr val="F2080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Flecha: a la derecha 14">
            <a:extLst>
              <a:ext uri="{FF2B5EF4-FFF2-40B4-BE49-F238E27FC236}">
                <a16:creationId xmlns:a16="http://schemas.microsoft.com/office/drawing/2014/main" id="{2D82960E-C740-104A-A496-6B3DD822E0DF}"/>
              </a:ext>
            </a:extLst>
          </p:cNvPr>
          <p:cNvSpPr/>
          <p:nvPr/>
        </p:nvSpPr>
        <p:spPr>
          <a:xfrm rot="10800000">
            <a:off x="7586793" y="4987835"/>
            <a:ext cx="1333626" cy="2667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rgbClr val="F2080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Imagen 18" descr="Imagen que contiene dibujo&#10;&#10;Descripción generada automáticamente">
            <a:extLst>
              <a:ext uri="{FF2B5EF4-FFF2-40B4-BE49-F238E27FC236}">
                <a16:creationId xmlns:a16="http://schemas.microsoft.com/office/drawing/2014/main" id="{91CA9FA1-1526-294D-964F-DE82CA8384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9094" y="4564766"/>
            <a:ext cx="1085850" cy="1085850"/>
          </a:xfrm>
          <a:prstGeom prst="rect">
            <a:avLst/>
          </a:prstGeom>
        </p:spPr>
      </p:pic>
      <p:sp>
        <p:nvSpPr>
          <p:cNvPr id="20" name="Flecha: a la derecha 17">
            <a:extLst>
              <a:ext uri="{FF2B5EF4-FFF2-40B4-BE49-F238E27FC236}">
                <a16:creationId xmlns:a16="http://schemas.microsoft.com/office/drawing/2014/main" id="{35B6A5E1-BA38-AE41-8AE5-E56536865122}"/>
              </a:ext>
            </a:extLst>
          </p:cNvPr>
          <p:cNvSpPr/>
          <p:nvPr/>
        </p:nvSpPr>
        <p:spPr>
          <a:xfrm rot="10800000">
            <a:off x="3557843" y="4974341"/>
            <a:ext cx="1333626" cy="2667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rgbClr val="F2080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Flecha: a la derecha 18">
            <a:extLst>
              <a:ext uri="{FF2B5EF4-FFF2-40B4-BE49-F238E27FC236}">
                <a16:creationId xmlns:a16="http://schemas.microsoft.com/office/drawing/2014/main" id="{57D25ED7-6EA1-8243-8649-F5DF07491786}"/>
              </a:ext>
            </a:extLst>
          </p:cNvPr>
          <p:cNvSpPr/>
          <p:nvPr/>
        </p:nvSpPr>
        <p:spPr>
          <a:xfrm rot="16200000">
            <a:off x="2005204" y="3644747"/>
            <a:ext cx="1333626" cy="2667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solidFill>
                <a:srgbClr val="F2080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 name="Imagen 21" descr="Imagen que contiene ventana&#10;&#10;Descripción generada automáticamente">
            <a:extLst>
              <a:ext uri="{FF2B5EF4-FFF2-40B4-BE49-F238E27FC236}">
                <a16:creationId xmlns:a16="http://schemas.microsoft.com/office/drawing/2014/main" id="{41A8D9DC-C6E0-A84A-A399-29ACCA7429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244" y="4564766"/>
            <a:ext cx="1190015" cy="1190015"/>
          </a:xfrm>
          <a:prstGeom prst="rect">
            <a:avLst/>
          </a:prstGeom>
        </p:spPr>
      </p:pic>
      <p:sp>
        <p:nvSpPr>
          <p:cNvPr id="23" name="CuadroTexto 22">
            <a:extLst>
              <a:ext uri="{FF2B5EF4-FFF2-40B4-BE49-F238E27FC236}">
                <a16:creationId xmlns:a16="http://schemas.microsoft.com/office/drawing/2014/main" id="{DAEE691A-69E3-214B-9787-0D86D001C690}"/>
              </a:ext>
            </a:extLst>
          </p:cNvPr>
          <p:cNvSpPr txBox="1"/>
          <p:nvPr/>
        </p:nvSpPr>
        <p:spPr>
          <a:xfrm>
            <a:off x="3435728" y="2709287"/>
            <a:ext cx="1607889" cy="738664"/>
          </a:xfrm>
          <a:prstGeom prst="rect">
            <a:avLst/>
          </a:prstGeom>
          <a:noFill/>
        </p:spPr>
        <p:txBody>
          <a:bodyPr wrap="square" rtlCol="0">
            <a:spAutoFit/>
          </a:bodyPr>
          <a:lstStyle/>
          <a:p>
            <a:pPr algn="ctr"/>
            <a:r>
              <a:rPr lang="es-ES" sz="1400" dirty="0">
                <a:latin typeface="Open Sans" panose="020B0606030504020204" pitchFamily="34" charset="0"/>
                <a:ea typeface="Open Sans" panose="020B0606030504020204" pitchFamily="34" charset="0"/>
                <a:cs typeface="Open Sans" panose="020B0606030504020204" pitchFamily="34" charset="0"/>
              </a:rPr>
              <a:t>Colección y almacenamiento de datos</a:t>
            </a:r>
          </a:p>
        </p:txBody>
      </p:sp>
      <p:sp>
        <p:nvSpPr>
          <p:cNvPr id="24" name="CuadroTexto 23">
            <a:extLst>
              <a:ext uri="{FF2B5EF4-FFF2-40B4-BE49-F238E27FC236}">
                <a16:creationId xmlns:a16="http://schemas.microsoft.com/office/drawing/2014/main" id="{3F606428-D84B-7B4B-9CD4-4E91007F9A16}"/>
              </a:ext>
            </a:extLst>
          </p:cNvPr>
          <p:cNvSpPr txBox="1"/>
          <p:nvPr/>
        </p:nvSpPr>
        <p:spPr>
          <a:xfrm>
            <a:off x="7460957" y="2709287"/>
            <a:ext cx="1542926" cy="523220"/>
          </a:xfrm>
          <a:prstGeom prst="rect">
            <a:avLst/>
          </a:prstGeom>
          <a:noFill/>
        </p:spPr>
        <p:txBody>
          <a:bodyPr wrap="square" rtlCol="0">
            <a:spAutoFit/>
          </a:bodyPr>
          <a:lstStyle/>
          <a:p>
            <a:pPr algn="ctr"/>
            <a:r>
              <a:rPr lang="es-ES" sz="1400" dirty="0">
                <a:latin typeface="Open Sans" panose="020B0606030504020204" pitchFamily="34" charset="0"/>
                <a:ea typeface="Open Sans" panose="020B0606030504020204" pitchFamily="34" charset="0"/>
                <a:cs typeface="Open Sans" panose="020B0606030504020204" pitchFamily="34" charset="0"/>
              </a:rPr>
              <a:t>Acceso a los datos</a:t>
            </a:r>
          </a:p>
        </p:txBody>
      </p:sp>
      <p:sp>
        <p:nvSpPr>
          <p:cNvPr id="25" name="CuadroTexto 24">
            <a:extLst>
              <a:ext uri="{FF2B5EF4-FFF2-40B4-BE49-F238E27FC236}">
                <a16:creationId xmlns:a16="http://schemas.microsoft.com/office/drawing/2014/main" id="{C2CD2BDC-FF60-AB4D-AC95-62AE84CF0795}"/>
              </a:ext>
            </a:extLst>
          </p:cNvPr>
          <p:cNvSpPr txBox="1"/>
          <p:nvPr/>
        </p:nvSpPr>
        <p:spPr>
          <a:xfrm>
            <a:off x="10555128" y="3441638"/>
            <a:ext cx="1542926" cy="523220"/>
          </a:xfrm>
          <a:prstGeom prst="rect">
            <a:avLst/>
          </a:prstGeom>
          <a:noFill/>
        </p:spPr>
        <p:txBody>
          <a:bodyPr wrap="square" rtlCol="0">
            <a:spAutoFit/>
          </a:bodyPr>
          <a:lstStyle/>
          <a:p>
            <a:pPr algn="ctr"/>
            <a:r>
              <a:rPr lang="es-ES" sz="1400" dirty="0">
                <a:latin typeface="Open Sans" panose="020B0606030504020204" pitchFamily="34" charset="0"/>
                <a:ea typeface="Open Sans" panose="020B0606030504020204" pitchFamily="34" charset="0"/>
                <a:cs typeface="Open Sans" panose="020B0606030504020204" pitchFamily="34" charset="0"/>
              </a:rPr>
              <a:t>Manejo de los datos</a:t>
            </a:r>
          </a:p>
        </p:txBody>
      </p:sp>
      <p:sp>
        <p:nvSpPr>
          <p:cNvPr id="26" name="CuadroTexto 25">
            <a:extLst>
              <a:ext uri="{FF2B5EF4-FFF2-40B4-BE49-F238E27FC236}">
                <a16:creationId xmlns:a16="http://schemas.microsoft.com/office/drawing/2014/main" id="{583F7F45-8B8F-7141-B2BC-D6F26D6CC108}"/>
              </a:ext>
            </a:extLst>
          </p:cNvPr>
          <p:cNvSpPr txBox="1"/>
          <p:nvPr/>
        </p:nvSpPr>
        <p:spPr>
          <a:xfrm>
            <a:off x="7460957" y="5385449"/>
            <a:ext cx="1542926" cy="738664"/>
          </a:xfrm>
          <a:prstGeom prst="rect">
            <a:avLst/>
          </a:prstGeom>
          <a:noFill/>
        </p:spPr>
        <p:txBody>
          <a:bodyPr wrap="square" rtlCol="0">
            <a:spAutoFit/>
          </a:bodyPr>
          <a:lstStyle/>
          <a:p>
            <a:pPr algn="ctr"/>
            <a:r>
              <a:rPr lang="es-ES" sz="1400" dirty="0">
                <a:latin typeface="Open Sans" panose="020B0606030504020204" pitchFamily="34" charset="0"/>
                <a:ea typeface="Open Sans" panose="020B0606030504020204" pitchFamily="34" charset="0"/>
                <a:cs typeface="Open Sans" panose="020B0606030504020204" pitchFamily="34" charset="0"/>
              </a:rPr>
              <a:t>Informes, reportes y resultados</a:t>
            </a:r>
          </a:p>
        </p:txBody>
      </p:sp>
      <p:sp>
        <p:nvSpPr>
          <p:cNvPr id="27" name="CuadroTexto 26">
            <a:extLst>
              <a:ext uri="{FF2B5EF4-FFF2-40B4-BE49-F238E27FC236}">
                <a16:creationId xmlns:a16="http://schemas.microsoft.com/office/drawing/2014/main" id="{B8EF62CA-34E0-314E-8699-FCFAA7E9B2B7}"/>
              </a:ext>
            </a:extLst>
          </p:cNvPr>
          <p:cNvSpPr txBox="1"/>
          <p:nvPr/>
        </p:nvSpPr>
        <p:spPr>
          <a:xfrm>
            <a:off x="3492627" y="5530760"/>
            <a:ext cx="1542926" cy="738664"/>
          </a:xfrm>
          <a:prstGeom prst="rect">
            <a:avLst/>
          </a:prstGeom>
          <a:noFill/>
        </p:spPr>
        <p:txBody>
          <a:bodyPr wrap="square" rtlCol="0">
            <a:spAutoFit/>
          </a:bodyPr>
          <a:lstStyle/>
          <a:p>
            <a:pPr algn="ctr"/>
            <a:r>
              <a:rPr lang="es-ES" sz="1400" dirty="0">
                <a:latin typeface="Open Sans" panose="020B0606030504020204" pitchFamily="34" charset="0"/>
                <a:ea typeface="Open Sans" panose="020B0606030504020204" pitchFamily="34" charset="0"/>
                <a:cs typeface="Open Sans" panose="020B0606030504020204" pitchFamily="34" charset="0"/>
              </a:rPr>
              <a:t>Toma de decisiones informadas</a:t>
            </a:r>
          </a:p>
        </p:txBody>
      </p:sp>
      <p:sp>
        <p:nvSpPr>
          <p:cNvPr id="28" name="CuadroTexto 27">
            <a:extLst>
              <a:ext uri="{FF2B5EF4-FFF2-40B4-BE49-F238E27FC236}">
                <a16:creationId xmlns:a16="http://schemas.microsoft.com/office/drawing/2014/main" id="{1FA2CF04-0423-4544-AA5C-0D5F782A9202}"/>
              </a:ext>
            </a:extLst>
          </p:cNvPr>
          <p:cNvSpPr txBox="1"/>
          <p:nvPr/>
        </p:nvSpPr>
        <p:spPr>
          <a:xfrm>
            <a:off x="922205" y="3441638"/>
            <a:ext cx="1542926" cy="523220"/>
          </a:xfrm>
          <a:prstGeom prst="rect">
            <a:avLst/>
          </a:prstGeom>
          <a:noFill/>
        </p:spPr>
        <p:txBody>
          <a:bodyPr wrap="square" rtlCol="0">
            <a:spAutoFit/>
          </a:bodyPr>
          <a:lstStyle/>
          <a:p>
            <a:pPr algn="ctr"/>
            <a:r>
              <a:rPr lang="es-ES" sz="1400" dirty="0">
                <a:latin typeface="Open Sans" panose="020B0606030504020204" pitchFamily="34" charset="0"/>
                <a:ea typeface="Open Sans" panose="020B0606030504020204" pitchFamily="34" charset="0"/>
                <a:cs typeface="Open Sans" panose="020B0606030504020204" pitchFamily="34" charset="0"/>
              </a:rPr>
              <a:t>Mejora de los procesos</a:t>
            </a:r>
          </a:p>
        </p:txBody>
      </p:sp>
      <p:sp>
        <p:nvSpPr>
          <p:cNvPr id="35" name="Google Shape;238;p13">
            <a:extLst>
              <a:ext uri="{FF2B5EF4-FFF2-40B4-BE49-F238E27FC236}">
                <a16:creationId xmlns:a16="http://schemas.microsoft.com/office/drawing/2014/main" id="{C6D56AAC-8990-F642-B385-3611C2CC552A}"/>
              </a:ext>
            </a:extLst>
          </p:cNvPr>
          <p:cNvSpPr/>
          <p:nvPr/>
        </p:nvSpPr>
        <p:spPr>
          <a:xfrm>
            <a:off x="5329543" y="1573388"/>
            <a:ext cx="1800000" cy="1800000"/>
          </a:xfrm>
          <a:prstGeom prst="rect">
            <a:avLst/>
          </a:prstGeom>
          <a:noFill/>
          <a:ln w="73025" cap="rnd">
            <a:solidFill>
              <a:schemeClr val="tx1">
                <a:lumMod val="75000"/>
                <a:lumOff val="25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7192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38;p13">
            <a:extLst>
              <a:ext uri="{FF2B5EF4-FFF2-40B4-BE49-F238E27FC236}">
                <a16:creationId xmlns:a16="http://schemas.microsoft.com/office/drawing/2014/main" id="{5E2476D9-9D93-6C4B-A13C-76EAB7E33B24}"/>
              </a:ext>
            </a:extLst>
          </p:cNvPr>
          <p:cNvSpPr/>
          <p:nvPr/>
        </p:nvSpPr>
        <p:spPr>
          <a:xfrm>
            <a:off x="6765639" y="1603548"/>
            <a:ext cx="360000" cy="360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238;p13">
            <a:extLst>
              <a:ext uri="{FF2B5EF4-FFF2-40B4-BE49-F238E27FC236}">
                <a16:creationId xmlns:a16="http://schemas.microsoft.com/office/drawing/2014/main" id="{FB40B78D-F0D8-944B-BDF4-86BA665C3634}"/>
              </a:ext>
            </a:extLst>
          </p:cNvPr>
          <p:cNvSpPr/>
          <p:nvPr/>
        </p:nvSpPr>
        <p:spPr>
          <a:xfrm>
            <a:off x="1099133" y="1603548"/>
            <a:ext cx="360000" cy="360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3"/>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Tipos de BBDD</a:t>
            </a:r>
          </a:p>
        </p:txBody>
      </p:sp>
      <p:sp>
        <p:nvSpPr>
          <p:cNvPr id="5" name="CuadroTexto 4">
            <a:extLst>
              <a:ext uri="{FF2B5EF4-FFF2-40B4-BE49-F238E27FC236}">
                <a16:creationId xmlns:a16="http://schemas.microsoft.com/office/drawing/2014/main" id="{B4699EB4-F7CF-944A-BFD9-EBBCCC8988D1}"/>
              </a:ext>
            </a:extLst>
          </p:cNvPr>
          <p:cNvSpPr txBox="1"/>
          <p:nvPr/>
        </p:nvSpPr>
        <p:spPr>
          <a:xfrm>
            <a:off x="672352" y="1646419"/>
            <a:ext cx="4350327" cy="523220"/>
          </a:xfrm>
          <a:prstGeom prst="rect">
            <a:avLst/>
          </a:prstGeom>
          <a:noFill/>
        </p:spPr>
        <p:txBody>
          <a:bodyPr wrap="square" rtlCol="0">
            <a:spAutoFit/>
          </a:bodyPr>
          <a:lstStyle/>
          <a:p>
            <a:pPr algn="ctr"/>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Relacionales (SQL)</a:t>
            </a:r>
          </a:p>
        </p:txBody>
      </p:sp>
      <p:sp>
        <p:nvSpPr>
          <p:cNvPr id="6" name="CuadroTexto 5">
            <a:extLst>
              <a:ext uri="{FF2B5EF4-FFF2-40B4-BE49-F238E27FC236}">
                <a16:creationId xmlns:a16="http://schemas.microsoft.com/office/drawing/2014/main" id="{9DFE565D-0E31-AD4B-97E9-5646752DA5E2}"/>
              </a:ext>
            </a:extLst>
          </p:cNvPr>
          <p:cNvSpPr txBox="1"/>
          <p:nvPr/>
        </p:nvSpPr>
        <p:spPr>
          <a:xfrm>
            <a:off x="6890319" y="1615642"/>
            <a:ext cx="4872181" cy="523220"/>
          </a:xfrm>
          <a:prstGeom prst="rect">
            <a:avLst/>
          </a:prstGeom>
          <a:noFill/>
        </p:spPr>
        <p:txBody>
          <a:bodyPr wrap="square" rtlCol="0">
            <a:spAutoFit/>
          </a:bodyPr>
          <a:lstStyle/>
          <a:p>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 Relacionales (NoSQL)</a:t>
            </a:r>
          </a:p>
        </p:txBody>
      </p:sp>
      <p:sp>
        <p:nvSpPr>
          <p:cNvPr id="10" name="CuadroTexto 9">
            <a:extLst>
              <a:ext uri="{FF2B5EF4-FFF2-40B4-BE49-F238E27FC236}">
                <a16:creationId xmlns:a16="http://schemas.microsoft.com/office/drawing/2014/main" id="{6DBE1504-B2FF-D14F-ABED-D92DD039EE31}"/>
              </a:ext>
            </a:extLst>
          </p:cNvPr>
          <p:cNvSpPr txBox="1"/>
          <p:nvPr/>
        </p:nvSpPr>
        <p:spPr>
          <a:xfrm>
            <a:off x="775855" y="2404643"/>
            <a:ext cx="5357090" cy="3631763"/>
          </a:xfrm>
          <a:prstGeom prst="rect">
            <a:avLst/>
          </a:prstGeom>
          <a:noFill/>
        </p:spPr>
        <p:txBody>
          <a:bodyPr wrap="square" rtlCol="0">
            <a:spAutoFit/>
          </a:bodyPr>
          <a:lstStyle/>
          <a:p>
            <a:pPr marL="342900" indent="-342900">
              <a:spcBef>
                <a:spcPts val="1200"/>
              </a:spcBef>
              <a:buClr>
                <a:srgbClr val="F20809"/>
              </a:buClr>
              <a:buFont typeface="Wingdings" pitchFamily="2" charset="2"/>
              <a:buChar char="§"/>
            </a:pPr>
            <a:r>
              <a:rPr lang="es-CO" sz="2000" dirty="0">
                <a:latin typeface="Open Sans" panose="020B0606030504020204" pitchFamily="34" charset="0"/>
                <a:ea typeface="Open Sans" panose="020B0606030504020204" pitchFamily="34" charset="0"/>
                <a:cs typeface="Open Sans" panose="020B0606030504020204" pitchFamily="34" charset="0"/>
              </a:rPr>
              <a:t>Colección de elementos de datos organizados en un conjunto de tablas formalmente descritas.</a:t>
            </a:r>
          </a:p>
          <a:p>
            <a:pPr marL="342900" indent="-342900">
              <a:spcBef>
                <a:spcPts val="1200"/>
              </a:spcBef>
              <a:buClr>
                <a:srgbClr val="F20809"/>
              </a:buClr>
              <a:buFont typeface="Wingdings" pitchFamily="2" charset="2"/>
              <a:buChar char="§"/>
            </a:pPr>
            <a:r>
              <a:rPr lang="es-CO" sz="2000" dirty="0">
                <a:latin typeface="Open Sans" panose="020B0606030504020204" pitchFamily="34" charset="0"/>
                <a:ea typeface="Open Sans" panose="020B0606030504020204" pitchFamily="34" charset="0"/>
                <a:cs typeface="Open Sans" panose="020B0606030504020204" pitchFamily="34" charset="0"/>
              </a:rPr>
              <a:t>Se basan en la organización de la información en partes pequeñas que se integran mediante identificadores o claves (keys).</a:t>
            </a:r>
          </a:p>
          <a:p>
            <a:pPr marL="342900" indent="-342900">
              <a:spcBef>
                <a:spcPts val="1200"/>
              </a:spcBef>
              <a:buClr>
                <a:srgbClr val="F20809"/>
              </a:buClr>
              <a:buFont typeface="Wingdings" pitchFamily="2" charset="2"/>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Tienen mayor capacidad de almacenamiento.</a:t>
            </a:r>
          </a:p>
          <a:p>
            <a:pPr marL="342900" indent="-342900">
              <a:spcBef>
                <a:spcPts val="1200"/>
              </a:spcBef>
              <a:buClr>
                <a:srgbClr val="F20809"/>
              </a:buClr>
              <a:buFont typeface="Wingdings" pitchFamily="2" charset="2"/>
              <a:buChar char="§"/>
            </a:pPr>
            <a:r>
              <a:rPr lang="es-CO"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Son menos vulnerables ante fallas.</a:t>
            </a:r>
          </a:p>
        </p:txBody>
      </p:sp>
      <p:sp>
        <p:nvSpPr>
          <p:cNvPr id="11" name="CuadroTexto 10">
            <a:extLst>
              <a:ext uri="{FF2B5EF4-FFF2-40B4-BE49-F238E27FC236}">
                <a16:creationId xmlns:a16="http://schemas.microsoft.com/office/drawing/2014/main" id="{C4B76F43-2195-8144-888F-FEE4731B3A85}"/>
              </a:ext>
            </a:extLst>
          </p:cNvPr>
          <p:cNvSpPr txBox="1"/>
          <p:nvPr/>
        </p:nvSpPr>
        <p:spPr>
          <a:xfrm>
            <a:off x="6474691" y="2558531"/>
            <a:ext cx="5361708" cy="3323987"/>
          </a:xfrm>
          <a:prstGeom prst="rect">
            <a:avLst/>
          </a:prstGeom>
          <a:noFill/>
        </p:spPr>
        <p:txBody>
          <a:bodyPr wrap="square" rtlCol="0">
            <a:spAutoFit/>
          </a:bodyPr>
          <a:lstStyle/>
          <a:p>
            <a:pPr marL="342900" indent="-342900">
              <a:spcBef>
                <a:spcPts val="1200"/>
              </a:spcBef>
              <a:buClr>
                <a:srgbClr val="F20809"/>
              </a:buClr>
              <a:buFont typeface="Wingdings" pitchFamily="2" charset="2"/>
              <a:buChar char="§"/>
            </a:pPr>
            <a:r>
              <a:rPr lang="es-CO" sz="2000" dirty="0">
                <a:latin typeface="Open Sans" panose="020B0606030504020204" pitchFamily="34" charset="0"/>
                <a:ea typeface="Open Sans" panose="020B0606030504020204" pitchFamily="34" charset="0"/>
                <a:cs typeface="Open Sans" panose="020B0606030504020204" pitchFamily="34" charset="0"/>
              </a:rPr>
              <a:t>Diseñadas para modelos de datos específicos.</a:t>
            </a:r>
          </a:p>
          <a:p>
            <a:pPr marL="342900" indent="-342900">
              <a:spcBef>
                <a:spcPts val="1200"/>
              </a:spcBef>
              <a:buClr>
                <a:srgbClr val="F20809"/>
              </a:buClr>
              <a:buFont typeface="Wingdings" pitchFamily="2" charset="2"/>
              <a:buChar char="§"/>
            </a:pPr>
            <a:r>
              <a:rPr lang="es-CO" sz="2000" dirty="0">
                <a:latin typeface="Open Sans" panose="020B0606030504020204" pitchFamily="34" charset="0"/>
                <a:ea typeface="Open Sans" panose="020B0606030504020204" pitchFamily="34" charset="0"/>
                <a:cs typeface="Open Sans" panose="020B0606030504020204" pitchFamily="34" charset="0"/>
              </a:rPr>
              <a:t>Tienen esquemas flexibles.</a:t>
            </a:r>
          </a:p>
          <a:p>
            <a:pPr marL="342900" indent="-342900">
              <a:spcBef>
                <a:spcPts val="1200"/>
              </a:spcBef>
              <a:buClr>
                <a:srgbClr val="F20809"/>
              </a:buClr>
              <a:buFont typeface="Wingdings" pitchFamily="2" charset="2"/>
              <a:buChar char="§"/>
            </a:pPr>
            <a:r>
              <a:rPr lang="es-CO" sz="2000" dirty="0">
                <a:latin typeface="Open Sans" panose="020B0606030504020204" pitchFamily="34" charset="0"/>
                <a:ea typeface="Open Sans" panose="020B0606030504020204" pitchFamily="34" charset="0"/>
                <a:cs typeface="Open Sans" panose="020B0606030504020204" pitchFamily="34" charset="0"/>
              </a:rPr>
              <a:t>No tienen un identificador que sirva para relacionar dos o más conjuntos de datos.</a:t>
            </a:r>
          </a:p>
          <a:p>
            <a:pPr marL="342900" indent="-342900">
              <a:spcBef>
                <a:spcPts val="1200"/>
              </a:spcBef>
              <a:buClr>
                <a:srgbClr val="F20809"/>
              </a:buClr>
              <a:buFont typeface="Wingdings" pitchFamily="2" charset="2"/>
              <a:buChar char="§"/>
            </a:pPr>
            <a:r>
              <a:rPr lang="es-CO" sz="2000" dirty="0">
                <a:latin typeface="Open Sans" panose="020B0606030504020204" pitchFamily="34" charset="0"/>
                <a:ea typeface="Open Sans" panose="020B0606030504020204" pitchFamily="34" charset="0"/>
                <a:cs typeface="Open Sans" panose="020B0606030504020204" pitchFamily="34" charset="0"/>
              </a:rPr>
              <a:t>Son fáciles de desarrollar, tanto en funcionalidad como en rendimiento a escala.</a:t>
            </a:r>
          </a:p>
        </p:txBody>
      </p:sp>
    </p:spTree>
    <p:extLst>
      <p:ext uri="{BB962C8B-B14F-4D97-AF65-F5344CB8AC3E}">
        <p14:creationId xmlns:p14="http://schemas.microsoft.com/office/powerpoint/2010/main" val="87335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38;p13">
            <a:extLst>
              <a:ext uri="{FF2B5EF4-FFF2-40B4-BE49-F238E27FC236}">
                <a16:creationId xmlns:a16="http://schemas.microsoft.com/office/drawing/2014/main" id="{5E2476D9-9D93-6C4B-A13C-76EAB7E33B24}"/>
              </a:ext>
            </a:extLst>
          </p:cNvPr>
          <p:cNvSpPr/>
          <p:nvPr/>
        </p:nvSpPr>
        <p:spPr>
          <a:xfrm>
            <a:off x="6765639" y="1603548"/>
            <a:ext cx="360000" cy="360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238;p13">
            <a:extLst>
              <a:ext uri="{FF2B5EF4-FFF2-40B4-BE49-F238E27FC236}">
                <a16:creationId xmlns:a16="http://schemas.microsoft.com/office/drawing/2014/main" id="{FB40B78D-F0D8-944B-BDF4-86BA665C3634}"/>
              </a:ext>
            </a:extLst>
          </p:cNvPr>
          <p:cNvSpPr/>
          <p:nvPr/>
        </p:nvSpPr>
        <p:spPr>
          <a:xfrm>
            <a:off x="1099133" y="1603548"/>
            <a:ext cx="360000" cy="360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3"/>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Tipos de BBDD. Gestores</a:t>
            </a:r>
          </a:p>
        </p:txBody>
      </p:sp>
      <p:sp>
        <p:nvSpPr>
          <p:cNvPr id="5" name="CuadroTexto 4">
            <a:extLst>
              <a:ext uri="{FF2B5EF4-FFF2-40B4-BE49-F238E27FC236}">
                <a16:creationId xmlns:a16="http://schemas.microsoft.com/office/drawing/2014/main" id="{B4699EB4-F7CF-944A-BFD9-EBBCCC8988D1}"/>
              </a:ext>
            </a:extLst>
          </p:cNvPr>
          <p:cNvSpPr txBox="1"/>
          <p:nvPr/>
        </p:nvSpPr>
        <p:spPr>
          <a:xfrm>
            <a:off x="1253944" y="1624183"/>
            <a:ext cx="4350327" cy="584775"/>
          </a:xfrm>
          <a:prstGeom prst="rect">
            <a:avLst/>
          </a:prstGeom>
          <a:noFill/>
        </p:spPr>
        <p:txBody>
          <a:bodyPr wrap="square" rtlCol="0">
            <a:spAutoFit/>
          </a:bodyPr>
          <a:lstStyle/>
          <a:p>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Relacionales</a:t>
            </a: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(SQL)</a:t>
            </a:r>
          </a:p>
        </p:txBody>
      </p:sp>
      <p:sp>
        <p:nvSpPr>
          <p:cNvPr id="6" name="CuadroTexto 5">
            <a:extLst>
              <a:ext uri="{FF2B5EF4-FFF2-40B4-BE49-F238E27FC236}">
                <a16:creationId xmlns:a16="http://schemas.microsoft.com/office/drawing/2014/main" id="{9DFE565D-0E31-AD4B-97E9-5646752DA5E2}"/>
              </a:ext>
            </a:extLst>
          </p:cNvPr>
          <p:cNvSpPr txBox="1"/>
          <p:nvPr/>
        </p:nvSpPr>
        <p:spPr>
          <a:xfrm>
            <a:off x="6890319" y="1643350"/>
            <a:ext cx="4872181" cy="523220"/>
          </a:xfrm>
          <a:prstGeom prst="rect">
            <a:avLst/>
          </a:prstGeom>
          <a:noFill/>
        </p:spPr>
        <p:txBody>
          <a:bodyPr wrap="square" rtlCol="0">
            <a:spAutoFit/>
          </a:bodyPr>
          <a:lstStyle/>
          <a:p>
            <a:r>
              <a:rPr lang="es-CO"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 Relacionales (NoSQL)</a:t>
            </a:r>
          </a:p>
        </p:txBody>
      </p:sp>
      <p:pic>
        <p:nvPicPr>
          <p:cNvPr id="15" name="Picture 2" descr="sqldeveloper">
            <a:extLst>
              <a:ext uri="{FF2B5EF4-FFF2-40B4-BE49-F238E27FC236}">
                <a16:creationId xmlns:a16="http://schemas.microsoft.com/office/drawing/2014/main" id="{8872A72B-1611-4D42-A84C-25C37BA40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21" y="2921249"/>
            <a:ext cx="1466176" cy="7548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ql-server-logo – ABD">
            <a:extLst>
              <a:ext uri="{FF2B5EF4-FFF2-40B4-BE49-F238E27FC236}">
                <a16:creationId xmlns:a16="http://schemas.microsoft.com/office/drawing/2014/main" id="{E0670FB7-F253-0740-83AF-AF507412D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482" y="3953903"/>
            <a:ext cx="1339850" cy="108270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EDB PostgreSQL | EnterpriseDB">
            <a:extLst>
              <a:ext uri="{FF2B5EF4-FFF2-40B4-BE49-F238E27FC236}">
                <a16:creationId xmlns:a16="http://schemas.microsoft.com/office/drawing/2014/main" id="{6246586D-FDA3-CE4A-81E6-F3B7D8812E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382" y="4085958"/>
            <a:ext cx="1339850" cy="95703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adoop vs. MongoDB: ¿Qué plataforma es mejor para manejar Big Data ...">
            <a:extLst>
              <a:ext uri="{FF2B5EF4-FFF2-40B4-BE49-F238E27FC236}">
                <a16:creationId xmlns:a16="http://schemas.microsoft.com/office/drawing/2014/main" id="{76FDBAE2-ACD2-724D-A830-5DFE8B5084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0200" y="2744133"/>
            <a:ext cx="1235805" cy="144825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a:extLst>
              <a:ext uri="{FF2B5EF4-FFF2-40B4-BE49-F238E27FC236}">
                <a16:creationId xmlns:a16="http://schemas.microsoft.com/office/drawing/2014/main" id="{52489B23-A09A-BA48-9F38-63CA2EAF4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8464" y="4375955"/>
            <a:ext cx="1287541" cy="86302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Redis, base de datos noSql in-memory « Formación, consultoría y ...">
            <a:extLst>
              <a:ext uri="{FF2B5EF4-FFF2-40B4-BE49-F238E27FC236}">
                <a16:creationId xmlns:a16="http://schemas.microsoft.com/office/drawing/2014/main" id="{94005FDB-59C5-084C-942B-4B4D75DC6F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82055" y="2818289"/>
            <a:ext cx="1184886" cy="1000229"/>
          </a:xfrm>
          <a:prstGeom prst="rect">
            <a:avLst/>
          </a:prstGeom>
          <a:noFill/>
          <a:extLst>
            <a:ext uri="{909E8E84-426E-40DD-AFC4-6F175D3DCCD1}">
              <a14:hiddenFill xmlns:a14="http://schemas.microsoft.com/office/drawing/2010/main">
                <a:solidFill>
                  <a:srgbClr val="FFFFFF"/>
                </a:solidFill>
              </a14:hiddenFill>
            </a:ext>
          </a:extLst>
        </p:spPr>
      </p:pic>
      <p:pic>
        <p:nvPicPr>
          <p:cNvPr id="3" name="Gráfico 2">
            <a:extLst>
              <a:ext uri="{FF2B5EF4-FFF2-40B4-BE49-F238E27FC236}">
                <a16:creationId xmlns:a16="http://schemas.microsoft.com/office/drawing/2014/main" id="{0C402839-2235-DC42-A99D-7C72334965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31850" y="2644979"/>
            <a:ext cx="1584914" cy="1098029"/>
          </a:xfrm>
          <a:prstGeom prst="rect">
            <a:avLst/>
          </a:prstGeom>
        </p:spPr>
      </p:pic>
      <p:pic>
        <p:nvPicPr>
          <p:cNvPr id="21" name="Imagen 20">
            <a:extLst>
              <a:ext uri="{FF2B5EF4-FFF2-40B4-BE49-F238E27FC236}">
                <a16:creationId xmlns:a16="http://schemas.microsoft.com/office/drawing/2014/main" id="{DCA9D017-F2F9-D847-A7C2-16441BED8DE9}"/>
              </a:ext>
            </a:extLst>
          </p:cNvPr>
          <p:cNvPicPr>
            <a:picLocks noChangeAspect="1"/>
          </p:cNvPicPr>
          <p:nvPr/>
        </p:nvPicPr>
        <p:blipFill>
          <a:blip r:embed="rId10"/>
          <a:stretch>
            <a:fillRect/>
          </a:stretch>
        </p:blipFill>
        <p:spPr>
          <a:xfrm>
            <a:off x="9482055" y="4192389"/>
            <a:ext cx="2540000" cy="952500"/>
          </a:xfrm>
          <a:prstGeom prst="rect">
            <a:avLst/>
          </a:prstGeom>
        </p:spPr>
      </p:pic>
      <p:pic>
        <p:nvPicPr>
          <p:cNvPr id="4" name="Imagen 3">
            <a:extLst>
              <a:ext uri="{FF2B5EF4-FFF2-40B4-BE49-F238E27FC236}">
                <a16:creationId xmlns:a16="http://schemas.microsoft.com/office/drawing/2014/main" id="{AF1EC6A1-240C-7D41-A51E-2383C93A8367}"/>
              </a:ext>
            </a:extLst>
          </p:cNvPr>
          <p:cNvPicPr>
            <a:picLocks noChangeAspect="1"/>
          </p:cNvPicPr>
          <p:nvPr/>
        </p:nvPicPr>
        <p:blipFill>
          <a:blip r:embed="rId11"/>
          <a:stretch>
            <a:fillRect/>
          </a:stretch>
        </p:blipFill>
        <p:spPr>
          <a:xfrm>
            <a:off x="7590173" y="5422543"/>
            <a:ext cx="1335832" cy="1200444"/>
          </a:xfrm>
          <a:prstGeom prst="rect">
            <a:avLst/>
          </a:prstGeom>
        </p:spPr>
      </p:pic>
      <p:pic>
        <p:nvPicPr>
          <p:cNvPr id="11" name="Imagen 10">
            <a:extLst>
              <a:ext uri="{FF2B5EF4-FFF2-40B4-BE49-F238E27FC236}">
                <a16:creationId xmlns:a16="http://schemas.microsoft.com/office/drawing/2014/main" id="{6D2A337E-5215-4B48-8FA3-024840E6DEF0}"/>
              </a:ext>
            </a:extLst>
          </p:cNvPr>
          <p:cNvPicPr>
            <a:picLocks noChangeAspect="1"/>
          </p:cNvPicPr>
          <p:nvPr/>
        </p:nvPicPr>
        <p:blipFill>
          <a:blip r:embed="rId12"/>
          <a:stretch>
            <a:fillRect/>
          </a:stretch>
        </p:blipFill>
        <p:spPr>
          <a:xfrm>
            <a:off x="1430258" y="5580198"/>
            <a:ext cx="1269720" cy="529050"/>
          </a:xfrm>
          <a:prstGeom prst="rect">
            <a:avLst/>
          </a:prstGeom>
        </p:spPr>
      </p:pic>
      <p:pic>
        <p:nvPicPr>
          <p:cNvPr id="10" name="Imagen 9">
            <a:extLst>
              <a:ext uri="{FF2B5EF4-FFF2-40B4-BE49-F238E27FC236}">
                <a16:creationId xmlns:a16="http://schemas.microsoft.com/office/drawing/2014/main" id="{BE3A46AE-A5CF-E64C-B021-DA5ED4A2C0BA}"/>
              </a:ext>
            </a:extLst>
          </p:cNvPr>
          <p:cNvPicPr>
            <a:picLocks noChangeAspect="1"/>
          </p:cNvPicPr>
          <p:nvPr/>
        </p:nvPicPr>
        <p:blipFill>
          <a:blip r:embed="rId13"/>
          <a:stretch>
            <a:fillRect/>
          </a:stretch>
        </p:blipFill>
        <p:spPr>
          <a:xfrm>
            <a:off x="3429107" y="5238977"/>
            <a:ext cx="1230586" cy="1045998"/>
          </a:xfrm>
          <a:prstGeom prst="rect">
            <a:avLst/>
          </a:prstGeom>
        </p:spPr>
      </p:pic>
    </p:spTree>
    <p:extLst>
      <p:ext uri="{BB962C8B-B14F-4D97-AF65-F5344CB8AC3E}">
        <p14:creationId xmlns:p14="http://schemas.microsoft.com/office/powerpoint/2010/main" val="97563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238;p13">
            <a:extLst>
              <a:ext uri="{FF2B5EF4-FFF2-40B4-BE49-F238E27FC236}">
                <a16:creationId xmlns:a16="http://schemas.microsoft.com/office/drawing/2014/main" id="{5D119B80-7C17-7041-9B7E-D672038167BA}"/>
              </a:ext>
            </a:extLst>
          </p:cNvPr>
          <p:cNvSpPr/>
          <p:nvPr/>
        </p:nvSpPr>
        <p:spPr>
          <a:xfrm>
            <a:off x="3300903" y="1364176"/>
            <a:ext cx="360000" cy="360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3"/>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Tipos de BBDD</a:t>
            </a:r>
          </a:p>
        </p:txBody>
      </p:sp>
      <p:sp>
        <p:nvSpPr>
          <p:cNvPr id="21" name="CuadroTexto 20">
            <a:extLst>
              <a:ext uri="{FF2B5EF4-FFF2-40B4-BE49-F238E27FC236}">
                <a16:creationId xmlns:a16="http://schemas.microsoft.com/office/drawing/2014/main" id="{12FD247A-EDC2-C947-A445-FD5264489AF9}"/>
              </a:ext>
            </a:extLst>
          </p:cNvPr>
          <p:cNvSpPr txBox="1"/>
          <p:nvPr/>
        </p:nvSpPr>
        <p:spPr>
          <a:xfrm>
            <a:off x="3179308" y="1416273"/>
            <a:ext cx="6206430" cy="584775"/>
          </a:xfrm>
          <a:prstGeom prst="rect">
            <a:avLst/>
          </a:prstGeom>
          <a:noFill/>
        </p:spPr>
        <p:txBody>
          <a:bodyPr wrap="square" rtlCol="0">
            <a:spAutoFit/>
          </a:bodyPr>
          <a:lstStyle/>
          <a:p>
            <a:pPr algn="ctr">
              <a:buClr>
                <a:schemeClr val="bg1"/>
              </a:buClr>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¿Cuándo utilizar SQL o NoSQL?</a:t>
            </a:r>
          </a:p>
        </p:txBody>
      </p:sp>
      <p:graphicFrame>
        <p:nvGraphicFramePr>
          <p:cNvPr id="2" name="Tabla 1">
            <a:extLst>
              <a:ext uri="{FF2B5EF4-FFF2-40B4-BE49-F238E27FC236}">
                <a16:creationId xmlns:a16="http://schemas.microsoft.com/office/drawing/2014/main" id="{FE4403A2-BC15-3A48-B89A-74D2A374C0A8}"/>
              </a:ext>
            </a:extLst>
          </p:cNvPr>
          <p:cNvGraphicFramePr>
            <a:graphicFrameLocks noGrp="1"/>
          </p:cNvGraphicFramePr>
          <p:nvPr>
            <p:extLst>
              <p:ext uri="{D42A27DB-BD31-4B8C-83A1-F6EECF244321}">
                <p14:modId xmlns:p14="http://schemas.microsoft.com/office/powerpoint/2010/main" val="1512587450"/>
              </p:ext>
            </p:extLst>
          </p:nvPr>
        </p:nvGraphicFramePr>
        <p:xfrm>
          <a:off x="2308772" y="2314455"/>
          <a:ext cx="8128000" cy="3901440"/>
        </p:xfrm>
        <a:graphic>
          <a:graphicData uri="http://schemas.openxmlformats.org/drawingml/2006/table">
            <a:tbl>
              <a:tblPr firstRow="1" bandRow="1">
                <a:tableStyleId>{F2DE63D5-997A-4646-A377-4702673A728D}</a:tableStyleId>
              </a:tblPr>
              <a:tblGrid>
                <a:gridCol w="4064000">
                  <a:extLst>
                    <a:ext uri="{9D8B030D-6E8A-4147-A177-3AD203B41FA5}">
                      <a16:colId xmlns:a16="http://schemas.microsoft.com/office/drawing/2014/main" val="1223865789"/>
                    </a:ext>
                  </a:extLst>
                </a:gridCol>
                <a:gridCol w="4064000">
                  <a:extLst>
                    <a:ext uri="{9D8B030D-6E8A-4147-A177-3AD203B41FA5}">
                      <a16:colId xmlns:a16="http://schemas.microsoft.com/office/drawing/2014/main" val="872193811"/>
                    </a:ext>
                  </a:extLst>
                </a:gridCol>
              </a:tblGrid>
              <a:tr h="370840">
                <a:tc>
                  <a:txBody>
                    <a:bodyPr/>
                    <a:lstStyle/>
                    <a:p>
                      <a:pPr algn="ctr"/>
                      <a:r>
                        <a:rPr lang="es-CO" sz="3200" dirty="0">
                          <a:latin typeface="Open Sans" panose="020B0606030504020204" pitchFamily="34" charset="0"/>
                          <a:ea typeface="Open Sans" panose="020B0606030504020204" pitchFamily="34" charset="0"/>
                          <a:cs typeface="Open Sans" panose="020B0606030504020204" pitchFamily="34" charset="0"/>
                        </a:rPr>
                        <a:t>SQL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0809"/>
                    </a:solidFill>
                  </a:tcPr>
                </a:tc>
                <a:tc>
                  <a:txBody>
                    <a:bodyPr/>
                    <a:lstStyle/>
                    <a:p>
                      <a:pPr algn="ctr"/>
                      <a:r>
                        <a:rPr lang="es-CO" sz="3200" dirty="0">
                          <a:latin typeface="Open Sans" panose="020B0606030504020204" pitchFamily="34" charset="0"/>
                          <a:ea typeface="Open Sans" panose="020B0606030504020204" pitchFamily="34" charset="0"/>
                          <a:cs typeface="Open Sans" panose="020B0606030504020204" pitchFamily="34" charset="0"/>
                        </a:rPr>
                        <a:t>NoSQL</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0809"/>
                    </a:solidFill>
                  </a:tcPr>
                </a:tc>
                <a:extLst>
                  <a:ext uri="{0D108BD9-81ED-4DB2-BD59-A6C34878D82A}">
                    <a16:rowId xmlns:a16="http://schemas.microsoft.com/office/drawing/2014/main" val="1547216369"/>
                  </a:ext>
                </a:extLst>
              </a:tr>
              <a:tr h="370840">
                <a:tc>
                  <a:txBody>
                    <a:bodyPr/>
                    <a:lstStyle/>
                    <a:p>
                      <a:r>
                        <a:rPr lang="es-CO" sz="2000" dirty="0">
                          <a:latin typeface="Open Sans" panose="020B0606030504020204" pitchFamily="34" charset="0"/>
                          <a:ea typeface="Open Sans" panose="020B0606030504020204" pitchFamily="34" charset="0"/>
                          <a:cs typeface="Open Sans" panose="020B0606030504020204" pitchFamily="34" charset="0"/>
                        </a:rPr>
                        <a:t>Cuando el volumen de mis datos no crece o lohace poco a poco</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s-CO" sz="2000" dirty="0">
                          <a:latin typeface="Open Sans" panose="020B0606030504020204" pitchFamily="34" charset="0"/>
                          <a:ea typeface="Open Sans" panose="020B0606030504020204" pitchFamily="34" charset="0"/>
                          <a:cs typeface="Open Sans" panose="020B0606030504020204" pitchFamily="34" charset="0"/>
                        </a:rPr>
                        <a:t>Cuando el volumen de mis datos crece muy rápidamente en momentos puntuales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18987975"/>
                  </a:ext>
                </a:extLst>
              </a:tr>
              <a:tr h="370840">
                <a:tc>
                  <a:txBody>
                    <a:bodyPr/>
                    <a:lstStyle/>
                    <a:p>
                      <a:r>
                        <a:rPr lang="es-CO" sz="2000" dirty="0">
                          <a:latin typeface="Open Sans" panose="020B0606030504020204" pitchFamily="34" charset="0"/>
                          <a:ea typeface="Open Sans" panose="020B0606030504020204" pitchFamily="34" charset="0"/>
                          <a:cs typeface="Open Sans" panose="020B0606030504020204" pitchFamily="34" charset="0"/>
                        </a:rPr>
                        <a:t>Cuando las necesidades de proceso se pueden asumir en un solo servidor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s-CO" sz="2000" dirty="0">
                          <a:latin typeface="Open Sans" panose="020B0606030504020204" pitchFamily="34" charset="0"/>
                          <a:ea typeface="Open Sans" panose="020B0606030504020204" pitchFamily="34" charset="0"/>
                          <a:cs typeface="Open Sans" panose="020B0606030504020204" pitchFamily="34" charset="0"/>
                        </a:rPr>
                        <a:t>Cuando las necesidades de proceso no se pueden preveer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799471276"/>
                  </a:ext>
                </a:extLst>
              </a:tr>
              <a:tr h="370840">
                <a:tc>
                  <a:txBody>
                    <a:bodyPr/>
                    <a:lstStyle/>
                    <a:p>
                      <a:r>
                        <a:rPr lang="es-CO" sz="2000" dirty="0">
                          <a:latin typeface="Open Sans" panose="020B0606030504020204" pitchFamily="34" charset="0"/>
                          <a:ea typeface="Open Sans" panose="020B0606030504020204" pitchFamily="34" charset="0"/>
                          <a:cs typeface="Open Sans" panose="020B0606030504020204" pitchFamily="34" charset="0"/>
                        </a:rPr>
                        <a:t>Cuando no tenemos picos de uso del sistema por parte de los usuarios más allá de los previstos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s-CO" sz="2000" dirty="0">
                          <a:latin typeface="Open Sans" panose="020B0606030504020204" pitchFamily="34" charset="0"/>
                          <a:ea typeface="Open Sans" panose="020B0606030504020204" pitchFamily="34" charset="0"/>
                          <a:cs typeface="Open Sans" panose="020B0606030504020204" pitchFamily="34" charset="0"/>
                        </a:rPr>
                        <a:t>Cuando tenemos picos de uso del sistema por parte de usuarios en múltiples ocasiones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787413"/>
                  </a:ext>
                </a:extLst>
              </a:tr>
            </a:tbl>
          </a:graphicData>
        </a:graphic>
      </p:graphicFrame>
    </p:spTree>
    <p:extLst>
      <p:ext uri="{BB962C8B-B14F-4D97-AF65-F5344CB8AC3E}">
        <p14:creationId xmlns:p14="http://schemas.microsoft.com/office/powerpoint/2010/main" val="392255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4;p13">
            <a:extLst>
              <a:ext uri="{FF2B5EF4-FFF2-40B4-BE49-F238E27FC236}">
                <a16:creationId xmlns:a16="http://schemas.microsoft.com/office/drawing/2014/main" id="{1B53C965-E023-C84C-9C91-5ED7F61C66F1}"/>
              </a:ext>
            </a:extLst>
          </p:cNvPr>
          <p:cNvSpPr/>
          <p:nvPr/>
        </p:nvSpPr>
        <p:spPr>
          <a:xfrm flipV="1">
            <a:off x="332509" y="-387929"/>
            <a:ext cx="443346" cy="7749309"/>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38;p13">
            <a:extLst>
              <a:ext uri="{FF2B5EF4-FFF2-40B4-BE49-F238E27FC236}">
                <a16:creationId xmlns:a16="http://schemas.microsoft.com/office/drawing/2014/main" id="{F869AF42-4B1B-AC43-ACE9-83CDA3CA31DA}"/>
              </a:ext>
            </a:extLst>
          </p:cNvPr>
          <p:cNvSpPr/>
          <p:nvPr/>
        </p:nvSpPr>
        <p:spPr>
          <a:xfrm>
            <a:off x="619048" y="0"/>
            <a:ext cx="1296000" cy="1296000"/>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A48494F6-B785-8D44-B3D1-0A6E766EA6A1}"/>
              </a:ext>
            </a:extLst>
          </p:cNvPr>
          <p:cNvSpPr txBox="1"/>
          <p:nvPr/>
        </p:nvSpPr>
        <p:spPr>
          <a:xfrm>
            <a:off x="1400121" y="543743"/>
            <a:ext cx="7245116" cy="752257"/>
          </a:xfrm>
          <a:prstGeom prst="rect">
            <a:avLst/>
          </a:prstGeom>
          <a:noFill/>
        </p:spPr>
        <p:txBody>
          <a:bodyPr wrap="square" rtlCol="0">
            <a:spAutoFit/>
          </a:bodyPr>
          <a:lstStyle/>
          <a:p>
            <a:pPr marL="514350" indent="-514350">
              <a:lnSpc>
                <a:spcPct val="150000"/>
              </a:lnSpc>
              <a:buClr>
                <a:schemeClr val="bg1"/>
              </a:buClr>
              <a:buFont typeface="+mj-lt"/>
              <a:buAutoNum type="arabicPeriod" startAt="4"/>
            </a:pPr>
            <a:r>
              <a:rPr lang="es-CO" sz="3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Bases de Datos Relacionales</a:t>
            </a:r>
          </a:p>
        </p:txBody>
      </p:sp>
      <p:sp>
        <p:nvSpPr>
          <p:cNvPr id="2" name="CuadroTexto 1">
            <a:extLst>
              <a:ext uri="{FF2B5EF4-FFF2-40B4-BE49-F238E27FC236}">
                <a16:creationId xmlns:a16="http://schemas.microsoft.com/office/drawing/2014/main" id="{D1CF914E-1458-ED40-9577-CEDD54F03D14}"/>
              </a:ext>
            </a:extLst>
          </p:cNvPr>
          <p:cNvSpPr txBox="1"/>
          <p:nvPr/>
        </p:nvSpPr>
        <p:spPr>
          <a:xfrm>
            <a:off x="951346" y="1683929"/>
            <a:ext cx="10935855" cy="4708981"/>
          </a:xfrm>
          <a:prstGeom prst="rect">
            <a:avLst/>
          </a:prstGeom>
          <a:noFill/>
        </p:spPr>
        <p:txBody>
          <a:bodyPr wrap="square" rtlCol="0">
            <a:spAutoFit/>
          </a:bodyPr>
          <a:lstStyle/>
          <a:p>
            <a:pPr>
              <a:spcBef>
                <a:spcPts val="1800"/>
              </a:spcBef>
            </a:pPr>
            <a:r>
              <a:rPr lang="es-CO" sz="2000" dirty="0">
                <a:latin typeface="Open Sans" panose="020B0606030504020204" pitchFamily="34" charset="0"/>
                <a:ea typeface="Open Sans" panose="020B0606030504020204" pitchFamily="34" charset="0"/>
                <a:cs typeface="Open Sans" panose="020B0606030504020204" pitchFamily="34" charset="0"/>
              </a:rPr>
              <a:t>Los RDBMS (Relational Data Base Management System) se rigen por el principio </a:t>
            </a:r>
            <a:r>
              <a:rPr lang="es-CO" sz="2000" b="1" dirty="0">
                <a:latin typeface="Open Sans" panose="020B0606030504020204" pitchFamily="34" charset="0"/>
                <a:ea typeface="Open Sans" panose="020B0606030504020204" pitchFamily="34" charset="0"/>
                <a:cs typeface="Open Sans" panose="020B0606030504020204" pitchFamily="34" charset="0"/>
              </a:rPr>
              <a:t>ACID </a:t>
            </a:r>
            <a:r>
              <a:rPr lang="es-CO" sz="2000" dirty="0">
                <a:latin typeface="Open Sans" panose="020B0606030504020204" pitchFamily="34" charset="0"/>
                <a:ea typeface="Open Sans" panose="020B0606030504020204" pitchFamily="34" charset="0"/>
                <a:cs typeface="Open Sans" panose="020B0606030504020204" pitchFamily="34" charset="0"/>
              </a:rPr>
              <a:t>(Atomicity, Consistency, Isolation, Durability):</a:t>
            </a:r>
          </a:p>
          <a:p>
            <a:pPr marL="342900" indent="-342900" algn="just">
              <a:spcBef>
                <a:spcPts val="1800"/>
              </a:spcBef>
              <a:buClr>
                <a:srgbClr val="F20809"/>
              </a:buClr>
              <a:buFont typeface="Wingdings" pitchFamily="2" charset="2"/>
              <a:buChar char="§"/>
            </a:pPr>
            <a:r>
              <a:rPr lang="es-CO" sz="2000" b="1" dirty="0">
                <a:latin typeface="Open Sans" panose="020B0606030504020204" pitchFamily="34" charset="0"/>
                <a:ea typeface="Open Sans" panose="020B0606030504020204" pitchFamily="34" charset="0"/>
                <a:cs typeface="Open Sans" panose="020B0606030504020204" pitchFamily="34" charset="0"/>
              </a:rPr>
              <a:t>Atomicidad:</a:t>
            </a:r>
            <a:r>
              <a:rPr lang="es-CO" sz="2000" dirty="0">
                <a:latin typeface="Open Sans" panose="020B0606030504020204" pitchFamily="34" charset="0"/>
                <a:ea typeface="Open Sans" panose="020B0606030504020204" pitchFamily="34" charset="0"/>
                <a:cs typeface="Open Sans" panose="020B0606030504020204" pitchFamily="34" charset="0"/>
              </a:rPr>
              <a:t> Las operaciones que se realizan sobre los datos deben ser absolutas.</a:t>
            </a:r>
          </a:p>
          <a:p>
            <a:pPr marL="342900" indent="-342900" algn="just">
              <a:spcBef>
                <a:spcPts val="1800"/>
              </a:spcBef>
              <a:buClr>
                <a:srgbClr val="F20809"/>
              </a:buClr>
              <a:buFont typeface="Wingdings" pitchFamily="2" charset="2"/>
              <a:buChar char="§"/>
              <a:tabLst>
                <a:tab pos="569913" algn="l"/>
              </a:tabLst>
            </a:pPr>
            <a:r>
              <a:rPr lang="es-CO" sz="2000" b="1" dirty="0">
                <a:latin typeface="Open Sans" panose="020B0606030504020204" pitchFamily="34" charset="0"/>
                <a:ea typeface="Open Sans" panose="020B0606030504020204" pitchFamily="34" charset="0"/>
                <a:cs typeface="Open Sans" panose="020B0606030504020204" pitchFamily="34" charset="0"/>
              </a:rPr>
              <a:t>Consistencia o Integridad:</a:t>
            </a:r>
            <a:r>
              <a:rPr lang="es-CO" sz="2000" dirty="0">
                <a:latin typeface="Open Sans" panose="020B0606030504020204" pitchFamily="34" charset="0"/>
                <a:ea typeface="Open Sans" panose="020B0606030504020204" pitchFamily="34" charset="0"/>
                <a:cs typeface="Open Sans" panose="020B0606030504020204" pitchFamily="34" charset="0"/>
              </a:rPr>
              <a:t> Cualquier operación realizada en la base de datos debe llevarla de un estado válido a otro igualmente válido.</a:t>
            </a:r>
          </a:p>
          <a:p>
            <a:pPr marL="342900" indent="-342900" algn="just">
              <a:spcBef>
                <a:spcPts val="1800"/>
              </a:spcBef>
              <a:buClr>
                <a:srgbClr val="F20809"/>
              </a:buClr>
              <a:buFont typeface="Wingdings" pitchFamily="2" charset="2"/>
              <a:buChar char="§"/>
            </a:pPr>
            <a:r>
              <a:rPr lang="es-CO" sz="2000" b="1" dirty="0">
                <a:latin typeface="Open Sans" panose="020B0606030504020204" pitchFamily="34" charset="0"/>
                <a:ea typeface="Open Sans" panose="020B0606030504020204" pitchFamily="34" charset="0"/>
                <a:cs typeface="Open Sans" panose="020B0606030504020204" pitchFamily="34" charset="0"/>
              </a:rPr>
              <a:t>Aislamiento: </a:t>
            </a:r>
            <a:r>
              <a:rPr lang="es-CO" sz="2000" dirty="0">
                <a:latin typeface="Open Sans" panose="020B0606030504020204" pitchFamily="34" charset="0"/>
                <a:ea typeface="Open Sans" panose="020B0606030504020204" pitchFamily="34" charset="0"/>
                <a:cs typeface="Open Sans" panose="020B0606030504020204" pitchFamily="34" charset="0"/>
              </a:rPr>
              <a:t>Ninguna operación puede o debe afectar a otras. Asegura que la realización de dos transacciones sobre la misma información sean independientes y no generen ningún tipo de error</a:t>
            </a:r>
          </a:p>
          <a:p>
            <a:pPr marL="342900" indent="-342900" algn="just">
              <a:spcBef>
                <a:spcPts val="1800"/>
              </a:spcBef>
              <a:buClr>
                <a:srgbClr val="F20809"/>
              </a:buClr>
              <a:buFont typeface="Wingdings" pitchFamily="2" charset="2"/>
              <a:buChar char="§"/>
            </a:pPr>
            <a:r>
              <a:rPr lang="es-CO" sz="2000" b="1" dirty="0">
                <a:latin typeface="Open Sans" panose="020B0606030504020204" pitchFamily="34" charset="0"/>
                <a:ea typeface="Open Sans" panose="020B0606030504020204" pitchFamily="34" charset="0"/>
                <a:cs typeface="Open Sans" panose="020B0606030504020204" pitchFamily="34" charset="0"/>
              </a:rPr>
              <a:t>Durabilidad o Persistencia: </a:t>
            </a:r>
            <a:r>
              <a:rPr lang="es-CO" sz="2000" dirty="0">
                <a:latin typeface="Open Sans" panose="020B0606030504020204" pitchFamily="34" charset="0"/>
                <a:ea typeface="Open Sans" panose="020B0606030504020204" pitchFamily="34" charset="0"/>
                <a:cs typeface="Open Sans" panose="020B0606030504020204" pitchFamily="34" charset="0"/>
              </a:rPr>
              <a:t>Cualquier operación realizada en una base de datos será permanente una vez ejecutada, incluso si ocurre un fallo inesperado en el sistema, los datos serán almacenados en su último estado conocido.</a:t>
            </a:r>
          </a:p>
          <a:p>
            <a:endParaRPr lang="es-CO"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022217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1399</Words>
  <Application>Microsoft Macintosh PowerPoint</Application>
  <PresentationFormat>Panorámica</PresentationFormat>
  <Paragraphs>162</Paragraphs>
  <Slides>26</Slides>
  <Notes>0</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.PingFang SC Regular</vt:lpstr>
      <vt:lpstr>Arial</vt:lpstr>
      <vt:lpstr>Calibri</vt:lpstr>
      <vt:lpstr>Calibri Light</vt:lpstr>
      <vt:lpstr>Open Sans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Borja Puig</dc:creator>
  <cp:lastModifiedBy>Borja Puig</cp:lastModifiedBy>
  <cp:revision>42</cp:revision>
  <dcterms:created xsi:type="dcterms:W3CDTF">2021-05-09T14:49:59Z</dcterms:created>
  <dcterms:modified xsi:type="dcterms:W3CDTF">2021-05-11T11:15:27Z</dcterms:modified>
</cp:coreProperties>
</file>