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0" r:id="rId4"/>
    <p:sldId id="258" r:id="rId5"/>
    <p:sldId id="259" r:id="rId6"/>
    <p:sldId id="264" r:id="rId7"/>
    <p:sldId id="261" r:id="rId8"/>
    <p:sldId id="262" r:id="rId9"/>
    <p:sldId id="263" r:id="rId10"/>
    <p:sldId id="265" r:id="rId11"/>
    <p:sldId id="266" r:id="rId12"/>
    <p:sldId id="267" r:id="rId13"/>
    <p:sldId id="274"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697" autoAdjust="0"/>
  </p:normalViewPr>
  <p:slideViewPr>
    <p:cSldViewPr snapToGrid="0">
      <p:cViewPr varScale="1">
        <p:scale>
          <a:sx n="69" d="100"/>
          <a:sy n="69" d="100"/>
        </p:scale>
        <p:origin x="50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E9734-0CC3-4020-9025-49680F0A1CBD}" type="datetimeFigureOut">
              <a:rPr lang="en-US" smtClean="0"/>
              <a:t>7/12/2021</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50BC0-CB95-4498-B267-8D0E3F011EB8}" type="slidenum">
              <a:rPr lang="en-US" smtClean="0"/>
              <a:t>‹Nº›</a:t>
            </a:fld>
            <a:endParaRPr lang="en-US"/>
          </a:p>
        </p:txBody>
      </p:sp>
    </p:spTree>
    <p:extLst>
      <p:ext uri="{BB962C8B-B14F-4D97-AF65-F5344CB8AC3E}">
        <p14:creationId xmlns:p14="http://schemas.microsoft.com/office/powerpoint/2010/main" val="2501711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94E50BC0-CB95-4498-B267-8D0E3F011EB8}" type="slidenum">
              <a:rPr lang="en-US" smtClean="0"/>
              <a:t>1</a:t>
            </a:fld>
            <a:endParaRPr lang="en-US"/>
          </a:p>
        </p:txBody>
      </p:sp>
    </p:spTree>
    <p:extLst>
      <p:ext uri="{BB962C8B-B14F-4D97-AF65-F5344CB8AC3E}">
        <p14:creationId xmlns:p14="http://schemas.microsoft.com/office/powerpoint/2010/main" val="1409947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Veamos algunas</a:t>
            </a:r>
            <a:r>
              <a:rPr lang="es-AR" baseline="0" dirty="0" smtClean="0"/>
              <a:t> de las técnicas de </a:t>
            </a:r>
            <a:r>
              <a:rPr lang="es-AR" baseline="0" dirty="0" err="1" smtClean="0"/>
              <a:t>preprocesamiento</a:t>
            </a:r>
            <a:r>
              <a:rPr lang="es-AR" baseline="0" dirty="0" smtClean="0"/>
              <a:t> realizadas para entrenar los modelos…</a:t>
            </a:r>
            <a:endParaRPr lang="en-US" dirty="0"/>
          </a:p>
        </p:txBody>
      </p:sp>
      <p:sp>
        <p:nvSpPr>
          <p:cNvPr id="4" name="Marcador de número de diapositiva 3"/>
          <p:cNvSpPr>
            <a:spLocks noGrp="1"/>
          </p:cNvSpPr>
          <p:nvPr>
            <p:ph type="sldNum" sz="quarter" idx="10"/>
          </p:nvPr>
        </p:nvSpPr>
        <p:spPr/>
        <p:txBody>
          <a:bodyPr/>
          <a:lstStyle/>
          <a:p>
            <a:fld id="{94E50BC0-CB95-4498-B267-8D0E3F011EB8}" type="slidenum">
              <a:rPr lang="en-US" smtClean="0"/>
              <a:t>10</a:t>
            </a:fld>
            <a:endParaRPr lang="en-US"/>
          </a:p>
        </p:txBody>
      </p:sp>
    </p:spTree>
    <p:extLst>
      <p:ext uri="{BB962C8B-B14F-4D97-AF65-F5344CB8AC3E}">
        <p14:creationId xmlns:p14="http://schemas.microsoft.com/office/powerpoint/2010/main" val="664246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Cuando se trata de imágenes a color, suele hacerse un cambio para convertir la imagen a la escala de grises y evitar mayor procesamiento con tres canales de colores básicos que tiene toda imagen en color.</a:t>
            </a:r>
          </a:p>
          <a:p>
            <a:endParaRPr lang="es-ES" dirty="0" smtClean="0"/>
          </a:p>
          <a:p>
            <a:r>
              <a:rPr lang="es-ES" dirty="0" smtClean="0"/>
              <a:t>En función del</a:t>
            </a:r>
            <a:r>
              <a:rPr lang="es-ES" baseline="0" dirty="0" smtClean="0"/>
              <a:t> objetivo que se busca, se debe definir si es conveniente o no realizar esta </a:t>
            </a:r>
            <a:r>
              <a:rPr lang="es-ES" baseline="0" dirty="0" err="1" smtClean="0"/>
              <a:t>modificacion</a:t>
            </a:r>
            <a:r>
              <a:rPr lang="es-ES" baseline="0" dirty="0" smtClean="0"/>
              <a:t>….. Es una de las pruebas que se puede realizar.</a:t>
            </a:r>
            <a:endParaRPr lang="en-US" dirty="0"/>
          </a:p>
        </p:txBody>
      </p:sp>
      <p:sp>
        <p:nvSpPr>
          <p:cNvPr id="4" name="Marcador de número de diapositiva 3"/>
          <p:cNvSpPr>
            <a:spLocks noGrp="1"/>
          </p:cNvSpPr>
          <p:nvPr>
            <p:ph type="sldNum" sz="quarter" idx="10"/>
          </p:nvPr>
        </p:nvSpPr>
        <p:spPr/>
        <p:txBody>
          <a:bodyPr/>
          <a:lstStyle/>
          <a:p>
            <a:fld id="{94E50BC0-CB95-4498-B267-8D0E3F011EB8}" type="slidenum">
              <a:rPr lang="en-US" smtClean="0"/>
              <a:t>11</a:t>
            </a:fld>
            <a:endParaRPr lang="en-US"/>
          </a:p>
        </p:txBody>
      </p:sp>
    </p:spTree>
    <p:extLst>
      <p:ext uri="{BB962C8B-B14F-4D97-AF65-F5344CB8AC3E}">
        <p14:creationId xmlns:p14="http://schemas.microsoft.com/office/powerpoint/2010/main" val="4176387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Otra de las técnicas utilizadas</a:t>
            </a:r>
            <a:r>
              <a:rPr lang="es-AR" baseline="0" dirty="0" smtClean="0"/>
              <a:t> es la de Data </a:t>
            </a:r>
            <a:r>
              <a:rPr lang="es-AR" baseline="0" dirty="0" err="1" smtClean="0"/>
              <a:t>Augmentation</a:t>
            </a:r>
            <a:r>
              <a:rPr lang="es-AR" baseline="0" dirty="0" smtClean="0"/>
              <a:t>…. La cual </a:t>
            </a:r>
            <a:r>
              <a:rPr lang="es-ES" sz="1200" b="0" i="0" kern="1200" dirty="0" smtClean="0">
                <a:solidFill>
                  <a:schemeClr val="tx1"/>
                </a:solidFill>
                <a:effectLst/>
                <a:latin typeface="+mn-lt"/>
                <a:ea typeface="+mn-ea"/>
                <a:cs typeface="+mn-cs"/>
              </a:rPr>
              <a:t>nos permite aumentar nuestro set de datos de entrenamiento para mejorar la precisión, la generalización, y controlar el </a:t>
            </a:r>
            <a:r>
              <a:rPr lang="es-ES" sz="1200" b="0" i="0" kern="1200" dirty="0" err="1" smtClean="0">
                <a:solidFill>
                  <a:schemeClr val="tx1"/>
                </a:solidFill>
                <a:effectLst/>
                <a:latin typeface="+mn-lt"/>
                <a:ea typeface="+mn-ea"/>
                <a:cs typeface="+mn-cs"/>
              </a:rPr>
              <a:t>overfitting</a:t>
            </a:r>
            <a:r>
              <a:rPr lang="es-ES" sz="1200" b="0" i="0" kern="1200" dirty="0" smtClean="0">
                <a:solidFill>
                  <a:schemeClr val="tx1"/>
                </a:solidFill>
                <a:effectLst/>
                <a:latin typeface="+mn-lt"/>
                <a:ea typeface="+mn-ea"/>
                <a:cs typeface="+mn-cs"/>
              </a:rPr>
              <a:t>.</a:t>
            </a:r>
          </a:p>
          <a:p>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Se hace</a:t>
            </a:r>
            <a:r>
              <a:rPr lang="es-ES" sz="1200" b="0" i="0" kern="1200" baseline="0" dirty="0" smtClean="0">
                <a:solidFill>
                  <a:schemeClr val="tx1"/>
                </a:solidFill>
                <a:effectLst/>
                <a:latin typeface="+mn-lt"/>
                <a:ea typeface="+mn-ea"/>
                <a:cs typeface="+mn-cs"/>
              </a:rPr>
              <a:t> tomando las imágenes del conjunto de entrenamiento y realizándole algunas modificaciones, como girarla, voltearla horizontal o verticalmente, hacerle zoom, cambiarle el brillo….. Esto va a hacer que nuestra red neuronal lo interprete como imágenes diferentes y disponga de un mayor conjunto de datos para entrenarla.</a:t>
            </a:r>
            <a:endParaRPr lang="en-US" dirty="0"/>
          </a:p>
        </p:txBody>
      </p:sp>
      <p:sp>
        <p:nvSpPr>
          <p:cNvPr id="4" name="Marcador de número de diapositiva 3"/>
          <p:cNvSpPr>
            <a:spLocks noGrp="1"/>
          </p:cNvSpPr>
          <p:nvPr>
            <p:ph type="sldNum" sz="quarter" idx="10"/>
          </p:nvPr>
        </p:nvSpPr>
        <p:spPr/>
        <p:txBody>
          <a:bodyPr/>
          <a:lstStyle/>
          <a:p>
            <a:fld id="{94E50BC0-CB95-4498-B267-8D0E3F011EB8}" type="slidenum">
              <a:rPr lang="en-US" smtClean="0"/>
              <a:t>12</a:t>
            </a:fld>
            <a:endParaRPr lang="en-US"/>
          </a:p>
        </p:txBody>
      </p:sp>
    </p:spTree>
    <p:extLst>
      <p:ext uri="{BB962C8B-B14F-4D97-AF65-F5344CB8AC3E}">
        <p14:creationId xmlns:p14="http://schemas.microsoft.com/office/powerpoint/2010/main" val="386900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En</a:t>
            </a:r>
            <a:r>
              <a:rPr lang="es-AR" baseline="0" dirty="0" smtClean="0"/>
              <a:t> cuanto a las conclusiones, me gustaría hacer </a:t>
            </a:r>
            <a:r>
              <a:rPr lang="es-AR" baseline="0" dirty="0" err="1" smtClean="0"/>
              <a:t>incapie</a:t>
            </a:r>
            <a:r>
              <a:rPr lang="es-AR" baseline="0" dirty="0" smtClean="0"/>
              <a:t> en 3 puntos……</a:t>
            </a:r>
          </a:p>
          <a:p>
            <a:r>
              <a:rPr lang="es-AR" baseline="0" dirty="0" smtClean="0"/>
              <a:t>Por un lado, se podría seguir probando mediante cambios en la arquitectura de las capas de la red, o usar una red mas profunda… aunque no necesariamente mejoraría los resultados…</a:t>
            </a:r>
          </a:p>
          <a:p>
            <a:endParaRPr lang="es-AR" baseline="0" dirty="0" smtClean="0"/>
          </a:p>
          <a:p>
            <a:r>
              <a:rPr lang="es-AR" baseline="0" dirty="0" err="1" smtClean="0"/>
              <a:t>Tambien</a:t>
            </a:r>
            <a:r>
              <a:rPr lang="es-AR" baseline="0" dirty="0" smtClean="0"/>
              <a:t> se podría usar </a:t>
            </a:r>
            <a:r>
              <a:rPr lang="es-AR" baseline="0" dirty="0" err="1" smtClean="0"/>
              <a:t>GridSearch</a:t>
            </a:r>
            <a:r>
              <a:rPr lang="es-AR" baseline="0" dirty="0" smtClean="0"/>
              <a:t> para ajustar mejor los </a:t>
            </a:r>
            <a:r>
              <a:rPr lang="es-AR" baseline="0" dirty="0" err="1" smtClean="0"/>
              <a:t>hiperparametros</a:t>
            </a:r>
            <a:r>
              <a:rPr lang="es-AR" baseline="0" dirty="0" smtClean="0"/>
              <a:t> y obtener mejores resultados… </a:t>
            </a:r>
            <a:r>
              <a:rPr lang="es-AR" baseline="0" dirty="0" err="1" smtClean="0"/>
              <a:t>Podrian</a:t>
            </a:r>
            <a:r>
              <a:rPr lang="es-AR" baseline="0" dirty="0" smtClean="0"/>
              <a:t> cambiarse parámetros como el optimizador, funciones de activación, números de épocas y demás…</a:t>
            </a:r>
          </a:p>
          <a:p>
            <a:endParaRPr lang="es-AR" baseline="0" dirty="0" smtClean="0"/>
          </a:p>
          <a:p>
            <a:r>
              <a:rPr lang="es-AR" baseline="0" dirty="0" smtClean="0"/>
              <a:t>Por ultimo, creo que usar Transfer </a:t>
            </a:r>
            <a:r>
              <a:rPr lang="es-AR" baseline="0" dirty="0" err="1" smtClean="0"/>
              <a:t>Learning</a:t>
            </a:r>
            <a:r>
              <a:rPr lang="es-AR" baseline="0" dirty="0" smtClean="0"/>
              <a:t>… mediante redes neuronales </a:t>
            </a:r>
            <a:r>
              <a:rPr lang="es-AR" baseline="0" dirty="0" err="1" smtClean="0"/>
              <a:t>preentrenadas</a:t>
            </a:r>
            <a:r>
              <a:rPr lang="es-AR" baseline="0" dirty="0" smtClean="0"/>
              <a:t>… como VGG16 o ResNet50… </a:t>
            </a:r>
            <a:r>
              <a:rPr lang="es-ES" baseline="0" dirty="0" smtClean="0"/>
              <a:t>siendo ésta probablemente la medida que mayores repercusiones favorables tenga sobre los modelos predictivos.</a:t>
            </a:r>
            <a:endParaRPr lang="en-US" dirty="0"/>
          </a:p>
        </p:txBody>
      </p:sp>
      <p:sp>
        <p:nvSpPr>
          <p:cNvPr id="4" name="Marcador de número de diapositiva 3"/>
          <p:cNvSpPr>
            <a:spLocks noGrp="1"/>
          </p:cNvSpPr>
          <p:nvPr>
            <p:ph type="sldNum" sz="quarter" idx="10"/>
          </p:nvPr>
        </p:nvSpPr>
        <p:spPr/>
        <p:txBody>
          <a:bodyPr/>
          <a:lstStyle/>
          <a:p>
            <a:fld id="{94E50BC0-CB95-4498-B267-8D0E3F011EB8}" type="slidenum">
              <a:rPr lang="en-US" smtClean="0"/>
              <a:t>18</a:t>
            </a:fld>
            <a:endParaRPr lang="en-US"/>
          </a:p>
        </p:txBody>
      </p:sp>
    </p:spTree>
    <p:extLst>
      <p:ext uri="{BB962C8B-B14F-4D97-AF65-F5344CB8AC3E}">
        <p14:creationId xmlns:p14="http://schemas.microsoft.com/office/powerpoint/2010/main" val="2222780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94E50BC0-CB95-4498-B267-8D0E3F011EB8}" type="slidenum">
              <a:rPr lang="en-US" smtClean="0"/>
              <a:t>19</a:t>
            </a:fld>
            <a:endParaRPr lang="en-US"/>
          </a:p>
        </p:txBody>
      </p:sp>
    </p:spTree>
    <p:extLst>
      <p:ext uri="{BB962C8B-B14F-4D97-AF65-F5344CB8AC3E}">
        <p14:creationId xmlns:p14="http://schemas.microsoft.com/office/powerpoint/2010/main" val="3193243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Antes que nada me presento:</a:t>
            </a:r>
            <a:r>
              <a:rPr lang="es-AR" baseline="0" dirty="0" smtClean="0"/>
              <a:t> mi nombre es Leonardo </a:t>
            </a:r>
            <a:r>
              <a:rPr lang="es-AR" baseline="0" dirty="0" err="1" smtClean="0"/>
              <a:t>Frazzetto</a:t>
            </a:r>
            <a:r>
              <a:rPr lang="es-AR" baseline="0" dirty="0" smtClean="0"/>
              <a:t>, soy estudiante de Data </a:t>
            </a:r>
            <a:r>
              <a:rPr lang="es-AR" baseline="0" dirty="0" err="1" smtClean="0"/>
              <a:t>Science</a:t>
            </a:r>
            <a:r>
              <a:rPr lang="es-AR" baseline="0" dirty="0" smtClean="0"/>
              <a:t> en </a:t>
            </a:r>
            <a:r>
              <a:rPr lang="es-AR" baseline="0" dirty="0" err="1" smtClean="0"/>
              <a:t>The</a:t>
            </a:r>
            <a:r>
              <a:rPr lang="es-AR" baseline="0" dirty="0" smtClean="0"/>
              <a:t> Bridge e Ingeniero Químico.</a:t>
            </a:r>
          </a:p>
          <a:p>
            <a:r>
              <a:rPr lang="es-AR" baseline="0" dirty="0" smtClean="0"/>
              <a:t>Y por sobre todas las cosas, soy amante de los perros sin discriminación de raza, tamaño o forma.</a:t>
            </a:r>
          </a:p>
          <a:p>
            <a:r>
              <a:rPr lang="es-AR" baseline="0" dirty="0" smtClean="0"/>
              <a:t>De hecho siempre que tuve la oportunidad he participado junto a protectoras para tomar perros en transito con la idea de logar encontrarles una familia que pueda brindarle al menos una fracción de todo el amor que ellos tienen para dar.</a:t>
            </a:r>
          </a:p>
          <a:p>
            <a:endParaRPr lang="es-AR" baseline="0" dirty="0" smtClean="0"/>
          </a:p>
          <a:p>
            <a:r>
              <a:rPr lang="es-AR" baseline="0" dirty="0" smtClean="0"/>
              <a:t>El conjunto de datos está conformado por más de 20mil imágenes de perros de 120 razas diferentes con una resolución de 224 x 224… y fue obtenido de </a:t>
            </a:r>
            <a:r>
              <a:rPr lang="es-AR" baseline="0" dirty="0" err="1" smtClean="0"/>
              <a:t>Kaggle</a:t>
            </a:r>
            <a:endParaRPr lang="en-US" dirty="0"/>
          </a:p>
        </p:txBody>
      </p:sp>
      <p:sp>
        <p:nvSpPr>
          <p:cNvPr id="4" name="Marcador de número de diapositiva 3"/>
          <p:cNvSpPr>
            <a:spLocks noGrp="1"/>
          </p:cNvSpPr>
          <p:nvPr>
            <p:ph type="sldNum" sz="quarter" idx="10"/>
          </p:nvPr>
        </p:nvSpPr>
        <p:spPr/>
        <p:txBody>
          <a:bodyPr/>
          <a:lstStyle/>
          <a:p>
            <a:fld id="{94E50BC0-CB95-4498-B267-8D0E3F011EB8}" type="slidenum">
              <a:rPr lang="en-US" smtClean="0"/>
              <a:t>2</a:t>
            </a:fld>
            <a:endParaRPr lang="en-US"/>
          </a:p>
        </p:txBody>
      </p:sp>
    </p:spTree>
    <p:extLst>
      <p:ext uri="{BB962C8B-B14F-4D97-AF65-F5344CB8AC3E}">
        <p14:creationId xmlns:p14="http://schemas.microsoft.com/office/powerpoint/2010/main" val="984731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Hoy les voy a hablar</a:t>
            </a:r>
            <a:r>
              <a:rPr lang="es-AR" baseline="0" dirty="0" smtClean="0"/>
              <a:t> un poco sobre el contexto en el que se ubica este proyecto… cuál es su intención y cuáles son las tecnologías utilizadas para lograrlo.</a:t>
            </a:r>
          </a:p>
          <a:p>
            <a:r>
              <a:rPr lang="es-AR" baseline="0" dirty="0" smtClean="0"/>
              <a:t>Luego veremos lo que serían las Redes Neuronales </a:t>
            </a:r>
            <a:r>
              <a:rPr lang="es-AR" baseline="0" dirty="0" err="1" smtClean="0"/>
              <a:t>Convolucionales</a:t>
            </a:r>
            <a:r>
              <a:rPr lang="es-AR" baseline="0" dirty="0" smtClean="0"/>
              <a:t> y las capas que las componen.</a:t>
            </a:r>
          </a:p>
          <a:p>
            <a:r>
              <a:rPr lang="es-AR" baseline="0" dirty="0" smtClean="0"/>
              <a:t>Hablaremos también sobre algunas de las técnicas de </a:t>
            </a:r>
            <a:r>
              <a:rPr lang="es-AR" baseline="0" dirty="0" err="1" smtClean="0"/>
              <a:t>preprocesamiento</a:t>
            </a:r>
            <a:r>
              <a:rPr lang="es-AR" baseline="0" dirty="0" smtClean="0"/>
              <a:t> que he realizado sobre las imágenes.</a:t>
            </a:r>
            <a:endParaRPr lang="en-US" baseline="0" dirty="0" smtClean="0"/>
          </a:p>
          <a:p>
            <a:r>
              <a:rPr lang="es-AR" baseline="0" dirty="0" smtClean="0"/>
              <a:t>Acto seguido veremos cuáles fueron los resultados obtenidos por los modelos confeccionados e intentaremos hacer una predicción.</a:t>
            </a:r>
          </a:p>
          <a:p>
            <a:r>
              <a:rPr lang="es-AR" baseline="0" dirty="0" smtClean="0"/>
              <a:t>Por último veremos las conclusiones del proyecto.</a:t>
            </a:r>
          </a:p>
        </p:txBody>
      </p:sp>
      <p:sp>
        <p:nvSpPr>
          <p:cNvPr id="4" name="Marcador de número de diapositiva 3"/>
          <p:cNvSpPr>
            <a:spLocks noGrp="1"/>
          </p:cNvSpPr>
          <p:nvPr>
            <p:ph type="sldNum" sz="quarter" idx="10"/>
          </p:nvPr>
        </p:nvSpPr>
        <p:spPr/>
        <p:txBody>
          <a:bodyPr/>
          <a:lstStyle/>
          <a:p>
            <a:fld id="{94E50BC0-CB95-4498-B267-8D0E3F011EB8}" type="slidenum">
              <a:rPr lang="en-US" smtClean="0"/>
              <a:t>3</a:t>
            </a:fld>
            <a:endParaRPr lang="en-US"/>
          </a:p>
        </p:txBody>
      </p:sp>
    </p:spTree>
    <p:extLst>
      <p:ext uri="{BB962C8B-B14F-4D97-AF65-F5344CB8AC3E}">
        <p14:creationId xmlns:p14="http://schemas.microsoft.com/office/powerpoint/2010/main" val="3334517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A día de hoy, la Federación </a:t>
            </a:r>
            <a:r>
              <a:rPr lang="es-AR" dirty="0" err="1" smtClean="0"/>
              <a:t>Cinológica</a:t>
            </a:r>
            <a:r>
              <a:rPr lang="es-AR" baseline="0" dirty="0" smtClean="0"/>
              <a:t> Internacional reconoce 368 razas de perro diferentes.</a:t>
            </a:r>
          </a:p>
          <a:p>
            <a:endParaRPr lang="es-AR" baseline="0" dirty="0" smtClean="0"/>
          </a:p>
          <a:p>
            <a:r>
              <a:rPr lang="es-AR" baseline="0" dirty="0" smtClean="0"/>
              <a:t>La intensión de este proyecto viene como consecuencia de una anécdota que me sucedió hace tiempo… Vi un perro que no había visto nunca antes. Era un perro bastante raro, que parecía una cruza entre un Galgo y un Afgano… La verdad que no era un perro muy lindo, pero tenia mucha curiosidad por saber de que raza se trataba… Entonces no se me ocurrió otra cosa que ir a preguntarle al dueño… diciéndole lo “LINDO” que era el perro.</a:t>
            </a:r>
          </a:p>
          <a:p>
            <a:endParaRPr lang="es-AR" baseline="0" dirty="0" smtClean="0"/>
          </a:p>
          <a:p>
            <a:r>
              <a:rPr lang="es-AR" baseline="0" dirty="0" smtClean="0"/>
              <a:t>Este proyecto tiene entonces la intención de brindar una funcionalidad que en ese momento me hubiese servido de mucho… Sacarle una foto al perro y que pueda determinar a que raza pertenece.</a:t>
            </a:r>
          </a:p>
          <a:p>
            <a:endParaRPr lang="es-AR" baseline="0" dirty="0" smtClean="0"/>
          </a:p>
          <a:p>
            <a:r>
              <a:rPr lang="es-AR" baseline="0" dirty="0" smtClean="0"/>
              <a:t>En cuanto a la tecnología…. El proyecto se apoya en el uso de Redes Neuronales </a:t>
            </a:r>
            <a:r>
              <a:rPr lang="es-AR" baseline="0" dirty="0" err="1" smtClean="0"/>
              <a:t>Convolucionales</a:t>
            </a:r>
            <a:r>
              <a:rPr lang="es-AR" baseline="0" dirty="0" smtClean="0"/>
              <a:t> para predecir entre un total de 120 razas diferentes.</a:t>
            </a:r>
            <a:endParaRPr lang="en-US" dirty="0"/>
          </a:p>
        </p:txBody>
      </p:sp>
      <p:sp>
        <p:nvSpPr>
          <p:cNvPr id="4" name="Marcador de número de diapositiva 3"/>
          <p:cNvSpPr>
            <a:spLocks noGrp="1"/>
          </p:cNvSpPr>
          <p:nvPr>
            <p:ph type="sldNum" sz="quarter" idx="10"/>
          </p:nvPr>
        </p:nvSpPr>
        <p:spPr/>
        <p:txBody>
          <a:bodyPr/>
          <a:lstStyle/>
          <a:p>
            <a:fld id="{94E50BC0-CB95-4498-B267-8D0E3F011EB8}" type="slidenum">
              <a:rPr lang="en-US" smtClean="0"/>
              <a:t>4</a:t>
            </a:fld>
            <a:endParaRPr lang="en-US"/>
          </a:p>
        </p:txBody>
      </p:sp>
    </p:spTree>
    <p:extLst>
      <p:ext uri="{BB962C8B-B14F-4D97-AF65-F5344CB8AC3E}">
        <p14:creationId xmlns:p14="http://schemas.microsoft.com/office/powerpoint/2010/main" val="2920032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Veamos un poco de qué se trata una red neuronal </a:t>
            </a:r>
            <a:r>
              <a:rPr lang="es-AR" dirty="0" err="1" smtClean="0"/>
              <a:t>convolucional</a:t>
            </a:r>
            <a:r>
              <a:rPr lang="es-AR" dirty="0" smtClean="0"/>
              <a:t>…</a:t>
            </a:r>
          </a:p>
          <a:p>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es un tipo de Red Neuronal Artificial con aprendizaje supervisado que lo que hace es procesar sus capas intentando imitar al </a:t>
            </a:r>
            <a:r>
              <a:rPr lang="es-ES" sz="1200" b="0" i="0" kern="1200" dirty="0" err="1" smtClean="0">
                <a:solidFill>
                  <a:schemeClr val="tx1"/>
                </a:solidFill>
                <a:effectLst/>
                <a:latin typeface="+mn-lt"/>
                <a:ea typeface="+mn-ea"/>
                <a:cs typeface="+mn-cs"/>
              </a:rPr>
              <a:t>cortex</a:t>
            </a:r>
            <a:r>
              <a:rPr lang="es-ES" sz="1200" b="0" i="0" kern="1200" dirty="0" smtClean="0">
                <a:solidFill>
                  <a:schemeClr val="tx1"/>
                </a:solidFill>
                <a:effectLst/>
                <a:latin typeface="+mn-lt"/>
                <a:ea typeface="+mn-ea"/>
                <a:cs typeface="+mn-cs"/>
              </a:rPr>
              <a:t> visual del ojo humano para identificar distintas características en las entradas. Para ello, la Red Neuronal </a:t>
            </a:r>
            <a:r>
              <a:rPr lang="es-ES" sz="1200" b="0" i="0" kern="1200" dirty="0" err="1" smtClean="0">
                <a:solidFill>
                  <a:schemeClr val="tx1"/>
                </a:solidFill>
                <a:effectLst/>
                <a:latin typeface="+mn-lt"/>
                <a:ea typeface="+mn-ea"/>
                <a:cs typeface="+mn-cs"/>
              </a:rPr>
              <a:t>Convolucional</a:t>
            </a:r>
            <a:r>
              <a:rPr lang="es-ES" sz="1200" b="0" i="0" kern="1200" baseline="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contiene varias capas ocultas especializadas y</a:t>
            </a:r>
            <a:r>
              <a:rPr lang="es-ES" sz="1200" b="0" i="0" kern="1200" baseline="0" dirty="0" smtClean="0">
                <a:solidFill>
                  <a:schemeClr val="tx1"/>
                </a:solidFill>
                <a:effectLst/>
                <a:latin typeface="+mn-lt"/>
                <a:ea typeface="+mn-ea"/>
                <a:cs typeface="+mn-cs"/>
              </a:rPr>
              <a:t> con distintas jerarquías… donde las primeras capas detectan básicamente líneas, y a medida que avanza se van especializando hasta llegar a capas mas profundas que reconocen formas mas complejas.</a:t>
            </a:r>
          </a:p>
          <a:p>
            <a:endParaRPr lang="es-ES" sz="1200" b="0" i="0" kern="1200" baseline="0" dirty="0" smtClean="0">
              <a:solidFill>
                <a:schemeClr val="tx1"/>
              </a:solidFill>
              <a:effectLst/>
              <a:latin typeface="+mn-lt"/>
              <a:ea typeface="+mn-ea"/>
              <a:cs typeface="+mn-cs"/>
            </a:endParaRPr>
          </a:p>
          <a:p>
            <a:r>
              <a:rPr lang="es-AR" dirty="0" smtClean="0"/>
              <a:t>La</a:t>
            </a:r>
            <a:r>
              <a:rPr lang="es-AR" baseline="0" dirty="0" smtClean="0"/>
              <a:t> pregunta es cómo aprende la Red Neuronal </a:t>
            </a:r>
            <a:r>
              <a:rPr lang="es-AR" baseline="0" dirty="0" err="1" smtClean="0"/>
              <a:t>Convolucional</a:t>
            </a:r>
            <a:r>
              <a:rPr lang="es-AR" baseline="0" dirty="0" smtClean="0"/>
              <a:t>………… Lo hace de manera similar a como lo hacen las redes neuronales tradicionales, donde </a:t>
            </a:r>
            <a:r>
              <a:rPr lang="es-AR" baseline="0" dirty="0" err="1" smtClean="0"/>
              <a:t>mediente</a:t>
            </a:r>
            <a:r>
              <a:rPr lang="es-AR" baseline="0" dirty="0" smtClean="0"/>
              <a:t> el BACKPROPAGATION van ajustando los pesos de las interconexiones entre cada capa……. Pero a diferencia de las redes tradicionales, las Redes Neuronales </a:t>
            </a:r>
            <a:r>
              <a:rPr lang="es-AR" baseline="0" dirty="0" err="1" smtClean="0"/>
              <a:t>Convolucionales</a:t>
            </a:r>
            <a:r>
              <a:rPr lang="es-AR" baseline="0" dirty="0" smtClean="0"/>
              <a:t> ajustan el valor de los pesos en los distintos KERNELS, que son de tamaño reducido, haciendo que el número de pesos que debe ajustar entre cada capa sea muchísimo menor. </a:t>
            </a:r>
            <a:endParaRPr lang="es-AR" dirty="0" smtClean="0"/>
          </a:p>
          <a:p>
            <a:endParaRPr lang="en-US" dirty="0"/>
          </a:p>
        </p:txBody>
      </p:sp>
      <p:sp>
        <p:nvSpPr>
          <p:cNvPr id="4" name="Marcador de número de diapositiva 3"/>
          <p:cNvSpPr>
            <a:spLocks noGrp="1"/>
          </p:cNvSpPr>
          <p:nvPr>
            <p:ph type="sldNum" sz="quarter" idx="10"/>
          </p:nvPr>
        </p:nvSpPr>
        <p:spPr/>
        <p:txBody>
          <a:bodyPr/>
          <a:lstStyle/>
          <a:p>
            <a:fld id="{94E50BC0-CB95-4498-B267-8D0E3F011EB8}" type="slidenum">
              <a:rPr lang="en-US" smtClean="0"/>
              <a:t>5</a:t>
            </a:fld>
            <a:endParaRPr lang="en-US"/>
          </a:p>
        </p:txBody>
      </p:sp>
    </p:spTree>
    <p:extLst>
      <p:ext uri="{BB962C8B-B14F-4D97-AF65-F5344CB8AC3E}">
        <p14:creationId xmlns:p14="http://schemas.microsoft.com/office/powerpoint/2010/main" val="4039214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Veamos un poco alguna de las capas</a:t>
            </a:r>
            <a:r>
              <a:rPr lang="es-AR" baseline="0" dirty="0" smtClean="0"/>
              <a:t> utilizadas en la Red Neuronal </a:t>
            </a:r>
            <a:r>
              <a:rPr lang="es-AR" baseline="0" dirty="0" err="1" smtClean="0"/>
              <a:t>Convolucional</a:t>
            </a:r>
            <a:endParaRPr lang="en-US" dirty="0"/>
          </a:p>
        </p:txBody>
      </p:sp>
      <p:sp>
        <p:nvSpPr>
          <p:cNvPr id="4" name="Marcador de número de diapositiva 3"/>
          <p:cNvSpPr>
            <a:spLocks noGrp="1"/>
          </p:cNvSpPr>
          <p:nvPr>
            <p:ph type="sldNum" sz="quarter" idx="10"/>
          </p:nvPr>
        </p:nvSpPr>
        <p:spPr/>
        <p:txBody>
          <a:bodyPr/>
          <a:lstStyle/>
          <a:p>
            <a:fld id="{94E50BC0-CB95-4498-B267-8D0E3F011EB8}" type="slidenum">
              <a:rPr lang="en-US" smtClean="0"/>
              <a:t>6</a:t>
            </a:fld>
            <a:endParaRPr lang="en-US"/>
          </a:p>
        </p:txBody>
      </p:sp>
    </p:spTree>
    <p:extLst>
      <p:ext uri="{BB962C8B-B14F-4D97-AF65-F5344CB8AC3E}">
        <p14:creationId xmlns:p14="http://schemas.microsoft.com/office/powerpoint/2010/main" val="3664225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En la capa de </a:t>
            </a:r>
            <a:r>
              <a:rPr lang="es-AR" dirty="0" err="1" smtClean="0"/>
              <a:t>convolucion</a:t>
            </a:r>
            <a:r>
              <a:rPr lang="es-AR" dirty="0" smtClean="0"/>
              <a:t> lo que se hace es </a:t>
            </a:r>
            <a:r>
              <a:rPr lang="es-ES" sz="1200" b="0" i="0" kern="1200" dirty="0" smtClean="0">
                <a:solidFill>
                  <a:schemeClr val="tx1"/>
                </a:solidFill>
                <a:effectLst/>
                <a:latin typeface="+mn-lt"/>
                <a:ea typeface="+mn-ea"/>
                <a:cs typeface="+mn-cs"/>
              </a:rPr>
              <a:t>agarrar</a:t>
            </a:r>
            <a:r>
              <a:rPr lang="es-ES" sz="1200" b="0" i="0" kern="1200" baseline="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un grupo de píxeles de la imagen de entrada e ir realizando un producto escalar con un </a:t>
            </a:r>
            <a:r>
              <a:rPr lang="es-ES" sz="1200" b="0" i="0" kern="1200" dirty="0" err="1" smtClean="0">
                <a:solidFill>
                  <a:schemeClr val="tx1"/>
                </a:solidFill>
                <a:effectLst/>
                <a:latin typeface="+mn-lt"/>
                <a:ea typeface="+mn-ea"/>
                <a:cs typeface="+mn-cs"/>
              </a:rPr>
              <a:t>kernel</a:t>
            </a:r>
            <a:r>
              <a:rPr lang="es-ES" sz="1200" b="0" i="0" kern="1200" dirty="0" smtClean="0">
                <a:solidFill>
                  <a:schemeClr val="tx1"/>
                </a:solidFill>
                <a:effectLst/>
                <a:latin typeface="+mn-lt"/>
                <a:ea typeface="+mn-ea"/>
                <a:cs typeface="+mn-cs"/>
              </a:rPr>
              <a:t> o filtro. El </a:t>
            </a:r>
            <a:r>
              <a:rPr lang="es-ES" sz="1200" b="0" i="0" kern="1200" dirty="0" err="1" smtClean="0">
                <a:solidFill>
                  <a:schemeClr val="tx1"/>
                </a:solidFill>
                <a:effectLst/>
                <a:latin typeface="+mn-lt"/>
                <a:ea typeface="+mn-ea"/>
                <a:cs typeface="+mn-cs"/>
              </a:rPr>
              <a:t>kernel</a:t>
            </a:r>
            <a:r>
              <a:rPr lang="es-ES" sz="1200" b="0" i="0" kern="1200" baseline="0" dirty="0" smtClean="0">
                <a:solidFill>
                  <a:schemeClr val="tx1"/>
                </a:solidFill>
                <a:effectLst/>
                <a:latin typeface="+mn-lt"/>
                <a:ea typeface="+mn-ea"/>
                <a:cs typeface="+mn-cs"/>
              </a:rPr>
              <a:t> recorre toda la entrada y da como resultado una nueva matriz.</a:t>
            </a:r>
            <a:endParaRPr lang="en-US" dirty="0"/>
          </a:p>
        </p:txBody>
      </p:sp>
      <p:sp>
        <p:nvSpPr>
          <p:cNvPr id="4" name="Marcador de número de diapositiva 3"/>
          <p:cNvSpPr>
            <a:spLocks noGrp="1"/>
          </p:cNvSpPr>
          <p:nvPr>
            <p:ph type="sldNum" sz="quarter" idx="10"/>
          </p:nvPr>
        </p:nvSpPr>
        <p:spPr/>
        <p:txBody>
          <a:bodyPr/>
          <a:lstStyle/>
          <a:p>
            <a:fld id="{94E50BC0-CB95-4498-B267-8D0E3F011EB8}" type="slidenum">
              <a:rPr lang="en-US" smtClean="0"/>
              <a:t>7</a:t>
            </a:fld>
            <a:endParaRPr lang="en-US"/>
          </a:p>
        </p:txBody>
      </p:sp>
    </p:spTree>
    <p:extLst>
      <p:ext uri="{BB962C8B-B14F-4D97-AF65-F5344CB8AC3E}">
        <p14:creationId xmlns:p14="http://schemas.microsoft.com/office/powerpoint/2010/main" val="3917252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La</a:t>
            </a:r>
            <a:r>
              <a:rPr lang="es-AR" baseline="0" dirty="0" smtClean="0"/>
              <a:t> capa de </a:t>
            </a:r>
            <a:r>
              <a:rPr lang="es-AR" baseline="0" dirty="0" err="1" smtClean="0"/>
              <a:t>Maxpooling</a:t>
            </a:r>
            <a:r>
              <a:rPr lang="es-AR" baseline="0" dirty="0" smtClean="0"/>
              <a:t> se encarga básicamente de reducir el numero de neuronas.... Lo hace encontrando el valor máximo entre una ventana de muestra, y pasa ese valor como un resumen de características sobre ese área… buscando siempre que se mantengan las características mas importantes que detecto en cada ventana.</a:t>
            </a:r>
            <a:endParaRPr lang="en-US" dirty="0"/>
          </a:p>
        </p:txBody>
      </p:sp>
      <p:sp>
        <p:nvSpPr>
          <p:cNvPr id="4" name="Marcador de número de diapositiva 3"/>
          <p:cNvSpPr>
            <a:spLocks noGrp="1"/>
          </p:cNvSpPr>
          <p:nvPr>
            <p:ph type="sldNum" sz="quarter" idx="10"/>
          </p:nvPr>
        </p:nvSpPr>
        <p:spPr/>
        <p:txBody>
          <a:bodyPr/>
          <a:lstStyle/>
          <a:p>
            <a:fld id="{94E50BC0-CB95-4498-B267-8D0E3F011EB8}" type="slidenum">
              <a:rPr lang="en-US" smtClean="0"/>
              <a:t>8</a:t>
            </a:fld>
            <a:endParaRPr lang="en-US"/>
          </a:p>
        </p:txBody>
      </p:sp>
    </p:spTree>
    <p:extLst>
      <p:ext uri="{BB962C8B-B14F-4D97-AF65-F5344CB8AC3E}">
        <p14:creationId xmlns:p14="http://schemas.microsoft.com/office/powerpoint/2010/main" val="3582857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La capa</a:t>
            </a:r>
            <a:r>
              <a:rPr lang="es-AR" baseline="0" dirty="0" smtClean="0"/>
              <a:t> de </a:t>
            </a:r>
            <a:r>
              <a:rPr lang="es-AR" baseline="0" dirty="0" err="1" smtClean="0"/>
              <a:t>Dropout</a:t>
            </a:r>
            <a:r>
              <a:rPr lang="es-AR" baseline="0" dirty="0" smtClean="0"/>
              <a:t> busca principalmente una reducción del </a:t>
            </a:r>
            <a:r>
              <a:rPr lang="es-AR" baseline="0" dirty="0" err="1" smtClean="0"/>
              <a:t>overffiting</a:t>
            </a:r>
            <a:r>
              <a:rPr lang="es-AR" baseline="0" dirty="0" smtClean="0"/>
              <a:t>. Consiste en apagar aleatoria y temporalmente un determinado numero de neuronas de las capas ocultas…. En cada iteración de la red neuronal va a desactivar neuronas diferentes…. Esto hace que las neuronas cercanas no dependan tanto de la neurona apagada, obligándola a trabajar de mejor manera en solitario e intentando evitar que aprenda patrones irrelevantes.</a:t>
            </a:r>
            <a:endParaRPr lang="en-US" dirty="0"/>
          </a:p>
        </p:txBody>
      </p:sp>
      <p:sp>
        <p:nvSpPr>
          <p:cNvPr id="4" name="Marcador de número de diapositiva 3"/>
          <p:cNvSpPr>
            <a:spLocks noGrp="1"/>
          </p:cNvSpPr>
          <p:nvPr>
            <p:ph type="sldNum" sz="quarter" idx="10"/>
          </p:nvPr>
        </p:nvSpPr>
        <p:spPr/>
        <p:txBody>
          <a:bodyPr/>
          <a:lstStyle/>
          <a:p>
            <a:fld id="{94E50BC0-CB95-4498-B267-8D0E3F011EB8}" type="slidenum">
              <a:rPr lang="en-US" smtClean="0"/>
              <a:t>9</a:t>
            </a:fld>
            <a:endParaRPr lang="en-US"/>
          </a:p>
        </p:txBody>
      </p:sp>
    </p:spTree>
    <p:extLst>
      <p:ext uri="{BB962C8B-B14F-4D97-AF65-F5344CB8AC3E}">
        <p14:creationId xmlns:p14="http://schemas.microsoft.com/office/powerpoint/2010/main" val="72234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100FF505-5664-4ADE-BEE9-A3DAF87C9901}" type="datetimeFigureOut">
              <a:rPr lang="en-US" smtClean="0"/>
              <a:t>7/12/2021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5A035F1-D72E-493A-AD75-53CFACF8CD00}" type="slidenum">
              <a:rPr lang="en-US" smtClean="0"/>
              <a:t>‹Nº›</a:t>
            </a:fld>
            <a:endParaRPr lang="en-US"/>
          </a:p>
        </p:txBody>
      </p:sp>
    </p:spTree>
    <p:extLst>
      <p:ext uri="{BB962C8B-B14F-4D97-AF65-F5344CB8AC3E}">
        <p14:creationId xmlns:p14="http://schemas.microsoft.com/office/powerpoint/2010/main" val="2760001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100FF505-5664-4ADE-BEE9-A3DAF87C9901}" type="datetimeFigureOut">
              <a:rPr lang="en-US" smtClean="0"/>
              <a:t>7/12/2021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5A035F1-D72E-493A-AD75-53CFACF8CD00}" type="slidenum">
              <a:rPr lang="en-US" smtClean="0"/>
              <a:t>‹Nº›</a:t>
            </a:fld>
            <a:endParaRPr lang="en-US"/>
          </a:p>
        </p:txBody>
      </p:sp>
    </p:spTree>
    <p:extLst>
      <p:ext uri="{BB962C8B-B14F-4D97-AF65-F5344CB8AC3E}">
        <p14:creationId xmlns:p14="http://schemas.microsoft.com/office/powerpoint/2010/main" val="1416285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100FF505-5664-4ADE-BEE9-A3DAF87C9901}" type="datetimeFigureOut">
              <a:rPr lang="en-US" smtClean="0"/>
              <a:t>7/12/2021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5A035F1-D72E-493A-AD75-53CFACF8CD00}" type="slidenum">
              <a:rPr lang="en-US" smtClean="0"/>
              <a:t>‹Nº›</a:t>
            </a:fld>
            <a:endParaRPr lang="en-US"/>
          </a:p>
        </p:txBody>
      </p:sp>
    </p:spTree>
    <p:extLst>
      <p:ext uri="{BB962C8B-B14F-4D97-AF65-F5344CB8AC3E}">
        <p14:creationId xmlns:p14="http://schemas.microsoft.com/office/powerpoint/2010/main" val="251455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100FF505-5664-4ADE-BEE9-A3DAF87C9901}" type="datetimeFigureOut">
              <a:rPr lang="en-US" smtClean="0"/>
              <a:t>7/12/2021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5A035F1-D72E-493A-AD75-53CFACF8CD00}" type="slidenum">
              <a:rPr lang="en-US" smtClean="0"/>
              <a:t>‹Nº›</a:t>
            </a:fld>
            <a:endParaRPr lang="en-US"/>
          </a:p>
        </p:txBody>
      </p:sp>
    </p:spTree>
    <p:extLst>
      <p:ext uri="{BB962C8B-B14F-4D97-AF65-F5344CB8AC3E}">
        <p14:creationId xmlns:p14="http://schemas.microsoft.com/office/powerpoint/2010/main" val="4293476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100FF505-5664-4ADE-BEE9-A3DAF87C9901}" type="datetimeFigureOut">
              <a:rPr lang="en-US" smtClean="0"/>
              <a:t>7/12/2021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5A035F1-D72E-493A-AD75-53CFACF8CD00}" type="slidenum">
              <a:rPr lang="en-US" smtClean="0"/>
              <a:t>‹Nº›</a:t>
            </a:fld>
            <a:endParaRPr lang="en-US"/>
          </a:p>
        </p:txBody>
      </p:sp>
    </p:spTree>
    <p:extLst>
      <p:ext uri="{BB962C8B-B14F-4D97-AF65-F5344CB8AC3E}">
        <p14:creationId xmlns:p14="http://schemas.microsoft.com/office/powerpoint/2010/main" val="2367793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100FF505-5664-4ADE-BEE9-A3DAF87C9901}" type="datetimeFigureOut">
              <a:rPr lang="en-US" smtClean="0"/>
              <a:t>7/12/2021</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75A035F1-D72E-493A-AD75-53CFACF8CD00}" type="slidenum">
              <a:rPr lang="en-US" smtClean="0"/>
              <a:t>‹Nº›</a:t>
            </a:fld>
            <a:endParaRPr lang="en-US"/>
          </a:p>
        </p:txBody>
      </p:sp>
    </p:spTree>
    <p:extLst>
      <p:ext uri="{BB962C8B-B14F-4D97-AF65-F5344CB8AC3E}">
        <p14:creationId xmlns:p14="http://schemas.microsoft.com/office/powerpoint/2010/main" val="679765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100FF505-5664-4ADE-BEE9-A3DAF87C9901}" type="datetimeFigureOut">
              <a:rPr lang="en-US" smtClean="0"/>
              <a:t>7/12/2021</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75A035F1-D72E-493A-AD75-53CFACF8CD00}" type="slidenum">
              <a:rPr lang="en-US" smtClean="0"/>
              <a:t>‹Nº›</a:t>
            </a:fld>
            <a:endParaRPr lang="en-US"/>
          </a:p>
        </p:txBody>
      </p:sp>
    </p:spTree>
    <p:extLst>
      <p:ext uri="{BB962C8B-B14F-4D97-AF65-F5344CB8AC3E}">
        <p14:creationId xmlns:p14="http://schemas.microsoft.com/office/powerpoint/2010/main" val="2283518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100FF505-5664-4ADE-BEE9-A3DAF87C9901}" type="datetimeFigureOut">
              <a:rPr lang="en-US" smtClean="0"/>
              <a:t>7/12/2021</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75A035F1-D72E-493A-AD75-53CFACF8CD00}" type="slidenum">
              <a:rPr lang="en-US" smtClean="0"/>
              <a:t>‹Nº›</a:t>
            </a:fld>
            <a:endParaRPr lang="en-US"/>
          </a:p>
        </p:txBody>
      </p:sp>
    </p:spTree>
    <p:extLst>
      <p:ext uri="{BB962C8B-B14F-4D97-AF65-F5344CB8AC3E}">
        <p14:creationId xmlns:p14="http://schemas.microsoft.com/office/powerpoint/2010/main" val="1874519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00FF505-5664-4ADE-BEE9-A3DAF87C9901}" type="datetimeFigureOut">
              <a:rPr lang="en-US" smtClean="0"/>
              <a:t>7/12/2021</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75A035F1-D72E-493A-AD75-53CFACF8CD00}" type="slidenum">
              <a:rPr lang="en-US" smtClean="0"/>
              <a:t>‹Nº›</a:t>
            </a:fld>
            <a:endParaRPr lang="en-US"/>
          </a:p>
        </p:txBody>
      </p:sp>
    </p:spTree>
    <p:extLst>
      <p:ext uri="{BB962C8B-B14F-4D97-AF65-F5344CB8AC3E}">
        <p14:creationId xmlns:p14="http://schemas.microsoft.com/office/powerpoint/2010/main" val="971546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00FF505-5664-4ADE-BEE9-A3DAF87C9901}" type="datetimeFigureOut">
              <a:rPr lang="en-US" smtClean="0"/>
              <a:t>7/12/2021</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75A035F1-D72E-493A-AD75-53CFACF8CD00}" type="slidenum">
              <a:rPr lang="en-US" smtClean="0"/>
              <a:t>‹Nº›</a:t>
            </a:fld>
            <a:endParaRPr lang="en-US"/>
          </a:p>
        </p:txBody>
      </p:sp>
    </p:spTree>
    <p:extLst>
      <p:ext uri="{BB962C8B-B14F-4D97-AF65-F5344CB8AC3E}">
        <p14:creationId xmlns:p14="http://schemas.microsoft.com/office/powerpoint/2010/main" val="2168552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00FF505-5664-4ADE-BEE9-A3DAF87C9901}" type="datetimeFigureOut">
              <a:rPr lang="en-US" smtClean="0"/>
              <a:t>7/12/2021</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75A035F1-D72E-493A-AD75-53CFACF8CD00}" type="slidenum">
              <a:rPr lang="en-US" smtClean="0"/>
              <a:t>‹Nº›</a:t>
            </a:fld>
            <a:endParaRPr lang="en-US"/>
          </a:p>
        </p:txBody>
      </p:sp>
    </p:spTree>
    <p:extLst>
      <p:ext uri="{BB962C8B-B14F-4D97-AF65-F5344CB8AC3E}">
        <p14:creationId xmlns:p14="http://schemas.microsoft.com/office/powerpoint/2010/main" val="4218952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0FF505-5664-4ADE-BEE9-A3DAF87C9901}" type="datetimeFigureOut">
              <a:rPr lang="en-US" smtClean="0"/>
              <a:t>7/12/2021</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A035F1-D72E-493A-AD75-53CFACF8CD00}" type="slidenum">
              <a:rPr lang="en-US" smtClean="0"/>
              <a:t>‹Nº›</a:t>
            </a:fld>
            <a:endParaRPr lang="en-US"/>
          </a:p>
        </p:txBody>
      </p:sp>
    </p:spTree>
    <p:extLst>
      <p:ext uri="{BB962C8B-B14F-4D97-AF65-F5344CB8AC3E}">
        <p14:creationId xmlns:p14="http://schemas.microsoft.com/office/powerpoint/2010/main" val="1880462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mailto:leonardo.frazzetto1990@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0928" y="1293962"/>
            <a:ext cx="7809063" cy="5218985"/>
          </a:xfrm>
          <a:prstGeom prst="rect">
            <a:avLst/>
          </a:prstGeom>
        </p:spPr>
      </p:pic>
      <p:sp>
        <p:nvSpPr>
          <p:cNvPr id="2" name="Título 1"/>
          <p:cNvSpPr>
            <a:spLocks noGrp="1"/>
          </p:cNvSpPr>
          <p:nvPr>
            <p:ph type="ctrTitle"/>
          </p:nvPr>
        </p:nvSpPr>
        <p:spPr>
          <a:xfrm>
            <a:off x="247290" y="-552091"/>
            <a:ext cx="11697419" cy="1846053"/>
          </a:xfrm>
        </p:spPr>
        <p:txBody>
          <a:bodyPr>
            <a:noAutofit/>
          </a:bodyPr>
          <a:lstStyle/>
          <a:p>
            <a:r>
              <a:rPr lang="es-AR" sz="8800" dirty="0" smtClean="0">
                <a:latin typeface="Candara" panose="020E0502030303020204" pitchFamily="34" charset="0"/>
              </a:rPr>
              <a:t>¿Y éste qué raza es?</a:t>
            </a:r>
            <a:endParaRPr lang="en-US" sz="8800" dirty="0">
              <a:latin typeface="Candara" panose="020E0502030303020204" pitchFamily="34" charset="0"/>
            </a:endParaRPr>
          </a:p>
        </p:txBody>
      </p:sp>
    </p:spTree>
    <p:extLst>
      <p:ext uri="{BB962C8B-B14F-4D97-AF65-F5344CB8AC3E}">
        <p14:creationId xmlns:p14="http://schemas.microsoft.com/office/powerpoint/2010/main" val="25028634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1924049" y="2206625"/>
            <a:ext cx="8067675" cy="25558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AR" sz="6000" dirty="0" smtClean="0">
                <a:latin typeface="Candara" panose="020E0502030303020204" pitchFamily="34" charset="0"/>
              </a:rPr>
              <a:t>TÉCNICAS DE PREPROCESAMIENTO</a:t>
            </a:r>
            <a:endParaRPr lang="en-US" sz="6000" dirty="0">
              <a:latin typeface="Candara" panose="020E0502030303020204" pitchFamily="34" charset="0"/>
            </a:endParaRPr>
          </a:p>
        </p:txBody>
      </p:sp>
      <p:sp>
        <p:nvSpPr>
          <p:cNvPr id="6" name="Rectángulo 5"/>
          <p:cNvSpPr/>
          <p:nvPr/>
        </p:nvSpPr>
        <p:spPr>
          <a:xfrm>
            <a:off x="976312" y="0"/>
            <a:ext cx="10239375" cy="7267575"/>
          </a:xfrm>
          <a:prstGeom prst="rect">
            <a:avLst/>
          </a:prstGeom>
          <a:blipFill dpi="0" rotWithShape="1">
            <a:blip r:embed="rId3">
              <a:alphaModFix amt="2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9553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209550"/>
            <a:ext cx="10515600" cy="1181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5400" dirty="0" smtClean="0">
                <a:latin typeface="Candara" panose="020E0502030303020204" pitchFamily="34" charset="0"/>
              </a:rPr>
              <a:t>Imagen RGB – Imagen 1 canal</a:t>
            </a:r>
            <a:endParaRPr lang="en-US" sz="5400" dirty="0">
              <a:latin typeface="Candara" panose="020E0502030303020204" pitchFamily="34"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1900834"/>
            <a:ext cx="5133974" cy="2887860"/>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304" y="1894914"/>
            <a:ext cx="5144496" cy="2893780"/>
          </a:xfrm>
          <a:prstGeom prst="rect">
            <a:avLst/>
          </a:prstGeom>
        </p:spPr>
      </p:pic>
      <p:sp>
        <p:nvSpPr>
          <p:cNvPr id="7" name="CuadroTexto 6"/>
          <p:cNvSpPr txBox="1"/>
          <p:nvPr/>
        </p:nvSpPr>
        <p:spPr>
          <a:xfrm>
            <a:off x="1181100" y="5076825"/>
            <a:ext cx="9906000" cy="584775"/>
          </a:xfrm>
          <a:prstGeom prst="rect">
            <a:avLst/>
          </a:prstGeom>
          <a:noFill/>
        </p:spPr>
        <p:txBody>
          <a:bodyPr wrap="square" rtlCol="0">
            <a:spAutoFit/>
          </a:bodyPr>
          <a:lstStyle/>
          <a:p>
            <a:r>
              <a:rPr lang="es-AR" sz="3200" dirty="0" smtClean="0">
                <a:latin typeface="Candara" panose="020E0502030303020204" pitchFamily="34" charset="0"/>
              </a:rPr>
              <a:t>   </a:t>
            </a:r>
            <a:r>
              <a:rPr lang="es-AR" sz="3200" dirty="0" err="1" smtClean="0">
                <a:latin typeface="Candara" panose="020E0502030303020204" pitchFamily="34" charset="0"/>
              </a:rPr>
              <a:t>Shape</a:t>
            </a:r>
            <a:r>
              <a:rPr lang="es-AR" sz="3200" dirty="0" smtClean="0">
                <a:latin typeface="Candara" panose="020E0502030303020204" pitchFamily="34" charset="0"/>
              </a:rPr>
              <a:t> = ( 880 , 495 , 3 )                </a:t>
            </a:r>
            <a:r>
              <a:rPr lang="es-AR" sz="3200" dirty="0" err="1" smtClean="0">
                <a:latin typeface="Candara" panose="020E0502030303020204" pitchFamily="34" charset="0"/>
              </a:rPr>
              <a:t>Shape</a:t>
            </a:r>
            <a:r>
              <a:rPr lang="es-AR" sz="3200" dirty="0" smtClean="0">
                <a:latin typeface="Candara" panose="020E0502030303020204" pitchFamily="34" charset="0"/>
              </a:rPr>
              <a:t> = ( 880 , 495 , 1 )</a:t>
            </a:r>
            <a:endParaRPr lang="en-US" sz="3200" dirty="0">
              <a:latin typeface="Candara" panose="020E0502030303020204" pitchFamily="34" charset="0"/>
            </a:endParaRPr>
          </a:p>
        </p:txBody>
      </p:sp>
      <p:sp>
        <p:nvSpPr>
          <p:cNvPr id="9" name="Elipse 8"/>
          <p:cNvSpPr/>
          <p:nvPr/>
        </p:nvSpPr>
        <p:spPr>
          <a:xfrm>
            <a:off x="10382250" y="5191125"/>
            <a:ext cx="371475" cy="409575"/>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4991100" y="5223450"/>
            <a:ext cx="371475" cy="409575"/>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2423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209550"/>
            <a:ext cx="10515600" cy="1181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5400" dirty="0" smtClean="0">
                <a:latin typeface="Candara" panose="020E0502030303020204" pitchFamily="34" charset="0"/>
              </a:rPr>
              <a:t>Data </a:t>
            </a:r>
            <a:r>
              <a:rPr lang="es-AR" sz="5400" dirty="0" err="1" smtClean="0">
                <a:latin typeface="Candara" panose="020E0502030303020204" pitchFamily="34" charset="0"/>
              </a:rPr>
              <a:t>Augmentation</a:t>
            </a:r>
            <a:endParaRPr lang="en-US" sz="5400" dirty="0">
              <a:latin typeface="Candara" panose="020E0502030303020204" pitchFamily="34"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838" y="1152524"/>
            <a:ext cx="10220324" cy="5382529"/>
          </a:xfrm>
          <a:prstGeom prst="rect">
            <a:avLst/>
          </a:prstGeom>
        </p:spPr>
      </p:pic>
    </p:spTree>
    <p:extLst>
      <p:ext uri="{BB962C8B-B14F-4D97-AF65-F5344CB8AC3E}">
        <p14:creationId xmlns:p14="http://schemas.microsoft.com/office/powerpoint/2010/main" val="33376277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1933574" y="2501900"/>
            <a:ext cx="8067675" cy="25558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AR" sz="8000" dirty="0" smtClean="0">
                <a:latin typeface="Candara" panose="020E0502030303020204" pitchFamily="34" charset="0"/>
              </a:rPr>
              <a:t>RESULTADOS</a:t>
            </a:r>
            <a:endParaRPr lang="en-US" sz="8000" dirty="0">
              <a:latin typeface="Candara" panose="020E0502030303020204" pitchFamily="34" charset="0"/>
            </a:endParaRPr>
          </a:p>
        </p:txBody>
      </p:sp>
      <p:sp>
        <p:nvSpPr>
          <p:cNvPr id="5" name="Rectángulo 4"/>
          <p:cNvSpPr/>
          <p:nvPr/>
        </p:nvSpPr>
        <p:spPr>
          <a:xfrm>
            <a:off x="976312" y="0"/>
            <a:ext cx="10239375" cy="7267575"/>
          </a:xfrm>
          <a:prstGeom prst="rect">
            <a:avLst/>
          </a:prstGeom>
          <a:blipFill dpi="0" rotWithShape="1">
            <a:blip r:embed="rId2">
              <a:alphaModFix amt="2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73911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209550"/>
            <a:ext cx="10515600" cy="1181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5400" dirty="0" smtClean="0">
                <a:latin typeface="Candara" panose="020E0502030303020204" pitchFamily="34" charset="0"/>
              </a:rPr>
              <a:t>Resultados obtenidos – Model1</a:t>
            </a:r>
            <a:endParaRPr lang="en-US" sz="5400" dirty="0">
              <a:latin typeface="Candara" panose="020E0502030303020204" pitchFamily="34"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695324"/>
            <a:ext cx="10287000" cy="6162675"/>
          </a:xfrm>
          <a:prstGeom prst="rect">
            <a:avLst/>
          </a:prstGeom>
        </p:spPr>
      </p:pic>
      <p:sp>
        <p:nvSpPr>
          <p:cNvPr id="7" name="Rectángulo 6"/>
          <p:cNvSpPr/>
          <p:nvPr/>
        </p:nvSpPr>
        <p:spPr>
          <a:xfrm>
            <a:off x="976312" y="0"/>
            <a:ext cx="10239375" cy="7267575"/>
          </a:xfrm>
          <a:prstGeom prst="rect">
            <a:avLst/>
          </a:prstGeom>
          <a:blipFill dpi="0" rotWithShape="1">
            <a:blip r:embed="rId3">
              <a:alphaModFix amt="1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6249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209550"/>
            <a:ext cx="10515600" cy="1181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5400" dirty="0" smtClean="0">
                <a:latin typeface="Candara" panose="020E0502030303020204" pitchFamily="34" charset="0"/>
              </a:rPr>
              <a:t>Resultados obtenidos – Model2</a:t>
            </a:r>
            <a:endParaRPr lang="en-US" sz="5400" dirty="0">
              <a:latin typeface="Candara" panose="020E0502030303020204" pitchFamily="34"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704850"/>
            <a:ext cx="10287000" cy="6153149"/>
          </a:xfrm>
          <a:prstGeom prst="rect">
            <a:avLst/>
          </a:prstGeom>
        </p:spPr>
      </p:pic>
      <p:sp>
        <p:nvSpPr>
          <p:cNvPr id="6" name="Rectángulo 5"/>
          <p:cNvSpPr/>
          <p:nvPr/>
        </p:nvSpPr>
        <p:spPr>
          <a:xfrm>
            <a:off x="976312" y="0"/>
            <a:ext cx="10239375" cy="7267575"/>
          </a:xfrm>
          <a:prstGeom prst="rect">
            <a:avLst/>
          </a:prstGeom>
          <a:blipFill dpi="0" rotWithShape="1">
            <a:blip r:embed="rId3">
              <a:alphaModFix amt="1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6169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209550"/>
            <a:ext cx="10515600" cy="118110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5400" dirty="0" smtClean="0">
                <a:latin typeface="Candara" panose="020E0502030303020204" pitchFamily="34" charset="0"/>
              </a:rPr>
              <a:t>Resultados obtenidos – Model1_aug</a:t>
            </a:r>
            <a:endParaRPr lang="en-US" sz="5400" dirty="0">
              <a:latin typeface="Candara" panose="020E0502030303020204" pitchFamily="34"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704850"/>
            <a:ext cx="10287000" cy="6153150"/>
          </a:xfrm>
          <a:prstGeom prst="rect">
            <a:avLst/>
          </a:prstGeom>
        </p:spPr>
      </p:pic>
      <p:sp>
        <p:nvSpPr>
          <p:cNvPr id="6" name="Rectángulo 5"/>
          <p:cNvSpPr/>
          <p:nvPr/>
        </p:nvSpPr>
        <p:spPr>
          <a:xfrm>
            <a:off x="976312" y="0"/>
            <a:ext cx="10239375" cy="7267575"/>
          </a:xfrm>
          <a:prstGeom prst="rect">
            <a:avLst/>
          </a:prstGeom>
          <a:blipFill dpi="0" rotWithShape="1">
            <a:blip r:embed="rId3">
              <a:alphaModFix amt="1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06675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1924049" y="2511425"/>
            <a:ext cx="8067675" cy="25558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AR" sz="8800" dirty="0" smtClean="0">
                <a:latin typeface="Candara" panose="020E0502030303020204" pitchFamily="34" charset="0"/>
              </a:rPr>
              <a:t>PREDICCIÓN</a:t>
            </a:r>
            <a:endParaRPr lang="en-US" sz="6000" dirty="0">
              <a:latin typeface="Candara" panose="020E0502030303020204" pitchFamily="34" charset="0"/>
            </a:endParaRPr>
          </a:p>
        </p:txBody>
      </p:sp>
      <p:sp>
        <p:nvSpPr>
          <p:cNvPr id="5" name="Rectángulo 4"/>
          <p:cNvSpPr/>
          <p:nvPr/>
        </p:nvSpPr>
        <p:spPr>
          <a:xfrm>
            <a:off x="976312" y="0"/>
            <a:ext cx="10239375" cy="7267575"/>
          </a:xfrm>
          <a:prstGeom prst="rect">
            <a:avLst/>
          </a:prstGeom>
          <a:blipFill dpi="0" rotWithShape="1">
            <a:blip r:embed="rId2">
              <a:alphaModFix amt="2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43525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4"/>
            <a:ext cx="10515600" cy="4841875"/>
          </a:xfrm>
        </p:spPr>
        <p:txBody>
          <a:bodyPr>
            <a:normAutofit/>
          </a:bodyPr>
          <a:lstStyle/>
          <a:p>
            <a:endParaRPr lang="es-AR" sz="4000" dirty="0" smtClean="0">
              <a:latin typeface="Candara" panose="020E0502030303020204" pitchFamily="34" charset="0"/>
            </a:endParaRPr>
          </a:p>
          <a:p>
            <a:r>
              <a:rPr lang="es-AR" sz="4000" dirty="0" smtClean="0">
                <a:latin typeface="Candara" panose="020E0502030303020204" pitchFamily="34" charset="0"/>
              </a:rPr>
              <a:t>Diferentes estructuras de redes</a:t>
            </a:r>
          </a:p>
          <a:p>
            <a:endParaRPr lang="es-AR" sz="4000" dirty="0" smtClean="0">
              <a:latin typeface="Candara" panose="020E0502030303020204" pitchFamily="34" charset="0"/>
            </a:endParaRPr>
          </a:p>
          <a:p>
            <a:r>
              <a:rPr lang="es-AR" sz="4000" dirty="0" err="1" smtClean="0">
                <a:latin typeface="Candara" panose="020E0502030303020204" pitchFamily="34" charset="0"/>
              </a:rPr>
              <a:t>GridSearch</a:t>
            </a:r>
            <a:r>
              <a:rPr lang="es-AR" sz="4000" dirty="0" smtClean="0">
                <a:latin typeface="Candara" panose="020E0502030303020204" pitchFamily="34" charset="0"/>
              </a:rPr>
              <a:t> para ajustar </a:t>
            </a:r>
            <a:r>
              <a:rPr lang="es-AR" sz="4000" dirty="0" err="1" smtClean="0">
                <a:latin typeface="Candara" panose="020E0502030303020204" pitchFamily="34" charset="0"/>
              </a:rPr>
              <a:t>hiperparámetros</a:t>
            </a:r>
            <a:endParaRPr lang="es-AR" sz="4000" dirty="0" smtClean="0">
              <a:latin typeface="Candara" panose="020E0502030303020204" pitchFamily="34" charset="0"/>
            </a:endParaRPr>
          </a:p>
          <a:p>
            <a:endParaRPr lang="es-AR" sz="4000" dirty="0">
              <a:latin typeface="Candara" panose="020E0502030303020204" pitchFamily="34" charset="0"/>
            </a:endParaRPr>
          </a:p>
          <a:p>
            <a:r>
              <a:rPr lang="es-AR" sz="4000" dirty="0" smtClean="0">
                <a:latin typeface="Candara" panose="020E0502030303020204" pitchFamily="34" charset="0"/>
              </a:rPr>
              <a:t>Uso de Transfer </a:t>
            </a:r>
            <a:r>
              <a:rPr lang="es-AR" sz="4000" dirty="0" err="1" smtClean="0">
                <a:latin typeface="Candara" panose="020E0502030303020204" pitchFamily="34" charset="0"/>
              </a:rPr>
              <a:t>Learning</a:t>
            </a:r>
            <a:endParaRPr lang="es-AR" sz="4000" dirty="0" smtClean="0">
              <a:latin typeface="Candara" panose="020E0502030303020204" pitchFamily="34" charset="0"/>
            </a:endParaRPr>
          </a:p>
          <a:p>
            <a:endParaRPr lang="en-US" sz="4000" dirty="0">
              <a:latin typeface="Candara" panose="020E0502030303020204" pitchFamily="34" charset="0"/>
            </a:endParaRPr>
          </a:p>
        </p:txBody>
      </p:sp>
      <p:sp>
        <p:nvSpPr>
          <p:cNvPr id="4" name="Título 1"/>
          <p:cNvSpPr txBox="1">
            <a:spLocks/>
          </p:cNvSpPr>
          <p:nvPr/>
        </p:nvSpPr>
        <p:spPr>
          <a:xfrm>
            <a:off x="838200" y="209550"/>
            <a:ext cx="10515600" cy="1181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5400" dirty="0" smtClean="0">
                <a:latin typeface="Candara" panose="020E0502030303020204" pitchFamily="34" charset="0"/>
              </a:rPr>
              <a:t>Conclusiones</a:t>
            </a:r>
            <a:endParaRPr lang="en-US" sz="5400" dirty="0">
              <a:latin typeface="Candara" panose="020E0502030303020204" pitchFamily="34" charset="0"/>
            </a:endParaRPr>
          </a:p>
        </p:txBody>
      </p:sp>
      <p:sp>
        <p:nvSpPr>
          <p:cNvPr id="5" name="Rectángulo 4"/>
          <p:cNvSpPr/>
          <p:nvPr/>
        </p:nvSpPr>
        <p:spPr>
          <a:xfrm>
            <a:off x="976312" y="0"/>
            <a:ext cx="10239375" cy="7267575"/>
          </a:xfrm>
          <a:prstGeom prst="rect">
            <a:avLst/>
          </a:prstGeom>
          <a:blipFill dpi="0" rotWithShape="1">
            <a:blip r:embed="rId3">
              <a:alphaModFix amt="2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66402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1066800" y="4764"/>
            <a:ext cx="9772650" cy="2214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AR" sz="8800" dirty="0" smtClean="0">
                <a:latin typeface="Candara" panose="020E0502030303020204" pitchFamily="34" charset="0"/>
              </a:rPr>
              <a:t>¡Muchas gracias por su atención!</a:t>
            </a:r>
            <a:endParaRPr lang="en-US" sz="6000" dirty="0">
              <a:latin typeface="Candara" panose="020E0502030303020204" pitchFamily="34"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9799"/>
            <a:ext cx="12192000" cy="2595511"/>
          </a:xfrm>
          <a:prstGeom prst="rect">
            <a:avLst/>
          </a:prstGeom>
        </p:spPr>
      </p:pic>
      <p:sp>
        <p:nvSpPr>
          <p:cNvPr id="6" name="CuadroTexto 5"/>
          <p:cNvSpPr txBox="1"/>
          <p:nvPr/>
        </p:nvSpPr>
        <p:spPr>
          <a:xfrm>
            <a:off x="238124" y="5238750"/>
            <a:ext cx="9744075" cy="1384995"/>
          </a:xfrm>
          <a:prstGeom prst="rect">
            <a:avLst/>
          </a:prstGeom>
          <a:noFill/>
        </p:spPr>
        <p:txBody>
          <a:bodyPr wrap="square" rtlCol="0">
            <a:spAutoFit/>
          </a:bodyPr>
          <a:lstStyle/>
          <a:p>
            <a:r>
              <a:rPr lang="es-AR" sz="2800" dirty="0" smtClean="0">
                <a:latin typeface="Candara" panose="020E0502030303020204" pitchFamily="34" charset="0"/>
              </a:rPr>
              <a:t>Leonardo </a:t>
            </a:r>
            <a:r>
              <a:rPr lang="es-AR" sz="2800" dirty="0" err="1" smtClean="0">
                <a:latin typeface="Candara" panose="020E0502030303020204" pitchFamily="34" charset="0"/>
              </a:rPr>
              <a:t>Frazzetto</a:t>
            </a:r>
            <a:endParaRPr lang="es-AR" sz="2800" dirty="0" smtClean="0">
              <a:latin typeface="Candara" panose="020E0502030303020204" pitchFamily="34" charset="0"/>
            </a:endParaRPr>
          </a:p>
          <a:p>
            <a:r>
              <a:rPr lang="es-AR" sz="2800" dirty="0" smtClean="0">
                <a:latin typeface="Candara" panose="020E0502030303020204" pitchFamily="34" charset="0"/>
              </a:rPr>
              <a:t>E-mail: </a:t>
            </a:r>
            <a:r>
              <a:rPr lang="es-AR" sz="2800" dirty="0" smtClean="0">
                <a:latin typeface="Candara" panose="020E0502030303020204" pitchFamily="34" charset="0"/>
                <a:hlinkClick r:id="rId4"/>
              </a:rPr>
              <a:t>leonardo.frazzetto1990@gmail.com</a:t>
            </a:r>
            <a:endParaRPr lang="es-AR" sz="2800" dirty="0" smtClean="0">
              <a:latin typeface="Candara" panose="020E0502030303020204" pitchFamily="34" charset="0"/>
            </a:endParaRPr>
          </a:p>
          <a:p>
            <a:r>
              <a:rPr lang="es-AR" sz="2800" dirty="0" err="1" smtClean="0">
                <a:latin typeface="Candara" panose="020E0502030303020204" pitchFamily="34" charset="0"/>
              </a:rPr>
              <a:t>Linkedin</a:t>
            </a:r>
            <a:r>
              <a:rPr lang="es-AR" sz="2800" dirty="0" smtClean="0">
                <a:latin typeface="Candara" panose="020E0502030303020204" pitchFamily="34" charset="0"/>
              </a:rPr>
              <a:t>: www.linkedin.com/in/leonardo-frazzetto</a:t>
            </a:r>
            <a:endParaRPr lang="en-US" sz="2800" dirty="0">
              <a:latin typeface="Candara" panose="020E0502030303020204" pitchFamily="34" charset="0"/>
            </a:endParaRPr>
          </a:p>
        </p:txBody>
      </p:sp>
    </p:spTree>
    <p:extLst>
      <p:ext uri="{BB962C8B-B14F-4D97-AF65-F5344CB8AC3E}">
        <p14:creationId xmlns:p14="http://schemas.microsoft.com/office/powerpoint/2010/main" val="44650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20211"/>
          </a:xfrm>
        </p:spPr>
        <p:txBody>
          <a:bodyPr>
            <a:normAutofit/>
          </a:bodyPr>
          <a:lstStyle/>
          <a:p>
            <a:pPr algn="ctr"/>
            <a:r>
              <a:rPr lang="es-AR" sz="6000" dirty="0" smtClean="0">
                <a:latin typeface="Candara" panose="020E0502030303020204" pitchFamily="34" charset="0"/>
              </a:rPr>
              <a:t>Me presento:</a:t>
            </a:r>
            <a:endParaRPr lang="en-US" sz="6000" dirty="0">
              <a:latin typeface="Candara" panose="020E0502030303020204" pitchFamily="34" charset="0"/>
            </a:endParaRPr>
          </a:p>
        </p:txBody>
      </p:sp>
      <p:sp>
        <p:nvSpPr>
          <p:cNvPr id="3" name="Marcador de contenido 2"/>
          <p:cNvSpPr>
            <a:spLocks noGrp="1"/>
          </p:cNvSpPr>
          <p:nvPr>
            <p:ph idx="1"/>
          </p:nvPr>
        </p:nvSpPr>
        <p:spPr>
          <a:xfrm>
            <a:off x="838200" y="1285336"/>
            <a:ext cx="10515600" cy="4891627"/>
          </a:xfrm>
        </p:spPr>
        <p:txBody>
          <a:bodyPr/>
          <a:lstStyle/>
          <a:p>
            <a:pPr marL="0" indent="0">
              <a:buNone/>
            </a:pPr>
            <a:endParaRPr lang="es-AR" dirty="0" smtClean="0"/>
          </a:p>
          <a:p>
            <a:r>
              <a:rPr lang="es-AR" sz="4000" dirty="0" smtClean="0"/>
              <a:t>Leonardo </a:t>
            </a:r>
            <a:r>
              <a:rPr lang="es-AR" sz="4000" dirty="0" err="1" smtClean="0"/>
              <a:t>Frazzetto</a:t>
            </a:r>
            <a:endParaRPr lang="es-AR" sz="4000" dirty="0" smtClean="0"/>
          </a:p>
          <a:p>
            <a:endParaRPr lang="es-AR" dirty="0"/>
          </a:p>
          <a:p>
            <a:r>
              <a:rPr lang="es-AR" sz="4000" dirty="0" smtClean="0"/>
              <a:t>Estudiante de Data </a:t>
            </a:r>
            <a:r>
              <a:rPr lang="es-AR" sz="4000" dirty="0" err="1" smtClean="0"/>
              <a:t>Science</a:t>
            </a:r>
            <a:r>
              <a:rPr lang="es-AR" sz="4000" dirty="0" smtClean="0"/>
              <a:t> en </a:t>
            </a:r>
            <a:r>
              <a:rPr lang="es-AR" sz="4000" dirty="0" err="1" smtClean="0"/>
              <a:t>The</a:t>
            </a:r>
            <a:r>
              <a:rPr lang="es-AR" sz="4000" dirty="0" smtClean="0"/>
              <a:t> Bridge – Ingeniero Químico</a:t>
            </a:r>
          </a:p>
          <a:p>
            <a:endParaRPr lang="es-AR" dirty="0"/>
          </a:p>
          <a:p>
            <a:r>
              <a:rPr lang="es-AR" sz="4000" dirty="0" smtClean="0"/>
              <a:t>Amante de los perros – Sin discriminación de raza, tamaño o forma</a:t>
            </a:r>
            <a:endParaRPr lang="en-US" sz="4000" dirty="0"/>
          </a:p>
        </p:txBody>
      </p:sp>
      <p:sp>
        <p:nvSpPr>
          <p:cNvPr id="7" name="CuadroTexto 6"/>
          <p:cNvSpPr txBox="1"/>
          <p:nvPr/>
        </p:nvSpPr>
        <p:spPr>
          <a:xfrm>
            <a:off x="838199" y="6352937"/>
            <a:ext cx="5715000" cy="369332"/>
          </a:xfrm>
          <a:prstGeom prst="rect">
            <a:avLst/>
          </a:prstGeom>
          <a:noFill/>
        </p:spPr>
        <p:txBody>
          <a:bodyPr wrap="square" rtlCol="0">
            <a:spAutoFit/>
          </a:bodyPr>
          <a:lstStyle/>
          <a:p>
            <a:r>
              <a:rPr lang="es-AR" dirty="0" smtClean="0"/>
              <a:t>Fuente de datos: kaggle.com</a:t>
            </a:r>
            <a:endParaRPr lang="en-US" dirty="0"/>
          </a:p>
        </p:txBody>
      </p:sp>
      <p:sp>
        <p:nvSpPr>
          <p:cNvPr id="9" name="Rectángulo 8"/>
          <p:cNvSpPr/>
          <p:nvPr/>
        </p:nvSpPr>
        <p:spPr>
          <a:xfrm>
            <a:off x="976312" y="0"/>
            <a:ext cx="10239375" cy="7267575"/>
          </a:xfrm>
          <a:prstGeom prst="rect">
            <a:avLst/>
          </a:prstGeom>
          <a:blipFill dpi="0" rotWithShape="1">
            <a:blip r:embed="rId3">
              <a:alphaModFix amt="2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620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76201"/>
            <a:ext cx="10515600" cy="1038224"/>
          </a:xfrm>
        </p:spPr>
        <p:txBody>
          <a:bodyPr>
            <a:normAutofit/>
          </a:bodyPr>
          <a:lstStyle/>
          <a:p>
            <a:pPr algn="ctr"/>
            <a:r>
              <a:rPr lang="es-AR" sz="6000" dirty="0" smtClean="0">
                <a:latin typeface="Candara" panose="020E0502030303020204" pitchFamily="34" charset="0"/>
              </a:rPr>
              <a:t>¿Qué veremos hoy?</a:t>
            </a:r>
            <a:endParaRPr lang="en-US" sz="6000" dirty="0">
              <a:latin typeface="Candara" panose="020E0502030303020204" pitchFamily="34" charset="0"/>
            </a:endParaRPr>
          </a:p>
        </p:txBody>
      </p:sp>
      <p:sp>
        <p:nvSpPr>
          <p:cNvPr id="3" name="Marcador de contenido 2"/>
          <p:cNvSpPr>
            <a:spLocks noGrp="1"/>
          </p:cNvSpPr>
          <p:nvPr>
            <p:ph idx="1"/>
          </p:nvPr>
        </p:nvSpPr>
        <p:spPr>
          <a:xfrm>
            <a:off x="838200" y="1114424"/>
            <a:ext cx="10515600" cy="5495925"/>
          </a:xfrm>
        </p:spPr>
        <p:txBody>
          <a:bodyPr>
            <a:normAutofit/>
          </a:bodyPr>
          <a:lstStyle/>
          <a:p>
            <a:pPr>
              <a:lnSpc>
                <a:spcPts val="5200"/>
              </a:lnSpc>
            </a:pPr>
            <a:r>
              <a:rPr lang="es-AR" sz="4000" dirty="0" smtClean="0">
                <a:latin typeface="Candara" panose="020E0502030303020204" pitchFamily="34" charset="0"/>
              </a:rPr>
              <a:t>Contexto – Intención – Tecnología </a:t>
            </a:r>
          </a:p>
          <a:p>
            <a:pPr>
              <a:lnSpc>
                <a:spcPts val="5200"/>
              </a:lnSpc>
            </a:pPr>
            <a:r>
              <a:rPr lang="es-AR" sz="4000" dirty="0" smtClean="0">
                <a:latin typeface="Candara" panose="020E0502030303020204" pitchFamily="34" charset="0"/>
              </a:rPr>
              <a:t>Redes Neuronales </a:t>
            </a:r>
            <a:r>
              <a:rPr lang="es-AR" sz="4000" dirty="0" err="1" smtClean="0">
                <a:latin typeface="Candara" panose="020E0502030303020204" pitchFamily="34" charset="0"/>
              </a:rPr>
              <a:t>Convolucionales</a:t>
            </a:r>
            <a:endParaRPr lang="es-AR" sz="4000" dirty="0" smtClean="0">
              <a:latin typeface="Candara" panose="020E0502030303020204" pitchFamily="34" charset="0"/>
            </a:endParaRPr>
          </a:p>
          <a:p>
            <a:pPr>
              <a:lnSpc>
                <a:spcPts val="5200"/>
              </a:lnSpc>
            </a:pPr>
            <a:r>
              <a:rPr lang="es-AR" sz="4000" dirty="0" smtClean="0">
                <a:latin typeface="Candara" panose="020E0502030303020204" pitchFamily="34" charset="0"/>
              </a:rPr>
              <a:t>Capas</a:t>
            </a:r>
          </a:p>
          <a:p>
            <a:pPr>
              <a:lnSpc>
                <a:spcPts val="5200"/>
              </a:lnSpc>
            </a:pPr>
            <a:r>
              <a:rPr lang="es-AR" sz="4000" dirty="0" smtClean="0">
                <a:latin typeface="Candara" panose="020E0502030303020204" pitchFamily="34" charset="0"/>
              </a:rPr>
              <a:t>Técnicas de </a:t>
            </a:r>
            <a:r>
              <a:rPr lang="es-AR" sz="4000" dirty="0" err="1" smtClean="0">
                <a:latin typeface="Candara" panose="020E0502030303020204" pitchFamily="34" charset="0"/>
              </a:rPr>
              <a:t>preprocesamiento</a:t>
            </a:r>
            <a:endParaRPr lang="es-AR" sz="4000" dirty="0" smtClean="0">
              <a:latin typeface="Candara" panose="020E0502030303020204" pitchFamily="34" charset="0"/>
            </a:endParaRPr>
          </a:p>
          <a:p>
            <a:pPr>
              <a:lnSpc>
                <a:spcPts val="5200"/>
              </a:lnSpc>
            </a:pPr>
            <a:r>
              <a:rPr lang="es-AR" sz="4000" dirty="0" smtClean="0">
                <a:latin typeface="Candara" panose="020E0502030303020204" pitchFamily="34" charset="0"/>
              </a:rPr>
              <a:t>Resultados</a:t>
            </a:r>
          </a:p>
          <a:p>
            <a:pPr>
              <a:lnSpc>
                <a:spcPts val="5200"/>
              </a:lnSpc>
            </a:pPr>
            <a:r>
              <a:rPr lang="es-AR" sz="4000" dirty="0" smtClean="0">
                <a:latin typeface="Candara" panose="020E0502030303020204" pitchFamily="34" charset="0"/>
              </a:rPr>
              <a:t>Predicción</a:t>
            </a:r>
          </a:p>
          <a:p>
            <a:pPr>
              <a:lnSpc>
                <a:spcPts val="5200"/>
              </a:lnSpc>
            </a:pPr>
            <a:r>
              <a:rPr lang="es-AR" sz="4000" dirty="0" smtClean="0">
                <a:latin typeface="Candara" panose="020E0502030303020204" pitchFamily="34" charset="0"/>
              </a:rPr>
              <a:t>Conclusión</a:t>
            </a:r>
            <a:endParaRPr lang="en-US" sz="4000" dirty="0">
              <a:latin typeface="Candara" panose="020E0502030303020204" pitchFamily="34" charset="0"/>
            </a:endParaRPr>
          </a:p>
        </p:txBody>
      </p:sp>
      <p:sp>
        <p:nvSpPr>
          <p:cNvPr id="6" name="Rectángulo 5"/>
          <p:cNvSpPr/>
          <p:nvPr/>
        </p:nvSpPr>
        <p:spPr>
          <a:xfrm>
            <a:off x="976312" y="0"/>
            <a:ext cx="10239375" cy="7267575"/>
          </a:xfrm>
          <a:prstGeom prst="rect">
            <a:avLst/>
          </a:prstGeom>
          <a:blipFill dpi="0" rotWithShape="1">
            <a:blip r:embed="rId3">
              <a:alphaModFix amt="2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275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09550"/>
            <a:ext cx="10515600" cy="1181100"/>
          </a:xfrm>
        </p:spPr>
        <p:txBody>
          <a:bodyPr>
            <a:normAutofit/>
          </a:bodyPr>
          <a:lstStyle/>
          <a:p>
            <a:pPr algn="ctr"/>
            <a:r>
              <a:rPr lang="es-AR" sz="5400" dirty="0" smtClean="0">
                <a:latin typeface="Candara" panose="020E0502030303020204" pitchFamily="34" charset="0"/>
              </a:rPr>
              <a:t>Clasificador de razas de perros</a:t>
            </a:r>
            <a:endParaRPr lang="en-US" sz="5400" dirty="0">
              <a:latin typeface="Candara" panose="020E0502030303020204" pitchFamily="34" charset="0"/>
            </a:endParaRPr>
          </a:p>
        </p:txBody>
      </p:sp>
      <p:sp>
        <p:nvSpPr>
          <p:cNvPr id="3" name="Marcador de contenido 2"/>
          <p:cNvSpPr>
            <a:spLocks noGrp="1"/>
          </p:cNvSpPr>
          <p:nvPr>
            <p:ph idx="1"/>
          </p:nvPr>
        </p:nvSpPr>
        <p:spPr>
          <a:xfrm>
            <a:off x="1719262" y="1181100"/>
            <a:ext cx="8753475" cy="5676900"/>
          </a:xfrm>
        </p:spPr>
        <p:txBody>
          <a:bodyPr/>
          <a:lstStyle/>
          <a:p>
            <a:pPr marL="0" indent="0" algn="ctr">
              <a:buNone/>
            </a:pPr>
            <a:r>
              <a:rPr lang="es-AR" b="1" u="sng" dirty="0" smtClean="0">
                <a:latin typeface="Candara" panose="020E0502030303020204" pitchFamily="34" charset="0"/>
              </a:rPr>
              <a:t>CONTEXTO</a:t>
            </a:r>
          </a:p>
          <a:p>
            <a:pPr marL="0" indent="0" algn="ctr">
              <a:buNone/>
            </a:pPr>
            <a:r>
              <a:rPr lang="es-AR" dirty="0" smtClean="0">
                <a:latin typeface="Candara" panose="020E0502030303020204" pitchFamily="34" charset="0"/>
              </a:rPr>
              <a:t>La Federación </a:t>
            </a:r>
            <a:r>
              <a:rPr lang="es-AR" dirty="0" err="1" smtClean="0">
                <a:latin typeface="Candara" panose="020E0502030303020204" pitchFamily="34" charset="0"/>
              </a:rPr>
              <a:t>Cinológica</a:t>
            </a:r>
            <a:r>
              <a:rPr lang="es-AR" dirty="0" smtClean="0">
                <a:latin typeface="Candara" panose="020E0502030303020204" pitchFamily="34" charset="0"/>
              </a:rPr>
              <a:t> Internacional (FCI) reconoce 368 razas de perro diferentes</a:t>
            </a:r>
          </a:p>
          <a:p>
            <a:pPr marL="0" indent="0" algn="ctr">
              <a:buNone/>
            </a:pPr>
            <a:endParaRPr lang="es-AR" b="1" u="sng" dirty="0" smtClean="0">
              <a:latin typeface="Candara" panose="020E0502030303020204" pitchFamily="34" charset="0"/>
            </a:endParaRPr>
          </a:p>
          <a:p>
            <a:pPr marL="0" indent="0" algn="ctr">
              <a:buNone/>
            </a:pPr>
            <a:r>
              <a:rPr lang="es-AR" b="1" u="sng" dirty="0" smtClean="0">
                <a:latin typeface="Candara" panose="020E0502030303020204" pitchFamily="34" charset="0"/>
              </a:rPr>
              <a:t>INTENCIÓN</a:t>
            </a:r>
            <a:endParaRPr lang="es-AR" b="1" u="sng" dirty="0">
              <a:latin typeface="Candara" panose="020E0502030303020204" pitchFamily="34" charset="0"/>
            </a:endParaRPr>
          </a:p>
          <a:p>
            <a:pPr marL="0" indent="0" algn="ctr">
              <a:buNone/>
            </a:pPr>
            <a:r>
              <a:rPr lang="es-AR" dirty="0" smtClean="0">
                <a:latin typeface="Candara" panose="020E0502030303020204" pitchFamily="34" charset="0"/>
              </a:rPr>
              <a:t>Brindar una funcionalidad que permita determinar a partir de una imagen, la raza a la cual pertenece un perro</a:t>
            </a:r>
          </a:p>
          <a:p>
            <a:pPr marL="0" indent="0" algn="ctr">
              <a:buNone/>
            </a:pPr>
            <a:endParaRPr lang="es-AR" dirty="0">
              <a:latin typeface="Candara" panose="020E0502030303020204" pitchFamily="34" charset="0"/>
            </a:endParaRPr>
          </a:p>
          <a:p>
            <a:pPr marL="0" indent="0" algn="ctr">
              <a:buNone/>
            </a:pPr>
            <a:r>
              <a:rPr lang="es-AR" b="1" u="sng" dirty="0" smtClean="0">
                <a:latin typeface="Candara" panose="020E0502030303020204" pitchFamily="34" charset="0"/>
              </a:rPr>
              <a:t>TECNOLOGÍA</a:t>
            </a:r>
            <a:endParaRPr lang="es-AR" dirty="0" smtClean="0">
              <a:latin typeface="Candara" panose="020E0502030303020204" pitchFamily="34" charset="0"/>
            </a:endParaRPr>
          </a:p>
          <a:p>
            <a:pPr marL="0" indent="0" algn="ctr">
              <a:buNone/>
            </a:pPr>
            <a:r>
              <a:rPr lang="es-AR" dirty="0" smtClean="0">
                <a:latin typeface="Candara" panose="020E0502030303020204" pitchFamily="34" charset="0"/>
              </a:rPr>
              <a:t>Apoyado en el uso de Redes Neuronales </a:t>
            </a:r>
            <a:r>
              <a:rPr lang="es-AR" dirty="0" err="1" smtClean="0">
                <a:latin typeface="Candara" panose="020E0502030303020204" pitchFamily="34" charset="0"/>
              </a:rPr>
              <a:t>Convolucionales</a:t>
            </a:r>
            <a:r>
              <a:rPr lang="es-AR" dirty="0" smtClean="0">
                <a:latin typeface="Candara" panose="020E0502030303020204" pitchFamily="34" charset="0"/>
              </a:rPr>
              <a:t> (CNN) para predecir entre un total de 120 razas diferentes. </a:t>
            </a:r>
            <a:endParaRPr lang="en-US" dirty="0">
              <a:latin typeface="Candara" panose="020E0502030303020204" pitchFamily="34" charset="0"/>
            </a:endParaRPr>
          </a:p>
        </p:txBody>
      </p:sp>
      <p:sp>
        <p:nvSpPr>
          <p:cNvPr id="8" name="Rectángulo 7"/>
          <p:cNvSpPr/>
          <p:nvPr/>
        </p:nvSpPr>
        <p:spPr>
          <a:xfrm>
            <a:off x="976312" y="0"/>
            <a:ext cx="10239375" cy="7267575"/>
          </a:xfrm>
          <a:prstGeom prst="rect">
            <a:avLst/>
          </a:prstGeom>
          <a:blipFill dpi="0" rotWithShape="1">
            <a:blip r:embed="rId3">
              <a:alphaModFix amt="2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2540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3"/>
          <a:stretch>
            <a:fillRect/>
          </a:stretch>
        </p:blipFill>
        <p:spPr>
          <a:xfrm>
            <a:off x="542925" y="2676524"/>
            <a:ext cx="11506200" cy="2886075"/>
          </a:xfrm>
          <a:prstGeom prst="rect">
            <a:avLst/>
          </a:prstGeom>
        </p:spPr>
      </p:pic>
      <p:sp>
        <p:nvSpPr>
          <p:cNvPr id="7" name="Abrir llave 6"/>
          <p:cNvSpPr/>
          <p:nvPr/>
        </p:nvSpPr>
        <p:spPr>
          <a:xfrm rot="5400000">
            <a:off x="4573190" y="1258493"/>
            <a:ext cx="333373" cy="2502693"/>
          </a:xfrm>
          <a:prstGeom prst="leftBrace">
            <a:avLst>
              <a:gd name="adj1" fmla="val 101814"/>
              <a:gd name="adj2" fmla="val 50568"/>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brir llave 8"/>
          <p:cNvSpPr/>
          <p:nvPr/>
        </p:nvSpPr>
        <p:spPr>
          <a:xfrm rot="5400000">
            <a:off x="7741445" y="1393033"/>
            <a:ext cx="333372" cy="2233612"/>
          </a:xfrm>
          <a:prstGeom prst="leftBrace">
            <a:avLst>
              <a:gd name="adj1" fmla="val 101814"/>
              <a:gd name="adj2" fmla="val 50568"/>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brir llave 9"/>
          <p:cNvSpPr/>
          <p:nvPr/>
        </p:nvSpPr>
        <p:spPr>
          <a:xfrm rot="5400000">
            <a:off x="10590372" y="1445420"/>
            <a:ext cx="333372" cy="2128838"/>
          </a:xfrm>
          <a:prstGeom prst="leftBrace">
            <a:avLst>
              <a:gd name="adj1" fmla="val 101814"/>
              <a:gd name="adj2" fmla="val 50568"/>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CuadroTexto 10"/>
          <p:cNvSpPr txBox="1"/>
          <p:nvPr/>
        </p:nvSpPr>
        <p:spPr>
          <a:xfrm>
            <a:off x="2124076" y="1772857"/>
            <a:ext cx="9584530" cy="461665"/>
          </a:xfrm>
          <a:prstGeom prst="rect">
            <a:avLst/>
          </a:prstGeom>
          <a:noFill/>
        </p:spPr>
        <p:txBody>
          <a:bodyPr wrap="square" rtlCol="0">
            <a:spAutoFit/>
          </a:bodyPr>
          <a:lstStyle/>
          <a:p>
            <a:r>
              <a:rPr lang="es-AR" sz="2000" dirty="0" smtClean="0">
                <a:latin typeface="Candara" panose="020E0502030303020204" pitchFamily="34" charset="0"/>
              </a:rPr>
              <a:t>                      </a:t>
            </a:r>
            <a:r>
              <a:rPr lang="es-AR" sz="2400" dirty="0" smtClean="0">
                <a:latin typeface="Candara" panose="020E0502030303020204" pitchFamily="34" charset="0"/>
              </a:rPr>
              <a:t>Módulo </a:t>
            </a:r>
            <a:r>
              <a:rPr lang="es-AR" sz="2400" dirty="0" err="1" smtClean="0">
                <a:latin typeface="Candara" panose="020E0502030303020204" pitchFamily="34" charset="0"/>
              </a:rPr>
              <a:t>Convoluc</a:t>
            </a:r>
            <a:r>
              <a:rPr lang="es-AR" sz="2400" dirty="0" smtClean="0">
                <a:latin typeface="Candara" panose="020E0502030303020204" pitchFamily="34" charset="0"/>
              </a:rPr>
              <a:t>. 1          Módulo. </a:t>
            </a:r>
            <a:r>
              <a:rPr lang="es-AR" sz="2400" dirty="0" err="1" smtClean="0">
                <a:latin typeface="Candara" panose="020E0502030303020204" pitchFamily="34" charset="0"/>
              </a:rPr>
              <a:t>Convoluc</a:t>
            </a:r>
            <a:r>
              <a:rPr lang="es-AR" sz="2400" dirty="0" smtClean="0">
                <a:latin typeface="Candara" panose="020E0502030303020204" pitchFamily="34" charset="0"/>
              </a:rPr>
              <a:t>. 2           Clasificación</a:t>
            </a:r>
            <a:endParaRPr lang="en-US" sz="2400" dirty="0">
              <a:latin typeface="Candara" panose="020E0502030303020204" pitchFamily="34" charset="0"/>
            </a:endParaRPr>
          </a:p>
        </p:txBody>
      </p:sp>
      <p:sp>
        <p:nvSpPr>
          <p:cNvPr id="12" name="CuadroTexto 11"/>
          <p:cNvSpPr txBox="1"/>
          <p:nvPr/>
        </p:nvSpPr>
        <p:spPr>
          <a:xfrm>
            <a:off x="3731417" y="4778899"/>
            <a:ext cx="973933" cy="369332"/>
          </a:xfrm>
          <a:prstGeom prst="rect">
            <a:avLst/>
          </a:prstGeom>
          <a:noFill/>
        </p:spPr>
        <p:txBody>
          <a:bodyPr wrap="square" rtlCol="0">
            <a:spAutoFit/>
          </a:bodyPr>
          <a:lstStyle/>
          <a:p>
            <a:r>
              <a:rPr lang="es-AR" dirty="0" smtClean="0">
                <a:latin typeface="Candara" panose="020E0502030303020204" pitchFamily="34" charset="0"/>
              </a:rPr>
              <a:t>Conv2D</a:t>
            </a:r>
            <a:endParaRPr lang="en-US" dirty="0">
              <a:latin typeface="Candara" panose="020E0502030303020204" pitchFamily="34" charset="0"/>
            </a:endParaRPr>
          </a:p>
        </p:txBody>
      </p:sp>
      <p:sp>
        <p:nvSpPr>
          <p:cNvPr id="13" name="CuadroTexto 12"/>
          <p:cNvSpPr txBox="1"/>
          <p:nvPr/>
        </p:nvSpPr>
        <p:spPr>
          <a:xfrm>
            <a:off x="5248276" y="4693174"/>
            <a:ext cx="1229914" cy="369332"/>
          </a:xfrm>
          <a:prstGeom prst="rect">
            <a:avLst/>
          </a:prstGeom>
          <a:noFill/>
        </p:spPr>
        <p:txBody>
          <a:bodyPr wrap="square" rtlCol="0">
            <a:spAutoFit/>
          </a:bodyPr>
          <a:lstStyle/>
          <a:p>
            <a:r>
              <a:rPr lang="es-AR" dirty="0" err="1" smtClean="0">
                <a:latin typeface="Candara" panose="020E0502030303020204" pitchFamily="34" charset="0"/>
              </a:rPr>
              <a:t>Maxpool</a:t>
            </a:r>
            <a:endParaRPr lang="en-US" dirty="0">
              <a:latin typeface="Candara" panose="020E0502030303020204" pitchFamily="34" charset="0"/>
            </a:endParaRPr>
          </a:p>
        </p:txBody>
      </p:sp>
      <p:sp>
        <p:nvSpPr>
          <p:cNvPr id="14" name="CuadroTexto 13"/>
          <p:cNvSpPr txBox="1"/>
          <p:nvPr/>
        </p:nvSpPr>
        <p:spPr>
          <a:xfrm>
            <a:off x="6791325" y="4778899"/>
            <a:ext cx="973933" cy="369332"/>
          </a:xfrm>
          <a:prstGeom prst="rect">
            <a:avLst/>
          </a:prstGeom>
          <a:noFill/>
        </p:spPr>
        <p:txBody>
          <a:bodyPr wrap="square" rtlCol="0">
            <a:spAutoFit/>
          </a:bodyPr>
          <a:lstStyle/>
          <a:p>
            <a:r>
              <a:rPr lang="es-AR" dirty="0" smtClean="0">
                <a:latin typeface="Candara" panose="020E0502030303020204" pitchFamily="34" charset="0"/>
              </a:rPr>
              <a:t>Conv2D</a:t>
            </a:r>
            <a:endParaRPr lang="en-US" dirty="0">
              <a:latin typeface="Candara" panose="020E0502030303020204" pitchFamily="34" charset="0"/>
            </a:endParaRPr>
          </a:p>
        </p:txBody>
      </p:sp>
      <p:sp>
        <p:nvSpPr>
          <p:cNvPr id="15" name="CuadroTexto 14"/>
          <p:cNvSpPr txBox="1"/>
          <p:nvPr/>
        </p:nvSpPr>
        <p:spPr>
          <a:xfrm>
            <a:off x="8165899" y="4778899"/>
            <a:ext cx="1168601" cy="369332"/>
          </a:xfrm>
          <a:prstGeom prst="rect">
            <a:avLst/>
          </a:prstGeom>
          <a:noFill/>
        </p:spPr>
        <p:txBody>
          <a:bodyPr wrap="square" rtlCol="0">
            <a:spAutoFit/>
          </a:bodyPr>
          <a:lstStyle/>
          <a:p>
            <a:r>
              <a:rPr lang="es-AR" dirty="0" err="1" smtClean="0">
                <a:latin typeface="Candara" panose="020E0502030303020204" pitchFamily="34" charset="0"/>
              </a:rPr>
              <a:t>Maxpool</a:t>
            </a:r>
            <a:endParaRPr lang="en-US" dirty="0">
              <a:latin typeface="Candara" panose="020E0502030303020204" pitchFamily="34" charset="0"/>
            </a:endParaRPr>
          </a:p>
        </p:txBody>
      </p:sp>
      <p:sp>
        <p:nvSpPr>
          <p:cNvPr id="16" name="CuadroTexto 15"/>
          <p:cNvSpPr txBox="1"/>
          <p:nvPr/>
        </p:nvSpPr>
        <p:spPr>
          <a:xfrm>
            <a:off x="9589292" y="4778899"/>
            <a:ext cx="973933" cy="369332"/>
          </a:xfrm>
          <a:prstGeom prst="rect">
            <a:avLst/>
          </a:prstGeom>
          <a:noFill/>
        </p:spPr>
        <p:txBody>
          <a:bodyPr wrap="square" rtlCol="0">
            <a:spAutoFit/>
          </a:bodyPr>
          <a:lstStyle/>
          <a:p>
            <a:r>
              <a:rPr lang="es-AR" dirty="0" smtClean="0">
                <a:latin typeface="Candara" panose="020E0502030303020204" pitchFamily="34" charset="0"/>
              </a:rPr>
              <a:t>Dense</a:t>
            </a:r>
            <a:endParaRPr lang="en-US" dirty="0">
              <a:latin typeface="Candara" panose="020E0502030303020204" pitchFamily="34" charset="0"/>
            </a:endParaRPr>
          </a:p>
        </p:txBody>
      </p:sp>
      <p:sp>
        <p:nvSpPr>
          <p:cNvPr id="17" name="CuadroTexto 16"/>
          <p:cNvSpPr txBox="1"/>
          <p:nvPr/>
        </p:nvSpPr>
        <p:spPr>
          <a:xfrm>
            <a:off x="11075192" y="5562599"/>
            <a:ext cx="973933" cy="369332"/>
          </a:xfrm>
          <a:prstGeom prst="rect">
            <a:avLst/>
          </a:prstGeom>
          <a:noFill/>
        </p:spPr>
        <p:txBody>
          <a:bodyPr wrap="square" rtlCol="0">
            <a:spAutoFit/>
          </a:bodyPr>
          <a:lstStyle/>
          <a:p>
            <a:r>
              <a:rPr lang="es-AR" dirty="0" smtClean="0">
                <a:latin typeface="Candara" panose="020E0502030303020204" pitchFamily="34" charset="0"/>
              </a:rPr>
              <a:t>Salida</a:t>
            </a:r>
            <a:endParaRPr lang="en-US" dirty="0">
              <a:latin typeface="Candara" panose="020E0502030303020204" pitchFamily="34" charset="0"/>
            </a:endParaRPr>
          </a:p>
        </p:txBody>
      </p:sp>
      <p:sp>
        <p:nvSpPr>
          <p:cNvPr id="18" name="CuadroTexto 17"/>
          <p:cNvSpPr txBox="1"/>
          <p:nvPr/>
        </p:nvSpPr>
        <p:spPr>
          <a:xfrm>
            <a:off x="1283492" y="5305424"/>
            <a:ext cx="973933" cy="369332"/>
          </a:xfrm>
          <a:prstGeom prst="rect">
            <a:avLst/>
          </a:prstGeom>
          <a:noFill/>
        </p:spPr>
        <p:txBody>
          <a:bodyPr wrap="square" rtlCol="0">
            <a:spAutoFit/>
          </a:bodyPr>
          <a:lstStyle/>
          <a:p>
            <a:r>
              <a:rPr lang="es-AR" dirty="0" smtClean="0">
                <a:latin typeface="Candara" panose="020E0502030303020204" pitchFamily="34" charset="0"/>
              </a:rPr>
              <a:t>Entrada</a:t>
            </a:r>
            <a:endParaRPr lang="en-US" dirty="0">
              <a:latin typeface="Candara" panose="020E0502030303020204" pitchFamily="34" charset="0"/>
            </a:endParaRPr>
          </a:p>
        </p:txBody>
      </p:sp>
      <p:sp>
        <p:nvSpPr>
          <p:cNvPr id="22" name="Título 1"/>
          <p:cNvSpPr txBox="1">
            <a:spLocks/>
          </p:cNvSpPr>
          <p:nvPr/>
        </p:nvSpPr>
        <p:spPr>
          <a:xfrm>
            <a:off x="838200" y="209550"/>
            <a:ext cx="10515600" cy="1181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5400" dirty="0" smtClean="0">
                <a:latin typeface="Candara" panose="020E0502030303020204" pitchFamily="34" charset="0"/>
              </a:rPr>
              <a:t>Red Neuronal </a:t>
            </a:r>
            <a:r>
              <a:rPr lang="es-AR" sz="5400" dirty="0" err="1" smtClean="0">
                <a:latin typeface="Candara" panose="020E0502030303020204" pitchFamily="34" charset="0"/>
              </a:rPr>
              <a:t>Convolucional</a:t>
            </a:r>
            <a:endParaRPr lang="en-US" sz="5400" dirty="0">
              <a:latin typeface="Candara" panose="020E0502030303020204" pitchFamily="34" charset="0"/>
            </a:endParaRPr>
          </a:p>
        </p:txBody>
      </p:sp>
      <p:sp>
        <p:nvSpPr>
          <p:cNvPr id="25" name="Rectángulo 24"/>
          <p:cNvSpPr/>
          <p:nvPr/>
        </p:nvSpPr>
        <p:spPr>
          <a:xfrm>
            <a:off x="976312" y="0"/>
            <a:ext cx="10239375" cy="7267575"/>
          </a:xfrm>
          <a:prstGeom prst="rect">
            <a:avLst/>
          </a:prstGeom>
          <a:blipFill dpi="0" rotWithShape="1">
            <a:blip r:embed="rId4">
              <a:alphaModFix amt="1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9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62149" y="1978025"/>
            <a:ext cx="8067675" cy="2555875"/>
          </a:xfrm>
        </p:spPr>
        <p:txBody>
          <a:bodyPr>
            <a:noAutofit/>
          </a:bodyPr>
          <a:lstStyle/>
          <a:p>
            <a:pPr marL="0" indent="0" algn="ctr">
              <a:buNone/>
            </a:pPr>
            <a:r>
              <a:rPr lang="es-AR" sz="6000" dirty="0" smtClean="0">
                <a:latin typeface="Candara" panose="020E0502030303020204" pitchFamily="34" charset="0"/>
              </a:rPr>
              <a:t>CAPAS UTILIZADAS EN LA RED NEURONAL CONVOLUTIVA</a:t>
            </a:r>
            <a:endParaRPr lang="en-US" sz="6000" dirty="0">
              <a:latin typeface="Candara" panose="020E0502030303020204" pitchFamily="34" charset="0"/>
            </a:endParaRPr>
          </a:p>
        </p:txBody>
      </p:sp>
      <p:sp>
        <p:nvSpPr>
          <p:cNvPr id="5" name="Rectángulo 4"/>
          <p:cNvSpPr/>
          <p:nvPr/>
        </p:nvSpPr>
        <p:spPr>
          <a:xfrm>
            <a:off x="976312" y="0"/>
            <a:ext cx="10239375" cy="7267575"/>
          </a:xfrm>
          <a:prstGeom prst="rect">
            <a:avLst/>
          </a:prstGeom>
          <a:blipFill dpi="0" rotWithShape="1">
            <a:blip r:embed="rId3">
              <a:alphaModFix amt="2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714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4628" y="1654132"/>
            <a:ext cx="7786121" cy="4989556"/>
          </a:xfrm>
        </p:spPr>
      </p:pic>
      <p:sp>
        <p:nvSpPr>
          <p:cNvPr id="8" name="Título 1"/>
          <p:cNvSpPr txBox="1">
            <a:spLocks/>
          </p:cNvSpPr>
          <p:nvPr/>
        </p:nvSpPr>
        <p:spPr>
          <a:xfrm>
            <a:off x="838200" y="209550"/>
            <a:ext cx="10515600" cy="1181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5400" dirty="0" smtClean="0">
                <a:latin typeface="Candara" panose="020E0502030303020204" pitchFamily="34" charset="0"/>
              </a:rPr>
              <a:t>Capa de </a:t>
            </a:r>
            <a:r>
              <a:rPr lang="es-AR" sz="5400" dirty="0" err="1" smtClean="0">
                <a:latin typeface="Candara" panose="020E0502030303020204" pitchFamily="34" charset="0"/>
              </a:rPr>
              <a:t>convolución</a:t>
            </a:r>
            <a:endParaRPr lang="en-US" sz="5400" dirty="0">
              <a:latin typeface="Candara" panose="020E0502030303020204" pitchFamily="34" charset="0"/>
            </a:endParaRPr>
          </a:p>
        </p:txBody>
      </p:sp>
      <p:sp>
        <p:nvSpPr>
          <p:cNvPr id="9" name="Rectángulo 8"/>
          <p:cNvSpPr/>
          <p:nvPr/>
        </p:nvSpPr>
        <p:spPr>
          <a:xfrm>
            <a:off x="976312" y="0"/>
            <a:ext cx="10239375" cy="7267575"/>
          </a:xfrm>
          <a:prstGeom prst="rect">
            <a:avLst/>
          </a:prstGeom>
          <a:blipFill dpi="0" rotWithShape="1">
            <a:blip r:embed="rId4">
              <a:alphaModFix amt="1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5285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0396" y="2143125"/>
            <a:ext cx="9331208" cy="4152900"/>
          </a:xfrm>
        </p:spPr>
      </p:pic>
      <p:sp>
        <p:nvSpPr>
          <p:cNvPr id="8" name="Título 1"/>
          <p:cNvSpPr txBox="1">
            <a:spLocks/>
          </p:cNvSpPr>
          <p:nvPr/>
        </p:nvSpPr>
        <p:spPr>
          <a:xfrm>
            <a:off x="838200" y="209550"/>
            <a:ext cx="10515600" cy="1181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5400" dirty="0" smtClean="0">
                <a:latin typeface="Candara" panose="020E0502030303020204" pitchFamily="34" charset="0"/>
              </a:rPr>
              <a:t>Capa de </a:t>
            </a:r>
            <a:r>
              <a:rPr lang="es-AR" sz="5400" dirty="0" err="1" smtClean="0">
                <a:latin typeface="Candara" panose="020E0502030303020204" pitchFamily="34" charset="0"/>
              </a:rPr>
              <a:t>Maxpooling</a:t>
            </a:r>
            <a:endParaRPr lang="en-US" sz="5400" dirty="0">
              <a:latin typeface="Candara" panose="020E0502030303020204" pitchFamily="34" charset="0"/>
            </a:endParaRPr>
          </a:p>
        </p:txBody>
      </p:sp>
      <p:sp>
        <p:nvSpPr>
          <p:cNvPr id="9" name="Rectángulo 8"/>
          <p:cNvSpPr/>
          <p:nvPr/>
        </p:nvSpPr>
        <p:spPr>
          <a:xfrm>
            <a:off x="976312" y="0"/>
            <a:ext cx="10239375" cy="7267575"/>
          </a:xfrm>
          <a:prstGeom prst="rect">
            <a:avLst/>
          </a:prstGeom>
          <a:blipFill dpi="0" rotWithShape="1">
            <a:blip r:embed="rId4">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2185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838200" y="209550"/>
            <a:ext cx="10515600" cy="1181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5400" dirty="0" smtClean="0">
                <a:latin typeface="Candara" panose="020E0502030303020204" pitchFamily="34" charset="0"/>
              </a:rPr>
              <a:t>Capa de </a:t>
            </a:r>
            <a:r>
              <a:rPr lang="es-AR" sz="5400" dirty="0" err="1" smtClean="0">
                <a:latin typeface="Candara" panose="020E0502030303020204" pitchFamily="34" charset="0"/>
              </a:rPr>
              <a:t>Dropout</a:t>
            </a:r>
            <a:endParaRPr lang="en-US" sz="5400" dirty="0">
              <a:latin typeface="Candara" panose="020E0502030303020204" pitchFamily="34" charset="0"/>
            </a:endParaRP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9725" y="1390650"/>
            <a:ext cx="8972550" cy="4847193"/>
          </a:xfrm>
          <a:prstGeom prst="rect">
            <a:avLst/>
          </a:prstGeom>
        </p:spPr>
      </p:pic>
      <p:sp>
        <p:nvSpPr>
          <p:cNvPr id="7" name="Rectángulo 6"/>
          <p:cNvSpPr/>
          <p:nvPr/>
        </p:nvSpPr>
        <p:spPr>
          <a:xfrm>
            <a:off x="976312" y="0"/>
            <a:ext cx="10239375" cy="7267575"/>
          </a:xfrm>
          <a:prstGeom prst="rect">
            <a:avLst/>
          </a:prstGeom>
          <a:blipFill dpi="0" rotWithShape="1">
            <a:blip r:embed="rId4">
              <a:alphaModFix amt="1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6262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TotalTime>
  <Words>1259</Words>
  <Application>Microsoft Office PowerPoint</Application>
  <PresentationFormat>Panorámica</PresentationFormat>
  <Paragraphs>112</Paragraphs>
  <Slides>19</Slides>
  <Notes>14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Calibri</vt:lpstr>
      <vt:lpstr>Calibri Light</vt:lpstr>
      <vt:lpstr>Candara</vt:lpstr>
      <vt:lpstr>Tema de Office</vt:lpstr>
      <vt:lpstr>¿Y éste qué raza es?</vt:lpstr>
      <vt:lpstr>Me presento:</vt:lpstr>
      <vt:lpstr>¿Qué veremos hoy?</vt:lpstr>
      <vt:lpstr>Clasificador de razas de perros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 éste qué raza es?</dc:title>
  <dc:creator>Leo.Frazzeto@outlook.com</dc:creator>
  <cp:lastModifiedBy>Leo.Frazzeto@outlook.com</cp:lastModifiedBy>
  <cp:revision>28</cp:revision>
  <dcterms:created xsi:type="dcterms:W3CDTF">2021-07-11T17:15:06Z</dcterms:created>
  <dcterms:modified xsi:type="dcterms:W3CDTF">2021-07-12T11:49:51Z</dcterms:modified>
</cp:coreProperties>
</file>