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notesMasterIdLst>
    <p:notesMasterId r:id="rId70"/>
  </p:notesMasterIdLst>
  <p:sldIdLst>
    <p:sldId id="256" r:id="rId2"/>
    <p:sldId id="257" r:id="rId3"/>
    <p:sldId id="325" r:id="rId4"/>
    <p:sldId id="283" r:id="rId5"/>
    <p:sldId id="284" r:id="rId6"/>
    <p:sldId id="285" r:id="rId7"/>
    <p:sldId id="286" r:id="rId8"/>
    <p:sldId id="287" r:id="rId9"/>
    <p:sldId id="326" r:id="rId10"/>
    <p:sldId id="258" r:id="rId11"/>
    <p:sldId id="327" r:id="rId12"/>
    <p:sldId id="270" r:id="rId13"/>
    <p:sldId id="332" r:id="rId14"/>
    <p:sldId id="271" r:id="rId15"/>
    <p:sldId id="331" r:id="rId16"/>
    <p:sldId id="272" r:id="rId17"/>
    <p:sldId id="273" r:id="rId18"/>
    <p:sldId id="275" r:id="rId19"/>
    <p:sldId id="340" r:id="rId20"/>
    <p:sldId id="341" r:id="rId21"/>
    <p:sldId id="342" r:id="rId22"/>
    <p:sldId id="343" r:id="rId23"/>
    <p:sldId id="344" r:id="rId24"/>
    <p:sldId id="345" r:id="rId25"/>
    <p:sldId id="276" r:id="rId26"/>
    <p:sldId id="330" r:id="rId27"/>
    <p:sldId id="282" r:id="rId28"/>
    <p:sldId id="288" r:id="rId29"/>
    <p:sldId id="329" r:id="rId30"/>
    <p:sldId id="289" r:id="rId31"/>
    <p:sldId id="328" r:id="rId32"/>
    <p:sldId id="290" r:id="rId33"/>
    <p:sldId id="336" r:id="rId34"/>
    <p:sldId id="291" r:id="rId35"/>
    <p:sldId id="337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34" r:id="rId51"/>
    <p:sldId id="315" r:id="rId52"/>
    <p:sldId id="307" r:id="rId53"/>
    <p:sldId id="308" r:id="rId54"/>
    <p:sldId id="316" r:id="rId55"/>
    <p:sldId id="311" r:id="rId56"/>
    <p:sldId id="317" r:id="rId57"/>
    <p:sldId id="313" r:id="rId58"/>
    <p:sldId id="318" r:id="rId59"/>
    <p:sldId id="310" r:id="rId60"/>
    <p:sldId id="320" r:id="rId61"/>
    <p:sldId id="319" r:id="rId62"/>
    <p:sldId id="321" r:id="rId63"/>
    <p:sldId id="322" r:id="rId64"/>
    <p:sldId id="333" r:id="rId65"/>
    <p:sldId id="323" r:id="rId66"/>
    <p:sldId id="339" r:id="rId67"/>
    <p:sldId id="324" r:id="rId68"/>
    <p:sldId id="33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840" autoAdjust="0"/>
  </p:normalViewPr>
  <p:slideViewPr>
    <p:cSldViewPr snapToGrid="0">
      <p:cViewPr varScale="1">
        <p:scale>
          <a:sx n="53" d="100"/>
          <a:sy n="5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752FF-D21E-47FD-9BB5-63F9B2A5B80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2131B6C-A586-4CB6-B537-F8FCBA28555F}">
      <dgm:prSet phldrT="[Text]"/>
      <dgm:spPr/>
      <dgm:t>
        <a:bodyPr/>
        <a:lstStyle/>
        <a:p>
          <a:r>
            <a:rPr lang="pt-BR" noProof="0" dirty="0" smtClean="0"/>
            <a:t>Humanos</a:t>
          </a:r>
          <a:endParaRPr lang="pt-BR" noProof="0" dirty="0"/>
        </a:p>
      </dgm:t>
    </dgm:pt>
    <dgm:pt modelId="{B6D3C53E-8F40-470A-B307-BF410D73C15A}" type="parTrans" cxnId="{EFDC6782-AF23-4E70-A024-C4734446AEBA}">
      <dgm:prSet/>
      <dgm:spPr/>
      <dgm:t>
        <a:bodyPr/>
        <a:lstStyle/>
        <a:p>
          <a:endParaRPr lang="pt-BR"/>
        </a:p>
      </dgm:t>
    </dgm:pt>
    <dgm:pt modelId="{2383C5DB-165B-4564-BEAC-939095DC4A49}" type="sibTrans" cxnId="{EFDC6782-AF23-4E70-A024-C4734446AEBA}">
      <dgm:prSet/>
      <dgm:spPr/>
      <dgm:t>
        <a:bodyPr/>
        <a:lstStyle/>
        <a:p>
          <a:endParaRPr lang="pt-BR"/>
        </a:p>
      </dgm:t>
    </dgm:pt>
    <dgm:pt modelId="{04769CAF-0172-4862-8B0B-49BF22ADB5F2}">
      <dgm:prSet phldrT="[Text]"/>
      <dgm:spPr/>
      <dgm:t>
        <a:bodyPr/>
        <a:lstStyle/>
        <a:p>
          <a:r>
            <a:rPr lang="pt-BR" noProof="0" dirty="0" smtClean="0"/>
            <a:t>Médicos Especialistas: 30</a:t>
          </a:r>
          <a:endParaRPr lang="pt-BR" noProof="0" dirty="0"/>
        </a:p>
      </dgm:t>
    </dgm:pt>
    <dgm:pt modelId="{C535E06A-1C6B-4D8B-A139-9CAEDFC58C44}" type="parTrans" cxnId="{96A0107A-B37D-4F9F-878F-15425C143DE8}">
      <dgm:prSet/>
      <dgm:spPr/>
      <dgm:t>
        <a:bodyPr/>
        <a:lstStyle/>
        <a:p>
          <a:endParaRPr lang="pt-BR"/>
        </a:p>
      </dgm:t>
    </dgm:pt>
    <dgm:pt modelId="{CE8360C3-DD45-4F1A-99E8-8BC8A5AAFEDE}" type="sibTrans" cxnId="{96A0107A-B37D-4F9F-878F-15425C143DE8}">
      <dgm:prSet/>
      <dgm:spPr/>
      <dgm:t>
        <a:bodyPr/>
        <a:lstStyle/>
        <a:p>
          <a:endParaRPr lang="pt-BR"/>
        </a:p>
      </dgm:t>
    </dgm:pt>
    <dgm:pt modelId="{C804FBFC-DB24-42BD-ADF8-EC6D88D5C04D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pt-BR" noProof="0" dirty="0" smtClean="0"/>
            <a:t>Instrumentadores: 10</a:t>
          </a:r>
          <a:r>
            <a:rPr lang="en-US" dirty="0" smtClean="0"/>
            <a:t> </a:t>
          </a:r>
          <a:endParaRPr lang="pt-BR" dirty="0"/>
        </a:p>
      </dgm:t>
    </dgm:pt>
    <dgm:pt modelId="{7CCB6890-4D92-46E4-9245-309DC98319F8}" type="parTrans" cxnId="{8E8D0813-2C77-46B2-BA1C-57E374416622}">
      <dgm:prSet/>
      <dgm:spPr/>
      <dgm:t>
        <a:bodyPr/>
        <a:lstStyle/>
        <a:p>
          <a:endParaRPr lang="pt-BR"/>
        </a:p>
      </dgm:t>
    </dgm:pt>
    <dgm:pt modelId="{683296AD-A2D1-4E68-9C2D-0B6C40EA91CD}" type="sibTrans" cxnId="{8E8D0813-2C77-46B2-BA1C-57E374416622}">
      <dgm:prSet/>
      <dgm:spPr/>
      <dgm:t>
        <a:bodyPr/>
        <a:lstStyle/>
        <a:p>
          <a:endParaRPr lang="pt-BR"/>
        </a:p>
      </dgm:t>
    </dgm:pt>
    <dgm:pt modelId="{A8EC99CC-B2B5-4591-9FAF-4E4A9AA0078D}">
      <dgm:prSet phldrT="[Text]"/>
      <dgm:spPr/>
      <dgm:t>
        <a:bodyPr/>
        <a:lstStyle/>
        <a:p>
          <a:r>
            <a:rPr lang="pt-BR" noProof="0" dirty="0" smtClean="0"/>
            <a:t>Materiais</a:t>
          </a:r>
          <a:endParaRPr lang="pt-BR" noProof="0" dirty="0"/>
        </a:p>
      </dgm:t>
    </dgm:pt>
    <dgm:pt modelId="{BB847CF8-9813-44B0-9F5D-110537833E47}" type="parTrans" cxnId="{26A37CAB-8577-4FF0-A624-B8F5B84DBB83}">
      <dgm:prSet/>
      <dgm:spPr/>
      <dgm:t>
        <a:bodyPr/>
        <a:lstStyle/>
        <a:p>
          <a:endParaRPr lang="pt-BR"/>
        </a:p>
      </dgm:t>
    </dgm:pt>
    <dgm:pt modelId="{FD7B6845-9E29-47FE-9AA1-51B0CB4A8522}" type="sibTrans" cxnId="{26A37CAB-8577-4FF0-A624-B8F5B84DBB83}">
      <dgm:prSet/>
      <dgm:spPr/>
      <dgm:t>
        <a:bodyPr/>
        <a:lstStyle/>
        <a:p>
          <a:endParaRPr lang="pt-BR"/>
        </a:p>
      </dgm:t>
    </dgm:pt>
    <dgm:pt modelId="{68A7467F-687E-4C9F-A8F6-FD3F5AC1A56C}">
      <dgm:prSet phldrT="[Text]"/>
      <dgm:spPr/>
      <dgm:t>
        <a:bodyPr/>
        <a:lstStyle/>
        <a:p>
          <a:r>
            <a:rPr lang="pt-BR" dirty="0" smtClean="0"/>
            <a:t>Leitos Pré-operatórios: 10</a:t>
          </a:r>
          <a:endParaRPr lang="pt-BR" dirty="0"/>
        </a:p>
      </dgm:t>
    </dgm:pt>
    <dgm:pt modelId="{9119A48B-2A9D-4E46-8682-11F3523DE22C}" type="parTrans" cxnId="{BB2E7B79-1F12-42A1-A482-F37BCF63B391}">
      <dgm:prSet/>
      <dgm:spPr/>
      <dgm:t>
        <a:bodyPr/>
        <a:lstStyle/>
        <a:p>
          <a:endParaRPr lang="pt-BR"/>
        </a:p>
      </dgm:t>
    </dgm:pt>
    <dgm:pt modelId="{8CB72EBB-A7D4-457F-A92E-9988D015891C}" type="sibTrans" cxnId="{BB2E7B79-1F12-42A1-A482-F37BCF63B391}">
      <dgm:prSet/>
      <dgm:spPr/>
      <dgm:t>
        <a:bodyPr/>
        <a:lstStyle/>
        <a:p>
          <a:endParaRPr lang="pt-BR"/>
        </a:p>
      </dgm:t>
    </dgm:pt>
    <dgm:pt modelId="{163A3C5A-EE22-4543-B7B3-69B36070D7BA}">
      <dgm:prSet phldrT="[Text]"/>
      <dgm:spPr/>
      <dgm:t>
        <a:bodyPr/>
        <a:lstStyle/>
        <a:p>
          <a:r>
            <a:rPr lang="pt-BR" dirty="0" smtClean="0"/>
            <a:t>Leitos de Enfermagem: 25</a:t>
          </a:r>
          <a:endParaRPr lang="pt-BR" dirty="0"/>
        </a:p>
      </dgm:t>
    </dgm:pt>
    <dgm:pt modelId="{B6A3ACBA-E701-4604-9974-CB10CBD85901}" type="parTrans" cxnId="{96CCA3CE-E929-42E7-9B1A-8F29211D231E}">
      <dgm:prSet/>
      <dgm:spPr/>
      <dgm:t>
        <a:bodyPr/>
        <a:lstStyle/>
        <a:p>
          <a:endParaRPr lang="pt-BR"/>
        </a:p>
      </dgm:t>
    </dgm:pt>
    <dgm:pt modelId="{DC4BF9CD-BD6B-4A42-A423-8F424990790A}" type="sibTrans" cxnId="{96CCA3CE-E929-42E7-9B1A-8F29211D231E}">
      <dgm:prSet/>
      <dgm:spPr/>
      <dgm:t>
        <a:bodyPr/>
        <a:lstStyle/>
        <a:p>
          <a:endParaRPr lang="pt-BR"/>
        </a:p>
      </dgm:t>
    </dgm:pt>
    <dgm:pt modelId="{FA7F2E18-4931-4475-A024-C262E1841EBF}">
      <dgm:prSet phldrT="[Text]"/>
      <dgm:spPr/>
      <dgm:t>
        <a:bodyPr/>
        <a:lstStyle/>
        <a:p>
          <a:r>
            <a:rPr lang="pt-BR" noProof="0" dirty="0" smtClean="0"/>
            <a:t>Anestesistas: 10</a:t>
          </a:r>
          <a:endParaRPr lang="pt-BR" noProof="0" dirty="0"/>
        </a:p>
      </dgm:t>
    </dgm:pt>
    <dgm:pt modelId="{3B76B5CD-2ACC-44AB-B9C1-78FED84B2F84}" type="parTrans" cxnId="{003E9326-0521-40D8-8472-82F102051862}">
      <dgm:prSet/>
      <dgm:spPr/>
      <dgm:t>
        <a:bodyPr/>
        <a:lstStyle/>
        <a:p>
          <a:endParaRPr lang="pt-BR"/>
        </a:p>
      </dgm:t>
    </dgm:pt>
    <dgm:pt modelId="{BB811276-A6D4-4394-8B8A-8EA52A370B15}" type="sibTrans" cxnId="{003E9326-0521-40D8-8472-82F102051862}">
      <dgm:prSet/>
      <dgm:spPr/>
      <dgm:t>
        <a:bodyPr/>
        <a:lstStyle/>
        <a:p>
          <a:endParaRPr lang="pt-BR"/>
        </a:p>
      </dgm:t>
    </dgm:pt>
    <dgm:pt modelId="{D3E1A946-BFD5-472A-BB40-B56CBAEDEF03}">
      <dgm:prSet phldrT="[Text]"/>
      <dgm:spPr/>
      <dgm:t>
        <a:bodyPr/>
        <a:lstStyle/>
        <a:p>
          <a:r>
            <a:rPr lang="pt-BR" dirty="0" smtClean="0"/>
            <a:t>Salas de Cirurgia: 10</a:t>
          </a:r>
          <a:endParaRPr lang="pt-BR" dirty="0"/>
        </a:p>
      </dgm:t>
    </dgm:pt>
    <dgm:pt modelId="{DE198B71-C256-4002-BBB0-7FB31B66CFF4}" type="parTrans" cxnId="{3547ECD7-DFE6-469E-B4A6-DC55874D6169}">
      <dgm:prSet/>
      <dgm:spPr/>
      <dgm:t>
        <a:bodyPr/>
        <a:lstStyle/>
        <a:p>
          <a:endParaRPr lang="pt-BR"/>
        </a:p>
      </dgm:t>
    </dgm:pt>
    <dgm:pt modelId="{21F86712-94DD-4E02-BFEC-F4B5A20AA73F}" type="sibTrans" cxnId="{3547ECD7-DFE6-469E-B4A6-DC55874D6169}">
      <dgm:prSet/>
      <dgm:spPr/>
      <dgm:t>
        <a:bodyPr/>
        <a:lstStyle/>
        <a:p>
          <a:endParaRPr lang="pt-BR"/>
        </a:p>
      </dgm:t>
    </dgm:pt>
    <dgm:pt modelId="{C217B213-38A5-4B6B-B10E-9331D600B17A}">
      <dgm:prSet phldrT="[Text]"/>
      <dgm:spPr/>
      <dgm:t>
        <a:bodyPr/>
        <a:lstStyle/>
        <a:p>
          <a:r>
            <a:rPr lang="pt-BR" dirty="0" smtClean="0"/>
            <a:t>Leitos de CTI: 15</a:t>
          </a:r>
          <a:endParaRPr lang="pt-BR" dirty="0"/>
        </a:p>
      </dgm:t>
    </dgm:pt>
    <dgm:pt modelId="{DD6A8D9A-C6B6-425C-935E-8A988A1A65CC}" type="parTrans" cxnId="{06A1093F-1DC3-46FD-AA7C-9476F7FE744F}">
      <dgm:prSet/>
      <dgm:spPr/>
      <dgm:t>
        <a:bodyPr/>
        <a:lstStyle/>
        <a:p>
          <a:endParaRPr lang="pt-BR"/>
        </a:p>
      </dgm:t>
    </dgm:pt>
    <dgm:pt modelId="{440123AD-697F-42BC-890A-F289D9180050}" type="sibTrans" cxnId="{06A1093F-1DC3-46FD-AA7C-9476F7FE744F}">
      <dgm:prSet/>
      <dgm:spPr/>
      <dgm:t>
        <a:bodyPr/>
        <a:lstStyle/>
        <a:p>
          <a:endParaRPr lang="pt-BR"/>
        </a:p>
      </dgm:t>
    </dgm:pt>
    <dgm:pt modelId="{B6A665DA-CDF9-4ED3-8FD8-767F68D3297F}" type="pres">
      <dgm:prSet presAssocID="{4A1752FF-D21E-47FD-9BB5-63F9B2A5B80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717520B-3FE4-4CFC-BD75-3C027A08B3AC}" type="pres">
      <dgm:prSet presAssocID="{E2131B6C-A586-4CB6-B537-F8FCBA28555F}" presName="compNode" presStyleCnt="0"/>
      <dgm:spPr/>
    </dgm:pt>
    <dgm:pt modelId="{D1960578-F94A-4C6D-9222-B51CE8DCB2A8}" type="pres">
      <dgm:prSet presAssocID="{E2131B6C-A586-4CB6-B537-F8FCBA28555F}" presName="aNode" presStyleLbl="bgShp" presStyleIdx="0" presStyleCnt="2"/>
      <dgm:spPr/>
      <dgm:t>
        <a:bodyPr/>
        <a:lstStyle/>
        <a:p>
          <a:endParaRPr lang="pt-BR"/>
        </a:p>
      </dgm:t>
    </dgm:pt>
    <dgm:pt modelId="{0A427220-2A9D-41CB-942C-FCEA519B65EC}" type="pres">
      <dgm:prSet presAssocID="{E2131B6C-A586-4CB6-B537-F8FCBA28555F}" presName="textNode" presStyleLbl="bgShp" presStyleIdx="0" presStyleCnt="2"/>
      <dgm:spPr/>
      <dgm:t>
        <a:bodyPr/>
        <a:lstStyle/>
        <a:p>
          <a:endParaRPr lang="pt-BR"/>
        </a:p>
      </dgm:t>
    </dgm:pt>
    <dgm:pt modelId="{32E84AB2-20CA-418C-9599-987B0467DC26}" type="pres">
      <dgm:prSet presAssocID="{E2131B6C-A586-4CB6-B537-F8FCBA28555F}" presName="compChildNode" presStyleCnt="0"/>
      <dgm:spPr/>
    </dgm:pt>
    <dgm:pt modelId="{AF1CF4BC-7529-4D1E-9988-D52B3DD08476}" type="pres">
      <dgm:prSet presAssocID="{E2131B6C-A586-4CB6-B537-F8FCBA28555F}" presName="theInnerList" presStyleCnt="0"/>
      <dgm:spPr/>
    </dgm:pt>
    <dgm:pt modelId="{07EAB8CE-71CA-45E9-AEDE-384D1BB9B787}" type="pres">
      <dgm:prSet presAssocID="{04769CAF-0172-4862-8B0B-49BF22ADB5F2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FC9C7D-1269-4800-BD50-4398B2CC755B}" type="pres">
      <dgm:prSet presAssocID="{04769CAF-0172-4862-8B0B-49BF22ADB5F2}" presName="aSpace2" presStyleCnt="0"/>
      <dgm:spPr/>
    </dgm:pt>
    <dgm:pt modelId="{1D6DBF02-5EBC-4B45-8596-E0C09DCBF0EA}" type="pres">
      <dgm:prSet presAssocID="{C804FBFC-DB24-42BD-ADF8-EC6D88D5C04D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90F96B-50F6-4C8F-A876-61A38C239E6C}" type="pres">
      <dgm:prSet presAssocID="{C804FBFC-DB24-42BD-ADF8-EC6D88D5C04D}" presName="aSpace2" presStyleCnt="0"/>
      <dgm:spPr/>
    </dgm:pt>
    <dgm:pt modelId="{C0B4AB28-866E-4870-A7B0-C475267DAA9D}" type="pres">
      <dgm:prSet presAssocID="{FA7F2E18-4931-4475-A024-C262E1841EBF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D4AF5C-63A7-440E-BAB3-C5C01ACA4BE8}" type="pres">
      <dgm:prSet presAssocID="{E2131B6C-A586-4CB6-B537-F8FCBA28555F}" presName="aSpace" presStyleCnt="0"/>
      <dgm:spPr/>
    </dgm:pt>
    <dgm:pt modelId="{06F3B48B-3987-4BFF-BF3C-D22A5126585A}" type="pres">
      <dgm:prSet presAssocID="{A8EC99CC-B2B5-4591-9FAF-4E4A9AA0078D}" presName="compNode" presStyleCnt="0"/>
      <dgm:spPr/>
    </dgm:pt>
    <dgm:pt modelId="{059CBA23-5508-4552-91A4-591788009E2E}" type="pres">
      <dgm:prSet presAssocID="{A8EC99CC-B2B5-4591-9FAF-4E4A9AA0078D}" presName="aNode" presStyleLbl="bgShp" presStyleIdx="1" presStyleCnt="2"/>
      <dgm:spPr/>
      <dgm:t>
        <a:bodyPr/>
        <a:lstStyle/>
        <a:p>
          <a:endParaRPr lang="pt-BR"/>
        </a:p>
      </dgm:t>
    </dgm:pt>
    <dgm:pt modelId="{C650B4E2-7ADC-4338-BA60-C9D23C682022}" type="pres">
      <dgm:prSet presAssocID="{A8EC99CC-B2B5-4591-9FAF-4E4A9AA0078D}" presName="textNode" presStyleLbl="bgShp" presStyleIdx="1" presStyleCnt="2"/>
      <dgm:spPr/>
      <dgm:t>
        <a:bodyPr/>
        <a:lstStyle/>
        <a:p>
          <a:endParaRPr lang="pt-BR"/>
        </a:p>
      </dgm:t>
    </dgm:pt>
    <dgm:pt modelId="{E8E3E17A-FFAF-4285-A2F2-CFAF0E8E9DEF}" type="pres">
      <dgm:prSet presAssocID="{A8EC99CC-B2B5-4591-9FAF-4E4A9AA0078D}" presName="compChildNode" presStyleCnt="0"/>
      <dgm:spPr/>
    </dgm:pt>
    <dgm:pt modelId="{4FE54478-E250-4161-83C0-A95BE8859707}" type="pres">
      <dgm:prSet presAssocID="{A8EC99CC-B2B5-4591-9FAF-4E4A9AA0078D}" presName="theInnerList" presStyleCnt="0"/>
      <dgm:spPr/>
    </dgm:pt>
    <dgm:pt modelId="{0423ACF6-5CF2-4452-AA7F-E7205A95559B}" type="pres">
      <dgm:prSet presAssocID="{68A7467F-687E-4C9F-A8F6-FD3F5AC1A56C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E9A4C1-EE55-4DFB-AF09-88888CE24EB8}" type="pres">
      <dgm:prSet presAssocID="{68A7467F-687E-4C9F-A8F6-FD3F5AC1A56C}" presName="aSpace2" presStyleCnt="0"/>
      <dgm:spPr/>
    </dgm:pt>
    <dgm:pt modelId="{DF111C96-BFFB-4F1B-A5C2-6CFC9A876C2C}" type="pres">
      <dgm:prSet presAssocID="{D3E1A946-BFD5-472A-BB40-B56CBAEDEF03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D86751-6114-444F-B7DE-5ED1225E7385}" type="pres">
      <dgm:prSet presAssocID="{D3E1A946-BFD5-472A-BB40-B56CBAEDEF03}" presName="aSpace2" presStyleCnt="0"/>
      <dgm:spPr/>
    </dgm:pt>
    <dgm:pt modelId="{7C429F0D-9F5D-4D20-BF8A-19328C0FA06E}" type="pres">
      <dgm:prSet presAssocID="{C217B213-38A5-4B6B-B10E-9331D600B17A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690938-E564-4AB3-B637-3DB636BA7281}" type="pres">
      <dgm:prSet presAssocID="{C217B213-38A5-4B6B-B10E-9331D600B17A}" presName="aSpace2" presStyleCnt="0"/>
      <dgm:spPr/>
    </dgm:pt>
    <dgm:pt modelId="{75710CEA-633B-448D-B3C9-E9E61B37F6CE}" type="pres">
      <dgm:prSet presAssocID="{163A3C5A-EE22-4543-B7B3-69B36070D7BA}" presName="childNode" presStyleLbl="node1" presStyleIdx="6" presStyleCnt="7" custAng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9FB4080-A13A-4C8E-A5AD-58E09A91D808}" type="presOf" srcId="{FA7F2E18-4931-4475-A024-C262E1841EBF}" destId="{C0B4AB28-866E-4870-A7B0-C475267DAA9D}" srcOrd="0" destOrd="0" presId="urn:microsoft.com/office/officeart/2005/8/layout/lProcess2"/>
    <dgm:cxn modelId="{B7021B05-E154-4377-A17D-0C7E6C00023E}" type="presOf" srcId="{A8EC99CC-B2B5-4591-9FAF-4E4A9AA0078D}" destId="{059CBA23-5508-4552-91A4-591788009E2E}" srcOrd="0" destOrd="0" presId="urn:microsoft.com/office/officeart/2005/8/layout/lProcess2"/>
    <dgm:cxn modelId="{95316D8E-2A04-4D96-BAF7-0EC5DDD796EC}" type="presOf" srcId="{E2131B6C-A586-4CB6-B537-F8FCBA28555F}" destId="{D1960578-F94A-4C6D-9222-B51CE8DCB2A8}" srcOrd="0" destOrd="0" presId="urn:microsoft.com/office/officeart/2005/8/layout/lProcess2"/>
    <dgm:cxn modelId="{96A0107A-B37D-4F9F-878F-15425C143DE8}" srcId="{E2131B6C-A586-4CB6-B537-F8FCBA28555F}" destId="{04769CAF-0172-4862-8B0B-49BF22ADB5F2}" srcOrd="0" destOrd="0" parTransId="{C535E06A-1C6B-4D8B-A139-9CAEDFC58C44}" sibTransId="{CE8360C3-DD45-4F1A-99E8-8BC8A5AAFEDE}"/>
    <dgm:cxn modelId="{F05C1080-3834-41C4-A9C2-7FAAA0E72B3A}" type="presOf" srcId="{C804FBFC-DB24-42BD-ADF8-EC6D88D5C04D}" destId="{1D6DBF02-5EBC-4B45-8596-E0C09DCBF0EA}" srcOrd="0" destOrd="0" presId="urn:microsoft.com/office/officeart/2005/8/layout/lProcess2"/>
    <dgm:cxn modelId="{EFDC6782-AF23-4E70-A024-C4734446AEBA}" srcId="{4A1752FF-D21E-47FD-9BB5-63F9B2A5B808}" destId="{E2131B6C-A586-4CB6-B537-F8FCBA28555F}" srcOrd="0" destOrd="0" parTransId="{B6D3C53E-8F40-470A-B307-BF410D73C15A}" sibTransId="{2383C5DB-165B-4564-BEAC-939095DC4A49}"/>
    <dgm:cxn modelId="{F2B7F318-A0C7-412C-827C-0F4319A3F58F}" type="presOf" srcId="{68A7467F-687E-4C9F-A8F6-FD3F5AC1A56C}" destId="{0423ACF6-5CF2-4452-AA7F-E7205A95559B}" srcOrd="0" destOrd="0" presId="urn:microsoft.com/office/officeart/2005/8/layout/lProcess2"/>
    <dgm:cxn modelId="{9E733594-998D-4434-A448-A189C7C4ABE7}" type="presOf" srcId="{A8EC99CC-B2B5-4591-9FAF-4E4A9AA0078D}" destId="{C650B4E2-7ADC-4338-BA60-C9D23C682022}" srcOrd="1" destOrd="0" presId="urn:microsoft.com/office/officeart/2005/8/layout/lProcess2"/>
    <dgm:cxn modelId="{96CCA3CE-E929-42E7-9B1A-8F29211D231E}" srcId="{A8EC99CC-B2B5-4591-9FAF-4E4A9AA0078D}" destId="{163A3C5A-EE22-4543-B7B3-69B36070D7BA}" srcOrd="3" destOrd="0" parTransId="{B6A3ACBA-E701-4604-9974-CB10CBD85901}" sibTransId="{DC4BF9CD-BD6B-4A42-A423-8F424990790A}"/>
    <dgm:cxn modelId="{26A37CAB-8577-4FF0-A624-B8F5B84DBB83}" srcId="{4A1752FF-D21E-47FD-9BB5-63F9B2A5B808}" destId="{A8EC99CC-B2B5-4591-9FAF-4E4A9AA0078D}" srcOrd="1" destOrd="0" parTransId="{BB847CF8-9813-44B0-9F5D-110537833E47}" sibTransId="{FD7B6845-9E29-47FE-9AA1-51B0CB4A8522}"/>
    <dgm:cxn modelId="{AF13D7E6-268D-4285-A4B9-2BE3F427A95B}" type="presOf" srcId="{4A1752FF-D21E-47FD-9BB5-63F9B2A5B808}" destId="{B6A665DA-CDF9-4ED3-8FD8-767F68D3297F}" srcOrd="0" destOrd="0" presId="urn:microsoft.com/office/officeart/2005/8/layout/lProcess2"/>
    <dgm:cxn modelId="{BB2E7B79-1F12-42A1-A482-F37BCF63B391}" srcId="{A8EC99CC-B2B5-4591-9FAF-4E4A9AA0078D}" destId="{68A7467F-687E-4C9F-A8F6-FD3F5AC1A56C}" srcOrd="0" destOrd="0" parTransId="{9119A48B-2A9D-4E46-8682-11F3523DE22C}" sibTransId="{8CB72EBB-A7D4-457F-A92E-9988D015891C}"/>
    <dgm:cxn modelId="{F9CAEFE5-3216-4FCF-9F55-023889F5BAF2}" type="presOf" srcId="{04769CAF-0172-4862-8B0B-49BF22ADB5F2}" destId="{07EAB8CE-71CA-45E9-AEDE-384D1BB9B787}" srcOrd="0" destOrd="0" presId="urn:microsoft.com/office/officeart/2005/8/layout/lProcess2"/>
    <dgm:cxn modelId="{E47ACE8F-3679-4554-BCEF-C57F6FE1DADF}" type="presOf" srcId="{D3E1A946-BFD5-472A-BB40-B56CBAEDEF03}" destId="{DF111C96-BFFB-4F1B-A5C2-6CFC9A876C2C}" srcOrd="0" destOrd="0" presId="urn:microsoft.com/office/officeart/2005/8/layout/lProcess2"/>
    <dgm:cxn modelId="{42E06D5F-AACD-42CC-97BB-9B703F48149D}" type="presOf" srcId="{E2131B6C-A586-4CB6-B537-F8FCBA28555F}" destId="{0A427220-2A9D-41CB-942C-FCEA519B65EC}" srcOrd="1" destOrd="0" presId="urn:microsoft.com/office/officeart/2005/8/layout/lProcess2"/>
    <dgm:cxn modelId="{E28630C2-39F6-43F0-8506-7D57A1D84697}" type="presOf" srcId="{163A3C5A-EE22-4543-B7B3-69B36070D7BA}" destId="{75710CEA-633B-448D-B3C9-E9E61B37F6CE}" srcOrd="0" destOrd="0" presId="urn:microsoft.com/office/officeart/2005/8/layout/lProcess2"/>
    <dgm:cxn modelId="{3547ECD7-DFE6-469E-B4A6-DC55874D6169}" srcId="{A8EC99CC-B2B5-4591-9FAF-4E4A9AA0078D}" destId="{D3E1A946-BFD5-472A-BB40-B56CBAEDEF03}" srcOrd="1" destOrd="0" parTransId="{DE198B71-C256-4002-BBB0-7FB31B66CFF4}" sibTransId="{21F86712-94DD-4E02-BFEC-F4B5A20AA73F}"/>
    <dgm:cxn modelId="{8E8D0813-2C77-46B2-BA1C-57E374416622}" srcId="{E2131B6C-A586-4CB6-B537-F8FCBA28555F}" destId="{C804FBFC-DB24-42BD-ADF8-EC6D88D5C04D}" srcOrd="1" destOrd="0" parTransId="{7CCB6890-4D92-46E4-9245-309DC98319F8}" sibTransId="{683296AD-A2D1-4E68-9C2D-0B6C40EA91CD}"/>
    <dgm:cxn modelId="{003E9326-0521-40D8-8472-82F102051862}" srcId="{E2131B6C-A586-4CB6-B537-F8FCBA28555F}" destId="{FA7F2E18-4931-4475-A024-C262E1841EBF}" srcOrd="2" destOrd="0" parTransId="{3B76B5CD-2ACC-44AB-B9C1-78FED84B2F84}" sibTransId="{BB811276-A6D4-4394-8B8A-8EA52A370B15}"/>
    <dgm:cxn modelId="{06A1093F-1DC3-46FD-AA7C-9476F7FE744F}" srcId="{A8EC99CC-B2B5-4591-9FAF-4E4A9AA0078D}" destId="{C217B213-38A5-4B6B-B10E-9331D600B17A}" srcOrd="2" destOrd="0" parTransId="{DD6A8D9A-C6B6-425C-935E-8A988A1A65CC}" sibTransId="{440123AD-697F-42BC-890A-F289D9180050}"/>
    <dgm:cxn modelId="{96CF8CB2-E749-406C-B0F0-72D01D13A711}" type="presOf" srcId="{C217B213-38A5-4B6B-B10E-9331D600B17A}" destId="{7C429F0D-9F5D-4D20-BF8A-19328C0FA06E}" srcOrd="0" destOrd="0" presId="urn:microsoft.com/office/officeart/2005/8/layout/lProcess2"/>
    <dgm:cxn modelId="{3BF44F9C-B1B7-49E1-9A9B-4C62EA3D4E90}" type="presParOf" srcId="{B6A665DA-CDF9-4ED3-8FD8-767F68D3297F}" destId="{B717520B-3FE4-4CFC-BD75-3C027A08B3AC}" srcOrd="0" destOrd="0" presId="urn:microsoft.com/office/officeart/2005/8/layout/lProcess2"/>
    <dgm:cxn modelId="{C71A9E46-7B3F-4516-8956-1AE909674473}" type="presParOf" srcId="{B717520B-3FE4-4CFC-BD75-3C027A08B3AC}" destId="{D1960578-F94A-4C6D-9222-B51CE8DCB2A8}" srcOrd="0" destOrd="0" presId="urn:microsoft.com/office/officeart/2005/8/layout/lProcess2"/>
    <dgm:cxn modelId="{D0C52929-4FB7-41D5-9BF4-166D5C94DAA2}" type="presParOf" srcId="{B717520B-3FE4-4CFC-BD75-3C027A08B3AC}" destId="{0A427220-2A9D-41CB-942C-FCEA519B65EC}" srcOrd="1" destOrd="0" presId="urn:microsoft.com/office/officeart/2005/8/layout/lProcess2"/>
    <dgm:cxn modelId="{814E2BBF-195E-4A0A-862D-74EAD2B43139}" type="presParOf" srcId="{B717520B-3FE4-4CFC-BD75-3C027A08B3AC}" destId="{32E84AB2-20CA-418C-9599-987B0467DC26}" srcOrd="2" destOrd="0" presId="urn:microsoft.com/office/officeart/2005/8/layout/lProcess2"/>
    <dgm:cxn modelId="{BD4805BE-8C6C-4613-BDD5-AA419205F9D2}" type="presParOf" srcId="{32E84AB2-20CA-418C-9599-987B0467DC26}" destId="{AF1CF4BC-7529-4D1E-9988-D52B3DD08476}" srcOrd="0" destOrd="0" presId="urn:microsoft.com/office/officeart/2005/8/layout/lProcess2"/>
    <dgm:cxn modelId="{FBDB5141-7635-4EF2-A2A4-FAA501DADA15}" type="presParOf" srcId="{AF1CF4BC-7529-4D1E-9988-D52B3DD08476}" destId="{07EAB8CE-71CA-45E9-AEDE-384D1BB9B787}" srcOrd="0" destOrd="0" presId="urn:microsoft.com/office/officeart/2005/8/layout/lProcess2"/>
    <dgm:cxn modelId="{AC6E3C09-AA82-4E24-9096-9E8D7763295C}" type="presParOf" srcId="{AF1CF4BC-7529-4D1E-9988-D52B3DD08476}" destId="{7EFC9C7D-1269-4800-BD50-4398B2CC755B}" srcOrd="1" destOrd="0" presId="urn:microsoft.com/office/officeart/2005/8/layout/lProcess2"/>
    <dgm:cxn modelId="{99C021EB-D93A-495F-B46B-A8B87D80C0DA}" type="presParOf" srcId="{AF1CF4BC-7529-4D1E-9988-D52B3DD08476}" destId="{1D6DBF02-5EBC-4B45-8596-E0C09DCBF0EA}" srcOrd="2" destOrd="0" presId="urn:microsoft.com/office/officeart/2005/8/layout/lProcess2"/>
    <dgm:cxn modelId="{4995FB4F-9D48-41D0-A130-B1F18E95F823}" type="presParOf" srcId="{AF1CF4BC-7529-4D1E-9988-D52B3DD08476}" destId="{A890F96B-50F6-4C8F-A876-61A38C239E6C}" srcOrd="3" destOrd="0" presId="urn:microsoft.com/office/officeart/2005/8/layout/lProcess2"/>
    <dgm:cxn modelId="{4BEDCED6-C39B-4ECF-A8A0-603146BE1A4C}" type="presParOf" srcId="{AF1CF4BC-7529-4D1E-9988-D52B3DD08476}" destId="{C0B4AB28-866E-4870-A7B0-C475267DAA9D}" srcOrd="4" destOrd="0" presId="urn:microsoft.com/office/officeart/2005/8/layout/lProcess2"/>
    <dgm:cxn modelId="{45C36911-AB2D-478B-832C-5F4C0CE4840F}" type="presParOf" srcId="{B6A665DA-CDF9-4ED3-8FD8-767F68D3297F}" destId="{CAD4AF5C-63A7-440E-BAB3-C5C01ACA4BE8}" srcOrd="1" destOrd="0" presId="urn:microsoft.com/office/officeart/2005/8/layout/lProcess2"/>
    <dgm:cxn modelId="{CC9A5E4F-62F6-4621-8F03-37724B437B20}" type="presParOf" srcId="{B6A665DA-CDF9-4ED3-8FD8-767F68D3297F}" destId="{06F3B48B-3987-4BFF-BF3C-D22A5126585A}" srcOrd="2" destOrd="0" presId="urn:microsoft.com/office/officeart/2005/8/layout/lProcess2"/>
    <dgm:cxn modelId="{C85C925E-8004-499A-AF35-3D3CE80AD4B7}" type="presParOf" srcId="{06F3B48B-3987-4BFF-BF3C-D22A5126585A}" destId="{059CBA23-5508-4552-91A4-591788009E2E}" srcOrd="0" destOrd="0" presId="urn:microsoft.com/office/officeart/2005/8/layout/lProcess2"/>
    <dgm:cxn modelId="{955B18BF-47D0-49CF-808E-5E6CC378DB44}" type="presParOf" srcId="{06F3B48B-3987-4BFF-BF3C-D22A5126585A}" destId="{C650B4E2-7ADC-4338-BA60-C9D23C682022}" srcOrd="1" destOrd="0" presId="urn:microsoft.com/office/officeart/2005/8/layout/lProcess2"/>
    <dgm:cxn modelId="{97713356-EA3B-47A8-A2B5-ECF492AC4E7B}" type="presParOf" srcId="{06F3B48B-3987-4BFF-BF3C-D22A5126585A}" destId="{E8E3E17A-FFAF-4285-A2F2-CFAF0E8E9DEF}" srcOrd="2" destOrd="0" presId="urn:microsoft.com/office/officeart/2005/8/layout/lProcess2"/>
    <dgm:cxn modelId="{304DE142-D769-4A13-A271-B1A7B9A3DB24}" type="presParOf" srcId="{E8E3E17A-FFAF-4285-A2F2-CFAF0E8E9DEF}" destId="{4FE54478-E250-4161-83C0-A95BE8859707}" srcOrd="0" destOrd="0" presId="urn:microsoft.com/office/officeart/2005/8/layout/lProcess2"/>
    <dgm:cxn modelId="{F0B673C8-73E5-42D6-9726-0E836A1C8692}" type="presParOf" srcId="{4FE54478-E250-4161-83C0-A95BE8859707}" destId="{0423ACF6-5CF2-4452-AA7F-E7205A95559B}" srcOrd="0" destOrd="0" presId="urn:microsoft.com/office/officeart/2005/8/layout/lProcess2"/>
    <dgm:cxn modelId="{9186D2A0-8FAF-4DCF-AF7D-B93A47DF3570}" type="presParOf" srcId="{4FE54478-E250-4161-83C0-A95BE8859707}" destId="{17E9A4C1-EE55-4DFB-AF09-88888CE24EB8}" srcOrd="1" destOrd="0" presId="urn:microsoft.com/office/officeart/2005/8/layout/lProcess2"/>
    <dgm:cxn modelId="{6A3CEE85-859E-4A11-9E47-FD9DB298CCE2}" type="presParOf" srcId="{4FE54478-E250-4161-83C0-A95BE8859707}" destId="{DF111C96-BFFB-4F1B-A5C2-6CFC9A876C2C}" srcOrd="2" destOrd="0" presId="urn:microsoft.com/office/officeart/2005/8/layout/lProcess2"/>
    <dgm:cxn modelId="{7445D111-6DC9-4FEA-9235-02DDE72CA9E5}" type="presParOf" srcId="{4FE54478-E250-4161-83C0-A95BE8859707}" destId="{27D86751-6114-444F-B7DE-5ED1225E7385}" srcOrd="3" destOrd="0" presId="urn:microsoft.com/office/officeart/2005/8/layout/lProcess2"/>
    <dgm:cxn modelId="{2928710C-8138-4CA7-A25D-2D858B58D962}" type="presParOf" srcId="{4FE54478-E250-4161-83C0-A95BE8859707}" destId="{7C429F0D-9F5D-4D20-BF8A-19328C0FA06E}" srcOrd="4" destOrd="0" presId="urn:microsoft.com/office/officeart/2005/8/layout/lProcess2"/>
    <dgm:cxn modelId="{E3DC1925-DBFD-4EE6-A105-3DD0D6261258}" type="presParOf" srcId="{4FE54478-E250-4161-83C0-A95BE8859707}" destId="{B3690938-E564-4AB3-B637-3DB636BA7281}" srcOrd="5" destOrd="0" presId="urn:microsoft.com/office/officeart/2005/8/layout/lProcess2"/>
    <dgm:cxn modelId="{EDBEC1F1-8A6A-42CF-8511-29659899164F}" type="presParOf" srcId="{4FE54478-E250-4161-83C0-A95BE8859707}" destId="{75710CEA-633B-448D-B3C9-E9E61B37F6C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60578-F94A-4C6D-9222-B51CE8DCB2A8}">
      <dsp:nvSpPr>
        <dsp:cNvPr id="0" name=""/>
        <dsp:cNvSpPr/>
      </dsp:nvSpPr>
      <dsp:spPr>
        <a:xfrm>
          <a:off x="4477" y="0"/>
          <a:ext cx="4307563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0" kern="1200" noProof="0" dirty="0" smtClean="0"/>
            <a:t>Humanos</a:t>
          </a:r>
          <a:endParaRPr lang="pt-BR" sz="6000" kern="1200" noProof="0" dirty="0"/>
        </a:p>
      </dsp:txBody>
      <dsp:txXfrm>
        <a:off x="4477" y="0"/>
        <a:ext cx="4307563" cy="1258728"/>
      </dsp:txXfrm>
    </dsp:sp>
    <dsp:sp modelId="{07EAB8CE-71CA-45E9-AEDE-384D1BB9B787}">
      <dsp:nvSpPr>
        <dsp:cNvPr id="0" name=""/>
        <dsp:cNvSpPr/>
      </dsp:nvSpPr>
      <dsp:spPr>
        <a:xfrm>
          <a:off x="435234" y="1259087"/>
          <a:ext cx="3446050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noProof="0" dirty="0" smtClean="0"/>
            <a:t>Médicos Especialistas: 30</a:t>
          </a:r>
          <a:endParaRPr lang="pt-BR" sz="2200" kern="1200" noProof="0" dirty="0"/>
        </a:p>
      </dsp:txBody>
      <dsp:txXfrm>
        <a:off x="459377" y="1283230"/>
        <a:ext cx="3397764" cy="776013"/>
      </dsp:txXfrm>
    </dsp:sp>
    <dsp:sp modelId="{1D6DBF02-5EBC-4B45-8596-E0C09DCBF0EA}">
      <dsp:nvSpPr>
        <dsp:cNvPr id="0" name=""/>
        <dsp:cNvSpPr/>
      </dsp:nvSpPr>
      <dsp:spPr>
        <a:xfrm>
          <a:off x="435234" y="2210201"/>
          <a:ext cx="3446050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r>
            <a:rPr lang="pt-BR" sz="2200" kern="1200" noProof="0" dirty="0" smtClean="0"/>
            <a:t>Instrumentadores: 10</a:t>
          </a:r>
          <a:r>
            <a:rPr lang="en-US" sz="2200" kern="1200" dirty="0" smtClean="0"/>
            <a:t> </a:t>
          </a:r>
          <a:endParaRPr lang="pt-BR" sz="2200" kern="1200" dirty="0"/>
        </a:p>
      </dsp:txBody>
      <dsp:txXfrm>
        <a:off x="459377" y="2234344"/>
        <a:ext cx="3397764" cy="776013"/>
      </dsp:txXfrm>
    </dsp:sp>
    <dsp:sp modelId="{C0B4AB28-866E-4870-A7B0-C475267DAA9D}">
      <dsp:nvSpPr>
        <dsp:cNvPr id="0" name=""/>
        <dsp:cNvSpPr/>
      </dsp:nvSpPr>
      <dsp:spPr>
        <a:xfrm>
          <a:off x="435234" y="3161316"/>
          <a:ext cx="3446050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noProof="0" dirty="0" smtClean="0"/>
            <a:t>Anestesistas: 10</a:t>
          </a:r>
          <a:endParaRPr lang="pt-BR" sz="2200" kern="1200" noProof="0" dirty="0"/>
        </a:p>
      </dsp:txBody>
      <dsp:txXfrm>
        <a:off x="459377" y="3185459"/>
        <a:ext cx="3397764" cy="776013"/>
      </dsp:txXfrm>
    </dsp:sp>
    <dsp:sp modelId="{059CBA23-5508-4552-91A4-591788009E2E}">
      <dsp:nvSpPr>
        <dsp:cNvPr id="0" name=""/>
        <dsp:cNvSpPr/>
      </dsp:nvSpPr>
      <dsp:spPr>
        <a:xfrm>
          <a:off x="4635108" y="0"/>
          <a:ext cx="4307563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0" kern="1200" noProof="0" dirty="0" smtClean="0"/>
            <a:t>Materiais</a:t>
          </a:r>
          <a:endParaRPr lang="pt-BR" sz="6000" kern="1200" noProof="0" dirty="0"/>
        </a:p>
      </dsp:txBody>
      <dsp:txXfrm>
        <a:off x="4635108" y="0"/>
        <a:ext cx="4307563" cy="1258728"/>
      </dsp:txXfrm>
    </dsp:sp>
    <dsp:sp modelId="{0423ACF6-5CF2-4452-AA7F-E7205A95559B}">
      <dsp:nvSpPr>
        <dsp:cNvPr id="0" name=""/>
        <dsp:cNvSpPr/>
      </dsp:nvSpPr>
      <dsp:spPr>
        <a:xfrm>
          <a:off x="5065864" y="1258831"/>
          <a:ext cx="3446050" cy="611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Leitos Pré-operatórios: 10</a:t>
          </a:r>
          <a:endParaRPr lang="pt-BR" sz="2200" kern="1200" dirty="0"/>
        </a:p>
      </dsp:txBody>
      <dsp:txXfrm>
        <a:off x="5083766" y="1276733"/>
        <a:ext cx="3410246" cy="575429"/>
      </dsp:txXfrm>
    </dsp:sp>
    <dsp:sp modelId="{DF111C96-BFFB-4F1B-A5C2-6CFC9A876C2C}">
      <dsp:nvSpPr>
        <dsp:cNvPr id="0" name=""/>
        <dsp:cNvSpPr/>
      </dsp:nvSpPr>
      <dsp:spPr>
        <a:xfrm>
          <a:off x="5065864" y="1964100"/>
          <a:ext cx="3446050" cy="611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Salas de Cirurgia: 10</a:t>
          </a:r>
          <a:endParaRPr lang="pt-BR" sz="2200" kern="1200" dirty="0"/>
        </a:p>
      </dsp:txBody>
      <dsp:txXfrm>
        <a:off x="5083766" y="1982002"/>
        <a:ext cx="3410246" cy="575429"/>
      </dsp:txXfrm>
    </dsp:sp>
    <dsp:sp modelId="{7C429F0D-9F5D-4D20-BF8A-19328C0FA06E}">
      <dsp:nvSpPr>
        <dsp:cNvPr id="0" name=""/>
        <dsp:cNvSpPr/>
      </dsp:nvSpPr>
      <dsp:spPr>
        <a:xfrm>
          <a:off x="5065864" y="2669369"/>
          <a:ext cx="3446050" cy="611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Leitos de CTI: 15</a:t>
          </a:r>
          <a:endParaRPr lang="pt-BR" sz="2200" kern="1200" dirty="0"/>
        </a:p>
      </dsp:txBody>
      <dsp:txXfrm>
        <a:off x="5083766" y="2687271"/>
        <a:ext cx="3410246" cy="575429"/>
      </dsp:txXfrm>
    </dsp:sp>
    <dsp:sp modelId="{75710CEA-633B-448D-B3C9-E9E61B37F6CE}">
      <dsp:nvSpPr>
        <dsp:cNvPr id="0" name=""/>
        <dsp:cNvSpPr/>
      </dsp:nvSpPr>
      <dsp:spPr>
        <a:xfrm>
          <a:off x="5065864" y="3374638"/>
          <a:ext cx="3446050" cy="611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Leitos de Enfermagem: 25</a:t>
          </a:r>
          <a:endParaRPr lang="pt-BR" sz="2200" kern="1200" dirty="0"/>
        </a:p>
      </dsp:txBody>
      <dsp:txXfrm>
        <a:off x="5083766" y="3392540"/>
        <a:ext cx="3410246" cy="575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76F5-DF9E-4084-A626-1EB3BDD0EED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8F72-DB7E-47BD-A63A-6BE876D214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diminuição da mortalidade infantil</a:t>
            </a:r>
            <a:r>
              <a:rPr lang="pt-BR" baseline="0" dirty="0" smtClean="0"/>
              <a:t> junto com o aumento da esperança de vida teve como consequência um aumento significativo da população mundial. Este aumento não aconteceu em igual proporção em todas as </a:t>
            </a:r>
            <a:r>
              <a:rPr lang="pt-BR" baseline="0" dirty="0" err="1" smtClean="0"/>
              <a:t>faxias</a:t>
            </a:r>
            <a:r>
              <a:rPr lang="pt-BR" baseline="0" dirty="0" smtClean="0"/>
              <a:t> etárias. Pode-se observar como a faixa com maior incremento e a de maiores de 65 anos. Todos estes fatores trazem consigo um aumento na demanda de atenção medica. Esta demanda, atualmente é muito maior que a capacidades de atenção dos hospitais públicos e privados, em todas as partes do mundo. </a:t>
            </a:r>
            <a:r>
              <a:rPr lang="pt-BR" i="0" baseline="0" dirty="0" smtClean="0"/>
              <a:t>Infelizmente,</a:t>
            </a:r>
            <a:r>
              <a:rPr lang="pt-BR" baseline="0" dirty="0" smtClean="0"/>
              <a:t> o Brasil, também apresenta este problema.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52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34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Após a criação</a:t>
            </a:r>
            <a:r>
              <a:rPr lang="pt-BR" baseline="0" dirty="0" smtClean="0"/>
              <a:t> desta matriz é criada outra matriz denominada CP com os dados dos pacientes.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05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</a:t>
            </a:r>
            <a:r>
              <a:rPr lang="pt-BR" baseline="0" dirty="0" smtClean="0"/>
              <a:t> destas informações vamos a precisar uma matriz com as informações de recurso material e humano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1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 misturamos a</a:t>
            </a:r>
            <a:r>
              <a:rPr lang="pt-BR" baseline="0" dirty="0" smtClean="0"/>
              <a:t> alta demanda de serviços médicos com recursos limitados obtemos que um grande numero de pacientes não conseguem ser atendidos tendo como consequência o surgimento das listas de espera. Estas listas podem ser bem complexas já que cada paciente possui características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requisitos </a:t>
            </a:r>
            <a:r>
              <a:rPr lang="pt-BR" baseline="0" dirty="0" smtClean="0"/>
              <a:t>diferentes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serem atendidos. Por causa desta complexidade é difícil indicar um ordenamento da mesma diferente da trivial (que seria seguir a ordem de chegada dos pacientes). Tal solução, na maioria dos casos, é bem distante da solução ótima tendo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critério o tempo de atendimento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Sem contar que não tem em consideração o estado medico do paciente. Esta ultima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caraterística tem uma grande importância já que a demora excessiva no atendimento pode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provocar uma deterioração do estado do enfermo ou até, em alguns casos, a morte.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Outras caraterísticas importantes a ter em conta no planejamento da lista de espera é a idade e os recursos necessários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atendimento do paciente. Evidentemente na medida que se precisem de mais recursos maior vai ser a complexidade. Um senário critico são as Unidades Cirúrgicas Eletivas.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8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a realização de uma Cirurgia eletiva é necessária a utilização de um grande numero de recursos. Eles podem se dividir em Materiais e Humanos. Dentro </a:t>
            </a:r>
            <a:r>
              <a:rPr lang="pt-BR" baseline="0" dirty="0" err="1" smtClean="0"/>
              <a:t>los</a:t>
            </a:r>
            <a:r>
              <a:rPr lang="pt-BR" baseline="0" dirty="0" smtClean="0"/>
              <a:t> materiais....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5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Estes recursos,</a:t>
            </a:r>
            <a:r>
              <a:rPr lang="pt-BR" baseline="0" dirty="0" smtClean="0"/>
              <a:t> no tempo, podem ser necessários seu uso em serie (um depois do outro) ou em paralelo.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1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Hibrido</a:t>
            </a:r>
            <a:r>
              <a:rPr lang="en-US" dirty="0" smtClean="0"/>
              <a:t>, </a:t>
            </a:r>
            <a:r>
              <a:rPr lang="en-US" dirty="0" err="1" smtClean="0"/>
              <a:t>evolue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gera</a:t>
            </a:r>
            <a:r>
              <a:rPr lang="pt-BR" dirty="0" err="1" smtClean="0"/>
              <a:t>ções</a:t>
            </a:r>
            <a:r>
              <a:rPr lang="pt-BR" baseline="0" dirty="0" smtClean="0"/>
              <a:t> de modo clássico.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1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população quântica é formada por um número determinado de indivíduos quânticos ou cromossomos</a:t>
                </a:r>
                <a:r>
                  <a:rPr lang="pt-BR" baseline="0" dirty="0" smtClean="0"/>
                  <a:t>. Os mesmos são representados por uma matriz quadrada de ordem n, onde n é o numero de elementos da lista. A matriz é quadrada já que todos os elementos da lista tem que estar representados nas possíveis soluções. Cada linha da matriz representa um gene do cromossomo e cada elemento representa a probabilidade de selecionar o elemento da lista que esta nessa posição. A suma das probabilidades por linha deve ser igual à unidade.</a:t>
                </a:r>
              </a:p>
              <a:p>
                <a:r>
                  <a:rPr lang="pt-BR" baseline="0" dirty="0" smtClean="0"/>
                  <a:t>Os indivíduos da população quântica são inicializados de modo que todos tenham a mesma probabilidade de serem observados, logo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população quântica é formada por um número determinado de indivíduos quânticos ou cromossomos</a:t>
                </a:r>
                <a:r>
                  <a:rPr lang="pt-BR" baseline="0" dirty="0" smtClean="0"/>
                  <a:t>. Os mesmos são representados por uma matriz quadrada de ordem n, onde n é o numero de elementos da lista. A matriz é quadrada já que todos os elementos da lista tem que estar representados nas possíveis soluções. Cada linha da matriz representa um gene do cromossomo e cada elemento representa a probabilidade de selecionar o elemento da lista que esta nessa posição. A suma das probabilidades por linha deve ser igual à unidade.</a:t>
                </a:r>
              </a:p>
              <a:p>
                <a:r>
                  <a:rPr lang="pt-BR" baseline="0" dirty="0" smtClean="0"/>
                  <a:t>Os indivíduos da população quântica são inicializados de modo que todos tenham a mesma probabilidade de serem observados, logo </a:t>
                </a:r>
                <a:r>
                  <a:rPr lang="pt-BR" sz="1200" i="0">
                    <a:latin typeface="Cambria Math" panose="02040503050406030204" pitchFamily="18" charset="0"/>
                  </a:rPr>
                  <a:t>𝑞</a:t>
                </a:r>
                <a:r>
                  <a:rPr lang="pt-BR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i="0">
                    <a:latin typeface="Cambria Math" panose="02040503050406030204" pitchFamily="18" charset="0"/>
                  </a:rPr>
                  <a:t>𝑖𝑗=1⁄𝑛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população clássica é gerada mediante a observação dos indivíduos quânticos. O processo de observação é</a:t>
            </a:r>
            <a:r>
              <a:rPr lang="pt-BR" baseline="0" dirty="0" smtClean="0"/>
              <a:t> </a:t>
            </a:r>
            <a:r>
              <a:rPr lang="pt-BR" dirty="0" smtClean="0"/>
              <a:t>um processo aleatório visando garantir que cada vez que seja realizado uma nova solução seja gerada. Foram usados dois critérios diferentes para a observação dos</a:t>
            </a:r>
            <a:r>
              <a:rPr lang="pt-BR" baseline="0" dirty="0" smtClean="0"/>
              <a:t> indivíduos Quânticos. Ambos critérios seguem a mesma ideia só que a Observação com Ordem impõe uma restrição à possíveis soluções geradas.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43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OsO</a:t>
            </a:r>
            <a:r>
              <a:rPr lang="pt-BR" baseline="0" dirty="0" smtClean="0"/>
              <a:t> os elementos da lista podem aparecer em qualquer lugar da possível solução, ou seja, o ultimo elemento da lista original pode perfeitamente estar de primeiro na nova solução gerada. O processo é feito do seguinte modo</a:t>
            </a:r>
            <a:r>
              <a:rPr lang="en-US" baseline="0" dirty="0" smtClean="0"/>
              <a:t>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34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08F72-DB7E-47BD-A63A-6BE876D214E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35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4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15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8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73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6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0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8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15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23" y="1170502"/>
            <a:ext cx="10275141" cy="2701641"/>
          </a:xfrm>
        </p:spPr>
        <p:txBody>
          <a:bodyPr>
            <a:normAutofit/>
          </a:bodyPr>
          <a:lstStyle/>
          <a:p>
            <a:pPr algn="r"/>
            <a:r>
              <a:rPr lang="pt-BR" sz="4000" dirty="0" smtClean="0"/>
              <a:t>Otimização de Recursos para Procedimentos Cirúrgicos Eletivos Utilizando Algoritmos Genéticos com Inspiração Quântica.</a:t>
            </a:r>
            <a:endParaRPr lang="pt-B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4908" y="5291643"/>
            <a:ext cx="4399256" cy="109691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               </a:t>
            </a:r>
            <a:r>
              <a:rPr lang="pt-BR" sz="2100" dirty="0" smtClean="0"/>
              <a:t>Autor</a:t>
            </a:r>
            <a:r>
              <a:rPr lang="en-US" sz="2100" dirty="0" smtClean="0"/>
              <a:t>: </a:t>
            </a:r>
            <a:r>
              <a:rPr lang="en-US" sz="2100" dirty="0" err="1" smtClean="0"/>
              <a:t>Ren</a:t>
            </a:r>
            <a:r>
              <a:rPr lang="pt-BR" sz="2100" dirty="0"/>
              <a:t>é </a:t>
            </a:r>
            <a:r>
              <a:rPr lang="pt-BR" sz="2100" dirty="0" smtClean="0"/>
              <a:t>G. Hernández    </a:t>
            </a:r>
            <a:endParaRPr lang="pt-BR" sz="2100" dirty="0"/>
          </a:p>
          <a:p>
            <a:r>
              <a:rPr lang="pt-BR" sz="2100" dirty="0" smtClean="0"/>
              <a:t>Orientadores</a:t>
            </a:r>
            <a:r>
              <a:rPr lang="en-US" sz="2100" dirty="0"/>
              <a:t>: Marley </a:t>
            </a:r>
            <a:r>
              <a:rPr lang="en-US" sz="2100" dirty="0" err="1" smtClean="0"/>
              <a:t>Vellasco</a:t>
            </a:r>
            <a:r>
              <a:rPr lang="en-US" sz="2100" dirty="0" smtClean="0"/>
              <a:t> </a:t>
            </a:r>
            <a:endParaRPr lang="en-US" sz="2100" dirty="0"/>
          </a:p>
          <a:p>
            <a:r>
              <a:rPr lang="pt-BR" sz="2100" dirty="0"/>
              <a:t>                             </a:t>
            </a:r>
            <a:r>
              <a:rPr lang="pt-BR" sz="2100" dirty="0" smtClean="0"/>
              <a:t>    Karla </a:t>
            </a:r>
            <a:r>
              <a:rPr lang="pt-BR" sz="2100" dirty="0"/>
              <a:t>Figueiredo</a:t>
            </a:r>
          </a:p>
        </p:txBody>
      </p:sp>
      <p:pic>
        <p:nvPicPr>
          <p:cNvPr id="1028" name="Picture 4" descr="Resultado de imagen para puc-ri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20" y="5031379"/>
            <a:ext cx="968189" cy="16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1942"/>
            <a:ext cx="10003959" cy="48364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smtClean="0"/>
              <a:t>Principal</a:t>
            </a:r>
            <a:r>
              <a:rPr lang="en-US" sz="2400" b="1" dirty="0" smtClean="0"/>
              <a:t>:</a:t>
            </a:r>
          </a:p>
          <a:p>
            <a:pPr algn="just"/>
            <a:r>
              <a:rPr lang="pt-BR" sz="2400" dirty="0" smtClean="0"/>
              <a:t>A criação </a:t>
            </a:r>
            <a:r>
              <a:rPr lang="pt-BR" sz="2400" dirty="0"/>
              <a:t>de um modelo, baseado em algoritmos genéticos com inspiração quântica, para a automatização e otimização do planejamento de procedimento cirúrgicos eletivos.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400" b="1" dirty="0" smtClean="0"/>
              <a:t>Secundários:</a:t>
            </a:r>
            <a:endParaRPr lang="pt-BR" sz="2400" b="1" dirty="0"/>
          </a:p>
          <a:p>
            <a:pPr lvl="0" algn="just"/>
            <a:r>
              <a:rPr lang="pt-BR" sz="2400" dirty="0"/>
              <a:t>A simulação de uma Unidade Cirúrgica com a intenção de realizar análises das possíveis configurações de recursos;</a:t>
            </a:r>
          </a:p>
          <a:p>
            <a:pPr lvl="0" algn="just"/>
            <a:r>
              <a:rPr lang="pt-BR" sz="2400" dirty="0"/>
              <a:t>A geração de calendário com a programação de todos os recursos (humanos e materiais) necessários para a realização dos procedimentos.</a:t>
            </a:r>
          </a:p>
        </p:txBody>
      </p:sp>
    </p:spTree>
    <p:extLst>
      <p:ext uri="{BB962C8B-B14F-4D97-AF65-F5344CB8AC3E}">
        <p14:creationId xmlns:p14="http://schemas.microsoft.com/office/powerpoint/2010/main" val="12071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800" dirty="0" smtClean="0"/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Algoritmo evolutivo com Inspiração Quântica para a Área de Saúde </a:t>
            </a:r>
            <a:r>
              <a:rPr lang="pt-BR" sz="3200" b="1" dirty="0" smtClean="0"/>
              <a:t>AEIQ-AS</a:t>
            </a:r>
            <a:endParaRPr lang="pt-BR" sz="3200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2" y="1789722"/>
            <a:ext cx="8768452" cy="47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800" dirty="0" smtClean="0"/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486454" y="2695856"/>
            <a:ext cx="3968496" cy="5117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1473" cy="950208"/>
          </a:xfrm>
        </p:spPr>
        <p:txBody>
          <a:bodyPr/>
          <a:lstStyle/>
          <a:p>
            <a:r>
              <a:rPr lang="pt-BR" dirty="0"/>
              <a:t>Geração </a:t>
            </a:r>
            <a:r>
              <a:rPr lang="pt-BR" dirty="0" smtClean="0"/>
              <a:t>da </a:t>
            </a:r>
            <a:r>
              <a:rPr lang="pt-BR" dirty="0"/>
              <a:t>População </a:t>
            </a:r>
            <a:r>
              <a:rPr lang="pt-BR" dirty="0" smtClean="0"/>
              <a:t>Quântica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111" y="2707349"/>
                <a:ext cx="5297489" cy="2041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4000" dirty="0" smtClean="0"/>
                  <a:t>IQ=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 smtClean="0"/>
                  <a:t>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707349"/>
                <a:ext cx="5297489" cy="2041008"/>
              </a:xfrm>
              <a:prstGeom prst="rect">
                <a:avLst/>
              </a:prstGeom>
              <a:blipFill rotWithShape="0">
                <a:blip r:embed="rId3"/>
                <a:stretch>
                  <a:fillRect l="-5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65588" y="5572680"/>
                <a:ext cx="4954177" cy="701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88" y="5572680"/>
                <a:ext cx="4954177" cy="7018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04113" y="3141282"/>
                <a:ext cx="3831305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13" y="3141282"/>
                <a:ext cx="3831305" cy="11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733746" y="3527798"/>
            <a:ext cx="28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Cumprindo que</a:t>
            </a:r>
            <a:endParaRPr lang="pt-BR" sz="2000" dirty="0"/>
          </a:p>
        </p:txBody>
      </p:sp>
      <p:sp>
        <p:nvSpPr>
          <p:cNvPr id="18" name="Rectangle 17"/>
          <p:cNvSpPr/>
          <p:nvPr/>
        </p:nvSpPr>
        <p:spPr>
          <a:xfrm>
            <a:off x="2530486" y="5751319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Inicialização</a:t>
            </a:r>
            <a:r>
              <a:rPr lang="en-US" sz="2800" dirty="0" smtClean="0"/>
              <a:t>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151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800" dirty="0" smtClean="0"/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da </a:t>
            </a:r>
            <a:r>
              <a:rPr lang="pt-BR" dirty="0" smtClean="0"/>
              <a:t>População Clássica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335410"/>
            <a:ext cx="8946541" cy="25007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 smtClean="0"/>
              <a:t>Observação dos Indivíduos Quânticos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000" dirty="0" smtClean="0"/>
              <a:t>Observação sem ordem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 smtClean="0"/>
              <a:t>Observação com </a:t>
            </a:r>
            <a:r>
              <a:rPr lang="pt-BR" sz="3000" dirty="0" smtClean="0"/>
              <a:t>ordem</a:t>
            </a:r>
          </a:p>
          <a:p>
            <a:pPr marL="457200" lvl="1" indent="0">
              <a:buNone/>
            </a:pPr>
            <a:endParaRPr lang="es-E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1665815"/>
            <a:ext cx="7327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Possíveis soluções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Todos os elementos da fila tem que estar presentes;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elementos da lista podem aparecer só uma vez.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da População Clássica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706981"/>
                <a:ext cx="9886092" cy="5027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Dado um conjunto de elementos U = {1,2,...,n}  e o Individuo Quântico Q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dirty="0"/>
                        <m:t>Q</m:t>
                      </m:r>
                      <m:r>
                        <m:rPr>
                          <m:nor/>
                        </m:rPr>
                        <a:rPr lang="pt-BR" sz="2400" dirty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gerado um numero aleatorio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pt-BR" dirty="0"/>
                  <a:t>O k-</a:t>
                </a:r>
                <a:r>
                  <a:rPr lang="pt-BR" dirty="0" err="1"/>
                  <a:t>ésimo</a:t>
                </a:r>
                <a:r>
                  <a:rPr lang="pt-BR" dirty="0"/>
                  <a:t> elemento de U é selecionado se cumpre que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endParaRPr lang="en-US" sz="3000" dirty="0"/>
              </a:p>
              <a:p>
                <a:pPr marL="0" lvl="1" indent="0">
                  <a:buNone/>
                </a:pPr>
                <a:endParaRPr lang="pt-BR" sz="30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706981"/>
                <a:ext cx="9886092" cy="5027926"/>
              </a:xfrm>
              <a:blipFill rotWithShape="0">
                <a:blip r:embed="rId3"/>
                <a:stretch>
                  <a:fillRect l="-493" t="-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6111" y="1152983"/>
            <a:ext cx="48542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pt-BR" sz="3000" dirty="0"/>
              <a:t>Observação sem ordem</a:t>
            </a:r>
            <a:r>
              <a:rPr lang="en-US" sz="3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99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da População Clássica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605719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Supondo k=2: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dirty="0"/>
                        <m:t>Q</m:t>
                      </m:r>
                      <m:r>
                        <m:rPr>
                          <m:nor/>
                        </m:rPr>
                        <a:rPr lang="pt-BR" sz="2400" dirty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pt-BR" sz="2400" b="1" dirty="0" smtClean="0"/>
                  <a:t>Processo aleatório, cada observação gera uma nova</a:t>
                </a:r>
                <a:r>
                  <a:rPr lang="en-US" sz="2400" b="1" dirty="0" smtClean="0"/>
                  <a:t> </a:t>
                </a:r>
                <a:r>
                  <a:rPr lang="pt-BR" sz="2400" b="1" dirty="0" smtClean="0"/>
                  <a:t>solução.</a:t>
                </a:r>
                <a:endParaRPr lang="en-US" sz="2400" b="1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605719" cy="4195481"/>
              </a:xfrm>
              <a:blipFill rotWithShape="0">
                <a:blip r:embed="rId3"/>
                <a:stretch>
                  <a:fillRect l="-1015" t="-1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6111" y="1152983"/>
            <a:ext cx="48542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pt-BR" sz="3000" dirty="0"/>
              <a:t>Observação sem ordem</a:t>
            </a:r>
            <a:r>
              <a:rPr lang="en-US" sz="3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57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flipH="1" flipV="1">
            <a:off x="1167627" y="2786267"/>
            <a:ext cx="4190185" cy="72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334" y="2786268"/>
                <a:ext cx="4403064" cy="2858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dirty="0" smtClean="0"/>
                        <m:t>Q</m:t>
                      </m:r>
                      <m:r>
                        <m:rPr>
                          <m:nor/>
                        </m:rPr>
                        <a:rPr lang="pt-BR" sz="3200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3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786268"/>
                <a:ext cx="4403064" cy="2858539"/>
              </a:xfrm>
              <a:prstGeom prst="rect">
                <a:avLst/>
              </a:prstGeom>
              <a:blipFill rotWithShape="0">
                <a:blip r:embed="rId2"/>
                <a:stretch>
                  <a:fillRect r="-4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={1,2,3,4}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08031" y="1269999"/>
                <a:ext cx="15290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=0,7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1" y="1269999"/>
                <a:ext cx="152900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24510" y="2295978"/>
                <a:ext cx="6096000" cy="14621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10" y="2295978"/>
                <a:ext cx="6096000" cy="14621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35764" y="5062045"/>
                <a:ext cx="4273542" cy="359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type m:val="skw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64" y="5062045"/>
                <a:ext cx="4273542" cy="359137"/>
              </a:xfrm>
              <a:prstGeom prst="rect">
                <a:avLst/>
              </a:prstGeom>
              <a:blipFill rotWithShape="0">
                <a:blip r:embed="rId7"/>
                <a:stretch>
                  <a:fillRect l="-7418" t="-162712" r="-4422" b="-249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0874" y="4455268"/>
                <a:ext cx="11233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874" y="4455268"/>
                <a:ext cx="1123321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39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/>
              <a:t>Introdução</a:t>
            </a:r>
          </a:p>
          <a:p>
            <a:r>
              <a:rPr lang="es-ES" sz="2400" dirty="0" smtClean="0"/>
              <a:t>Objetivos</a:t>
            </a:r>
          </a:p>
          <a:p>
            <a:r>
              <a:rPr lang="pt-BR" sz="2400" dirty="0" smtClean="0"/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Atualização da População Quântica</a:t>
            </a:r>
          </a:p>
          <a:p>
            <a:r>
              <a:rPr lang="pt-BR" sz="2400" dirty="0" smtClean="0"/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Modelagem, simplificado, da Unidade Cirúrgica</a:t>
            </a:r>
          </a:p>
          <a:p>
            <a:r>
              <a:rPr lang="pt-BR" sz="2400" dirty="0" smtClean="0"/>
              <a:t>Resultados</a:t>
            </a:r>
          </a:p>
          <a:p>
            <a:r>
              <a:rPr lang="pt-BR" sz="2400" dirty="0" smtClean="0"/>
              <a:t>Conclusões e Trabalhos Futuros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53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dirty="0" smtClean="0"/>
                        <m:t>Q</m:t>
                      </m:r>
                      <m:r>
                        <m:rPr>
                          <m:nor/>
                        </m:rPr>
                        <a:rPr lang="pt-BR" sz="3200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  <a:blipFill rotWithShape="0">
                <a:blip r:embed="rId2"/>
                <a:stretch>
                  <a:fillRect r="-6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={1,2,3,4}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97929" y="1269998"/>
                <a:ext cx="4896276" cy="621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29" y="1269998"/>
                <a:ext cx="4896276" cy="6215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07906" y="2100136"/>
                <a:ext cx="1636666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1−0,25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06" y="2100136"/>
                <a:ext cx="1636666" cy="5552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08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flipH="1" flipV="1">
            <a:off x="1239065" y="3216607"/>
            <a:ext cx="4190185" cy="547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dirty="0" smtClean="0"/>
                        <m:t>Q</m:t>
                      </m:r>
                      <m:r>
                        <m:rPr>
                          <m:nor/>
                        </m:rPr>
                        <a:rPr lang="pt-BR" sz="3200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0,33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  <a:blipFill rotWithShape="0">
                <a:blip r:embed="rId2"/>
                <a:stretch>
                  <a:fillRect r="-6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={1,2,3,4}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08031" y="1269999"/>
                <a:ext cx="15290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=0,6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1" y="1269999"/>
                <a:ext cx="152900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35764" y="5062045"/>
                <a:ext cx="314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0,33+0,33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64" y="5062045"/>
                <a:ext cx="314631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57" r="-194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0874" y="4455268"/>
                <a:ext cx="11233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874" y="4455268"/>
                <a:ext cx="112332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24510" y="2295978"/>
                <a:ext cx="6096000" cy="14621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10" y="2295978"/>
                <a:ext cx="6096000" cy="14621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1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8" grpId="0"/>
      <p:bldP spid="9" grpId="0"/>
      <p:bldP spid="10" grpId="0"/>
      <p:bldP spid="11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dirty="0" smtClean="0"/>
                        <m:t>Q</m:t>
                      </m:r>
                      <m:r>
                        <m:rPr>
                          <m:nor/>
                        </m:rPr>
                        <a:rPr lang="pt-BR" sz="3200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={1,2,3,4}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97929" y="1269998"/>
                <a:ext cx="4896276" cy="621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29" y="1269998"/>
                <a:ext cx="4896276" cy="6215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07906" y="2100136"/>
                <a:ext cx="1508426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0,33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1−0,33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06" y="2100136"/>
                <a:ext cx="1508426" cy="5497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1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 flipH="1" flipV="1">
            <a:off x="1581964" y="3679763"/>
            <a:ext cx="3175773" cy="547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dirty="0" smtClean="0"/>
                        <m:t>Q</m:t>
                      </m:r>
                      <m:r>
                        <m:rPr>
                          <m:nor/>
                        </m:rPr>
                        <a:rPr lang="pt-BR" sz="3200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786268"/>
                <a:ext cx="4403064" cy="19096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={1,2,3,4}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69998"/>
                <a:ext cx="243053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08031" y="1269999"/>
                <a:ext cx="15384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1" y="1269999"/>
                <a:ext cx="153849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0874" y="5090620"/>
                <a:ext cx="865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874" y="5090620"/>
                <a:ext cx="86581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930" r="-211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0874" y="4455268"/>
                <a:ext cx="11233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874" y="4455268"/>
                <a:ext cx="112332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24510" y="2295978"/>
                <a:ext cx="6096000" cy="14621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10" y="2295978"/>
                <a:ext cx="6096000" cy="14621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93" y="2786268"/>
                <a:ext cx="1680524" cy="20410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19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54423" y="2429686"/>
                <a:ext cx="2427011" cy="281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3" y="2429686"/>
                <a:ext cx="2427011" cy="281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3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da População Clássica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80888"/>
              </a:xfrm>
            </p:spPr>
            <p:txBody>
              <a:bodyPr/>
              <a:lstStyle/>
              <a:p>
                <a:r>
                  <a:rPr lang="pt-BR" dirty="0" smtClean="0"/>
                  <a:t>Divide o conjunto U em subconjuntos de prioridade.</a:t>
                </a:r>
              </a:p>
              <a:p>
                <a:pPr marL="0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={1,2,3,|4,5,6,|7,8,9,10}</m:t>
                      </m:r>
                    </m:oMath>
                  </m:oMathPara>
                </a14:m>
                <a:endParaRPr lang="en-US" sz="3200" dirty="0"/>
              </a:p>
              <a:p>
                <a:endParaRPr lang="pt-BR" dirty="0" smtClean="0"/>
              </a:p>
              <a:p>
                <a:r>
                  <a:rPr lang="pt-BR" dirty="0" smtClean="0"/>
                  <a:t>Só pode-se observar um elemento de um subconjunto de menor prioridade após ser observados todos os elementos dos subconjuntos de maior prioridade.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80888"/>
              </a:xfrm>
              <a:blipFill rotWithShape="0">
                <a:blip r:embed="rId2"/>
                <a:stretch>
                  <a:fillRect l="-142" t="-8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6111" y="1152983"/>
            <a:ext cx="49552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pt-BR" sz="3000" dirty="0"/>
              <a:t>Observação </a:t>
            </a:r>
            <a:r>
              <a:rPr lang="pt-BR" sz="3000" dirty="0" smtClean="0"/>
              <a:t>com </a:t>
            </a:r>
            <a:r>
              <a:rPr lang="pt-BR" sz="3000" dirty="0"/>
              <a:t>ordem</a:t>
            </a:r>
            <a:r>
              <a:rPr lang="en-US" sz="3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9139" y="4615961"/>
                <a:ext cx="652389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,3,|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,5,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,2,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,|4,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9" y="4615961"/>
                <a:ext cx="6523892" cy="14773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7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800" dirty="0" smtClean="0"/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713477" cy="4540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376402"/>
            <a:ext cx="64443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pt-BR" sz="3000" dirty="0" smtClean="0"/>
              <a:t>Alocação no calendário de cirurgias</a:t>
            </a:r>
            <a:r>
              <a:rPr lang="en-US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68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3917462"/>
                <a:ext cx="11245035" cy="25888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Onde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: Tempo total em </a:t>
                </a:r>
                <a:r>
                  <a:rPr lang="pt-BR" dirty="0" smtClean="0"/>
                  <a:t>dias </a:t>
                </a:r>
                <a:r>
                  <a:rPr lang="pt-BR" dirty="0"/>
                  <a:t>para a realização de todas as operações.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dirty="0"/>
                  <a:t>: Numero de operações feitas fora do prazo máximo indicado pelo médico.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dirty="0"/>
                  <a:t>: Tempo meio de atraso das operações fora de prazo (em dias).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NOE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NOE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 Numero de operações feitas por médicos sem ter a especialidade da operação como primeira.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: Fatores de </a:t>
                </a:r>
                <a:r>
                  <a:rPr lang="pt-BR" dirty="0" smtClean="0"/>
                  <a:t>ponderação.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917462"/>
                <a:ext cx="11245035" cy="2588845"/>
              </a:xfrm>
              <a:blipFill rotWithShape="0">
                <a:blip r:embed="rId2"/>
                <a:stretch>
                  <a:fillRect l="-434" t="-1651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334" y="1963956"/>
                <a:ext cx="112450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𝑁𝐹𝑃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63956"/>
                <a:ext cx="112450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5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800" dirty="0" smtClean="0"/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800" dirty="0" smtClean="0"/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 População Clássica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87" y="2435603"/>
            <a:ext cx="5801030" cy="3473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6940" y="1760002"/>
            <a:ext cx="3974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Crossover Uniforme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1355506" y="1760002"/>
            <a:ext cx="2799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Taxa de Elitismo</a:t>
            </a:r>
            <a:endParaRPr lang="pt-B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10370" y="3571958"/>
            <a:ext cx="65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+</a:t>
            </a:r>
            <a:endParaRPr lang="pt-BR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3" y="2519963"/>
            <a:ext cx="5297883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800" dirty="0" smtClean="0"/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da População </a:t>
            </a:r>
            <a:r>
              <a:rPr lang="pt-BR" dirty="0" smtClean="0"/>
              <a:t>Quântica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863"/>
            <a:ext cx="8596668" cy="8440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Seleciona-se os k melhores indivíduos Clássicos (k=numIQ-1).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Aplica-se a equação</a:t>
            </a:r>
            <a:r>
              <a:rPr lang="en-US" dirty="0" smtClean="0"/>
              <a:t>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7334" y="3107855"/>
                <a:ext cx="67691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107855"/>
                <a:ext cx="676916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677334" y="4826675"/>
                <a:ext cx="665402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Onde</a:t>
                </a:r>
                <a:r>
                  <a:rPr lang="en-US" b="1" dirty="0" smtClean="0"/>
                  <a:t>:</a:t>
                </a:r>
              </a:p>
              <a:p>
                <a:r>
                  <a:rPr lang="pt-BR" dirty="0" smtClean="0"/>
                  <a:t/>
                </a:r>
                <a:br>
                  <a:rPr lang="pt-B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 é o IQ original;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 é o IC selecionado para atualizar i-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IQ;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t-BR" dirty="0" smtClean="0"/>
                  <a:t> é o IQ atualizado;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é a taxa de atualização.</a:t>
                </a:r>
                <a:br>
                  <a:rPr lang="pt-BR" dirty="0" smtClean="0"/>
                </a:b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7334" y="4826675"/>
                <a:ext cx="665402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733" t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03186" y="3755779"/>
                <a:ext cx="47567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∈(0,1]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86" y="3755779"/>
                <a:ext cx="475675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6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800" dirty="0" smtClean="0"/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756845"/>
              </p:ext>
            </p:extLst>
          </p:nvPr>
        </p:nvGraphicFramePr>
        <p:xfrm>
          <a:off x="1648436" y="2457084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1284069"/>
            <a:ext cx="57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2000</a:t>
            </a:r>
            <a:r>
              <a:rPr lang="pt-BR" sz="3600" dirty="0" smtClean="0"/>
              <a:t> Operações Cirúrgicas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672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800" dirty="0" smtClean="0"/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1444257"/>
          </a:xfrm>
        </p:spPr>
        <p:txBody>
          <a:bodyPr>
            <a:normAutofit/>
          </a:bodyPr>
          <a:lstStyle/>
          <a:p>
            <a:r>
              <a:rPr lang="pt-BR" sz="1600" dirty="0" smtClean="0"/>
              <a:t>200 Tipos de Cirurgias</a:t>
            </a:r>
          </a:p>
          <a:p>
            <a:r>
              <a:rPr lang="pt-BR" sz="1600" dirty="0" smtClean="0"/>
              <a:t>15 Especialidades</a:t>
            </a:r>
            <a:endParaRPr lang="pt-BR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20436"/>
              </p:ext>
            </p:extLst>
          </p:nvPr>
        </p:nvGraphicFramePr>
        <p:xfrm>
          <a:off x="677334" y="2359009"/>
          <a:ext cx="10698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6863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Esp.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38934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Tempo de Operação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Complexidade</a:t>
            </a:r>
            <a:endParaRPr lang="pt-B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7668"/>
              </p:ext>
            </p:extLst>
          </p:nvPr>
        </p:nvGraphicFramePr>
        <p:xfrm>
          <a:off x="677334" y="4007155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Tempo [h]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2520"/>
              </p:ext>
            </p:extLst>
          </p:nvPr>
        </p:nvGraphicFramePr>
        <p:xfrm>
          <a:off x="677334" y="548708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Complexidade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Baja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7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5127"/>
                <a:ext cx="8596668" cy="49611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Pessoal médico por cirurgia</a:t>
                </a:r>
                <a:r>
                  <a:rPr lang="en-US" b="1" dirty="0" smtClean="0"/>
                  <a:t>:</a:t>
                </a:r>
                <a:endParaRPr lang="pt-BR" b="1" dirty="0" smtClean="0"/>
              </a:p>
              <a:p>
                <a:r>
                  <a:rPr lang="pt-BR" b="1" dirty="0"/>
                  <a:t>Médicos Especialistas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 </a:t>
                </a:r>
                <a:r>
                  <a:rPr lang="pt-BR" dirty="0"/>
                  <a:t>complexidade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pt-BR" dirty="0"/>
                  <a:t>alta</a:t>
                </a:r>
                <a:r>
                  <a:rPr lang="en-US" dirty="0"/>
                  <a:t> e </a:t>
                </a:r>
                <a:r>
                  <a:rPr lang="pt-BR" dirty="0" smtClean="0"/>
                  <a:t>tempo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2 </a:t>
                </a:r>
                <a:r>
                  <a:rPr lang="pt-BR" dirty="0" smtClean="0"/>
                  <a:t>h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1 Médico </a:t>
                </a:r>
                <a:r>
                  <a:rPr lang="pt-BR" dirty="0"/>
                  <a:t>especialista. </a:t>
                </a:r>
                <a:endParaRPr lang="pt-BR" dirty="0" smtClean="0"/>
              </a:p>
              <a:p>
                <a:r>
                  <a:rPr lang="pt-BR" b="1" dirty="0" smtClean="0"/>
                  <a:t>Instrumentadores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</a:t>
                </a:r>
                <a:r>
                  <a:rPr lang="pt-BR" dirty="0" smtClean="0"/>
                  <a:t> </a:t>
                </a:r>
                <a:r>
                  <a:rPr lang="pt-BR" dirty="0"/>
                  <a:t>complexidade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baixa e </a:t>
                </a:r>
                <a:r>
                  <a:rPr lang="pt-BR" dirty="0" smtClean="0"/>
                  <a:t>tempo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2 </a:t>
                </a:r>
                <a:r>
                  <a:rPr lang="pt-BR" dirty="0" smtClean="0"/>
                  <a:t>h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 smtClean="0"/>
                  <a:t> 1 Instrumentador. </a:t>
                </a:r>
                <a:endParaRPr lang="pt-BR" dirty="0"/>
              </a:p>
              <a:p>
                <a:r>
                  <a:rPr lang="pt-BR" b="1" dirty="0" smtClean="0"/>
                  <a:t>Anestesistas</a:t>
                </a:r>
                <a:endParaRPr lang="pt-BR" b="1" dirty="0"/>
              </a:p>
              <a:p>
                <a:pPr marL="0" indent="0">
                  <a:buNone/>
                </a:pPr>
                <a:r>
                  <a:rPr lang="pt-BR" dirty="0"/>
                  <a:t>Se </a:t>
                </a:r>
                <a:r>
                  <a:rPr lang="pt-BR" dirty="0" smtClean="0"/>
                  <a:t>complexidade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baixa </a:t>
                </a:r>
                <a:r>
                  <a:rPr lang="pt-BR" dirty="0" smtClean="0"/>
                  <a:t>e </a:t>
                </a:r>
                <a:r>
                  <a:rPr lang="pt-BR" dirty="0"/>
                  <a:t>tempo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/>
                  <a:t>1 </a:t>
                </a:r>
                <a:r>
                  <a:rPr lang="pt-BR" dirty="0" smtClean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 smtClean="0"/>
                  <a:t>1 </a:t>
                </a:r>
                <a:r>
                  <a:rPr lang="pt-BR" dirty="0"/>
                  <a:t>Anestesistas</a:t>
                </a:r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*</a:t>
                </a:r>
                <a:r>
                  <a:rPr lang="pt-BR" dirty="0" smtClean="0"/>
                  <a:t>Qualquer outro caso são necessários dois professionais para todas as ramas.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5127"/>
                <a:ext cx="8596668" cy="4961181"/>
              </a:xfrm>
              <a:blipFill rotWithShape="0">
                <a:blip r:embed="rId2"/>
                <a:stretch>
                  <a:fillRect l="-567" t="-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2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46168"/>
              </p:ext>
            </p:extLst>
          </p:nvPr>
        </p:nvGraphicFramePr>
        <p:xfrm>
          <a:off x="386861" y="2176584"/>
          <a:ext cx="11553092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613"/>
                <a:gridCol w="1817294"/>
                <a:gridCol w="1916723"/>
                <a:gridCol w="1195754"/>
                <a:gridCol w="1723293"/>
                <a:gridCol w="1758461"/>
                <a:gridCol w="165295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Tipo de Operação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Especialidade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Complexidade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Tempo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Med. Esp.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Inst.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Anestesista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Alta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Baixa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Alta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4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Meia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Baixa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200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Alta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6185" y="1407180"/>
            <a:ext cx="620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Matriz Caraterísticas da Cirurgia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6998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0202"/>
            <a:ext cx="8596668" cy="494688"/>
          </a:xfrm>
        </p:spPr>
        <p:txBody>
          <a:bodyPr/>
          <a:lstStyle/>
          <a:p>
            <a:r>
              <a:rPr lang="pt-BR" dirty="0" smtClean="0"/>
              <a:t>Sistema de Prioridade*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78" y="1824890"/>
            <a:ext cx="4823092" cy="290016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88343"/>
              </p:ext>
            </p:extLst>
          </p:nvPr>
        </p:nvGraphicFramePr>
        <p:xfrm>
          <a:off x="677334" y="5075870"/>
          <a:ext cx="1058773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4933"/>
                <a:gridCol w="1324969"/>
                <a:gridCol w="1513296"/>
                <a:gridCol w="1764401"/>
                <a:gridCol w="1764401"/>
                <a:gridCol w="176573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Prioridade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B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D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E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Percentual [%]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10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25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30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25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91098"/>
              </p:ext>
            </p:extLst>
          </p:nvPr>
        </p:nvGraphicFramePr>
        <p:xfrm>
          <a:off x="677334" y="1798798"/>
          <a:ext cx="5406943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707"/>
                <a:gridCol w="4130236"/>
              </a:tblGrid>
              <a:tr h="796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Prioridade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Tempo máximo Recomendado </a:t>
                      </a:r>
                      <a:r>
                        <a:rPr lang="en-US" sz="2000">
                          <a:effectLst/>
                        </a:rPr>
                        <a:t>[</a:t>
                      </a:r>
                      <a:r>
                        <a:rPr lang="pt-BR" sz="2000">
                          <a:effectLst/>
                        </a:rPr>
                        <a:t>dias</a:t>
                      </a:r>
                      <a:r>
                        <a:rPr lang="en-US" sz="2000">
                          <a:effectLst/>
                        </a:rPr>
                        <a:t>]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2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6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2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B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2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90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2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180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2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360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2338" y="6211669"/>
            <a:ext cx="10404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*A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Testi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Tanfani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R. Valente, G. L.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Ansaldo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G. C. Torre, “Prioritizing surgical waiting lists,”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Eval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Clin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Pract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vol. 14, no. 1, pp. 59–64, Jan. 2008.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7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ross 10"/>
          <p:cNvSpPr/>
          <p:nvPr/>
        </p:nvSpPr>
        <p:spPr>
          <a:xfrm>
            <a:off x="5286760" y="2836006"/>
            <a:ext cx="1108609" cy="1055077"/>
          </a:xfrm>
          <a:prstGeom prst="plus">
            <a:avLst>
              <a:gd name="adj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23" y="2061308"/>
            <a:ext cx="4565738" cy="2720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8" y="2061308"/>
            <a:ext cx="3848728" cy="2720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03" y="1613875"/>
            <a:ext cx="5440106" cy="4185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0" y="1613875"/>
            <a:ext cx="5440106" cy="418598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395369" y="3077308"/>
            <a:ext cx="1010368" cy="813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1" y="1825913"/>
            <a:ext cx="3952381" cy="3761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46" y="1270000"/>
            <a:ext cx="7192456" cy="47949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14338" y="6092343"/>
            <a:ext cx="63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Hospital </a:t>
            </a:r>
            <a:r>
              <a:rPr lang="pt-BR" dirty="0" err="1" smtClean="0"/>
              <a:t>Walfredo</a:t>
            </a:r>
            <a:r>
              <a:rPr lang="pt-BR" dirty="0" smtClean="0"/>
              <a:t> Gurgel, Rio Grande do Norte, 19-02-2018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79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959"/>
            <a:ext cx="8596668" cy="3880773"/>
          </a:xfrm>
        </p:spPr>
        <p:txBody>
          <a:bodyPr/>
          <a:lstStyle/>
          <a:p>
            <a:r>
              <a:rPr lang="pt-BR" sz="2800" dirty="0" smtClean="0"/>
              <a:t>Idade do Paciente: 5-75 anos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2118880"/>
            <a:ext cx="7408507" cy="353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3192" y="5649581"/>
            <a:ext cx="3552092" cy="38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Distribuição Discreta Crescente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6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 smtClean="0"/>
              <a:t>Tempos nos diferentes Leitos</a:t>
            </a:r>
            <a:r>
              <a:rPr lang="en-US" sz="2800" dirty="0" smtClean="0"/>
              <a:t>:</a:t>
            </a:r>
          </a:p>
          <a:p>
            <a:r>
              <a:rPr lang="pt-BR" sz="2800" dirty="0" smtClean="0"/>
              <a:t>Leito </a:t>
            </a:r>
            <a:r>
              <a:rPr lang="pt-BR" sz="2800" dirty="0" err="1" smtClean="0"/>
              <a:t>Pre-Operatorio</a:t>
            </a:r>
            <a:r>
              <a:rPr lang="en-US" sz="2800" dirty="0" smtClean="0"/>
              <a:t>:</a:t>
            </a:r>
            <a:r>
              <a:rPr lang="pt-BR" sz="2800" dirty="0" smtClean="0"/>
              <a:t> de 1 até 4 horas</a:t>
            </a:r>
          </a:p>
          <a:p>
            <a:r>
              <a:rPr lang="pt-BR" sz="2800" dirty="0" smtClean="0"/>
              <a:t>Leito de CTI</a:t>
            </a:r>
            <a:r>
              <a:rPr lang="en-US" sz="2800" dirty="0" smtClean="0"/>
              <a:t>:</a:t>
            </a:r>
            <a:r>
              <a:rPr lang="pt-BR" sz="2800" dirty="0" smtClean="0"/>
              <a:t> de 0 até 48 horas</a:t>
            </a:r>
          </a:p>
          <a:p>
            <a:r>
              <a:rPr lang="pt-BR" sz="2800" dirty="0" smtClean="0"/>
              <a:t>Leitos de Enfermagem</a:t>
            </a:r>
            <a:r>
              <a:rPr lang="en-US" sz="2800" dirty="0" smtClean="0"/>
              <a:t>: </a:t>
            </a:r>
            <a:r>
              <a:rPr lang="pt-BR" sz="2800" dirty="0" smtClean="0"/>
              <a:t>de 24 até 96 horas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pt-BR" sz="2800" dirty="0" smtClean="0"/>
              <a:t>Data de entrada na fila:</a:t>
            </a:r>
          </a:p>
          <a:p>
            <a:r>
              <a:rPr lang="pt-BR" sz="2800" dirty="0" smtClean="0"/>
              <a:t>Gerada aleatoriamente, máximo 30 entradas por dia.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4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11139528" cy="4398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Tempo de uso dos leitos Pré-operatórios (</a:t>
            </a:r>
            <a:r>
              <a:rPr lang="pt-BR" sz="2400" dirty="0" err="1"/>
              <a:t>TPreO</a:t>
            </a:r>
            <a:r>
              <a:rPr lang="pt-BR" sz="2400" dirty="0"/>
              <a:t>):</a:t>
            </a:r>
          </a:p>
          <a:p>
            <a:pPr lvl="0"/>
            <a:r>
              <a:rPr lang="pt-BR" sz="2400" dirty="0"/>
              <a:t>Se a complexidade é baixa, o tempo de cirurgia é menor do que 3 horas e a idade está entre 16 e 55 anos, então </a:t>
            </a:r>
            <a:r>
              <a:rPr lang="pt-BR" sz="2400" dirty="0" err="1"/>
              <a:t>TPreO</a:t>
            </a:r>
            <a:r>
              <a:rPr lang="pt-BR" sz="2400" dirty="0"/>
              <a:t> = 1 hora.</a:t>
            </a:r>
          </a:p>
          <a:p>
            <a:pPr lvl="0"/>
            <a:r>
              <a:rPr lang="pt-BR" sz="2400" dirty="0"/>
              <a:t>Se a complexidade é média, o tempo de cirurgia é maior do que 2 horas e o paciente tem menos de 16 ou mais de 55 anos, então </a:t>
            </a:r>
            <a:r>
              <a:rPr lang="pt-BR" sz="2400" dirty="0" err="1"/>
              <a:t>TPreO</a:t>
            </a:r>
            <a:r>
              <a:rPr lang="pt-BR" sz="2400" dirty="0"/>
              <a:t> = 3 horas.</a:t>
            </a:r>
          </a:p>
          <a:p>
            <a:pPr lvl="0"/>
            <a:r>
              <a:rPr lang="pt-BR" sz="2400" dirty="0"/>
              <a:t>Se a complexidade é alta, o tempo de cirurgia é menor ou igual a 3 horas, então </a:t>
            </a:r>
            <a:r>
              <a:rPr lang="pt-BR" sz="2400" dirty="0" err="1"/>
              <a:t>TPreO</a:t>
            </a:r>
            <a:r>
              <a:rPr lang="pt-BR" sz="2400" dirty="0"/>
              <a:t> = 3 horas.</a:t>
            </a:r>
          </a:p>
          <a:p>
            <a:pPr lvl="0"/>
            <a:r>
              <a:rPr lang="pt-BR" sz="2400" dirty="0"/>
              <a:t>Se a complexidade é alta, o tempo de cirurgia é maior do que 3 horas, então </a:t>
            </a:r>
            <a:r>
              <a:rPr lang="pt-BR" sz="2400" dirty="0" err="1"/>
              <a:t>TPreO</a:t>
            </a:r>
            <a:r>
              <a:rPr lang="pt-BR" sz="2400" dirty="0"/>
              <a:t> = 4 horas.</a:t>
            </a:r>
          </a:p>
          <a:p>
            <a:pPr lvl="0"/>
            <a:r>
              <a:rPr lang="pt-BR" sz="2400" dirty="0"/>
              <a:t>Em qualquer outro caso, </a:t>
            </a:r>
            <a:r>
              <a:rPr lang="pt-BR" sz="2400" dirty="0" err="1"/>
              <a:t>TPreO</a:t>
            </a:r>
            <a:r>
              <a:rPr lang="pt-BR" sz="2400" dirty="0"/>
              <a:t> = 2 horas.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736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6"/>
            <a:ext cx="11192281" cy="4546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Tempo de uso dos leitos do CTI (TCTI) e de Enfermaria (TE):</a:t>
            </a:r>
          </a:p>
          <a:p>
            <a:pPr lvl="0"/>
            <a:r>
              <a:rPr lang="pt-BR" sz="2400" dirty="0"/>
              <a:t>Se a complexidade é baixa, o tempo de cirurgia é menor do que 3 horas e a idade está entre 16 e 55 anos, então TCTI=0 horas e TE=24 horas.</a:t>
            </a:r>
          </a:p>
          <a:p>
            <a:pPr lvl="0"/>
            <a:r>
              <a:rPr lang="pt-BR" sz="2400" dirty="0"/>
              <a:t>Se a complexidade é média, o tempo de cirurgia é maior do que 2 horas e a idade está entre 16 e 55 anos, então TCTI=24 horas e TE=48 horas.</a:t>
            </a:r>
          </a:p>
          <a:p>
            <a:pPr lvl="0"/>
            <a:r>
              <a:rPr lang="pt-BR" sz="2400" dirty="0"/>
              <a:t>Se a complexidade é média, o tempo de cirurgia é maior do que 2 horas e o paciente tem menos de 16 ou mais de 55 anos, então TCTI=24 horas e TE=72 horas.</a:t>
            </a:r>
          </a:p>
          <a:p>
            <a:r>
              <a:rPr lang="pt-BR" sz="2400" dirty="0"/>
              <a:t>Se a complexidade é alta, o tempo de cirurgia é maior do que 2 horas e a idade entre 16 e 55 anos, então TCTI=48 horas e TE=72 horas.</a:t>
            </a:r>
          </a:p>
        </p:txBody>
      </p:sp>
    </p:spTree>
    <p:extLst>
      <p:ext uri="{BB962C8B-B14F-4D97-AF65-F5344CB8AC3E}">
        <p14:creationId xmlns:p14="http://schemas.microsoft.com/office/powerpoint/2010/main" val="20566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05572"/>
              </p:ext>
            </p:extLst>
          </p:nvPr>
        </p:nvGraphicFramePr>
        <p:xfrm>
          <a:off x="386861" y="2338752"/>
          <a:ext cx="11412418" cy="4072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438"/>
                <a:gridCol w="1290925"/>
                <a:gridCol w="1750662"/>
                <a:gridCol w="1396499"/>
                <a:gridCol w="1436810"/>
                <a:gridCol w="1491518"/>
                <a:gridCol w="1438250"/>
                <a:gridCol w="1317316"/>
              </a:tblGrid>
              <a:tr h="545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Num. Op.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Data Ent.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Prioridade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Tipo Op.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Idade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TPreO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TCTI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B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168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62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67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72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2000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132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147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57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4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24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96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7464" y="1745734"/>
            <a:ext cx="5808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Matriz Caraterísticas </a:t>
            </a:r>
            <a:r>
              <a:rPr lang="pt-BR" sz="2800" b="1" dirty="0" smtClean="0"/>
              <a:t>do Paciente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669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455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Médicos Especialistas</a:t>
            </a:r>
            <a:endParaRPr lang="pt-BR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44494"/>
              </p:ext>
            </p:extLst>
          </p:nvPr>
        </p:nvGraphicFramePr>
        <p:xfrm>
          <a:off x="824587" y="2078363"/>
          <a:ext cx="7950136" cy="3417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820"/>
                <a:gridCol w="525028"/>
                <a:gridCol w="526024"/>
                <a:gridCol w="526024"/>
                <a:gridCol w="526024"/>
                <a:gridCol w="526024"/>
                <a:gridCol w="526024"/>
                <a:gridCol w="526024"/>
                <a:gridCol w="526024"/>
                <a:gridCol w="526024"/>
                <a:gridCol w="526024"/>
                <a:gridCol w="526024"/>
                <a:gridCol w="526024"/>
                <a:gridCol w="526024"/>
              </a:tblGrid>
              <a:tr h="488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ME/Esp.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7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7154" y="5897585"/>
            <a:ext cx="26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40% _ 2</a:t>
            </a:r>
            <a:br>
              <a:rPr lang="pt-BR" dirty="0" smtClean="0"/>
            </a:br>
            <a:r>
              <a:rPr lang="pt-BR" dirty="0" smtClean="0"/>
              <a:t>15% _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620"/>
            <a:ext cx="8596668" cy="705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Instrumentadores e Anestesistas</a:t>
            </a:r>
            <a:endParaRPr lang="pt-BR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83935"/>
              </p:ext>
            </p:extLst>
          </p:nvPr>
        </p:nvGraphicFramePr>
        <p:xfrm>
          <a:off x="824999" y="1930400"/>
          <a:ext cx="7861803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429"/>
                <a:gridCol w="602994"/>
                <a:gridCol w="604138"/>
                <a:gridCol w="604138"/>
                <a:gridCol w="604138"/>
                <a:gridCol w="604138"/>
                <a:gridCol w="604138"/>
                <a:gridCol w="604138"/>
                <a:gridCol w="604138"/>
                <a:gridCol w="604138"/>
                <a:gridCol w="604138"/>
                <a:gridCol w="604138"/>
              </a:tblGrid>
              <a:tr h="51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I/Esp.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4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5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6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7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8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9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15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2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4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...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...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...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10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...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7334" y="600729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20% </a:t>
            </a:r>
            <a:r>
              <a:rPr lang="pt-BR" dirty="0"/>
              <a:t>_ 2</a:t>
            </a:r>
            <a:br>
              <a:rPr lang="pt-BR" dirty="0"/>
            </a:br>
            <a:r>
              <a:rPr lang="pt-BR" dirty="0" smtClean="0"/>
              <a:t>5</a:t>
            </a:r>
            <a:r>
              <a:rPr lang="pt-BR" dirty="0"/>
              <a:t>% _ 3</a:t>
            </a:r>
          </a:p>
        </p:txBody>
      </p:sp>
    </p:spTree>
    <p:extLst>
      <p:ext uri="{BB962C8B-B14F-4D97-AF65-F5344CB8AC3E}">
        <p14:creationId xmlns:p14="http://schemas.microsoft.com/office/powerpoint/2010/main" val="20922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1313"/>
            <a:ext cx="8596668" cy="388077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Disponibilidade dos Médicos Especialistas por dia da semana</a:t>
            </a:r>
            <a:r>
              <a:rPr lang="en-US" sz="2000" dirty="0" smtClean="0"/>
              <a:t>:</a:t>
            </a:r>
            <a:endParaRPr lang="pt-BR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5237"/>
              </p:ext>
            </p:extLst>
          </p:nvPr>
        </p:nvGraphicFramePr>
        <p:xfrm>
          <a:off x="2848708" y="2662173"/>
          <a:ext cx="6013938" cy="3379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585"/>
                <a:gridCol w="656059"/>
                <a:gridCol w="627618"/>
                <a:gridCol w="509953"/>
                <a:gridCol w="492370"/>
                <a:gridCol w="492369"/>
                <a:gridCol w="474784"/>
                <a:gridCol w="509954"/>
                <a:gridCol w="580293"/>
                <a:gridCol w="509953"/>
              </a:tblGrid>
              <a:tr h="4601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Dia\ME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7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9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Segunda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47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Terça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47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Quarta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3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Quinta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Sexta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47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Sábado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45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Recursos</a:t>
            </a:r>
            <a:r>
              <a:rPr lang="en-US" sz="2000" dirty="0" smtClean="0"/>
              <a:t> </a:t>
            </a:r>
            <a:r>
              <a:rPr lang="en-US" sz="2000" dirty="0" err="1" smtClean="0"/>
              <a:t>Materiais</a:t>
            </a:r>
            <a:endParaRPr lang="pt-BR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64883"/>
              </p:ext>
            </p:extLst>
          </p:nvPr>
        </p:nvGraphicFramePr>
        <p:xfrm>
          <a:off x="2372444" y="2027174"/>
          <a:ext cx="6296776" cy="2635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996"/>
                <a:gridCol w="438760"/>
                <a:gridCol w="428154"/>
                <a:gridCol w="483874"/>
                <a:gridCol w="483874"/>
                <a:gridCol w="483874"/>
                <a:gridCol w="483874"/>
                <a:gridCol w="483874"/>
                <a:gridCol w="483874"/>
                <a:gridCol w="483874"/>
                <a:gridCol w="528128"/>
                <a:gridCol w="439620"/>
              </a:tblGrid>
              <a:tr h="46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SC\Esp.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7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2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2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2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2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...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5285223"/>
            <a:ext cx="483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Salas de </a:t>
            </a:r>
            <a:r>
              <a:rPr lang="en-US" dirty="0" err="1" smtClean="0"/>
              <a:t>Cirurgias</a:t>
            </a:r>
            <a:r>
              <a:rPr lang="en-US" dirty="0" smtClean="0"/>
              <a:t>: 80% _ 1</a:t>
            </a:r>
          </a:p>
          <a:p>
            <a:r>
              <a:rPr lang="en-US" dirty="0" err="1" smtClean="0"/>
              <a:t>Leito</a:t>
            </a:r>
            <a:r>
              <a:rPr lang="en-US" dirty="0" smtClean="0"/>
              <a:t> Pre-</a:t>
            </a:r>
            <a:r>
              <a:rPr lang="en-US" dirty="0" err="1" smtClean="0"/>
              <a:t>Operatorio</a:t>
            </a:r>
            <a:r>
              <a:rPr lang="en-US" dirty="0" smtClean="0"/>
              <a:t>: 90% _ 1</a:t>
            </a:r>
          </a:p>
          <a:p>
            <a:r>
              <a:rPr lang="en-US" dirty="0" err="1" smtClean="0"/>
              <a:t>Leito</a:t>
            </a:r>
            <a:r>
              <a:rPr lang="en-US" dirty="0" smtClean="0"/>
              <a:t> CTI: 90% _ 1</a:t>
            </a:r>
          </a:p>
          <a:p>
            <a:r>
              <a:rPr lang="en-US" dirty="0" err="1" smtClean="0"/>
              <a:t>Leito</a:t>
            </a:r>
            <a:r>
              <a:rPr lang="en-US" dirty="0" smtClean="0"/>
              <a:t> </a:t>
            </a:r>
            <a:r>
              <a:rPr lang="en-US" dirty="0" err="1" smtClean="0"/>
              <a:t>Enfermagem</a:t>
            </a:r>
            <a:r>
              <a:rPr lang="en-US" dirty="0" smtClean="0"/>
              <a:t> 95% _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17269"/>
              </p:ext>
            </p:extLst>
          </p:nvPr>
        </p:nvGraphicFramePr>
        <p:xfrm>
          <a:off x="360811" y="2088662"/>
          <a:ext cx="5758635" cy="3014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4758"/>
                <a:gridCol w="2883877"/>
              </a:tblGrid>
              <a:tr h="304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Quantidade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9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Cirurgias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2000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9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Leitos Pré-operatórios 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9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Salas de Cirurgias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0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Médicos Especialistas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30 (2 por especialidade)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9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Instrumentalistas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10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9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Anestesistas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10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9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Leitos de CTI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15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9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Leitos de Enfermagem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25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668" y="1561068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Configuração da Unidade de Saúde</a:t>
            </a:r>
            <a:r>
              <a:rPr lang="en-US" sz="2000" dirty="0" smtClean="0"/>
              <a:t>: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24598" y="2207363"/>
                <a:ext cx="586740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𝑁𝐴𝑊𝐷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∈{1,2,4,12,48}</m:t>
                      </m:r>
                    </m:oMath>
                  </m:oMathPara>
                </a14:m>
                <a:endParaRPr lang="pt-BR" sz="2400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Onde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: </a:t>
                </a:r>
                <a:r>
                  <a:rPr lang="es-ES" dirty="0" smtClean="0"/>
                  <a:t>tempo </a:t>
                </a:r>
                <a:r>
                  <a:rPr lang="es-ES" dirty="0"/>
                  <a:t>de espera </a:t>
                </a:r>
                <a:r>
                  <a:rPr lang="pt-BR" dirty="0"/>
                  <a:t>na</a:t>
                </a:r>
                <a:r>
                  <a:rPr lang="es-ES" dirty="0"/>
                  <a:t> fila.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: </a:t>
                </a:r>
                <a:r>
                  <a:rPr lang="pt-BR" dirty="0" smtClean="0"/>
                  <a:t>fator </a:t>
                </a:r>
                <a:r>
                  <a:rPr lang="pt-BR" dirty="0"/>
                  <a:t>relacionado com a categoria do Estado do Paciente. Sendo menor na categoria de menor </a:t>
                </a:r>
                <a:r>
                  <a:rPr lang="pt-BR" dirty="0" smtClean="0"/>
                  <a:t>urgência (A)</a:t>
                </a:r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8" y="2207363"/>
                <a:ext cx="5867401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831" b="-25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30312" y="1619576"/>
            <a:ext cx="8870885" cy="5117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71824" y="1521490"/>
            <a:ext cx="92755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Alta Demanda </a:t>
            </a:r>
            <a:r>
              <a:rPr lang="pt-B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Recursos Limita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848709" y="2327462"/>
            <a:ext cx="1371600" cy="111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60" y="3539759"/>
            <a:ext cx="2997626" cy="315539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14049" y="3539759"/>
            <a:ext cx="3337595" cy="3155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5614049" y="4147961"/>
            <a:ext cx="36365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Estado </a:t>
            </a:r>
            <a:r>
              <a:rPr lang="pt-BR" sz="2400" dirty="0"/>
              <a:t>médico do paciente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Idade </a:t>
            </a:r>
            <a:r>
              <a:rPr lang="pt-BR" sz="2400" dirty="0"/>
              <a:t>do </a:t>
            </a:r>
            <a:r>
              <a:rPr lang="pt-BR" sz="2400" dirty="0" smtClean="0"/>
              <a:t>paciente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Recursos </a:t>
            </a:r>
            <a:r>
              <a:rPr lang="pt-BR" sz="2400" dirty="0" smtClean="0"/>
              <a:t>necessários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...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421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800" dirty="0" smtClean="0"/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171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Experimento 1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51020" y="4517624"/>
            <a:ext cx="446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Observação sem ordem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993192"/>
                  </p:ext>
                </p:extLst>
              </p:nvPr>
            </p:nvGraphicFramePr>
            <p:xfrm>
              <a:off x="818001" y="2578810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993192"/>
                  </p:ext>
                </p:extLst>
              </p:nvPr>
            </p:nvGraphicFramePr>
            <p:xfrm>
              <a:off x="818001" y="2578810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7215" t="-7229" r="-307763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36667" t="-7229" r="-224000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3193" t="-7229" r="-1205" b="-90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7215" t="-145902" r="-3077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77334" y="3658529"/>
                <a:ext cx="112450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𝑁𝐹𝑃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658529"/>
                <a:ext cx="112450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964"/>
                  </p:ext>
                </p:extLst>
              </p:nvPr>
            </p:nvGraphicFramePr>
            <p:xfrm>
              <a:off x="357821" y="1826141"/>
              <a:ext cx="6559842" cy="17254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34294"/>
                    <a:gridCol w="1004058"/>
                    <a:gridCol w="793529"/>
                    <a:gridCol w="1105543"/>
                    <a:gridCol w="911209"/>
                    <a:gridCol w="911209"/>
                  </a:tblGrid>
                  <a:tr h="4909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 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𝑪𝒊𝒓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[h]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>
                                    <a:effectLst/>
                                    <a:latin typeface="Cambria Math" panose="02040503050406030204" pitchFamily="18" charset="0"/>
                                  </a:rPr>
                                  <m:t>𝑵𝑭𝑷</m:t>
                                </m:r>
                              </m:oMath>
                            </m:oMathPara>
                          </a14:m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𝑵𝑭𝑷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>
                              <a:effectLst/>
                            </a:rPr>
                            <a:t>[D]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65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Caso Base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b="1" dirty="0">
                              <a:effectLst/>
                            </a:rPr>
                            <a:t>6349</a:t>
                          </a:r>
                          <a:endParaRPr lang="pt-BR" sz="18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1066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78,81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1037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244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65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CB2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b="1" dirty="0">
                              <a:effectLst/>
                            </a:rPr>
                            <a:t>6181</a:t>
                          </a:r>
                          <a:endParaRPr lang="pt-BR" sz="18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1004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37,58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1118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258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65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Exp.1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b="1" dirty="0">
                              <a:effectLst/>
                            </a:rPr>
                            <a:t>5317</a:t>
                          </a:r>
                          <a:endParaRPr lang="pt-BR" sz="18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1049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78,53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1083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253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964"/>
                  </p:ext>
                </p:extLst>
              </p:nvPr>
            </p:nvGraphicFramePr>
            <p:xfrm>
              <a:off x="357821" y="1826141"/>
              <a:ext cx="6559842" cy="17254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34294"/>
                    <a:gridCol w="1004058"/>
                    <a:gridCol w="793529"/>
                    <a:gridCol w="1105543"/>
                    <a:gridCol w="911209"/>
                    <a:gridCol w="911209"/>
                  </a:tblGrid>
                  <a:tr h="4909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 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83030" t="-1235" r="-372727" b="-269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59231" t="-1235" r="-373077" b="-269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28022" t="-1235" r="-166484" b="-269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22819" t="-1235" r="-103356" b="-269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18667" t="-1235" r="-2667" b="-269136"/>
                          </a:stretch>
                        </a:blip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Caso Base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b="1" dirty="0">
                              <a:effectLst/>
                            </a:rPr>
                            <a:t>6349</a:t>
                          </a:r>
                          <a:endParaRPr lang="pt-BR" sz="18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1066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78,81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1037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244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CB2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b="1" dirty="0">
                              <a:effectLst/>
                            </a:rPr>
                            <a:t>6181</a:t>
                          </a:r>
                          <a:endParaRPr lang="pt-BR" sz="18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1004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37,58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1118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258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Exp.1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b="1" dirty="0">
                              <a:effectLst/>
                            </a:rPr>
                            <a:t>5317</a:t>
                          </a:r>
                          <a:endParaRPr lang="pt-BR" sz="18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1049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78,53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1083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253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0522"/>
              </p:ext>
            </p:extLst>
          </p:nvPr>
        </p:nvGraphicFramePr>
        <p:xfrm>
          <a:off x="369279" y="3925460"/>
          <a:ext cx="1158825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220"/>
                <a:gridCol w="1466225"/>
                <a:gridCol w="2319143"/>
                <a:gridCol w="1582925"/>
                <a:gridCol w="1056525"/>
                <a:gridCol w="1415321"/>
                <a:gridCol w="1231578"/>
                <a:gridCol w="1415321"/>
              </a:tblGrid>
              <a:tr h="787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Tempo total disponível [h]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     CB                 Exp. 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Tempo de uso [h]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Tempo vazio [h]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CB           Exp. 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Diff.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[%]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LPrO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25690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21490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4871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20819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16619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4200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20,17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25690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21490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6072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19618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15418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4200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21,41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LCTI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94755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79275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40984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53771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38291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15480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28,79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157925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132125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94584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63341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37541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25800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40,43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/>
              <a:t>Experimento 1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8445" y="2227192"/>
            <a:ext cx="4903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Redução do 16,25% (1032 horas)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468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270000"/>
            <a:ext cx="8596668" cy="75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smtClean="0"/>
              <a:t>Experimento 1</a:t>
            </a: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0" y="1678536"/>
            <a:ext cx="8721969" cy="4374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7691" y="6092352"/>
            <a:ext cx="764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Curva de evolução do melhor individuo por cada geração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171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Experimento 2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65302" y="4778230"/>
            <a:ext cx="446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Observação com ordem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250658"/>
                  </p:ext>
                </p:extLst>
              </p:nvPr>
            </p:nvGraphicFramePr>
            <p:xfrm>
              <a:off x="732283" y="2601672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250658"/>
                  </p:ext>
                </p:extLst>
              </p:nvPr>
            </p:nvGraphicFramePr>
            <p:xfrm>
              <a:off x="732283" y="2601672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7215" t="-7229" r="-307763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36667" t="-7229" r="-224000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3193" t="-7229" r="-1205" b="-90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7215" t="-143548" r="-3077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77334" y="3681391"/>
                <a:ext cx="112450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𝑁𝐹𝑃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681391"/>
                <a:ext cx="112450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81119"/>
                  </p:ext>
                </p:extLst>
              </p:nvPr>
            </p:nvGraphicFramePr>
            <p:xfrm>
              <a:off x="357821" y="1826141"/>
              <a:ext cx="6559842" cy="18625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34294"/>
                    <a:gridCol w="1004058"/>
                    <a:gridCol w="793529"/>
                    <a:gridCol w="1105543"/>
                    <a:gridCol w="911209"/>
                    <a:gridCol w="911209"/>
                  </a:tblGrid>
                  <a:tr h="4909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 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𝑪𝒊𝒓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[h]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>
                                    <a:effectLst/>
                                    <a:latin typeface="Cambria Math" panose="02040503050406030204" pitchFamily="18" charset="0"/>
                                  </a:rPr>
                                  <m:t>𝑵𝑭𝑷</m:t>
                                </m:r>
                              </m:oMath>
                            </m:oMathPara>
                          </a14:m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𝑵𝑭𝑷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>
                              <a:effectLst/>
                            </a:rPr>
                            <a:t>[D]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65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Caso Base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78,81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</a:p>
                      </a:txBody>
                      <a:tcPr marL="68580" marR="68580" marT="0" marB="0"/>
                    </a:tc>
                  </a:tr>
                  <a:tr h="3865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CB2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37,58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258</a:t>
                          </a:r>
                        </a:p>
                      </a:txBody>
                      <a:tcPr marL="68580" marR="68580" marT="0" marB="0"/>
                    </a:tc>
                  </a:tr>
                  <a:tr h="3865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Exp.1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5655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38,7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263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81119"/>
                  </p:ext>
                </p:extLst>
              </p:nvPr>
            </p:nvGraphicFramePr>
            <p:xfrm>
              <a:off x="357821" y="1826141"/>
              <a:ext cx="6559842" cy="18625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34294"/>
                    <a:gridCol w="1004058"/>
                    <a:gridCol w="793529"/>
                    <a:gridCol w="1105543"/>
                    <a:gridCol w="911209"/>
                    <a:gridCol w="911209"/>
                  </a:tblGrid>
                  <a:tr h="4909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 dirty="0">
                              <a:effectLst/>
                            </a:rPr>
                            <a:t> </a:t>
                          </a:r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83030" t="-1235" r="-372727" b="-2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59231" t="-1235" r="-373077" b="-2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28022" t="-1235" r="-166484" b="-2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22819" t="-1235" r="-103356" b="-2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18667" t="-1235" r="-2667" b="-298765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Caso Base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78,81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244</a:t>
                          </a: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CB2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37,58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258</a:t>
                          </a: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800">
                              <a:effectLst/>
                            </a:rPr>
                            <a:t>Exp.1</a:t>
                          </a:r>
                          <a:endParaRPr lang="pt-BR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5655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38,7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263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03927"/>
              </p:ext>
            </p:extLst>
          </p:nvPr>
        </p:nvGraphicFramePr>
        <p:xfrm>
          <a:off x="369279" y="3925460"/>
          <a:ext cx="1158825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220"/>
                <a:gridCol w="1466225"/>
                <a:gridCol w="2319143"/>
                <a:gridCol w="1582925"/>
                <a:gridCol w="1056525"/>
                <a:gridCol w="1415321"/>
                <a:gridCol w="1231578"/>
                <a:gridCol w="1415321"/>
              </a:tblGrid>
              <a:tr h="787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Tempo total disponível [h]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     CB                 Exp. 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Tempo de uso [h]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Tempo vazio [h]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CB           Exp. 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Diff.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[%]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LPrO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22870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20819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17999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13,55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22870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16798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14,37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LCTI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94755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84345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53771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43361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19,36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157925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140575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94584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63341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45991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27,39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/>
              <a:t>Experimento </a:t>
            </a:r>
            <a:r>
              <a:rPr lang="pt-BR" sz="2400" dirty="0" smtClean="0"/>
              <a:t>2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7328445" y="2227192"/>
            <a:ext cx="4722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Redução do 10,96% </a:t>
            </a:r>
            <a:r>
              <a:rPr lang="pt-BR" sz="2400" b="1" dirty="0" smtClean="0"/>
              <a:t>(694 </a:t>
            </a:r>
            <a:r>
              <a:rPr lang="pt-BR" sz="2400" b="1" dirty="0" smtClean="0"/>
              <a:t>horas)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054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171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Experimento 3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51019" y="4651354"/>
            <a:ext cx="446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Observação sem ordem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733844"/>
                  </p:ext>
                </p:extLst>
              </p:nvPr>
            </p:nvGraphicFramePr>
            <p:xfrm>
              <a:off x="818000" y="2493084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733844"/>
                  </p:ext>
                </p:extLst>
              </p:nvPr>
            </p:nvGraphicFramePr>
            <p:xfrm>
              <a:off x="818000" y="2493084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7215" t="-7229" r="-307763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36667" t="-7229" r="-224000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3193" t="-7229" r="-1205" b="-90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7215" t="-143548" r="-3077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77334" y="3509810"/>
                <a:ext cx="112450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𝑁𝐹𝑃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509810"/>
                <a:ext cx="112450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/>
              <a:t>Experimento </a:t>
            </a:r>
            <a:r>
              <a:rPr lang="pt-BR" sz="2400" dirty="0" smtClean="0"/>
              <a:t>3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320136"/>
                  </p:ext>
                </p:extLst>
              </p:nvPr>
            </p:nvGraphicFramePr>
            <p:xfrm>
              <a:off x="2958966" y="2028457"/>
              <a:ext cx="6519143" cy="19478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82142"/>
                    <a:gridCol w="997828"/>
                    <a:gridCol w="786460"/>
                    <a:gridCol w="1141601"/>
                    <a:gridCol w="905556"/>
                    <a:gridCol w="905556"/>
                  </a:tblGrid>
                  <a:tr h="57620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Parâmetro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𝑪𝒊𝒓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effectLst/>
                            </a:rPr>
                            <a:t>[h]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</a:rPr>
                                  <m:t>𝑵𝑭𝑷</m:t>
                                </m:r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𝑵𝑭𝑷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[D]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36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Caso Base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6349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1066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1037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36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Exp.3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5655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927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77,53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1062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291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36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Melhora [%]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-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13%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-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-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-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320136"/>
                  </p:ext>
                </p:extLst>
              </p:nvPr>
            </p:nvGraphicFramePr>
            <p:xfrm>
              <a:off x="2958966" y="2028457"/>
              <a:ext cx="6519143" cy="19478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82142"/>
                    <a:gridCol w="997828"/>
                    <a:gridCol w="786460"/>
                    <a:gridCol w="1141601"/>
                    <a:gridCol w="905556"/>
                    <a:gridCol w="905556"/>
                  </a:tblGrid>
                  <a:tr h="57620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Parâmetro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80368" t="-1053" r="-37914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54264" t="-1053" r="-379070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11702" t="-1053" r="-160106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22973" t="-1053" r="-103378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18792" t="-1053" r="-2685" b="-25368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Caso Base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6349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1066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1037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Exp.3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5655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927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77,53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1062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291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Melhora [%]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-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13%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-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-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-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53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171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Experimento </a:t>
            </a:r>
            <a:r>
              <a:rPr lang="pt-BR" sz="2400" dirty="0" smtClean="0"/>
              <a:t>4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6790" y="5428026"/>
            <a:ext cx="446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Observação sem ordem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563609"/>
                  </p:ext>
                </p:extLst>
              </p:nvPr>
            </p:nvGraphicFramePr>
            <p:xfrm>
              <a:off x="800426" y="2789683"/>
              <a:ext cx="10916789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7697"/>
                    <a:gridCol w="914400"/>
                    <a:gridCol w="802068"/>
                    <a:gridCol w="692624"/>
                    <a:gridCol w="1002323"/>
                    <a:gridCol w="1178170"/>
                    <a:gridCol w="1178169"/>
                    <a:gridCol w="1195754"/>
                    <a:gridCol w="562707"/>
                    <a:gridCol w="773724"/>
                    <a:gridCol w="527538"/>
                    <a:gridCol w="545123"/>
                    <a:gridCol w="65649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2,4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0,2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563609"/>
                  </p:ext>
                </p:extLst>
              </p:nvPr>
            </p:nvGraphicFramePr>
            <p:xfrm>
              <a:off x="800426" y="2789683"/>
              <a:ext cx="10916789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7697"/>
                    <a:gridCol w="914400"/>
                    <a:gridCol w="802068"/>
                    <a:gridCol w="692624"/>
                    <a:gridCol w="1002323"/>
                    <a:gridCol w="1178170"/>
                    <a:gridCol w="1178169"/>
                    <a:gridCol w="1195754"/>
                    <a:gridCol w="562707"/>
                    <a:gridCol w="773724"/>
                    <a:gridCol w="527538"/>
                    <a:gridCol w="545123"/>
                    <a:gridCol w="656492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6321" t="-7229" r="-364767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02174" t="-7229" r="-451087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88189" t="-7229" r="-226772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34483" t="-7229" r="-231034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3258" t="-7229" r="-125843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0185" t="-7229" r="-3704" b="-90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6321" t="-145902" r="-3647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2,4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0,2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77334" y="3722743"/>
                <a:ext cx="112450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𝑁𝐹𝑃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NOE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722743"/>
                <a:ext cx="112450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0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551171"/>
            <a:ext cx="8596668" cy="75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Experimento 4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276527"/>
                  </p:ext>
                </p:extLst>
              </p:nvPr>
            </p:nvGraphicFramePr>
            <p:xfrm>
              <a:off x="2523014" y="2309628"/>
              <a:ext cx="7183693" cy="20232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91093"/>
                    <a:gridCol w="1021262"/>
                    <a:gridCol w="749540"/>
                    <a:gridCol w="1090986"/>
                    <a:gridCol w="865406"/>
                    <a:gridCol w="865406"/>
                  </a:tblGrid>
                  <a:tr h="6289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𝑪𝒊𝒓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effectLst/>
                            </a:rPr>
                            <a:t>[h]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</a:rPr>
                                  <m:t>𝑵𝑭𝑷</m:t>
                                </m:r>
                              </m:oMath>
                            </m:oMathPara>
                          </a14:m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𝑵𝑭𝑷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[D]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647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5317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78,53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1083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647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5655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927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77,53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1062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291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647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5319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962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81,67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280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276527"/>
                  </p:ext>
                </p:extLst>
              </p:nvPr>
            </p:nvGraphicFramePr>
            <p:xfrm>
              <a:off x="2523014" y="2309628"/>
              <a:ext cx="7183693" cy="20232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91093"/>
                    <a:gridCol w="1021262"/>
                    <a:gridCol w="749540"/>
                    <a:gridCol w="1090986"/>
                    <a:gridCol w="865406"/>
                    <a:gridCol w="865406"/>
                  </a:tblGrid>
                  <a:tr h="6289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55689" t="-962" r="-353892" b="-233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82927" t="-962" r="-380488" b="-233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98333" t="-962" r="-160000" b="-233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31690" t="-962" r="-102817" b="-233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731690" t="-962" r="-2817" b="-233654"/>
                          </a:stretch>
                        </a:blipFill>
                      </a:tcPr>
                    </a:tc>
                  </a:tr>
                  <a:tr h="4647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5317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78,53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1083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647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5655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927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77,53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1062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291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647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5319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b="1" dirty="0">
                              <a:effectLst/>
                            </a:rPr>
                            <a:t>962</a:t>
                          </a:r>
                          <a:endParaRPr lang="pt-BR" sz="20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81,67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280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29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61" y="1828364"/>
            <a:ext cx="8711939" cy="50296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04861" y="1566754"/>
            <a:ext cx="466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Unidades Cirúrgicas Eletivas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52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171"/>
            <a:ext cx="8596668" cy="75845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Experimento 5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88341" y="4731365"/>
                <a:ext cx="62952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t-BR" sz="2400" dirty="0" smtClean="0"/>
                  <a:t>Observação sem ordem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t-BR" sz="2400" dirty="0" smtClean="0"/>
                  <a:t>Alteração dos recursos materiais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30%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41" y="4731365"/>
                <a:ext cx="6295293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58" t="-5882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598484"/>
                  </p:ext>
                </p:extLst>
              </p:nvPr>
            </p:nvGraphicFramePr>
            <p:xfrm>
              <a:off x="1018031" y="3066871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dirty="0">
                              <a:effectLst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pt-BR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endParaRPr lang="pt-BR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598484"/>
                  </p:ext>
                </p:extLst>
              </p:nvPr>
            </p:nvGraphicFramePr>
            <p:xfrm>
              <a:off x="1018031" y="3066871"/>
              <a:ext cx="10576820" cy="87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866"/>
                    <a:gridCol w="931985"/>
                    <a:gridCol w="738553"/>
                    <a:gridCol w="650631"/>
                    <a:gridCol w="773723"/>
                    <a:gridCol w="1143000"/>
                    <a:gridCol w="1336431"/>
                    <a:gridCol w="1143000"/>
                    <a:gridCol w="914400"/>
                    <a:gridCol w="2022231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numIC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TxC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TxEQ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Ger2Act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7671" t="-7229" r="-307763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numGer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7333" t="-7229" r="-224000" b="-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3494" t="-7229" r="-1205" b="-90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0,9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7671" t="-145902" r="-3077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39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551172"/>
            <a:ext cx="8596668" cy="120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Experimento 5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pt-BR" sz="1800" dirty="0" smtClean="0"/>
              <a:t>O aumento e diminuição dos </a:t>
            </a:r>
            <a:r>
              <a:rPr lang="pt-BR" sz="1800" dirty="0" err="1" smtClean="0"/>
              <a:t>LPrO</a:t>
            </a:r>
            <a:r>
              <a:rPr lang="pt-BR" sz="1800" dirty="0" smtClean="0"/>
              <a:t> e das SC assim com o aumento dos LCTI não presentados nenhuma diferença aos resultados obtidos no Exp. 1</a:t>
            </a:r>
            <a:endParaRPr lang="pt-BR" sz="1800" dirty="0"/>
          </a:p>
          <a:p>
            <a:pPr marL="0" indent="0">
              <a:buNone/>
            </a:pP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023276"/>
                  </p:ext>
                </p:extLst>
              </p:nvPr>
            </p:nvGraphicFramePr>
            <p:xfrm>
              <a:off x="677334" y="3336627"/>
              <a:ext cx="10031698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14414"/>
                    <a:gridCol w="1311425"/>
                    <a:gridCol w="1025167"/>
                    <a:gridCol w="1500384"/>
                    <a:gridCol w="1190154"/>
                    <a:gridCol w="1190154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𝑪𝒊𝒓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[h]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</a:rPr>
                                  <m:t>𝑵𝑭𝑷</m:t>
                                </m:r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𝑵𝑭𝑷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[D]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Caso Base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6349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1066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1037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Lista inicial CTI-5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6349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1077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83,53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1098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CB2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6181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1004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37,58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1118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Lista NAWD CTI-5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6349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1084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40,06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1054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5317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78,53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1083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AEIQ-AS CTI-5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5467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81,02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1073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248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023276"/>
                  </p:ext>
                </p:extLst>
              </p:nvPr>
            </p:nvGraphicFramePr>
            <p:xfrm>
              <a:off x="677334" y="3336627"/>
              <a:ext cx="10031698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14414"/>
                    <a:gridCol w="1311425"/>
                    <a:gridCol w="1025167"/>
                    <a:gridCol w="1500384"/>
                    <a:gridCol w="1190154"/>
                    <a:gridCol w="1190154"/>
                  </a:tblGrid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91628" t="-1333" r="-37627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1190" t="-1333" r="-381548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10569" t="-1333" r="-16056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40816" t="-1333" r="-101531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744615" t="-1333" r="-2051" b="-62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Caso Base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6349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1066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1037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Lista inicial CTI-5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6349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1077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83,53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1098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CB2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6181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1004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37,58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1118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Lista NAWD CTI-5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6349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1084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40,06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1054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5317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78,53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1083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AEIQ-AS CTI-5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5467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81,02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1073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248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677334" y="2945983"/>
            <a:ext cx="8959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Comparação entre a configuração inicial e a mesma configuração com 3 leitos de CTI a menos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551171"/>
            <a:ext cx="8596668" cy="75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Experimento 5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806343"/>
                  </p:ext>
                </p:extLst>
              </p:nvPr>
            </p:nvGraphicFramePr>
            <p:xfrm>
              <a:off x="677334" y="3109534"/>
              <a:ext cx="10040816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6325"/>
                    <a:gridCol w="1576610"/>
                    <a:gridCol w="1232469"/>
                    <a:gridCol w="1803778"/>
                    <a:gridCol w="1430817"/>
                    <a:gridCol w="1430817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𝑪𝒊𝒓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[h]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</a:rPr>
                                  <m:t>𝑵𝑭𝑷</m:t>
                                </m:r>
                              </m:oMath>
                            </m:oMathPara>
                          </a14:m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𝑵𝑭𝑷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[D]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Caso Base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6349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1066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1037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Lista inicial Emf+8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6181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1030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75,55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1091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CB2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6181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1004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37,58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1118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258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Lista NAWD Emf +8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6181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966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36,45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1079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255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5317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78,53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1083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AEIQ-AS Emf +8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5317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1000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1081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806343"/>
                  </p:ext>
                </p:extLst>
              </p:nvPr>
            </p:nvGraphicFramePr>
            <p:xfrm>
              <a:off x="677334" y="3109534"/>
              <a:ext cx="10040816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6325"/>
                    <a:gridCol w="1576610"/>
                    <a:gridCol w="1232469"/>
                    <a:gridCol w="1803778"/>
                    <a:gridCol w="1430817"/>
                    <a:gridCol w="1430817"/>
                  </a:tblGrid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62934" t="-1333" r="-375290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37129" t="-1333" r="-381188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98311" t="-1333" r="-160135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1702" t="-1333" r="-101702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1702" t="-1333" r="-1702" b="-62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Caso Base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6349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1066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1037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244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Lista inicial Emf+8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6181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1030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75,55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1091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CB2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6181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1004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37,58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1118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258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Lista NAWD Emf +8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6181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966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36,45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1079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255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5317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1049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78,53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1083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253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AEIQ-AS Emf +8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5317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1000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78,2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1081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249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677334" y="2604868"/>
            <a:ext cx="10137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Comparação entre a configuração inicial e a mesma configuração com 3 leitos de 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Enfermagem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3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551171"/>
            <a:ext cx="8596668" cy="75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Experimento 5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79010"/>
                  </p:ext>
                </p:extLst>
              </p:nvPr>
            </p:nvGraphicFramePr>
            <p:xfrm>
              <a:off x="677334" y="3109534"/>
              <a:ext cx="10040816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6325"/>
                    <a:gridCol w="1576610"/>
                    <a:gridCol w="1232469"/>
                    <a:gridCol w="1803778"/>
                    <a:gridCol w="1430817"/>
                    <a:gridCol w="1430817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𝑪𝒊𝒓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[h]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</a:rPr>
                                  <m:t>𝑵𝑭𝑷</m:t>
                                </m:r>
                              </m:oMath>
                            </m:oMathPara>
                          </a14:m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pt-BR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𝑵𝑭𝑷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>
                              <a:effectLst/>
                            </a:rPr>
                            <a:t>[D]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𝑵𝑶𝑬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Caso Base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78,81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1037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244</a:t>
                          </a: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Lista inicial </a:t>
                          </a:r>
                          <a:r>
                            <a:rPr lang="pt-BR" sz="2000" dirty="0" err="1" smtClean="0">
                              <a:effectLst/>
                            </a:rPr>
                            <a:t>Emf</a:t>
                          </a:r>
                          <a:r>
                            <a:rPr lang="pt-BR" sz="2000" dirty="0" smtClean="0">
                              <a:effectLst/>
                            </a:rPr>
                            <a:t> -8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1093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82,23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1046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262</a:t>
                          </a: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CB2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37,58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258</a:t>
                          </a: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Lista NAWD </a:t>
                          </a:r>
                          <a:r>
                            <a:rPr lang="pt-BR" sz="2000" dirty="0" err="1">
                              <a:effectLst/>
                            </a:rPr>
                            <a:t>Emf</a:t>
                          </a:r>
                          <a:r>
                            <a:rPr lang="pt-BR" sz="2000" dirty="0">
                              <a:effectLst/>
                            </a:rPr>
                            <a:t> </a:t>
                          </a:r>
                          <a:r>
                            <a:rPr lang="pt-BR" sz="2000" dirty="0" smtClean="0">
                              <a:effectLst/>
                            </a:rPr>
                            <a:t>-8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39,66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5317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78,53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253</a:t>
                          </a: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AEIQ-AS </a:t>
                          </a:r>
                          <a:r>
                            <a:rPr lang="pt-BR" sz="2000" dirty="0" err="1">
                              <a:effectLst/>
                            </a:rPr>
                            <a:t>Emf</a:t>
                          </a:r>
                          <a:r>
                            <a:rPr lang="pt-BR" sz="2000" dirty="0">
                              <a:effectLst/>
                            </a:rPr>
                            <a:t> </a:t>
                          </a:r>
                          <a:r>
                            <a:rPr lang="pt-BR" sz="2000" dirty="0" smtClean="0">
                              <a:effectLst/>
                            </a:rPr>
                            <a:t>-8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5415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1099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80,66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1048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269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79010"/>
                  </p:ext>
                </p:extLst>
              </p:nvPr>
            </p:nvGraphicFramePr>
            <p:xfrm>
              <a:off x="677334" y="3109534"/>
              <a:ext cx="10040816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6325"/>
                    <a:gridCol w="1576610"/>
                    <a:gridCol w="1232469"/>
                    <a:gridCol w="1803778"/>
                    <a:gridCol w="1430817"/>
                    <a:gridCol w="1430817"/>
                  </a:tblGrid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 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62934" t="-1333" r="-375290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37129" t="-1333" r="-381188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98311" t="-1333" r="-160135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1702" t="-1333" r="-101702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1702" t="-1333" r="-1702" b="-62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Caso Base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78,81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1037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244</a:t>
                          </a: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Lista inicial </a:t>
                          </a:r>
                          <a:r>
                            <a:rPr lang="pt-BR" sz="2000" dirty="0" err="1" smtClean="0">
                              <a:effectLst/>
                            </a:rPr>
                            <a:t>Emf</a:t>
                          </a:r>
                          <a:r>
                            <a:rPr lang="pt-BR" sz="2000" dirty="0" smtClean="0">
                              <a:effectLst/>
                            </a:rPr>
                            <a:t> -8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1093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82,23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1046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262</a:t>
                          </a: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CB2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6181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37,58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258</a:t>
                          </a: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Lista NAWD </a:t>
                          </a:r>
                          <a:r>
                            <a:rPr lang="pt-BR" sz="2000" dirty="0" err="1">
                              <a:effectLst/>
                            </a:rPr>
                            <a:t>Emf</a:t>
                          </a:r>
                          <a:r>
                            <a:rPr lang="pt-BR" sz="2000" dirty="0">
                              <a:effectLst/>
                            </a:rPr>
                            <a:t> </a:t>
                          </a:r>
                          <a:r>
                            <a:rPr lang="pt-BR" sz="2000" dirty="0" smtClean="0">
                              <a:effectLst/>
                            </a:rPr>
                            <a:t>-8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39,66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>
                              <a:effectLst/>
                            </a:rPr>
                            <a:t>Experimento 1</a:t>
                          </a:r>
                          <a:endParaRPr lang="pt-BR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5317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78,53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253</a:t>
                          </a: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dirty="0">
                              <a:effectLst/>
                            </a:rPr>
                            <a:t>AEIQ-AS </a:t>
                          </a:r>
                          <a:r>
                            <a:rPr lang="pt-BR" sz="2000" dirty="0" err="1">
                              <a:effectLst/>
                            </a:rPr>
                            <a:t>Emf</a:t>
                          </a:r>
                          <a:r>
                            <a:rPr lang="pt-BR" sz="2000" dirty="0">
                              <a:effectLst/>
                            </a:rPr>
                            <a:t> </a:t>
                          </a:r>
                          <a:r>
                            <a:rPr lang="pt-BR" sz="2000" dirty="0" smtClean="0">
                              <a:effectLst/>
                            </a:rPr>
                            <a:t>-8</a:t>
                          </a:r>
                          <a:endParaRPr lang="pt-BR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5415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1099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80,66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1048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269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677334" y="2604868"/>
            <a:ext cx="10137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Comparação entre a configuração inicial e a mesma configuração com 3 leitos de 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Enfermagem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menos.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9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Objetivos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800" dirty="0" smtClean="0"/>
              <a:t>Conclusões e Trabalhos Futuros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69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7652"/>
            <a:ext cx="9366779" cy="511174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dirty="0"/>
              <a:t>F</a:t>
            </a:r>
            <a:r>
              <a:rPr lang="pt-BR" dirty="0" smtClean="0"/>
              <a:t>oi </a:t>
            </a:r>
            <a:r>
              <a:rPr lang="pt-BR" dirty="0"/>
              <a:t>criado um modelo, baseado em algoritmos genético com inspiração quântica, para a automatização e otimização do planejamento de procedimentos cirúrgicos </a:t>
            </a:r>
            <a:r>
              <a:rPr lang="pt-BR" dirty="0" smtClean="0"/>
              <a:t>eletivos;</a:t>
            </a:r>
          </a:p>
          <a:p>
            <a:pPr algn="just">
              <a:lnSpc>
                <a:spcPct val="200000"/>
              </a:lnSpc>
            </a:pPr>
            <a:r>
              <a:rPr lang="pt-BR" dirty="0" smtClean="0"/>
              <a:t>Redução do tempo </a:t>
            </a:r>
            <a:r>
              <a:rPr lang="pt-BR" dirty="0"/>
              <a:t>total do atendimento em </a:t>
            </a:r>
            <a:r>
              <a:rPr lang="pt-BR" dirty="0" smtClean="0"/>
              <a:t>16,25</a:t>
            </a:r>
            <a:r>
              <a:rPr lang="pt-BR" dirty="0"/>
              <a:t>% </a:t>
            </a:r>
            <a:r>
              <a:rPr lang="pt-BR" dirty="0" smtClean="0"/>
              <a:t>(1032 horas);</a:t>
            </a:r>
          </a:p>
          <a:p>
            <a:pPr algn="just">
              <a:lnSpc>
                <a:spcPct val="110000"/>
              </a:lnSpc>
            </a:pPr>
            <a:r>
              <a:rPr lang="pt-BR" dirty="0" smtClean="0"/>
              <a:t>Redução do tempo ocioso dos recursos materiais em mais de um 20% chegando a 40% nos leitos de enfermagem</a:t>
            </a:r>
            <a:r>
              <a:rPr lang="en-US" dirty="0" smtClean="0"/>
              <a:t>;</a:t>
            </a:r>
          </a:p>
          <a:p>
            <a:pPr algn="just">
              <a:lnSpc>
                <a:spcPct val="110000"/>
              </a:lnSpc>
            </a:pPr>
            <a:r>
              <a:rPr lang="pt-BR" dirty="0" smtClean="0"/>
              <a:t>Numero reduzido de gerações para a convergência do algoritmo e tamanho da população relativamente pequena</a:t>
            </a:r>
            <a:r>
              <a:rPr lang="en-US" dirty="0" smtClean="0"/>
              <a:t>;</a:t>
            </a:r>
          </a:p>
          <a:p>
            <a:pPr algn="just">
              <a:lnSpc>
                <a:spcPct val="200000"/>
              </a:lnSpc>
            </a:pPr>
            <a:r>
              <a:rPr lang="pt-BR" dirty="0" smtClean="0"/>
              <a:t>Algoritmo flexível, permite se adaptar aos critérios do usuário</a:t>
            </a:r>
            <a:r>
              <a:rPr lang="en-US" dirty="0" smtClean="0"/>
              <a:t>;</a:t>
            </a:r>
            <a:endParaRPr lang="pt-BR" dirty="0" smtClean="0"/>
          </a:p>
          <a:p>
            <a:pPr algn="just">
              <a:lnSpc>
                <a:spcPct val="110000"/>
              </a:lnSpc>
            </a:pPr>
            <a:r>
              <a:rPr lang="pt-BR" dirty="0" smtClean="0"/>
              <a:t>A observação com Ordem consegui uma redução do tempo </a:t>
            </a:r>
            <a:r>
              <a:rPr lang="pt-BR" dirty="0"/>
              <a:t>máximo </a:t>
            </a:r>
            <a:r>
              <a:rPr lang="pt-BR" dirty="0" smtClean="0"/>
              <a:t>de 10,93%. Tempo </a:t>
            </a:r>
            <a:r>
              <a:rPr lang="pt-BR" dirty="0"/>
              <a:t>médio de operações fora prazo </a:t>
            </a:r>
            <a:r>
              <a:rPr lang="pt-BR" dirty="0" smtClean="0"/>
              <a:t>muito </a:t>
            </a:r>
            <a:r>
              <a:rPr lang="pt-BR" dirty="0"/>
              <a:t>próximos ao alcançado pela lista </a:t>
            </a:r>
            <a:r>
              <a:rPr lang="pt-BR" dirty="0" smtClean="0"/>
              <a:t>obtida com o </a:t>
            </a:r>
            <a:r>
              <a:rPr lang="pt-BR" dirty="0"/>
              <a:t>índice </a:t>
            </a:r>
            <a:r>
              <a:rPr lang="pt-BR" dirty="0" smtClean="0"/>
              <a:t>NAWD.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9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dirty="0"/>
              <a:t>Criação de uma ferramenta que permite a simulação, de modo simplificado, de uma Unidade Cirúrgica de Saúde</a:t>
            </a:r>
            <a:r>
              <a:rPr lang="en-US" dirty="0"/>
              <a:t>;</a:t>
            </a:r>
            <a:endParaRPr lang="pt-BR" dirty="0"/>
          </a:p>
          <a:p>
            <a:pPr algn="just">
              <a:lnSpc>
                <a:spcPct val="120000"/>
              </a:lnSpc>
            </a:pPr>
            <a:r>
              <a:rPr lang="pt-BR" dirty="0"/>
              <a:t>A ferramenta permite a realização de uma análise das possíveis configurações de recursos da unidade de saúde e seu impacto no serviço;</a:t>
            </a:r>
          </a:p>
          <a:p>
            <a:pPr algn="just">
              <a:lnSpc>
                <a:spcPct val="120000"/>
              </a:lnSpc>
            </a:pPr>
            <a:r>
              <a:rPr lang="pt-BR" dirty="0"/>
              <a:t>O algoritmo desenvolvido gera um calendário (schedule) com o planejamento de todos os recursos envolvidos no processo cirúrgico;</a:t>
            </a:r>
          </a:p>
          <a:p>
            <a:pPr algn="just">
              <a:lnSpc>
                <a:spcPct val="110000"/>
              </a:lnSpc>
            </a:pPr>
            <a:r>
              <a:rPr lang="pt-BR" dirty="0"/>
              <a:t>Todos estas funcionalidades são facilmente adequados para o planejamento de outros processos de uma Unidade de Saúde.</a:t>
            </a:r>
          </a:p>
        </p:txBody>
      </p:sp>
    </p:spTree>
    <p:extLst>
      <p:ext uri="{BB962C8B-B14F-4D97-AF65-F5344CB8AC3E}">
        <p14:creationId xmlns:p14="http://schemas.microsoft.com/office/powerpoint/2010/main" val="18812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5031"/>
            <a:ext cx="10506481" cy="4976446"/>
          </a:xfrm>
        </p:spPr>
        <p:txBody>
          <a:bodyPr>
            <a:noAutofit/>
          </a:bodyPr>
          <a:lstStyle/>
          <a:p>
            <a:r>
              <a:rPr lang="pt-BR" sz="2400" dirty="0" smtClean="0"/>
              <a:t>Usar </a:t>
            </a:r>
            <a:r>
              <a:rPr lang="pt-BR" sz="2400" dirty="0"/>
              <a:t>o algoritmo proposto num entorno real ou agregar a visão de um especialista na </a:t>
            </a:r>
            <a:r>
              <a:rPr lang="pt-BR" sz="2400" dirty="0" smtClean="0"/>
              <a:t>administração </a:t>
            </a:r>
            <a:r>
              <a:rPr lang="pt-BR" sz="2400" dirty="0"/>
              <a:t>de Unidades de Saúde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A criação de uma interface mais amigável do software de modelagem e de otimização</a:t>
            </a:r>
            <a:r>
              <a:rPr lang="pt-BR" sz="2400" dirty="0" smtClean="0"/>
              <a:t>,</a:t>
            </a:r>
          </a:p>
          <a:p>
            <a:pPr>
              <a:lnSpc>
                <a:spcPct val="200000"/>
              </a:lnSpc>
            </a:pPr>
            <a:endParaRPr lang="pt-BR" sz="2400" dirty="0" smtClean="0"/>
          </a:p>
          <a:p>
            <a:r>
              <a:rPr lang="pt-BR" sz="2400" dirty="0" smtClean="0"/>
              <a:t>A implementação de um modelo baseado em Lógica </a:t>
            </a:r>
            <a:r>
              <a:rPr lang="pt-BR" sz="2400" dirty="0" err="1" smtClean="0"/>
              <a:t>Fuzzy</a:t>
            </a:r>
            <a:r>
              <a:rPr lang="pt-BR" sz="2400" dirty="0" smtClean="0"/>
              <a:t> para fornecer um apoio aos professionais de saúde encarregados de gerar as prioridades dos paciente a partir de seu estado de saúde.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14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2895601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Muito Obrigado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2245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4861" y="1566754"/>
            <a:ext cx="466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Unidades Cirúrgicas Eletivas</a:t>
            </a:r>
            <a:endParaRPr lang="pt-B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3" y="1270000"/>
            <a:ext cx="8144962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94" y="1502914"/>
            <a:ext cx="8394920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6"/>
            <a:ext cx="8596668" cy="1320800"/>
          </a:xfrm>
        </p:spPr>
        <p:txBody>
          <a:bodyPr/>
          <a:lstStyle/>
          <a:p>
            <a:r>
              <a:rPr lang="pt-BR" dirty="0" smtClean="0"/>
              <a:t>Sumario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70" y="1011272"/>
            <a:ext cx="8946541" cy="508645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Introdução</a:t>
            </a:r>
          </a:p>
          <a:p>
            <a:r>
              <a:rPr lang="es-ES" sz="2800" dirty="0" smtClean="0"/>
              <a:t>Objetivos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Modelo AEIQ-AS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Quântica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Geração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Avaliação dos Indivíduos Clássicos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Clássica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Atualização da População Quântica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Estudo de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Modelagem, simplificado, da Unidade Cirúrgica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Resultados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rPr>
              <a:t>Conclusões e Trabalhos Futuros</a:t>
            </a:r>
            <a:endParaRPr lang="pt-BR" sz="2400" dirty="0">
              <a:solidFill>
                <a:schemeClr val="tx1">
                  <a:lumMod val="75000"/>
                  <a:lumOff val="2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1451</TotalTime>
  <Words>3648</Words>
  <Application>Microsoft Office PowerPoint</Application>
  <PresentationFormat>Widescreen</PresentationFormat>
  <Paragraphs>1413</Paragraphs>
  <Slides>68</Slides>
  <Notes>12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Otimização de Recursos para Procedimentos Cirúrgicos Eletivos Utilizando Algoritmos Genéticos com Inspiração Quântica.</vt:lpstr>
      <vt:lpstr>Sumario:</vt:lpstr>
      <vt:lpstr>Sumario:</vt:lpstr>
      <vt:lpstr>Introdução</vt:lpstr>
      <vt:lpstr>Introdução</vt:lpstr>
      <vt:lpstr>Introdução</vt:lpstr>
      <vt:lpstr>Introdução</vt:lpstr>
      <vt:lpstr>Introdução</vt:lpstr>
      <vt:lpstr>Sumario:</vt:lpstr>
      <vt:lpstr>Objetivos:</vt:lpstr>
      <vt:lpstr>Sumario:</vt:lpstr>
      <vt:lpstr>Algoritmo evolutivo com Inspiração Quântica para a Área de Saúde AEIQ-AS</vt:lpstr>
      <vt:lpstr>Sumario:</vt:lpstr>
      <vt:lpstr>Geração da População Quântica</vt:lpstr>
      <vt:lpstr>Sumario:</vt:lpstr>
      <vt:lpstr>Geração da População Clássica</vt:lpstr>
      <vt:lpstr>Geração da População Clássica</vt:lpstr>
      <vt:lpstr>Geração da População Clássica</vt:lpstr>
      <vt:lpstr>Demo</vt:lpstr>
      <vt:lpstr>Demo</vt:lpstr>
      <vt:lpstr>Demo</vt:lpstr>
      <vt:lpstr>Demo</vt:lpstr>
      <vt:lpstr>Demo</vt:lpstr>
      <vt:lpstr>Demo</vt:lpstr>
      <vt:lpstr>Geração da População Clássica</vt:lpstr>
      <vt:lpstr>Sumario:</vt:lpstr>
      <vt:lpstr>Avaliação</vt:lpstr>
      <vt:lpstr>Avaliação</vt:lpstr>
      <vt:lpstr>Sumario:</vt:lpstr>
      <vt:lpstr>Atualização da População Clássica</vt:lpstr>
      <vt:lpstr>Sumario:</vt:lpstr>
      <vt:lpstr>Atualização da População Quântica</vt:lpstr>
      <vt:lpstr>Sumario:</vt:lpstr>
      <vt:lpstr>Estudo de Caso</vt:lpstr>
      <vt:lpstr>Sumario: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Sumario: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Sumario:</vt:lpstr>
      <vt:lpstr>Conclusões</vt:lpstr>
      <vt:lpstr>Conclusões</vt:lpstr>
      <vt:lpstr>Trabalhos Futuros</vt:lpstr>
      <vt:lpstr>Muito 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de Recursos para Procedimentos Cirúrgicos Eletivos Utilizando Algoritmos Genéticos com Inspiração Quântica.</dc:title>
  <dc:creator>René González</dc:creator>
  <cp:lastModifiedBy>René González</cp:lastModifiedBy>
  <cp:revision>105</cp:revision>
  <dcterms:created xsi:type="dcterms:W3CDTF">2018-04-05T00:29:09Z</dcterms:created>
  <dcterms:modified xsi:type="dcterms:W3CDTF">2018-04-10T15:12:33Z</dcterms:modified>
</cp:coreProperties>
</file>