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c61d588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c61d588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c61d5883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c61d5883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c61d5883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c61d5883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c61d5883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c61d58835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1c61d58835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c61d588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c61d588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c61d588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c61d588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c61d5883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c61d5883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c61d588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c61d588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c61d588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c61d588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c61d5883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c61d5883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c61d588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c61d588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c61d5883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c61d5883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823513" y="470750"/>
            <a:ext cx="749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Phishing URL Detection</a:t>
            </a:r>
            <a:endParaRPr sz="4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23500" y="1129700"/>
            <a:ext cx="7497000" cy="13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5"/>
                </a:solidFill>
              </a:rPr>
              <a:t>Detecting &amp; Blocking Malicious Websites</a:t>
            </a:r>
            <a:endParaRPr sz="3600" b="1">
              <a:solidFill>
                <a:schemeClr val="accent5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019400" y="3678300"/>
            <a:ext cx="2353200" cy="14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Group 11</a:t>
            </a:r>
            <a:r>
              <a:rPr lang="en">
                <a:solidFill>
                  <a:schemeClr val="accent5"/>
                </a:solidFill>
              </a:rPr>
              <a:t>: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Anujot Singh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Ashutosh Ojha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Ilisha Aggarwal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Subhadra Rangaswamy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r="1127"/>
          <a:stretch/>
        </p:blipFill>
        <p:spPr>
          <a:xfrm>
            <a:off x="2311663" y="2505800"/>
            <a:ext cx="4520675" cy="2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788667" y="416816"/>
            <a:ext cx="4011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4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72" y="1518175"/>
            <a:ext cx="4381026" cy="28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900" y="676691"/>
            <a:ext cx="13525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560075" y="1321450"/>
            <a:ext cx="40119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2000">
                <a:solidFill>
                  <a:schemeClr val="accent5"/>
                </a:solidFill>
              </a:rPr>
              <a:t>Metrics </a:t>
            </a:r>
            <a:r>
              <a:rPr lang="en" sz="1900">
                <a:solidFill>
                  <a:schemeClr val="accent5"/>
                </a:solidFill>
              </a:rPr>
              <a:t>Used</a:t>
            </a:r>
            <a:r>
              <a:rPr lang="en" sz="2000">
                <a:solidFill>
                  <a:schemeClr val="accent5"/>
                </a:solidFill>
              </a:rPr>
              <a:t>:</a:t>
            </a:r>
            <a:endParaRPr sz="2000">
              <a:solidFill>
                <a:schemeClr val="accent5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</a:pPr>
            <a:r>
              <a:rPr lang="en" sz="2000">
                <a:solidFill>
                  <a:schemeClr val="accent5"/>
                </a:solidFill>
              </a:rPr>
              <a:t>accuracy</a:t>
            </a:r>
            <a:endParaRPr sz="2000">
              <a:solidFill>
                <a:schemeClr val="accent5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</a:pPr>
            <a:r>
              <a:rPr lang="en" sz="2000">
                <a:solidFill>
                  <a:schemeClr val="accent5"/>
                </a:solidFill>
              </a:rPr>
              <a:t>recall</a:t>
            </a:r>
            <a:endParaRPr sz="2000">
              <a:solidFill>
                <a:schemeClr val="accent5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</a:pPr>
            <a:r>
              <a:rPr lang="en" sz="2000">
                <a:solidFill>
                  <a:schemeClr val="accent5"/>
                </a:solidFill>
              </a:rPr>
              <a:t>f1-Score</a:t>
            </a:r>
            <a:endParaRPr sz="2000">
              <a:solidFill>
                <a:schemeClr val="accent5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</a:pPr>
            <a:r>
              <a:rPr lang="en" sz="2000">
                <a:solidFill>
                  <a:schemeClr val="accent5"/>
                </a:solidFill>
              </a:rPr>
              <a:t>roc-auc score</a:t>
            </a:r>
            <a:endParaRPr sz="2000">
              <a:solidFill>
                <a:schemeClr val="accent5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Unimputed dataset performs better.</a:t>
            </a:r>
            <a:endParaRPr sz="2000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accent5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Best Model: XGBoost</a:t>
            </a:r>
            <a:endParaRPr sz="2000">
              <a:solidFill>
                <a:schemeClr val="accent5"/>
              </a:solidFill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7275" y="4273275"/>
            <a:ext cx="28575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764100" y="454000"/>
            <a:ext cx="7615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4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 &amp; Future Scope</a:t>
            </a:r>
            <a:endParaRPr sz="4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829800" y="1660050"/>
            <a:ext cx="7484400" cy="24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Strategy for handling -1 values was crucial for our task.</a:t>
            </a:r>
            <a:endParaRPr sz="1900">
              <a:solidFill>
                <a:schemeClr val="accent5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Handling -1 as invalid value didn’t prove to be ideal.</a:t>
            </a:r>
            <a:endParaRPr sz="1900">
              <a:solidFill>
                <a:schemeClr val="accent5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Counterintuitive strategy of treating -1 resulted in better results.</a:t>
            </a:r>
            <a:endParaRPr sz="1900">
              <a:solidFill>
                <a:schemeClr val="accent5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For future improvement, could devise column-specific strategies for handling -1 values.</a:t>
            </a:r>
            <a:endParaRPr sz="1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272850" y="1879050"/>
            <a:ext cx="85983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829449" y="597125"/>
            <a:ext cx="3589457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4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92825" y="1405325"/>
            <a:ext cx="48588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Act of duplicity.</a:t>
            </a:r>
            <a:endParaRPr sz="16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Acquire sensitive information that can harm the victim.</a:t>
            </a:r>
            <a:endParaRPr sz="160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According to the FBI, phishing is the most common type of cybercrime.</a:t>
            </a:r>
            <a:endParaRPr sz="160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74% of U.S. organizations experienced a successful phishing attack in </a:t>
            </a:r>
            <a:r>
              <a:rPr lang="en" sz="1600" b="1">
                <a:solidFill>
                  <a:schemeClr val="accent5"/>
                </a:solidFill>
              </a:rPr>
              <a:t>2020:</a:t>
            </a:r>
            <a:endParaRPr sz="1600" b="1">
              <a:solidFill>
                <a:schemeClr val="accent5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4% increase from 2019.</a:t>
            </a:r>
            <a:endParaRPr sz="1600">
              <a:solidFill>
                <a:schemeClr val="accent5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12 times more phishing attacks than in 2016.</a:t>
            </a:r>
            <a:endParaRPr sz="1600">
              <a:solidFill>
                <a:schemeClr val="accent5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pandemic drove up cybercrime by 600%!</a:t>
            </a:r>
            <a:endParaRPr sz="1600">
              <a:solidFill>
                <a:schemeClr val="accent5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750" y="1615338"/>
            <a:ext cx="4331050" cy="28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3008700" y="664400"/>
            <a:ext cx="31266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4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0" y="1864500"/>
            <a:ext cx="91440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Different ML Algorithms help us to classify non-phishing websites from phishing ones.</a:t>
            </a:r>
            <a:endParaRPr sz="1600">
              <a:solidFill>
                <a:schemeClr val="accent5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Implementation of classification algorithm and techniques to extract the phishing data sets criteria to classify their legitimacy. </a:t>
            </a:r>
            <a:endParaRPr sz="1600">
              <a:solidFill>
                <a:schemeClr val="accent5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Websites can be detected based on some important characteristics like URL and Domain Identity, and security etc.</a:t>
            </a:r>
            <a:endParaRPr sz="1600">
              <a:solidFill>
                <a:schemeClr val="accent5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According to the researchers’ experiments, the model reached 94% accuracy in detecting phishing websites. </a:t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473" y="1560973"/>
            <a:ext cx="4660051" cy="31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3389697" y="429075"/>
            <a:ext cx="23646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4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0" y="1560975"/>
            <a:ext cx="45807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Nearly 88k datapoints, 58k legitimate, 30k phishing.</a:t>
            </a:r>
            <a:endParaRPr sz="1600">
              <a:solidFill>
                <a:schemeClr val="accent5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Each website is represented by the set of 111 features which denote, whether website is legitimate or not. </a:t>
            </a:r>
            <a:endParaRPr sz="1600">
              <a:solidFill>
                <a:schemeClr val="accent5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The repository had two variants of Phishing Data set.</a:t>
            </a:r>
            <a:endParaRPr sz="1600">
              <a:solidFill>
                <a:schemeClr val="accent5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In both the variants, 0 labeled websites are legitimate &amp; 1 labeled websites are Phishing.</a:t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788667" y="415616"/>
            <a:ext cx="4011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Approach</a:t>
            </a:r>
            <a:endParaRPr sz="4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835925" y="1660050"/>
            <a:ext cx="3917400" cy="2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</a:rPr>
              <a:t>Four major phases:</a:t>
            </a:r>
            <a:endParaRPr sz="2200">
              <a:solidFill>
                <a:schemeClr val="accent5"/>
              </a:solidFill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Data Cleaning &amp; Pre-processing</a:t>
            </a:r>
            <a:endParaRPr sz="1800">
              <a:solidFill>
                <a:schemeClr val="accent5"/>
              </a:solidFill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Model Selection</a:t>
            </a:r>
            <a:endParaRPr sz="1800">
              <a:solidFill>
                <a:schemeClr val="accent5"/>
              </a:solidFill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Hyperparameter Tuning</a:t>
            </a:r>
            <a:endParaRPr sz="1800">
              <a:solidFill>
                <a:schemeClr val="accent5"/>
              </a:solidFill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Final Modelling</a:t>
            </a:r>
            <a:endParaRPr sz="1800">
              <a:solidFill>
                <a:schemeClr val="accent5"/>
              </a:solidFill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6100349" y="706922"/>
            <a:ext cx="2229042" cy="4054063"/>
            <a:chOff x="5652525" y="962825"/>
            <a:chExt cx="1768800" cy="3217000"/>
          </a:xfrm>
        </p:grpSpPr>
        <p:grpSp>
          <p:nvGrpSpPr>
            <p:cNvPr id="123" name="Google Shape;123;p18"/>
            <p:cNvGrpSpPr/>
            <p:nvPr/>
          </p:nvGrpSpPr>
          <p:grpSpPr>
            <a:xfrm>
              <a:off x="5652525" y="962825"/>
              <a:ext cx="1768800" cy="436500"/>
              <a:chOff x="5402525" y="947300"/>
              <a:chExt cx="1768800" cy="436500"/>
            </a:xfrm>
          </p:grpSpPr>
          <p:sp>
            <p:nvSpPr>
              <p:cNvPr id="124" name="Google Shape;124;p18"/>
              <p:cNvSpPr/>
              <p:nvPr/>
            </p:nvSpPr>
            <p:spPr>
              <a:xfrm>
                <a:off x="5402525" y="947300"/>
                <a:ext cx="1768800" cy="436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8"/>
              <p:cNvSpPr txBox="1"/>
              <p:nvPr/>
            </p:nvSpPr>
            <p:spPr>
              <a:xfrm>
                <a:off x="5454275" y="965450"/>
                <a:ext cx="166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Pre-processing</a:t>
                </a:r>
                <a:endParaRPr/>
              </a:p>
            </p:txBody>
          </p:sp>
        </p:grpSp>
        <p:grpSp>
          <p:nvGrpSpPr>
            <p:cNvPr id="126" name="Google Shape;126;p18"/>
            <p:cNvGrpSpPr/>
            <p:nvPr/>
          </p:nvGrpSpPr>
          <p:grpSpPr>
            <a:xfrm>
              <a:off x="5652525" y="1887521"/>
              <a:ext cx="1768800" cy="436500"/>
              <a:chOff x="5402525" y="947300"/>
              <a:chExt cx="1768800" cy="436500"/>
            </a:xfrm>
          </p:grpSpPr>
          <p:sp>
            <p:nvSpPr>
              <p:cNvPr id="127" name="Google Shape;127;p18"/>
              <p:cNvSpPr/>
              <p:nvPr/>
            </p:nvSpPr>
            <p:spPr>
              <a:xfrm>
                <a:off x="5402525" y="947300"/>
                <a:ext cx="1768800" cy="436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8"/>
              <p:cNvSpPr txBox="1"/>
              <p:nvPr/>
            </p:nvSpPr>
            <p:spPr>
              <a:xfrm>
                <a:off x="5454275" y="965450"/>
                <a:ext cx="166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Model Selection</a:t>
                </a:r>
                <a:endParaRPr/>
              </a:p>
            </p:txBody>
          </p:sp>
        </p:grpSp>
        <p:grpSp>
          <p:nvGrpSpPr>
            <p:cNvPr id="129" name="Google Shape;129;p18"/>
            <p:cNvGrpSpPr/>
            <p:nvPr/>
          </p:nvGrpSpPr>
          <p:grpSpPr>
            <a:xfrm>
              <a:off x="5652525" y="2810626"/>
              <a:ext cx="1768800" cy="436500"/>
              <a:chOff x="5402525" y="947300"/>
              <a:chExt cx="1768800" cy="436500"/>
            </a:xfrm>
          </p:grpSpPr>
          <p:sp>
            <p:nvSpPr>
              <p:cNvPr id="130" name="Google Shape;130;p18"/>
              <p:cNvSpPr/>
              <p:nvPr/>
            </p:nvSpPr>
            <p:spPr>
              <a:xfrm>
                <a:off x="5402525" y="947300"/>
                <a:ext cx="1768800" cy="436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8"/>
              <p:cNvSpPr txBox="1"/>
              <p:nvPr/>
            </p:nvSpPr>
            <p:spPr>
              <a:xfrm>
                <a:off x="5454275" y="965450"/>
                <a:ext cx="166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Optimization</a:t>
                </a:r>
                <a:endParaRPr/>
              </a:p>
            </p:txBody>
          </p:sp>
        </p:grpSp>
        <p:grpSp>
          <p:nvGrpSpPr>
            <p:cNvPr id="132" name="Google Shape;132;p18"/>
            <p:cNvGrpSpPr/>
            <p:nvPr/>
          </p:nvGrpSpPr>
          <p:grpSpPr>
            <a:xfrm>
              <a:off x="5652525" y="3743325"/>
              <a:ext cx="1768800" cy="436500"/>
              <a:chOff x="5402525" y="947300"/>
              <a:chExt cx="1768800" cy="436500"/>
            </a:xfrm>
          </p:grpSpPr>
          <p:sp>
            <p:nvSpPr>
              <p:cNvPr id="133" name="Google Shape;133;p18"/>
              <p:cNvSpPr/>
              <p:nvPr/>
            </p:nvSpPr>
            <p:spPr>
              <a:xfrm>
                <a:off x="5402525" y="947300"/>
                <a:ext cx="1768800" cy="436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8"/>
              <p:cNvSpPr txBox="1"/>
              <p:nvPr/>
            </p:nvSpPr>
            <p:spPr>
              <a:xfrm>
                <a:off x="5454275" y="965450"/>
                <a:ext cx="166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Final Train &amp; Test</a:t>
                </a:r>
                <a:endParaRPr/>
              </a:p>
            </p:txBody>
          </p:sp>
        </p:grpSp>
        <p:sp>
          <p:nvSpPr>
            <p:cNvPr id="135" name="Google Shape;135;p18"/>
            <p:cNvSpPr/>
            <p:nvPr/>
          </p:nvSpPr>
          <p:spPr>
            <a:xfrm>
              <a:off x="6370425" y="2361025"/>
              <a:ext cx="333000" cy="420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370425" y="3288626"/>
              <a:ext cx="333000" cy="420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370425" y="1436921"/>
              <a:ext cx="333000" cy="420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t="1994" b="1181"/>
          <a:stretch/>
        </p:blipFill>
        <p:spPr>
          <a:xfrm>
            <a:off x="4188500" y="1108600"/>
            <a:ext cx="4869325" cy="390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788675" y="491825"/>
            <a:ext cx="78972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 &amp; Pre-processing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4475" y="1352975"/>
            <a:ext cx="35178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Dropping duplicates</a:t>
            </a:r>
            <a:endParaRPr sz="1800">
              <a:solidFill>
                <a:schemeClr val="accent5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Dropping single value columns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Handling -1 values:</a:t>
            </a:r>
            <a:endParaRPr sz="1800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Consider -1 as valid</a:t>
            </a:r>
            <a:endParaRPr sz="1800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Consider -1 as invalid</a:t>
            </a:r>
            <a:endParaRPr sz="1800">
              <a:solidFill>
                <a:schemeClr val="accent5"/>
              </a:solidFill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</a:pPr>
            <a:r>
              <a:rPr lang="en" sz="1800">
                <a:solidFill>
                  <a:schemeClr val="accent5"/>
                </a:solidFill>
              </a:rPr>
              <a:t>kNN imputation</a:t>
            </a:r>
            <a:endParaRPr sz="1800">
              <a:solidFill>
                <a:schemeClr val="accent5"/>
              </a:solidFill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</a:pPr>
            <a:r>
              <a:rPr lang="en" sz="1800">
                <a:solidFill>
                  <a:schemeClr val="accent5"/>
                </a:solidFill>
              </a:rPr>
              <a:t>Mean imputation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3 different dataset instances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801" y="1320175"/>
            <a:ext cx="4658551" cy="30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864878" y="491825"/>
            <a:ext cx="54642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43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60075" y="1329600"/>
            <a:ext cx="3517800" cy="27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</a:pPr>
            <a:r>
              <a:rPr lang="en" sz="2200">
                <a:solidFill>
                  <a:schemeClr val="accent5"/>
                </a:solidFill>
              </a:rPr>
              <a:t>Train-Validation-Test split</a:t>
            </a:r>
            <a:endParaRPr sz="2200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60:20:20</a:t>
            </a:r>
            <a:endParaRPr sz="2200">
              <a:solidFill>
                <a:schemeClr val="accent5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</a:pPr>
            <a:r>
              <a:rPr lang="en" sz="2200">
                <a:solidFill>
                  <a:schemeClr val="accent5"/>
                </a:solidFill>
              </a:rPr>
              <a:t>4 models:</a:t>
            </a:r>
            <a:endParaRPr sz="2200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Logistic Regression</a:t>
            </a:r>
            <a:endParaRPr sz="1800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Linear SVM</a:t>
            </a:r>
            <a:endParaRPr sz="1800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Naive Bayes</a:t>
            </a:r>
            <a:endParaRPr sz="1800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XGBoost</a:t>
            </a:r>
            <a:endParaRPr sz="2200">
              <a:solidFill>
                <a:schemeClr val="accent5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60075" y="4038675"/>
            <a:ext cx="54642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</a:pPr>
            <a:r>
              <a:rPr lang="en" sz="2200">
                <a:solidFill>
                  <a:schemeClr val="accent5"/>
                </a:solidFill>
              </a:rPr>
              <a:t>3 dataset representations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5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</a:pPr>
            <a:r>
              <a:rPr lang="en" sz="2200">
                <a:solidFill>
                  <a:schemeClr val="accent5"/>
                </a:solidFill>
              </a:rPr>
              <a:t>12 model + dataset combinations</a:t>
            </a:r>
            <a:endParaRPr sz="2200">
              <a:solidFill>
                <a:schemeClr val="accent5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25" y="524575"/>
            <a:ext cx="1500025" cy="7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5" y="1590950"/>
            <a:ext cx="4489438" cy="30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663" y="1593170"/>
            <a:ext cx="4489438" cy="30619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788675" y="491825"/>
            <a:ext cx="62595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Selection: Results</a:t>
            </a:r>
            <a:endParaRPr sz="41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1525" y="664875"/>
            <a:ext cx="1544825" cy="8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820800" y="479025"/>
            <a:ext cx="81120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Model Tuning: XGBoost</a:t>
            </a:r>
            <a:endParaRPr sz="4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80950" y="1583275"/>
            <a:ext cx="37005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</a:pPr>
            <a:r>
              <a:rPr lang="en" sz="2200">
                <a:solidFill>
                  <a:schemeClr val="accent5"/>
                </a:solidFill>
              </a:rPr>
              <a:t>Hyperparameter Tuning</a:t>
            </a:r>
            <a:endParaRPr sz="2200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learning_rate</a:t>
            </a:r>
            <a:endParaRPr sz="1800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n_estimators</a:t>
            </a:r>
            <a:endParaRPr sz="1800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max_depth</a:t>
            </a:r>
            <a:endParaRPr sz="1800">
              <a:solidFill>
                <a:schemeClr val="accent5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2200">
                <a:solidFill>
                  <a:schemeClr val="accent5"/>
                </a:solidFill>
              </a:rPr>
              <a:t>Final Training &amp; Testing:</a:t>
            </a:r>
            <a:endParaRPr sz="2200">
              <a:solidFill>
                <a:schemeClr val="accent5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Training + Validation Sets</a:t>
            </a:r>
            <a:endParaRPr sz="1800">
              <a:solidFill>
                <a:schemeClr val="accent5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Test Set</a:t>
            </a:r>
            <a:endParaRPr sz="1800">
              <a:solidFill>
                <a:schemeClr val="accent5"/>
              </a:solidFill>
            </a:endParaRPr>
          </a:p>
        </p:txBody>
      </p:sp>
      <p:grpSp>
        <p:nvGrpSpPr>
          <p:cNvPr id="168" name="Google Shape;168;p22"/>
          <p:cNvGrpSpPr/>
          <p:nvPr/>
        </p:nvGrpSpPr>
        <p:grpSpPr>
          <a:xfrm>
            <a:off x="4307327" y="1500209"/>
            <a:ext cx="4649249" cy="3090903"/>
            <a:chOff x="4744288" y="1972475"/>
            <a:chExt cx="3694278" cy="2298753"/>
          </a:xfrm>
        </p:grpSpPr>
        <p:sp>
          <p:nvSpPr>
            <p:cNvPr id="169" name="Google Shape;169;p22"/>
            <p:cNvSpPr txBox="1"/>
            <p:nvPr/>
          </p:nvSpPr>
          <p:spPr>
            <a:xfrm>
              <a:off x="5729229" y="4019528"/>
              <a:ext cx="2363400" cy="25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Confusion Matrix</a:t>
              </a:r>
              <a:endParaRPr sz="1000" b="1"/>
            </a:p>
          </p:txBody>
        </p:sp>
        <p:pic>
          <p:nvPicPr>
            <p:cNvPr id="170" name="Google Shape;17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44287" y="1972475"/>
              <a:ext cx="3694278" cy="2037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Macintosh PowerPoint</Application>
  <PresentationFormat>On-screen Show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Roboto</vt:lpstr>
      <vt:lpstr>Raleway</vt:lpstr>
      <vt:lpstr>Arial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Ilisha Aggarwal</cp:lastModifiedBy>
  <cp:revision>1</cp:revision>
  <dcterms:modified xsi:type="dcterms:W3CDTF">2022-05-19T16:53:30Z</dcterms:modified>
</cp:coreProperties>
</file>