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4.sv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svg" Type="http://schemas.openxmlformats.org/officeDocument/2006/relationships/image"/><Relationship Id="rId4"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svg" Type="http://schemas.openxmlformats.org/officeDocument/2006/relationships/image"/><Relationship Id="rId3" Target="../media/image2.svg" Type="http://schemas.openxmlformats.org/officeDocument/2006/relationships/image"/><Relationship Id="rId4" Target="../media/image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3.sv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sv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13210"/>
            <a:ext cx="11638339" cy="3671259"/>
            <a:chOff x="0" y="0"/>
            <a:chExt cx="15517785" cy="4895012"/>
          </a:xfrm>
        </p:grpSpPr>
        <p:sp>
          <p:nvSpPr>
            <p:cNvPr name="TextBox 3" id="3"/>
            <p:cNvSpPr txBox="true"/>
            <p:nvPr/>
          </p:nvSpPr>
          <p:spPr>
            <a:xfrm rot="0">
              <a:off x="0" y="142875"/>
              <a:ext cx="15517785" cy="3797906"/>
            </a:xfrm>
            <a:prstGeom prst="rect">
              <a:avLst/>
            </a:prstGeom>
          </p:spPr>
          <p:txBody>
            <a:bodyPr anchor="t" rtlCol="false" tIns="0" lIns="0" bIns="0" rIns="0">
              <a:spAutoFit/>
            </a:bodyPr>
            <a:lstStyle/>
            <a:p>
              <a:pPr>
                <a:lnSpc>
                  <a:spcPts val="10919"/>
                </a:lnSpc>
              </a:pPr>
              <a:r>
                <a:rPr lang="en-US" sz="10399" spc="-103">
                  <a:solidFill>
                    <a:srgbClr val="000000"/>
                  </a:solidFill>
                  <a:latin typeface="HK Grotesk Bold Bold"/>
                </a:rPr>
                <a:t>iFood's CRM Campaign Analysis</a:t>
              </a:r>
            </a:p>
          </p:txBody>
        </p:sp>
        <p:sp>
          <p:nvSpPr>
            <p:cNvPr name="TextBox 4" id="4"/>
            <p:cNvSpPr txBox="true"/>
            <p:nvPr/>
          </p:nvSpPr>
          <p:spPr>
            <a:xfrm rot="0">
              <a:off x="0" y="4187344"/>
              <a:ext cx="15517785" cy="707668"/>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a:rPr>
                <a:t>Dec</a:t>
              </a:r>
              <a:r>
                <a:rPr lang="en-US" sz="3200" spc="-32" u="none">
                  <a:solidFill>
                    <a:srgbClr val="000000"/>
                  </a:solidFill>
                  <a:latin typeface="Clear Sans Regular"/>
                </a:rPr>
                <a:t>/ 2020</a:t>
              </a:r>
            </a:p>
          </p:txBody>
        </p:sp>
      </p:grpSp>
      <p:sp>
        <p:nvSpPr>
          <p:cNvPr name="AutoShape 5" id="5"/>
          <p:cNvSpPr/>
          <p:nvPr/>
        </p:nvSpPr>
        <p:spPr>
          <a:xfrm rot="0">
            <a:off x="1173855" y="8170157"/>
            <a:ext cx="10239801" cy="1088143"/>
          </a:xfrm>
          <a:prstGeom prst="rect">
            <a:avLst/>
          </a:prstGeom>
          <a:solidFill>
            <a:srgbClr val="000000"/>
          </a:solidFill>
        </p:spPr>
      </p:sp>
      <p:sp>
        <p:nvSpPr>
          <p:cNvPr name="AutoShape 6" id="6"/>
          <p:cNvSpPr/>
          <p:nvPr/>
        </p:nvSpPr>
        <p:spPr>
          <a:xfrm rot="0">
            <a:off x="1028700" y="8025003"/>
            <a:ext cx="10239801" cy="1088143"/>
          </a:xfrm>
          <a:prstGeom prst="rect">
            <a:avLst/>
          </a:prstGeom>
          <a:solidFill>
            <a:srgbClr val="FF3030"/>
          </a:solidFill>
        </p:spPr>
      </p:sp>
      <p:sp>
        <p:nvSpPr>
          <p:cNvPr name="TextBox 7" id="7"/>
          <p:cNvSpPr txBox="true"/>
          <p:nvPr/>
        </p:nvSpPr>
        <p:spPr>
          <a:xfrm rot="0">
            <a:off x="1561470" y="8262027"/>
            <a:ext cx="9052295" cy="547420"/>
          </a:xfrm>
          <a:prstGeom prst="rect">
            <a:avLst/>
          </a:prstGeom>
        </p:spPr>
        <p:txBody>
          <a:bodyPr anchor="t" rtlCol="false" tIns="0" lIns="0" bIns="0" rIns="0">
            <a:spAutoFit/>
          </a:bodyPr>
          <a:lstStyle/>
          <a:p>
            <a:pPr marL="0" indent="0" lvl="0">
              <a:lnSpc>
                <a:spcPts val="4543"/>
              </a:lnSpc>
            </a:pPr>
            <a:r>
              <a:rPr lang="en-US" sz="3199" spc="-31">
                <a:solidFill>
                  <a:srgbClr val="000000"/>
                </a:solidFill>
                <a:latin typeface="Clear Sans Regular"/>
              </a:rPr>
              <a:t>LEONARDO MEIRELES</a:t>
            </a:r>
          </a:p>
        </p:txBody>
      </p:sp>
      <p:grpSp>
        <p:nvGrpSpPr>
          <p:cNvPr name="Group 8" id="8"/>
          <p:cNvGrpSpPr>
            <a:grpSpLocks noChangeAspect="true"/>
          </p:cNvGrpSpPr>
          <p:nvPr/>
        </p:nvGrpSpPr>
        <p:grpSpPr>
          <a:xfrm rot="5400000">
            <a:off x="13939574" y="3445188"/>
            <a:ext cx="3319726" cy="3319726"/>
            <a:chOff x="1371600" y="6705600"/>
            <a:chExt cx="10972800" cy="10972800"/>
          </a:xfrm>
        </p:grpSpPr>
        <p:sp>
          <p:nvSpPr>
            <p:cNvPr name="Freeform 9" id="9"/>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13939574" y="5793419"/>
            <a:ext cx="3319726" cy="3319726"/>
          </a:xfrm>
          <a:prstGeom prst="rect">
            <a:avLst/>
          </a:prstGeom>
        </p:spPr>
      </p:pic>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102760">
            <a:off x="13178057" y="1790423"/>
            <a:ext cx="3387721" cy="2473037"/>
          </a:xfrm>
          <a:prstGeom prst="rect">
            <a:avLst/>
          </a:prstGeom>
        </p:spPr>
      </p:pic>
      <p:grpSp>
        <p:nvGrpSpPr>
          <p:cNvPr name="Group 12" id="12"/>
          <p:cNvGrpSpPr>
            <a:grpSpLocks noChangeAspect="true"/>
          </p:cNvGrpSpPr>
          <p:nvPr/>
        </p:nvGrpSpPr>
        <p:grpSpPr>
          <a:xfrm rot="5400000">
            <a:off x="16005766" y="2383780"/>
            <a:ext cx="742365" cy="742365"/>
            <a:chOff x="1371600" y="6705600"/>
            <a:chExt cx="10972800" cy="10972800"/>
          </a:xfrm>
        </p:grpSpPr>
        <p:sp>
          <p:nvSpPr>
            <p:cNvPr name="Freeform 13" id="13"/>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5897228" y="431910"/>
            <a:ext cx="1771536" cy="1771536"/>
          </a:xfrm>
          <a:prstGeom prst="rect">
            <a:avLst/>
          </a:prstGeom>
        </p:spPr>
      </p:pic>
      <p:sp>
        <p:nvSpPr>
          <p:cNvPr name="AutoShape 3" id="3"/>
          <p:cNvSpPr/>
          <p:nvPr/>
        </p:nvSpPr>
        <p:spPr>
          <a:xfrm rot="0">
            <a:off x="8597733" y="2931198"/>
            <a:ext cx="4342457" cy="4003497"/>
          </a:xfrm>
          <a:prstGeom prst="rect">
            <a:avLst/>
          </a:prstGeom>
          <a:solidFill>
            <a:srgbClr val="000000"/>
          </a:solidFill>
        </p:spPr>
      </p:sp>
      <p:sp>
        <p:nvSpPr>
          <p:cNvPr name="AutoShape 4" id="4"/>
          <p:cNvSpPr/>
          <p:nvPr/>
        </p:nvSpPr>
        <p:spPr>
          <a:xfrm rot="0">
            <a:off x="8688203" y="2812673"/>
            <a:ext cx="4362000" cy="4014528"/>
          </a:xfrm>
          <a:prstGeom prst="rect">
            <a:avLst/>
          </a:prstGeom>
          <a:solidFill>
            <a:srgbClr val="FF3030"/>
          </a:solidFill>
        </p:spPr>
      </p:sp>
      <p:sp>
        <p:nvSpPr>
          <p:cNvPr name="TextBox 5" id="5"/>
          <p:cNvSpPr txBox="true"/>
          <p:nvPr/>
        </p:nvSpPr>
        <p:spPr>
          <a:xfrm rot="0">
            <a:off x="1028700" y="1133475"/>
            <a:ext cx="7429671"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RFM STRATEGY</a:t>
            </a:r>
          </a:p>
        </p:txBody>
      </p:sp>
      <p:sp>
        <p:nvSpPr>
          <p:cNvPr name="TextBox 6" id="6"/>
          <p:cNvSpPr txBox="true"/>
          <p:nvPr/>
        </p:nvSpPr>
        <p:spPr>
          <a:xfrm rot="0">
            <a:off x="1028700" y="2348019"/>
            <a:ext cx="7259510" cy="4549267"/>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A simple approach to improve the results of the last campaign would be to contact only the High and Highest customer segments as they are more likely to accept the campaign. To the right, we can see the improved results if the marketing team only contacted customers in these segments.</a:t>
            </a:r>
          </a:p>
        </p:txBody>
      </p:sp>
      <p:grpSp>
        <p:nvGrpSpPr>
          <p:cNvPr name="Group 7" id="7"/>
          <p:cNvGrpSpPr/>
          <p:nvPr/>
        </p:nvGrpSpPr>
        <p:grpSpPr>
          <a:xfrm rot="0">
            <a:off x="9116219" y="3278783"/>
            <a:ext cx="3505968" cy="1154346"/>
            <a:chOff x="0" y="0"/>
            <a:chExt cx="4674624" cy="1539128"/>
          </a:xfrm>
        </p:grpSpPr>
        <p:sp>
          <p:nvSpPr>
            <p:cNvPr name="TextBox 8" id="8"/>
            <p:cNvSpPr txBox="true"/>
            <p:nvPr/>
          </p:nvSpPr>
          <p:spPr>
            <a:xfrm rot="0">
              <a:off x="0" y="1206845"/>
              <a:ext cx="4674624" cy="332284"/>
            </a:xfrm>
            <a:prstGeom prst="rect">
              <a:avLst/>
            </a:prstGeom>
          </p:spPr>
          <p:txBody>
            <a:bodyPr anchor="t" rtlCol="false" tIns="0" lIns="0" bIns="0" rIns="0">
              <a:spAutoFit/>
            </a:bodyPr>
            <a:lstStyle/>
            <a:p>
              <a:pPr marL="0" indent="0" lvl="0">
                <a:lnSpc>
                  <a:spcPts val="2135"/>
                </a:lnSpc>
              </a:pPr>
            </a:p>
          </p:txBody>
        </p:sp>
        <p:sp>
          <p:nvSpPr>
            <p:cNvPr name="TextBox 9" id="9"/>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-26%</a:t>
              </a:r>
            </a:p>
          </p:txBody>
        </p:sp>
        <p:sp>
          <p:nvSpPr>
            <p:cNvPr name="TextBox 10" id="10"/>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R</a:t>
              </a:r>
              <a:r>
                <a:rPr lang="en-US" sz="1850" spc="-18">
                  <a:solidFill>
                    <a:srgbClr val="000000"/>
                  </a:solidFill>
                  <a:latin typeface="HK Grotesk Bold"/>
                </a:rPr>
                <a:t>ETURN ON INVESTMENT (ROI)</a:t>
              </a:r>
            </a:p>
          </p:txBody>
        </p:sp>
      </p:grpSp>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281130" y="1028700"/>
            <a:ext cx="1992950" cy="288978"/>
          </a:xfrm>
          <a:prstGeom prst="rect">
            <a:avLst/>
          </a:prstGeom>
        </p:spPr>
      </p:pic>
      <p:grpSp>
        <p:nvGrpSpPr>
          <p:cNvPr name="Group 12" id="12"/>
          <p:cNvGrpSpPr/>
          <p:nvPr/>
        </p:nvGrpSpPr>
        <p:grpSpPr>
          <a:xfrm rot="0">
            <a:off x="9116219" y="4265667"/>
            <a:ext cx="3505968" cy="1424144"/>
            <a:chOff x="0" y="0"/>
            <a:chExt cx="4674624" cy="1898858"/>
          </a:xfrm>
        </p:grpSpPr>
        <p:sp>
          <p:nvSpPr>
            <p:cNvPr name="TextBox 13" id="13"/>
            <p:cNvSpPr txBox="true"/>
            <p:nvPr/>
          </p:nvSpPr>
          <p:spPr>
            <a:xfrm rot="0">
              <a:off x="0" y="1206845"/>
              <a:ext cx="4674624" cy="692014"/>
            </a:xfrm>
            <a:prstGeom prst="rect">
              <a:avLst/>
            </a:prstGeom>
          </p:spPr>
          <p:txBody>
            <a:bodyPr anchor="t" rtlCol="false" tIns="0" lIns="0" bIns="0" rIns="0">
              <a:spAutoFit/>
            </a:bodyPr>
            <a:lstStyle/>
            <a:p>
              <a:pPr marL="0" indent="0" lvl="0">
                <a:lnSpc>
                  <a:spcPts val="2135"/>
                </a:lnSpc>
              </a:pPr>
              <a:r>
                <a:rPr lang="en-US" sz="1503" spc="-15">
                  <a:solidFill>
                    <a:srgbClr val="000000"/>
                  </a:solidFill>
                  <a:latin typeface="Clear Sans Regular"/>
                </a:rPr>
                <a:t>Only 20% of customers contacted accepted the campaign.</a:t>
              </a:r>
            </a:p>
          </p:txBody>
        </p:sp>
        <p:sp>
          <p:nvSpPr>
            <p:cNvPr name="TextBox 14" id="14"/>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20%</a:t>
              </a:r>
            </a:p>
          </p:txBody>
        </p:sp>
        <p:sp>
          <p:nvSpPr>
            <p:cNvPr name="TextBox 15" id="15"/>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SUCCESS RATE</a:t>
              </a:r>
            </a:p>
          </p:txBody>
        </p:sp>
      </p:grpSp>
      <p:sp>
        <p:nvSpPr>
          <p:cNvPr name="AutoShape 16" id="16"/>
          <p:cNvSpPr/>
          <p:nvPr/>
        </p:nvSpPr>
        <p:spPr>
          <a:xfrm rot="0">
            <a:off x="13216294" y="2931198"/>
            <a:ext cx="4342457" cy="4003497"/>
          </a:xfrm>
          <a:prstGeom prst="rect">
            <a:avLst/>
          </a:prstGeom>
          <a:solidFill>
            <a:srgbClr val="000000"/>
          </a:solidFill>
        </p:spPr>
      </p:sp>
      <p:sp>
        <p:nvSpPr>
          <p:cNvPr name="AutoShape 17" id="17"/>
          <p:cNvSpPr/>
          <p:nvPr/>
        </p:nvSpPr>
        <p:spPr>
          <a:xfrm rot="0">
            <a:off x="13306764" y="2812673"/>
            <a:ext cx="4362000" cy="4014528"/>
          </a:xfrm>
          <a:prstGeom prst="rect">
            <a:avLst/>
          </a:prstGeom>
          <a:solidFill>
            <a:srgbClr val="FF3030"/>
          </a:solidFill>
        </p:spPr>
      </p:sp>
      <p:grpSp>
        <p:nvGrpSpPr>
          <p:cNvPr name="Group 18" id="18"/>
          <p:cNvGrpSpPr/>
          <p:nvPr/>
        </p:nvGrpSpPr>
        <p:grpSpPr>
          <a:xfrm rot="0">
            <a:off x="13734780" y="3278783"/>
            <a:ext cx="3505968" cy="1154346"/>
            <a:chOff x="0" y="0"/>
            <a:chExt cx="4674624" cy="1539128"/>
          </a:xfrm>
        </p:grpSpPr>
        <p:sp>
          <p:nvSpPr>
            <p:cNvPr name="TextBox 19" id="19"/>
            <p:cNvSpPr txBox="true"/>
            <p:nvPr/>
          </p:nvSpPr>
          <p:spPr>
            <a:xfrm rot="0">
              <a:off x="0" y="1206845"/>
              <a:ext cx="4674624" cy="332284"/>
            </a:xfrm>
            <a:prstGeom prst="rect">
              <a:avLst/>
            </a:prstGeom>
          </p:spPr>
          <p:txBody>
            <a:bodyPr anchor="t" rtlCol="false" tIns="0" lIns="0" bIns="0" rIns="0">
              <a:spAutoFit/>
            </a:bodyPr>
            <a:lstStyle/>
            <a:p>
              <a:pPr marL="0" indent="0" lvl="0">
                <a:lnSpc>
                  <a:spcPts val="2135"/>
                </a:lnSpc>
              </a:pPr>
            </a:p>
          </p:txBody>
        </p:sp>
        <p:sp>
          <p:nvSpPr>
            <p:cNvPr name="TextBox 20" id="20"/>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-0.03%</a:t>
              </a:r>
            </a:p>
          </p:txBody>
        </p:sp>
        <p:sp>
          <p:nvSpPr>
            <p:cNvPr name="TextBox 21" id="21"/>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R</a:t>
              </a:r>
              <a:r>
                <a:rPr lang="en-US" sz="1850" spc="-18">
                  <a:solidFill>
                    <a:srgbClr val="000000"/>
                  </a:solidFill>
                  <a:latin typeface="HK Grotesk Bold"/>
                </a:rPr>
                <a:t>ETURN ON INVESTMENT (ROI)</a:t>
              </a:r>
            </a:p>
          </p:txBody>
        </p:sp>
      </p:grpSp>
      <p:grpSp>
        <p:nvGrpSpPr>
          <p:cNvPr name="Group 22" id="22"/>
          <p:cNvGrpSpPr/>
          <p:nvPr/>
        </p:nvGrpSpPr>
        <p:grpSpPr>
          <a:xfrm rot="0">
            <a:off x="13734780" y="5027667"/>
            <a:ext cx="3505968" cy="1424144"/>
            <a:chOff x="0" y="0"/>
            <a:chExt cx="4674624" cy="1898858"/>
          </a:xfrm>
        </p:grpSpPr>
        <p:sp>
          <p:nvSpPr>
            <p:cNvPr name="TextBox 23" id="23"/>
            <p:cNvSpPr txBox="true"/>
            <p:nvPr/>
          </p:nvSpPr>
          <p:spPr>
            <a:xfrm rot="0">
              <a:off x="0" y="1206845"/>
              <a:ext cx="4674624" cy="692014"/>
            </a:xfrm>
            <a:prstGeom prst="rect">
              <a:avLst/>
            </a:prstGeom>
          </p:spPr>
          <p:txBody>
            <a:bodyPr anchor="t" rtlCol="false" tIns="0" lIns="0" bIns="0" rIns="0">
              <a:spAutoFit/>
            </a:bodyPr>
            <a:lstStyle/>
            <a:p>
              <a:pPr marL="0" indent="0" lvl="0">
                <a:lnSpc>
                  <a:spcPts val="2135"/>
                </a:lnSpc>
              </a:pPr>
              <a:r>
                <a:rPr lang="en-US" sz="1503" spc="-15">
                  <a:solidFill>
                    <a:srgbClr val="000000"/>
                  </a:solidFill>
                  <a:latin typeface="Clear Sans Regular"/>
                </a:rPr>
                <a:t>Only 27% of customers contacted accepted the campaign.</a:t>
              </a:r>
            </a:p>
          </p:txBody>
        </p:sp>
        <p:sp>
          <p:nvSpPr>
            <p:cNvPr name="TextBox 24" id="24"/>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27%</a:t>
              </a:r>
            </a:p>
          </p:txBody>
        </p:sp>
        <p:sp>
          <p:nvSpPr>
            <p:cNvPr name="TextBox 25" id="25"/>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SUCCESS RATE</a:t>
              </a:r>
            </a:p>
          </p:txBody>
        </p:sp>
      </p:grpSp>
      <p:sp>
        <p:nvSpPr>
          <p:cNvPr name="TextBox 26" id="26"/>
          <p:cNvSpPr txBox="true"/>
          <p:nvPr/>
        </p:nvSpPr>
        <p:spPr>
          <a:xfrm rot="0">
            <a:off x="8688203" y="2368739"/>
            <a:ext cx="3737077" cy="443934"/>
          </a:xfrm>
          <a:prstGeom prst="rect">
            <a:avLst/>
          </a:prstGeom>
        </p:spPr>
        <p:txBody>
          <a:bodyPr anchor="t" rtlCol="false" tIns="0" lIns="0" bIns="0" rIns="0">
            <a:spAutoFit/>
          </a:bodyPr>
          <a:lstStyle/>
          <a:p>
            <a:pPr>
              <a:lnSpc>
                <a:spcPts val="3341"/>
              </a:lnSpc>
            </a:pPr>
            <a:r>
              <a:rPr lang="en-US" sz="3182" spc="-31">
                <a:solidFill>
                  <a:srgbClr val="000000"/>
                </a:solidFill>
                <a:latin typeface="HK Grotesk Bold Bold"/>
              </a:rPr>
              <a:t>HIGH AND HIGHEST</a:t>
            </a:r>
          </a:p>
        </p:txBody>
      </p:sp>
      <p:sp>
        <p:nvSpPr>
          <p:cNvPr name="TextBox 27" id="27"/>
          <p:cNvSpPr txBox="true"/>
          <p:nvPr/>
        </p:nvSpPr>
        <p:spPr>
          <a:xfrm rot="0">
            <a:off x="13306764" y="2368739"/>
            <a:ext cx="3737077" cy="443934"/>
          </a:xfrm>
          <a:prstGeom prst="rect">
            <a:avLst/>
          </a:prstGeom>
        </p:spPr>
        <p:txBody>
          <a:bodyPr anchor="t" rtlCol="false" tIns="0" lIns="0" bIns="0" rIns="0">
            <a:spAutoFit/>
          </a:bodyPr>
          <a:lstStyle/>
          <a:p>
            <a:pPr>
              <a:lnSpc>
                <a:spcPts val="3341"/>
              </a:lnSpc>
            </a:pPr>
            <a:r>
              <a:rPr lang="en-US" sz="3182" spc="-31">
                <a:solidFill>
                  <a:srgbClr val="000000"/>
                </a:solidFill>
                <a:latin typeface="HK Grotesk Bold Bold"/>
              </a:rPr>
              <a:t>HIGHEST</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788597" y="7721995"/>
            <a:ext cx="1563864" cy="1563864"/>
          </a:xfrm>
          <a:prstGeom prst="rect">
            <a:avLst/>
          </a:prstGeom>
        </p:spPr>
      </p:pic>
      <p:pic>
        <p:nvPicPr>
          <p:cNvPr name="Picture 29" id="2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486240" y="8951202"/>
            <a:ext cx="1410853" cy="218682"/>
          </a:xfrm>
          <a:prstGeom prst="rect">
            <a:avLst/>
          </a:prstGeom>
        </p:spPr>
      </p:pic>
      <p:pic>
        <p:nvPicPr>
          <p:cNvPr name="Picture 30" id="3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486240" y="8603085"/>
            <a:ext cx="1410853" cy="218682"/>
          </a:xfrm>
          <a:prstGeom prst="rect">
            <a:avLst/>
          </a:prstGeom>
        </p:spPr>
      </p:pic>
      <p:sp>
        <p:nvSpPr>
          <p:cNvPr name="AutoShape 31" id="31"/>
          <p:cNvSpPr/>
          <p:nvPr/>
        </p:nvSpPr>
        <p:spPr>
          <a:xfrm rot="0">
            <a:off x="4673287" y="8238044"/>
            <a:ext cx="9241235" cy="1483762"/>
          </a:xfrm>
          <a:prstGeom prst="rect">
            <a:avLst/>
          </a:prstGeom>
          <a:solidFill>
            <a:srgbClr val="000000"/>
          </a:solidFill>
        </p:spPr>
      </p:sp>
      <p:sp>
        <p:nvSpPr>
          <p:cNvPr name="AutoShape 32" id="32"/>
          <p:cNvSpPr/>
          <p:nvPr/>
        </p:nvSpPr>
        <p:spPr>
          <a:xfrm rot="0">
            <a:off x="4570529" y="8135286"/>
            <a:ext cx="9200851" cy="1443378"/>
          </a:xfrm>
          <a:prstGeom prst="rect">
            <a:avLst/>
          </a:prstGeom>
          <a:solidFill>
            <a:srgbClr val="FFFFFF"/>
          </a:solidFill>
        </p:spPr>
      </p:sp>
      <p:sp>
        <p:nvSpPr>
          <p:cNvPr name="TextBox 33" id="33"/>
          <p:cNvSpPr txBox="true"/>
          <p:nvPr/>
        </p:nvSpPr>
        <p:spPr>
          <a:xfrm rot="0">
            <a:off x="4965312" y="8632185"/>
            <a:ext cx="8411285" cy="497205"/>
          </a:xfrm>
          <a:prstGeom prst="rect">
            <a:avLst/>
          </a:prstGeom>
        </p:spPr>
        <p:txBody>
          <a:bodyPr anchor="t" rtlCol="false" tIns="0" lIns="0" bIns="0" rIns="0">
            <a:spAutoFit/>
          </a:bodyPr>
          <a:lstStyle/>
          <a:p>
            <a:pPr>
              <a:lnSpc>
                <a:spcPts val="3780"/>
              </a:lnSpc>
            </a:pPr>
            <a:r>
              <a:rPr lang="en-US" sz="3600" spc="-36">
                <a:solidFill>
                  <a:srgbClr val="000000"/>
                </a:solidFill>
                <a:latin typeface="HK Grotesk Bold Bold"/>
              </a:rPr>
              <a:t>GREAT START BUT LET'S DO BETTER!</a:t>
            </a:r>
          </a:p>
        </p:txBody>
      </p:sp>
      <p:grpSp>
        <p:nvGrpSpPr>
          <p:cNvPr name="Group 34" id="34"/>
          <p:cNvGrpSpPr>
            <a:grpSpLocks noChangeAspect="true"/>
          </p:cNvGrpSpPr>
          <p:nvPr/>
        </p:nvGrpSpPr>
        <p:grpSpPr>
          <a:xfrm rot="0">
            <a:off x="3390907" y="9060543"/>
            <a:ext cx="299715" cy="299715"/>
            <a:chOff x="1371600" y="6705600"/>
            <a:chExt cx="10972800" cy="10972800"/>
          </a:xfrm>
        </p:grpSpPr>
        <p:sp>
          <p:nvSpPr>
            <p:cNvPr name="Freeform 35" id="35"/>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nvGrpSpPr>
          <p:cNvPr name="Group 36" id="36"/>
          <p:cNvGrpSpPr/>
          <p:nvPr/>
        </p:nvGrpSpPr>
        <p:grpSpPr>
          <a:xfrm rot="0">
            <a:off x="9116219" y="5799192"/>
            <a:ext cx="3505968" cy="837360"/>
            <a:chOff x="0" y="0"/>
            <a:chExt cx="4674624" cy="1116480"/>
          </a:xfrm>
        </p:grpSpPr>
        <p:sp>
          <p:nvSpPr>
            <p:cNvPr name="TextBox 37" id="37"/>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1221</a:t>
              </a:r>
            </a:p>
          </p:txBody>
        </p:sp>
        <p:sp>
          <p:nvSpPr>
            <p:cNvPr name="TextBox 38" id="38"/>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CUSTOMERS CONTACTED</a:t>
              </a:r>
            </a:p>
          </p:txBody>
        </p:sp>
      </p:grpSp>
      <p:sp>
        <p:nvSpPr>
          <p:cNvPr name="AutoShape 39" id="39"/>
          <p:cNvSpPr/>
          <p:nvPr/>
        </p:nvSpPr>
        <p:spPr>
          <a:xfrm rot="0">
            <a:off x="13217358" y="2931198"/>
            <a:ext cx="4342457" cy="4003497"/>
          </a:xfrm>
          <a:prstGeom prst="rect">
            <a:avLst/>
          </a:prstGeom>
          <a:solidFill>
            <a:srgbClr val="000000"/>
          </a:solidFill>
        </p:spPr>
      </p:sp>
      <p:sp>
        <p:nvSpPr>
          <p:cNvPr name="AutoShape 40" id="40"/>
          <p:cNvSpPr/>
          <p:nvPr/>
        </p:nvSpPr>
        <p:spPr>
          <a:xfrm rot="0">
            <a:off x="13307828" y="2812673"/>
            <a:ext cx="4362000" cy="4014528"/>
          </a:xfrm>
          <a:prstGeom prst="rect">
            <a:avLst/>
          </a:prstGeom>
          <a:solidFill>
            <a:srgbClr val="FF3030"/>
          </a:solidFill>
        </p:spPr>
      </p:sp>
      <p:grpSp>
        <p:nvGrpSpPr>
          <p:cNvPr name="Group 41" id="41"/>
          <p:cNvGrpSpPr/>
          <p:nvPr/>
        </p:nvGrpSpPr>
        <p:grpSpPr>
          <a:xfrm rot="0">
            <a:off x="13735844" y="3279538"/>
            <a:ext cx="3505968" cy="1152837"/>
            <a:chOff x="0" y="0"/>
            <a:chExt cx="4674624" cy="1537116"/>
          </a:xfrm>
        </p:grpSpPr>
        <p:sp>
          <p:nvSpPr>
            <p:cNvPr name="TextBox 42" id="42"/>
            <p:cNvSpPr txBox="true"/>
            <p:nvPr/>
          </p:nvSpPr>
          <p:spPr>
            <a:xfrm rot="0">
              <a:off x="0" y="1204832"/>
              <a:ext cx="4674624" cy="332284"/>
            </a:xfrm>
            <a:prstGeom prst="rect">
              <a:avLst/>
            </a:prstGeom>
          </p:spPr>
          <p:txBody>
            <a:bodyPr anchor="t" rtlCol="false" tIns="0" lIns="0" bIns="0" rIns="0">
              <a:spAutoFit/>
            </a:bodyPr>
            <a:lstStyle/>
            <a:p>
              <a:pPr marL="0" indent="0" lvl="0">
                <a:lnSpc>
                  <a:spcPts val="2135"/>
                </a:lnSpc>
              </a:pPr>
            </a:p>
          </p:txBody>
        </p:sp>
        <p:sp>
          <p:nvSpPr>
            <p:cNvPr name="TextBox 43" id="43"/>
            <p:cNvSpPr txBox="true"/>
            <p:nvPr/>
          </p:nvSpPr>
          <p:spPr>
            <a:xfrm rot="0">
              <a:off x="0" y="38100"/>
              <a:ext cx="4674624" cy="617666"/>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-3%</a:t>
              </a:r>
            </a:p>
          </p:txBody>
        </p:sp>
        <p:sp>
          <p:nvSpPr>
            <p:cNvPr name="TextBox 44" id="44"/>
            <p:cNvSpPr txBox="true"/>
            <p:nvPr/>
          </p:nvSpPr>
          <p:spPr>
            <a:xfrm rot="0">
              <a:off x="0" y="760555"/>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R</a:t>
              </a:r>
              <a:r>
                <a:rPr lang="en-US" sz="1850" spc="-18">
                  <a:solidFill>
                    <a:srgbClr val="000000"/>
                  </a:solidFill>
                  <a:latin typeface="HK Grotesk Bold"/>
                </a:rPr>
                <a:t>ETURN ON INVESTMENT (ROI)</a:t>
              </a:r>
            </a:p>
          </p:txBody>
        </p:sp>
      </p:grpSp>
      <p:grpSp>
        <p:nvGrpSpPr>
          <p:cNvPr name="Group 45" id="45"/>
          <p:cNvGrpSpPr/>
          <p:nvPr/>
        </p:nvGrpSpPr>
        <p:grpSpPr>
          <a:xfrm rot="0">
            <a:off x="13735844" y="4265667"/>
            <a:ext cx="3505968" cy="1426188"/>
            <a:chOff x="0" y="0"/>
            <a:chExt cx="4674624" cy="1901583"/>
          </a:xfrm>
        </p:grpSpPr>
        <p:sp>
          <p:nvSpPr>
            <p:cNvPr name="TextBox 46" id="46"/>
            <p:cNvSpPr txBox="true"/>
            <p:nvPr/>
          </p:nvSpPr>
          <p:spPr>
            <a:xfrm rot="0">
              <a:off x="0" y="1206845"/>
              <a:ext cx="4674624" cy="694739"/>
            </a:xfrm>
            <a:prstGeom prst="rect">
              <a:avLst/>
            </a:prstGeom>
          </p:spPr>
          <p:txBody>
            <a:bodyPr anchor="t" rtlCol="false" tIns="0" lIns="0" bIns="0" rIns="0">
              <a:spAutoFit/>
            </a:bodyPr>
            <a:lstStyle/>
            <a:p>
              <a:pPr marL="0" indent="0" lvl="0">
                <a:lnSpc>
                  <a:spcPts val="2135"/>
                </a:lnSpc>
              </a:pPr>
              <a:r>
                <a:rPr lang="en-US" sz="1503" spc="-15">
                  <a:solidFill>
                    <a:srgbClr val="000000"/>
                  </a:solidFill>
                  <a:latin typeface="Clear Sans Regular"/>
                </a:rPr>
                <a:t>Only 27% of customers contacted accepted the campaign.</a:t>
              </a:r>
            </a:p>
          </p:txBody>
        </p:sp>
        <p:sp>
          <p:nvSpPr>
            <p:cNvPr name="TextBox 47" id="47"/>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27%</a:t>
              </a:r>
            </a:p>
          </p:txBody>
        </p:sp>
        <p:sp>
          <p:nvSpPr>
            <p:cNvPr name="TextBox 48" id="48"/>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SUCCESS RATE</a:t>
              </a:r>
            </a:p>
          </p:txBody>
        </p:sp>
      </p:grpSp>
      <p:grpSp>
        <p:nvGrpSpPr>
          <p:cNvPr name="Group 49" id="49"/>
          <p:cNvGrpSpPr/>
          <p:nvPr/>
        </p:nvGrpSpPr>
        <p:grpSpPr>
          <a:xfrm rot="0">
            <a:off x="13735844" y="5799192"/>
            <a:ext cx="3505968" cy="837360"/>
            <a:chOff x="0" y="0"/>
            <a:chExt cx="4674624" cy="1116480"/>
          </a:xfrm>
        </p:grpSpPr>
        <p:sp>
          <p:nvSpPr>
            <p:cNvPr name="TextBox 50" id="50"/>
            <p:cNvSpPr txBox="true"/>
            <p:nvPr/>
          </p:nvSpPr>
          <p:spPr>
            <a:xfrm rot="0">
              <a:off x="0" y="38100"/>
              <a:ext cx="4674624" cy="619678"/>
            </a:xfrm>
            <a:prstGeom prst="rect">
              <a:avLst/>
            </a:prstGeom>
          </p:spPr>
          <p:txBody>
            <a:bodyPr anchor="t" rtlCol="false" tIns="0" lIns="0" bIns="0" rIns="0">
              <a:spAutoFit/>
            </a:bodyPr>
            <a:lstStyle/>
            <a:p>
              <a:pPr>
                <a:lnSpc>
                  <a:spcPts val="3400"/>
                </a:lnSpc>
              </a:pPr>
              <a:r>
                <a:rPr lang="en-US" sz="3238" spc="-32">
                  <a:solidFill>
                    <a:srgbClr val="000000"/>
                  </a:solidFill>
                  <a:latin typeface="HK Grotesk Bold"/>
                </a:rPr>
                <a:t>591</a:t>
              </a:r>
            </a:p>
          </p:txBody>
        </p:sp>
        <p:sp>
          <p:nvSpPr>
            <p:cNvPr name="TextBox 51" id="51"/>
            <p:cNvSpPr txBox="true"/>
            <p:nvPr/>
          </p:nvSpPr>
          <p:spPr>
            <a:xfrm rot="0">
              <a:off x="0" y="762567"/>
              <a:ext cx="4674624" cy="353913"/>
            </a:xfrm>
            <a:prstGeom prst="rect">
              <a:avLst/>
            </a:prstGeom>
          </p:spPr>
          <p:txBody>
            <a:bodyPr anchor="t" rtlCol="false" tIns="0" lIns="0" bIns="0" rIns="0">
              <a:spAutoFit/>
            </a:bodyPr>
            <a:lstStyle/>
            <a:p>
              <a:pPr>
                <a:lnSpc>
                  <a:spcPts val="1943"/>
                </a:lnSpc>
              </a:pPr>
              <a:r>
                <a:rPr lang="en-US" sz="1850" spc="-18">
                  <a:solidFill>
                    <a:srgbClr val="000000"/>
                  </a:solidFill>
                  <a:latin typeface="HK Grotesk Bold"/>
                </a:rPr>
                <a:t>CUSTOMERS CONTACTED</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3030"/>
        </a:solidFill>
      </p:bgPr>
    </p:bg>
    <p:spTree>
      <p:nvGrpSpPr>
        <p:cNvPr id="1" name=""/>
        <p:cNvGrpSpPr/>
        <p:nvPr/>
      </p:nvGrpSpPr>
      <p:grpSpPr>
        <a:xfrm>
          <a:off x="0" y="0"/>
          <a:ext cx="0" cy="0"/>
          <a:chOff x="0" y="0"/>
          <a:chExt cx="0" cy="0"/>
        </a:xfrm>
      </p:grpSpPr>
      <p:sp>
        <p:nvSpPr>
          <p:cNvPr name="AutoShape 2" id="2"/>
          <p:cNvSpPr/>
          <p:nvPr/>
        </p:nvSpPr>
        <p:spPr>
          <a:xfrm rot="0">
            <a:off x="1728006" y="4799996"/>
            <a:ext cx="7052113" cy="1870734"/>
          </a:xfrm>
          <a:prstGeom prst="rect">
            <a:avLst/>
          </a:prstGeom>
          <a:solidFill>
            <a:srgbClr val="000000"/>
          </a:solidFill>
        </p:spPr>
      </p:sp>
      <p:sp>
        <p:nvSpPr>
          <p:cNvPr name="AutoShape 3" id="3"/>
          <p:cNvSpPr/>
          <p:nvPr/>
        </p:nvSpPr>
        <p:spPr>
          <a:xfrm rot="0">
            <a:off x="1581125" y="4653115"/>
            <a:ext cx="7052113" cy="1870734"/>
          </a:xfrm>
          <a:prstGeom prst="rect">
            <a:avLst/>
          </a:prstGeom>
          <a:solidFill>
            <a:srgbClr val="FFFFFF"/>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2040433" y="5040209"/>
            <a:ext cx="1096546" cy="1096546"/>
          </a:xfrm>
          <a:prstGeom prst="rect">
            <a:avLst/>
          </a:prstGeom>
        </p:spPr>
      </p:pic>
      <p:sp>
        <p:nvSpPr>
          <p:cNvPr name="AutoShape 5" id="5"/>
          <p:cNvSpPr/>
          <p:nvPr/>
        </p:nvSpPr>
        <p:spPr>
          <a:xfrm rot="0">
            <a:off x="9665254" y="4799996"/>
            <a:ext cx="7052113" cy="1870734"/>
          </a:xfrm>
          <a:prstGeom prst="rect">
            <a:avLst/>
          </a:prstGeom>
          <a:solidFill>
            <a:srgbClr val="000000"/>
          </a:solidFill>
        </p:spPr>
      </p:sp>
      <p:sp>
        <p:nvSpPr>
          <p:cNvPr name="AutoShape 6" id="6"/>
          <p:cNvSpPr/>
          <p:nvPr/>
        </p:nvSpPr>
        <p:spPr>
          <a:xfrm rot="0">
            <a:off x="9518373" y="4653115"/>
            <a:ext cx="7052113" cy="1870734"/>
          </a:xfrm>
          <a:prstGeom prst="rect">
            <a:avLst/>
          </a:prstGeom>
          <a:solidFill>
            <a:srgbClr val="FFFFFF"/>
          </a:solidFill>
        </p:spPr>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9977681" y="5040209"/>
            <a:ext cx="1096546" cy="1096546"/>
          </a:xfrm>
          <a:prstGeom prst="rect">
            <a:avLst/>
          </a:prstGeom>
        </p:spPr>
      </p:pic>
      <p:sp>
        <p:nvSpPr>
          <p:cNvPr name="AutoShape 8" id="8"/>
          <p:cNvSpPr/>
          <p:nvPr/>
        </p:nvSpPr>
        <p:spPr>
          <a:xfrm rot="0">
            <a:off x="5587587" y="7387566"/>
            <a:ext cx="7052113" cy="1870734"/>
          </a:xfrm>
          <a:prstGeom prst="rect">
            <a:avLst/>
          </a:prstGeom>
          <a:solidFill>
            <a:srgbClr val="000000"/>
          </a:solidFill>
        </p:spPr>
      </p:sp>
      <p:sp>
        <p:nvSpPr>
          <p:cNvPr name="AutoShape 9" id="9"/>
          <p:cNvSpPr/>
          <p:nvPr/>
        </p:nvSpPr>
        <p:spPr>
          <a:xfrm rot="0">
            <a:off x="5440706" y="7240685"/>
            <a:ext cx="7052113" cy="1870734"/>
          </a:xfrm>
          <a:prstGeom prst="rect">
            <a:avLst/>
          </a:prstGeom>
          <a:solidFill>
            <a:srgbClr val="FFFFFF"/>
          </a:solidFill>
        </p:spPr>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5900013" y="7627779"/>
            <a:ext cx="1096546" cy="1096546"/>
          </a:xfrm>
          <a:prstGeom prst="rect">
            <a:avLst/>
          </a:prstGeom>
        </p:spPr>
      </p:pic>
      <p:grpSp>
        <p:nvGrpSpPr>
          <p:cNvPr name="Group 11" id="11"/>
          <p:cNvGrpSpPr/>
          <p:nvPr/>
        </p:nvGrpSpPr>
        <p:grpSpPr>
          <a:xfrm rot="0">
            <a:off x="14796055" y="1038225"/>
            <a:ext cx="2254687" cy="2303488"/>
            <a:chOff x="0" y="0"/>
            <a:chExt cx="3006249" cy="3071317"/>
          </a:xfrm>
        </p:grpSpPr>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006249" cy="2194562"/>
            </a:xfrm>
            <a:prstGeom prst="rect">
              <a:avLst/>
            </a:prstGeom>
          </p:spPr>
        </p:pic>
        <p:grpSp>
          <p:nvGrpSpPr>
            <p:cNvPr name="Group 13" id="13"/>
            <p:cNvGrpSpPr>
              <a:grpSpLocks noChangeAspect="true"/>
            </p:cNvGrpSpPr>
            <p:nvPr/>
          </p:nvGrpSpPr>
          <p:grpSpPr>
            <a:xfrm rot="0">
              <a:off x="2129495" y="2194562"/>
              <a:ext cx="876755" cy="876755"/>
              <a:chOff x="1371600" y="6705600"/>
              <a:chExt cx="10972800" cy="10972800"/>
            </a:xfrm>
          </p:grpSpPr>
          <p:sp>
            <p:nvSpPr>
              <p:cNvPr name="Freeform 14" id="14"/>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grpSp>
        <p:nvGrpSpPr>
          <p:cNvPr name="Group 15" id="15"/>
          <p:cNvGrpSpPr/>
          <p:nvPr/>
        </p:nvGrpSpPr>
        <p:grpSpPr>
          <a:xfrm rot="0">
            <a:off x="1103908" y="298038"/>
            <a:ext cx="13339570" cy="4094736"/>
            <a:chOff x="0" y="0"/>
            <a:chExt cx="17786094" cy="5459647"/>
          </a:xfrm>
        </p:grpSpPr>
        <p:sp>
          <p:nvSpPr>
            <p:cNvPr name="TextBox 16" id="16"/>
            <p:cNvSpPr txBox="true"/>
            <p:nvPr/>
          </p:nvSpPr>
          <p:spPr>
            <a:xfrm rot="0">
              <a:off x="0" y="1702183"/>
              <a:ext cx="17786094" cy="3757464"/>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Through the use of machine learning a model able to predict whether a customer will accept a marketing campaign or not was developed. The model was used as a tool to improve the marketing team decision making to contact or not different customers, reducing the total cost contact and increasing the marketing campaign ROI and success rate.</a:t>
              </a:r>
            </a:p>
          </p:txBody>
        </p:sp>
        <p:sp>
          <p:nvSpPr>
            <p:cNvPr name="TextBox 17" id="17"/>
            <p:cNvSpPr txBox="true"/>
            <p:nvPr/>
          </p:nvSpPr>
          <p:spPr>
            <a:xfrm rot="0">
              <a:off x="0" y="114300"/>
              <a:ext cx="17786094" cy="1502438"/>
            </a:xfrm>
            <a:prstGeom prst="rect">
              <a:avLst/>
            </a:prstGeom>
          </p:spPr>
          <p:txBody>
            <a:bodyPr anchor="t" rtlCol="false" tIns="0" lIns="0" bIns="0" rIns="0">
              <a:spAutoFit/>
            </a:bodyPr>
            <a:lstStyle/>
            <a:p>
              <a:pPr>
                <a:lnSpc>
                  <a:spcPts val="8399"/>
                </a:lnSpc>
              </a:pPr>
              <a:r>
                <a:rPr lang="en-US" sz="7999" spc="-79">
                  <a:solidFill>
                    <a:srgbClr val="000000"/>
                  </a:solidFill>
                  <a:latin typeface="HK Grotesk Bold Bold"/>
                </a:rPr>
                <a:t>ASSERTIVE MODEL</a:t>
              </a:r>
            </a:p>
          </p:txBody>
        </p:sp>
      </p:grpSp>
      <p:sp>
        <p:nvSpPr>
          <p:cNvPr name="TextBox 18" id="18"/>
          <p:cNvSpPr txBox="true"/>
          <p:nvPr/>
        </p:nvSpPr>
        <p:spPr>
          <a:xfrm rot="0">
            <a:off x="3694277" y="5378477"/>
            <a:ext cx="4388334" cy="467636"/>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FEATURE SELECTION</a:t>
            </a:r>
          </a:p>
        </p:txBody>
      </p:sp>
      <p:sp>
        <p:nvSpPr>
          <p:cNvPr name="TextBox 19" id="19"/>
          <p:cNvSpPr txBox="true"/>
          <p:nvPr/>
        </p:nvSpPr>
        <p:spPr>
          <a:xfrm rot="0">
            <a:off x="11714327" y="5378477"/>
            <a:ext cx="4388334" cy="467636"/>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MODEL SELECTION</a:t>
            </a:r>
          </a:p>
        </p:txBody>
      </p:sp>
      <p:sp>
        <p:nvSpPr>
          <p:cNvPr name="TextBox 20" id="20"/>
          <p:cNvSpPr txBox="true"/>
          <p:nvPr/>
        </p:nvSpPr>
        <p:spPr>
          <a:xfrm rot="0">
            <a:off x="7647152" y="7966047"/>
            <a:ext cx="4388334" cy="467636"/>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MODEL EVALUATION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315" r="0" b="1315"/>
          <a:stretch>
            <a:fillRect/>
          </a:stretch>
        </p:blipFill>
        <p:spPr>
          <a:xfrm flipH="false" flipV="false" rot="0">
            <a:off x="0" y="2835665"/>
            <a:ext cx="8795180" cy="6578076"/>
          </a:xfrm>
          <a:prstGeom prst="rect">
            <a:avLst/>
          </a:prstGeom>
        </p:spPr>
      </p:pic>
      <p:sp>
        <p:nvSpPr>
          <p:cNvPr name="TextBox 3" id="3"/>
          <p:cNvSpPr txBox="true"/>
          <p:nvPr/>
        </p:nvSpPr>
        <p:spPr>
          <a:xfrm rot="0">
            <a:off x="1028700" y="988864"/>
            <a:ext cx="12146742" cy="1107778"/>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MODEL'S PERFORMANCE</a:t>
            </a:r>
          </a:p>
        </p:txBody>
      </p:sp>
      <p:sp>
        <p:nvSpPr>
          <p:cNvPr name="TextBox 4" id="4"/>
          <p:cNvSpPr txBox="true"/>
          <p:nvPr/>
        </p:nvSpPr>
        <p:spPr>
          <a:xfrm rot="0">
            <a:off x="8984922" y="3032649"/>
            <a:ext cx="9409131" cy="4461371"/>
          </a:xfrm>
          <a:prstGeom prst="rect">
            <a:avLst/>
          </a:prstGeom>
        </p:spPr>
        <p:txBody>
          <a:bodyPr anchor="t" rtlCol="false" tIns="0" lIns="0" bIns="0" rIns="0">
            <a:spAutoFit/>
          </a:bodyPr>
          <a:lstStyle/>
          <a:p>
            <a:pPr marL="690880" indent="-345440" lvl="1">
              <a:lnSpc>
                <a:spcPts val="5952"/>
              </a:lnSpc>
              <a:buFont typeface="Arial"/>
              <a:buChar char="•"/>
            </a:pPr>
            <a:r>
              <a:rPr lang="en-US" sz="3200" spc="-32">
                <a:solidFill>
                  <a:srgbClr val="000000"/>
                </a:solidFill>
                <a:latin typeface="HK Grotesk Bold"/>
              </a:rPr>
              <a:t>The model does a good job of predicting whether a customer would accept the campaign or not;</a:t>
            </a:r>
          </a:p>
          <a:p>
            <a:pPr marL="690881" indent="-345440" lvl="1">
              <a:lnSpc>
                <a:spcPts val="5952"/>
              </a:lnSpc>
              <a:buFont typeface="Arial"/>
              <a:buChar char="•"/>
            </a:pPr>
            <a:r>
              <a:rPr lang="en-US" sz="3200" spc="-32">
                <a:solidFill>
                  <a:srgbClr val="000000"/>
                </a:solidFill>
                <a:latin typeface="HK Grotesk Bold"/>
              </a:rPr>
              <a:t>The model would correctly predict that 84% would accept the campaign and 77% would not;</a:t>
            </a:r>
          </a:p>
          <a:p>
            <a:pPr marL="690880" indent="-345440" lvl="1">
              <a:lnSpc>
                <a:spcPts val="5952"/>
              </a:lnSpc>
              <a:buFont typeface="Arial"/>
              <a:buChar char="•"/>
            </a:pPr>
            <a:r>
              <a:rPr lang="en-US" sz="3200" spc="-32">
                <a:solidFill>
                  <a:srgbClr val="000000"/>
                </a:solidFill>
                <a:latin typeface="HK Grotesk Bold"/>
              </a:rPr>
              <a:t>The results were obtained from the test set created using a stratified split approach.</a:t>
            </a:r>
          </a:p>
        </p:txBody>
      </p:sp>
      <p:grpSp>
        <p:nvGrpSpPr>
          <p:cNvPr name="Group 5" id="5"/>
          <p:cNvGrpSpPr>
            <a:grpSpLocks noChangeAspect="true"/>
          </p:cNvGrpSpPr>
          <p:nvPr/>
        </p:nvGrpSpPr>
        <p:grpSpPr>
          <a:xfrm rot="5400000">
            <a:off x="15327033" y="459314"/>
            <a:ext cx="1181913" cy="1181913"/>
            <a:chOff x="1371600" y="6705600"/>
            <a:chExt cx="10972800" cy="10972800"/>
          </a:xfrm>
        </p:grpSpPr>
        <p:sp>
          <p:nvSpPr>
            <p:cNvPr name="Freeform 6" id="6"/>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006338" y="1213919"/>
            <a:ext cx="1181913" cy="1181913"/>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576679" y="437519"/>
            <a:ext cx="2682621" cy="1958313"/>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5897228" y="431910"/>
            <a:ext cx="1771536" cy="1771536"/>
          </a:xfrm>
          <a:prstGeom prst="rect">
            <a:avLst/>
          </a:prstGeom>
        </p:spPr>
      </p:pic>
      <p:sp>
        <p:nvSpPr>
          <p:cNvPr name="AutoShape 3" id="3"/>
          <p:cNvSpPr/>
          <p:nvPr/>
        </p:nvSpPr>
        <p:spPr>
          <a:xfrm rot="0">
            <a:off x="8597733" y="2951807"/>
            <a:ext cx="4491477" cy="4140885"/>
          </a:xfrm>
          <a:prstGeom prst="rect">
            <a:avLst/>
          </a:prstGeom>
          <a:solidFill>
            <a:srgbClr val="000000"/>
          </a:solidFill>
        </p:spPr>
      </p:sp>
      <p:sp>
        <p:nvSpPr>
          <p:cNvPr name="AutoShape 4" id="4"/>
          <p:cNvSpPr/>
          <p:nvPr/>
        </p:nvSpPr>
        <p:spPr>
          <a:xfrm rot="0">
            <a:off x="8691307" y="2829215"/>
            <a:ext cx="4511691" cy="4152294"/>
          </a:xfrm>
          <a:prstGeom prst="rect">
            <a:avLst/>
          </a:prstGeom>
          <a:solidFill>
            <a:srgbClr val="FF3030"/>
          </a:solidFill>
        </p:spPr>
      </p:sp>
      <p:sp>
        <p:nvSpPr>
          <p:cNvPr name="TextBox 5" id="5"/>
          <p:cNvSpPr txBox="true"/>
          <p:nvPr/>
        </p:nvSpPr>
        <p:spPr>
          <a:xfrm rot="0">
            <a:off x="1028700" y="1133475"/>
            <a:ext cx="14694256" cy="1107778"/>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PREDICTIVE MODEL STRATEGY</a:t>
            </a:r>
          </a:p>
        </p:txBody>
      </p:sp>
      <p:sp>
        <p:nvSpPr>
          <p:cNvPr name="TextBox 6" id="6"/>
          <p:cNvSpPr txBox="true"/>
          <p:nvPr/>
        </p:nvSpPr>
        <p:spPr>
          <a:xfrm rot="0">
            <a:off x="1028700" y="2348019"/>
            <a:ext cx="7259510" cy="5120767"/>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The last approach was to use a machine learning model able to predict if a customer would accept or not the marketing campaign. To evaluate its results the key metrics were calculated using a test set that had a similar ratio of respondents and non-respondents as the entire dataset, 15%, and 85% respectively.</a:t>
            </a:r>
          </a:p>
        </p:txBody>
      </p:sp>
      <p:grpSp>
        <p:nvGrpSpPr>
          <p:cNvPr name="Group 7" id="7"/>
          <p:cNvGrpSpPr/>
          <p:nvPr/>
        </p:nvGrpSpPr>
        <p:grpSpPr>
          <a:xfrm rot="0">
            <a:off x="9134012" y="3312101"/>
            <a:ext cx="3626282" cy="1192399"/>
            <a:chOff x="0" y="0"/>
            <a:chExt cx="4835043" cy="1589865"/>
          </a:xfrm>
        </p:grpSpPr>
        <p:sp>
          <p:nvSpPr>
            <p:cNvPr name="TextBox 8" id="8"/>
            <p:cNvSpPr txBox="true"/>
            <p:nvPr/>
          </p:nvSpPr>
          <p:spPr>
            <a:xfrm rot="0">
              <a:off x="0" y="1237634"/>
              <a:ext cx="4835043" cy="352231"/>
            </a:xfrm>
            <a:prstGeom prst="rect">
              <a:avLst/>
            </a:prstGeom>
          </p:spPr>
          <p:txBody>
            <a:bodyPr anchor="t" rtlCol="false" tIns="0" lIns="0" bIns="0" rIns="0">
              <a:spAutoFit/>
            </a:bodyPr>
            <a:lstStyle/>
            <a:p>
              <a:pPr marL="0" indent="0" lvl="0">
                <a:lnSpc>
                  <a:spcPts val="2208"/>
                </a:lnSpc>
              </a:pPr>
            </a:p>
          </p:txBody>
        </p:sp>
        <p:sp>
          <p:nvSpPr>
            <p:cNvPr name="TextBox 9" id="9"/>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-45%</a:t>
              </a:r>
            </a:p>
          </p:txBody>
        </p:sp>
        <p:sp>
          <p:nvSpPr>
            <p:cNvPr name="TextBox 10" id="10"/>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R</a:t>
              </a:r>
              <a:r>
                <a:rPr lang="en-US" sz="1914" spc="-19">
                  <a:solidFill>
                    <a:srgbClr val="000000"/>
                  </a:solidFill>
                  <a:latin typeface="HK Grotesk Bold"/>
                </a:rPr>
                <a:t>ETURN ON INVESTMENT (ROI)</a:t>
              </a:r>
            </a:p>
          </p:txBody>
        </p:sp>
      </p:grpSp>
      <p:grpSp>
        <p:nvGrpSpPr>
          <p:cNvPr name="Group 11" id="11"/>
          <p:cNvGrpSpPr/>
          <p:nvPr/>
        </p:nvGrpSpPr>
        <p:grpSpPr>
          <a:xfrm rot="0">
            <a:off x="9134012" y="4332852"/>
            <a:ext cx="3626282" cy="1473569"/>
            <a:chOff x="0" y="0"/>
            <a:chExt cx="4835043" cy="1964758"/>
          </a:xfrm>
        </p:grpSpPr>
        <p:sp>
          <p:nvSpPr>
            <p:cNvPr name="TextBox 12" id="12"/>
            <p:cNvSpPr txBox="true"/>
            <p:nvPr/>
          </p:nvSpPr>
          <p:spPr>
            <a:xfrm rot="0">
              <a:off x="0" y="1237634"/>
              <a:ext cx="4835043" cy="727125"/>
            </a:xfrm>
            <a:prstGeom prst="rect">
              <a:avLst/>
            </a:prstGeom>
          </p:spPr>
          <p:txBody>
            <a:bodyPr anchor="t" rtlCol="false" tIns="0" lIns="0" bIns="0" rIns="0">
              <a:spAutoFit/>
            </a:bodyPr>
            <a:lstStyle/>
            <a:p>
              <a:pPr marL="0" indent="0" lvl="0">
                <a:lnSpc>
                  <a:spcPts val="2208"/>
                </a:lnSpc>
              </a:pPr>
              <a:r>
                <a:rPr lang="en-US" sz="1555" spc="-15">
                  <a:solidFill>
                    <a:srgbClr val="000000"/>
                  </a:solidFill>
                  <a:latin typeface="Clear Sans Regular"/>
                </a:rPr>
                <a:t>Only 15% of customers contacted accepted the campaign.</a:t>
              </a:r>
            </a:p>
          </p:txBody>
        </p:sp>
        <p:sp>
          <p:nvSpPr>
            <p:cNvPr name="TextBox 13" id="13"/>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15%</a:t>
              </a:r>
            </a:p>
          </p:txBody>
        </p:sp>
        <p:sp>
          <p:nvSpPr>
            <p:cNvPr name="TextBox 14" id="14"/>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SUCCESS RATE</a:t>
              </a:r>
            </a:p>
          </p:txBody>
        </p:sp>
      </p:grpSp>
      <p:sp>
        <p:nvSpPr>
          <p:cNvPr name="AutoShape 15" id="15"/>
          <p:cNvSpPr/>
          <p:nvPr/>
        </p:nvSpPr>
        <p:spPr>
          <a:xfrm rot="0">
            <a:off x="13374788" y="2951807"/>
            <a:ext cx="4491477" cy="4140885"/>
          </a:xfrm>
          <a:prstGeom prst="rect">
            <a:avLst/>
          </a:prstGeom>
          <a:solidFill>
            <a:srgbClr val="000000"/>
          </a:solidFill>
        </p:spPr>
      </p:sp>
      <p:sp>
        <p:nvSpPr>
          <p:cNvPr name="AutoShape 16" id="16"/>
          <p:cNvSpPr/>
          <p:nvPr/>
        </p:nvSpPr>
        <p:spPr>
          <a:xfrm rot="0">
            <a:off x="13468363" y="2829215"/>
            <a:ext cx="4511691" cy="4152294"/>
          </a:xfrm>
          <a:prstGeom prst="rect">
            <a:avLst/>
          </a:prstGeom>
          <a:solidFill>
            <a:srgbClr val="FF3030"/>
          </a:solidFill>
        </p:spPr>
      </p:sp>
      <p:grpSp>
        <p:nvGrpSpPr>
          <p:cNvPr name="Group 17" id="17"/>
          <p:cNvGrpSpPr/>
          <p:nvPr/>
        </p:nvGrpSpPr>
        <p:grpSpPr>
          <a:xfrm rot="0">
            <a:off x="13911067" y="3311320"/>
            <a:ext cx="3626282" cy="1193960"/>
            <a:chOff x="0" y="0"/>
            <a:chExt cx="4835043" cy="1591946"/>
          </a:xfrm>
        </p:grpSpPr>
        <p:sp>
          <p:nvSpPr>
            <p:cNvPr name="TextBox 18" id="18"/>
            <p:cNvSpPr txBox="true"/>
            <p:nvPr/>
          </p:nvSpPr>
          <p:spPr>
            <a:xfrm rot="0">
              <a:off x="0" y="1239715"/>
              <a:ext cx="4835043" cy="352231"/>
            </a:xfrm>
            <a:prstGeom prst="rect">
              <a:avLst/>
            </a:prstGeom>
          </p:spPr>
          <p:txBody>
            <a:bodyPr anchor="t" rtlCol="false" tIns="0" lIns="0" bIns="0" rIns="0">
              <a:spAutoFit/>
            </a:bodyPr>
            <a:lstStyle/>
            <a:p>
              <a:pPr marL="0" indent="0" lvl="0">
                <a:lnSpc>
                  <a:spcPts val="2208"/>
                </a:lnSpc>
              </a:pPr>
            </a:p>
          </p:txBody>
        </p:sp>
        <p:sp>
          <p:nvSpPr>
            <p:cNvPr name="TextBox 19" id="19"/>
            <p:cNvSpPr txBox="true"/>
            <p:nvPr/>
          </p:nvSpPr>
          <p:spPr>
            <a:xfrm rot="0">
              <a:off x="0" y="47625"/>
              <a:ext cx="4835043" cy="632726"/>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-0.03%</a:t>
              </a:r>
            </a:p>
          </p:txBody>
        </p:sp>
        <p:sp>
          <p:nvSpPr>
            <p:cNvPr name="TextBox 20" id="20"/>
            <p:cNvSpPr txBox="true"/>
            <p:nvPr/>
          </p:nvSpPr>
          <p:spPr>
            <a:xfrm rot="0">
              <a:off x="0" y="788082"/>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R</a:t>
              </a:r>
              <a:r>
                <a:rPr lang="en-US" sz="1914" spc="-19">
                  <a:solidFill>
                    <a:srgbClr val="000000"/>
                  </a:solidFill>
                  <a:latin typeface="HK Grotesk Bold"/>
                </a:rPr>
                <a:t>ETURN ON INVESTMENT (ROI)</a:t>
              </a:r>
            </a:p>
          </p:txBody>
        </p:sp>
      </p:grpSp>
      <p:grpSp>
        <p:nvGrpSpPr>
          <p:cNvPr name="Group 21" id="21"/>
          <p:cNvGrpSpPr/>
          <p:nvPr/>
        </p:nvGrpSpPr>
        <p:grpSpPr>
          <a:xfrm rot="0">
            <a:off x="13911067" y="5120221"/>
            <a:ext cx="3626282" cy="1473016"/>
            <a:chOff x="0" y="0"/>
            <a:chExt cx="4835043" cy="1964021"/>
          </a:xfrm>
        </p:grpSpPr>
        <p:sp>
          <p:nvSpPr>
            <p:cNvPr name="TextBox 22" id="22"/>
            <p:cNvSpPr txBox="true"/>
            <p:nvPr/>
          </p:nvSpPr>
          <p:spPr>
            <a:xfrm rot="0">
              <a:off x="0" y="1239715"/>
              <a:ext cx="4835043" cy="724306"/>
            </a:xfrm>
            <a:prstGeom prst="rect">
              <a:avLst/>
            </a:prstGeom>
          </p:spPr>
          <p:txBody>
            <a:bodyPr anchor="t" rtlCol="false" tIns="0" lIns="0" bIns="0" rIns="0">
              <a:spAutoFit/>
            </a:bodyPr>
            <a:lstStyle/>
            <a:p>
              <a:pPr marL="0" indent="0" lvl="0">
                <a:lnSpc>
                  <a:spcPts val="2208"/>
                </a:lnSpc>
              </a:pPr>
              <a:r>
                <a:rPr lang="en-US" sz="1555" spc="-15">
                  <a:solidFill>
                    <a:srgbClr val="000000"/>
                  </a:solidFill>
                  <a:latin typeface="Clear Sans Regular"/>
                </a:rPr>
                <a:t>Only 27% of customers contacted accepted the campaign.</a:t>
              </a:r>
            </a:p>
          </p:txBody>
        </p:sp>
        <p:sp>
          <p:nvSpPr>
            <p:cNvPr name="TextBox 23" id="23"/>
            <p:cNvSpPr txBox="true"/>
            <p:nvPr/>
          </p:nvSpPr>
          <p:spPr>
            <a:xfrm rot="0">
              <a:off x="0" y="47625"/>
              <a:ext cx="4835043" cy="632726"/>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27%</a:t>
              </a:r>
            </a:p>
          </p:txBody>
        </p:sp>
        <p:sp>
          <p:nvSpPr>
            <p:cNvPr name="TextBox 24" id="24"/>
            <p:cNvSpPr txBox="true"/>
            <p:nvPr/>
          </p:nvSpPr>
          <p:spPr>
            <a:xfrm rot="0">
              <a:off x="0" y="788082"/>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SUCCESS RATE</a:t>
              </a:r>
            </a:p>
          </p:txBody>
        </p:sp>
      </p:grpSp>
      <p:sp>
        <p:nvSpPr>
          <p:cNvPr name="TextBox 25" id="25"/>
          <p:cNvSpPr txBox="true"/>
          <p:nvPr/>
        </p:nvSpPr>
        <p:spPr>
          <a:xfrm rot="0">
            <a:off x="8691307" y="2368739"/>
            <a:ext cx="3865322" cy="460839"/>
          </a:xfrm>
          <a:prstGeom prst="rect">
            <a:avLst/>
          </a:prstGeom>
        </p:spPr>
        <p:txBody>
          <a:bodyPr anchor="t" rtlCol="false" tIns="0" lIns="0" bIns="0" rIns="0">
            <a:spAutoFit/>
          </a:bodyPr>
          <a:lstStyle/>
          <a:p>
            <a:pPr>
              <a:lnSpc>
                <a:spcPts val="3456"/>
              </a:lnSpc>
            </a:pPr>
            <a:r>
              <a:rPr lang="en-US" sz="3291" spc="-32">
                <a:solidFill>
                  <a:srgbClr val="000000"/>
                </a:solidFill>
                <a:latin typeface="HK Grotesk Bold Bold"/>
              </a:rPr>
              <a:t>ENTIRE TEST SET</a:t>
            </a:r>
          </a:p>
        </p:txBody>
      </p:sp>
      <p:sp>
        <p:nvSpPr>
          <p:cNvPr name="TextBox 26" id="26"/>
          <p:cNvSpPr txBox="true"/>
          <p:nvPr/>
        </p:nvSpPr>
        <p:spPr>
          <a:xfrm rot="0">
            <a:off x="13468363" y="2368739"/>
            <a:ext cx="3865322" cy="460476"/>
          </a:xfrm>
          <a:prstGeom prst="rect">
            <a:avLst/>
          </a:prstGeom>
        </p:spPr>
        <p:txBody>
          <a:bodyPr anchor="t" rtlCol="false" tIns="0" lIns="0" bIns="0" rIns="0">
            <a:spAutoFit/>
          </a:bodyPr>
          <a:lstStyle/>
          <a:p>
            <a:pPr>
              <a:lnSpc>
                <a:spcPts val="3456"/>
              </a:lnSpc>
            </a:pPr>
            <a:r>
              <a:rPr lang="en-US" sz="3291" spc="-32">
                <a:solidFill>
                  <a:srgbClr val="000000"/>
                </a:solidFill>
                <a:latin typeface="HK Grotesk Bold Bold"/>
              </a:rPr>
              <a:t>HIGHEST</a:t>
            </a:r>
          </a:p>
        </p:txBody>
      </p:sp>
      <p:pic>
        <p:nvPicPr>
          <p:cNvPr name="Picture 27" id="2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3788597" y="7721995"/>
            <a:ext cx="1563864" cy="1563864"/>
          </a:xfrm>
          <a:prstGeom prst="rect">
            <a:avLst/>
          </a:prstGeom>
        </p:spPr>
      </p:pic>
      <p:pic>
        <p:nvPicPr>
          <p:cNvPr name="Picture 28" id="2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86240" y="8951202"/>
            <a:ext cx="1410853" cy="218682"/>
          </a:xfrm>
          <a:prstGeom prst="rect">
            <a:avLst/>
          </a:prstGeom>
        </p:spPr>
      </p:pic>
      <p:pic>
        <p:nvPicPr>
          <p:cNvPr name="Picture 29" id="2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86240" y="8603085"/>
            <a:ext cx="1410853" cy="218682"/>
          </a:xfrm>
          <a:prstGeom prst="rect">
            <a:avLst/>
          </a:prstGeom>
        </p:spPr>
      </p:pic>
      <p:sp>
        <p:nvSpPr>
          <p:cNvPr name="AutoShape 30" id="30"/>
          <p:cNvSpPr/>
          <p:nvPr/>
        </p:nvSpPr>
        <p:spPr>
          <a:xfrm rot="0">
            <a:off x="4673287" y="8238044"/>
            <a:ext cx="9241235" cy="1483762"/>
          </a:xfrm>
          <a:prstGeom prst="rect">
            <a:avLst/>
          </a:prstGeom>
          <a:solidFill>
            <a:srgbClr val="000000"/>
          </a:solidFill>
        </p:spPr>
      </p:sp>
      <p:sp>
        <p:nvSpPr>
          <p:cNvPr name="AutoShape 31" id="31"/>
          <p:cNvSpPr/>
          <p:nvPr/>
        </p:nvSpPr>
        <p:spPr>
          <a:xfrm rot="0">
            <a:off x="4570529" y="8135286"/>
            <a:ext cx="9200851" cy="1443378"/>
          </a:xfrm>
          <a:prstGeom prst="rect">
            <a:avLst/>
          </a:prstGeom>
          <a:solidFill>
            <a:srgbClr val="FFFFFF"/>
          </a:solidFill>
        </p:spPr>
      </p:sp>
      <p:sp>
        <p:nvSpPr>
          <p:cNvPr name="TextBox 32" id="32"/>
          <p:cNvSpPr txBox="true"/>
          <p:nvPr/>
        </p:nvSpPr>
        <p:spPr>
          <a:xfrm rot="0">
            <a:off x="4965312" y="8394060"/>
            <a:ext cx="8520928" cy="973455"/>
          </a:xfrm>
          <a:prstGeom prst="rect">
            <a:avLst/>
          </a:prstGeom>
        </p:spPr>
        <p:txBody>
          <a:bodyPr anchor="t" rtlCol="false" tIns="0" lIns="0" bIns="0" rIns="0">
            <a:spAutoFit/>
          </a:bodyPr>
          <a:lstStyle/>
          <a:p>
            <a:pPr>
              <a:lnSpc>
                <a:spcPts val="3780"/>
              </a:lnSpc>
            </a:pPr>
            <a:r>
              <a:rPr lang="en-US" sz="3600" spc="-36">
                <a:solidFill>
                  <a:srgbClr val="000000"/>
                </a:solidFill>
                <a:latin typeface="HK Grotesk Bold Bold"/>
              </a:rPr>
              <a:t>89% ROI IMPROVEMENT OVER THE LAST CAMPAIGN!</a:t>
            </a:r>
          </a:p>
        </p:txBody>
      </p:sp>
      <p:grpSp>
        <p:nvGrpSpPr>
          <p:cNvPr name="Group 33" id="33"/>
          <p:cNvGrpSpPr>
            <a:grpSpLocks noChangeAspect="true"/>
          </p:cNvGrpSpPr>
          <p:nvPr/>
        </p:nvGrpSpPr>
        <p:grpSpPr>
          <a:xfrm rot="0">
            <a:off x="3390907" y="9060543"/>
            <a:ext cx="299715" cy="299715"/>
            <a:chOff x="1371600" y="6705600"/>
            <a:chExt cx="10972800" cy="10972800"/>
          </a:xfrm>
        </p:grpSpPr>
        <p:sp>
          <p:nvSpPr>
            <p:cNvPr name="Freeform 34" id="34"/>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nvGrpSpPr>
          <p:cNvPr name="Group 35" id="35"/>
          <p:cNvGrpSpPr/>
          <p:nvPr/>
        </p:nvGrpSpPr>
        <p:grpSpPr>
          <a:xfrm rot="0">
            <a:off x="9134012" y="5919003"/>
            <a:ext cx="3626282" cy="864534"/>
            <a:chOff x="0" y="0"/>
            <a:chExt cx="4835043" cy="1152713"/>
          </a:xfrm>
        </p:grpSpPr>
        <p:sp>
          <p:nvSpPr>
            <p:cNvPr name="TextBox 36" id="36"/>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672</a:t>
              </a:r>
            </a:p>
          </p:txBody>
        </p:sp>
        <p:sp>
          <p:nvSpPr>
            <p:cNvPr name="TextBox 37" id="37"/>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CUSTOMERS CONTACTED</a:t>
              </a:r>
            </a:p>
          </p:txBody>
        </p:sp>
      </p:grpSp>
      <p:sp>
        <p:nvSpPr>
          <p:cNvPr name="AutoShape 38" id="38"/>
          <p:cNvSpPr/>
          <p:nvPr/>
        </p:nvSpPr>
        <p:spPr>
          <a:xfrm rot="0">
            <a:off x="13375889" y="2951807"/>
            <a:ext cx="4491477" cy="4140885"/>
          </a:xfrm>
          <a:prstGeom prst="rect">
            <a:avLst/>
          </a:prstGeom>
          <a:solidFill>
            <a:srgbClr val="000000"/>
          </a:solidFill>
        </p:spPr>
      </p:sp>
      <p:sp>
        <p:nvSpPr>
          <p:cNvPr name="AutoShape 39" id="39"/>
          <p:cNvSpPr/>
          <p:nvPr/>
        </p:nvSpPr>
        <p:spPr>
          <a:xfrm rot="0">
            <a:off x="13469463" y="2829215"/>
            <a:ext cx="4511691" cy="4152294"/>
          </a:xfrm>
          <a:prstGeom prst="rect">
            <a:avLst/>
          </a:prstGeom>
          <a:solidFill>
            <a:srgbClr val="FF3030"/>
          </a:solidFill>
        </p:spPr>
      </p:sp>
      <p:grpSp>
        <p:nvGrpSpPr>
          <p:cNvPr name="Group 40" id="40"/>
          <p:cNvGrpSpPr/>
          <p:nvPr/>
        </p:nvGrpSpPr>
        <p:grpSpPr>
          <a:xfrm rot="0">
            <a:off x="13912168" y="3312101"/>
            <a:ext cx="3626282" cy="1192399"/>
            <a:chOff x="0" y="0"/>
            <a:chExt cx="4835043" cy="1589865"/>
          </a:xfrm>
        </p:grpSpPr>
        <p:sp>
          <p:nvSpPr>
            <p:cNvPr name="TextBox 41" id="41"/>
            <p:cNvSpPr txBox="true"/>
            <p:nvPr/>
          </p:nvSpPr>
          <p:spPr>
            <a:xfrm rot="0">
              <a:off x="0" y="1237634"/>
              <a:ext cx="4835043" cy="352231"/>
            </a:xfrm>
            <a:prstGeom prst="rect">
              <a:avLst/>
            </a:prstGeom>
          </p:spPr>
          <p:txBody>
            <a:bodyPr anchor="t" rtlCol="false" tIns="0" lIns="0" bIns="0" rIns="0">
              <a:spAutoFit/>
            </a:bodyPr>
            <a:lstStyle/>
            <a:p>
              <a:pPr marL="0" indent="0" lvl="0">
                <a:lnSpc>
                  <a:spcPts val="2208"/>
                </a:lnSpc>
              </a:pPr>
            </a:p>
          </p:txBody>
        </p:sp>
        <p:sp>
          <p:nvSpPr>
            <p:cNvPr name="TextBox 42" id="42"/>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44%</a:t>
              </a:r>
            </a:p>
          </p:txBody>
        </p:sp>
        <p:sp>
          <p:nvSpPr>
            <p:cNvPr name="TextBox 43" id="43"/>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R</a:t>
              </a:r>
              <a:r>
                <a:rPr lang="en-US" sz="1914" spc="-19">
                  <a:solidFill>
                    <a:srgbClr val="000000"/>
                  </a:solidFill>
                  <a:latin typeface="HK Grotesk Bold"/>
                </a:rPr>
                <a:t>ETURN ON INVESTMENT (ROI)</a:t>
              </a:r>
            </a:p>
          </p:txBody>
        </p:sp>
      </p:grpSp>
      <p:grpSp>
        <p:nvGrpSpPr>
          <p:cNvPr name="Group 44" id="44"/>
          <p:cNvGrpSpPr/>
          <p:nvPr/>
        </p:nvGrpSpPr>
        <p:grpSpPr>
          <a:xfrm rot="0">
            <a:off x="13912168" y="4332852"/>
            <a:ext cx="3626282" cy="1473569"/>
            <a:chOff x="0" y="0"/>
            <a:chExt cx="4835043" cy="1964758"/>
          </a:xfrm>
        </p:grpSpPr>
        <p:sp>
          <p:nvSpPr>
            <p:cNvPr name="TextBox 45" id="45"/>
            <p:cNvSpPr txBox="true"/>
            <p:nvPr/>
          </p:nvSpPr>
          <p:spPr>
            <a:xfrm rot="0">
              <a:off x="0" y="1237634"/>
              <a:ext cx="4835043" cy="727125"/>
            </a:xfrm>
            <a:prstGeom prst="rect">
              <a:avLst/>
            </a:prstGeom>
          </p:spPr>
          <p:txBody>
            <a:bodyPr anchor="t" rtlCol="false" tIns="0" lIns="0" bIns="0" rIns="0">
              <a:spAutoFit/>
            </a:bodyPr>
            <a:lstStyle/>
            <a:p>
              <a:pPr marL="0" indent="0" lvl="0">
                <a:lnSpc>
                  <a:spcPts val="2208"/>
                </a:lnSpc>
              </a:pPr>
              <a:r>
                <a:rPr lang="en-US" sz="1555" spc="-15">
                  <a:solidFill>
                    <a:srgbClr val="000000"/>
                  </a:solidFill>
                  <a:latin typeface="Clear Sans Regular"/>
                </a:rPr>
                <a:t>Only 39% of customers contacted accepted the campaign.</a:t>
              </a:r>
            </a:p>
          </p:txBody>
        </p:sp>
        <p:sp>
          <p:nvSpPr>
            <p:cNvPr name="TextBox 46" id="46"/>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39%</a:t>
              </a:r>
            </a:p>
          </p:txBody>
        </p:sp>
        <p:sp>
          <p:nvSpPr>
            <p:cNvPr name="TextBox 47" id="47"/>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SUCCESS RATE</a:t>
              </a:r>
            </a:p>
          </p:txBody>
        </p:sp>
      </p:grpSp>
      <p:grpSp>
        <p:nvGrpSpPr>
          <p:cNvPr name="Group 48" id="48"/>
          <p:cNvGrpSpPr/>
          <p:nvPr/>
        </p:nvGrpSpPr>
        <p:grpSpPr>
          <a:xfrm rot="0">
            <a:off x="13912168" y="5919003"/>
            <a:ext cx="3626282" cy="864534"/>
            <a:chOff x="0" y="0"/>
            <a:chExt cx="4835043" cy="1152713"/>
          </a:xfrm>
        </p:grpSpPr>
        <p:sp>
          <p:nvSpPr>
            <p:cNvPr name="TextBox 49" id="49"/>
            <p:cNvSpPr txBox="true"/>
            <p:nvPr/>
          </p:nvSpPr>
          <p:spPr>
            <a:xfrm rot="0">
              <a:off x="0" y="47625"/>
              <a:ext cx="4835043" cy="630645"/>
            </a:xfrm>
            <a:prstGeom prst="rect">
              <a:avLst/>
            </a:prstGeom>
          </p:spPr>
          <p:txBody>
            <a:bodyPr anchor="t" rtlCol="false" tIns="0" lIns="0" bIns="0" rIns="0">
              <a:spAutoFit/>
            </a:bodyPr>
            <a:lstStyle/>
            <a:p>
              <a:pPr>
                <a:lnSpc>
                  <a:spcPts val="3517"/>
                </a:lnSpc>
              </a:pPr>
              <a:r>
                <a:rPr lang="en-US" sz="3350" spc="-33">
                  <a:solidFill>
                    <a:srgbClr val="000000"/>
                  </a:solidFill>
                  <a:latin typeface="HK Grotesk Bold"/>
                </a:rPr>
                <a:t>214</a:t>
              </a:r>
            </a:p>
          </p:txBody>
        </p:sp>
        <p:sp>
          <p:nvSpPr>
            <p:cNvPr name="TextBox 50" id="50"/>
            <p:cNvSpPr txBox="true"/>
            <p:nvPr/>
          </p:nvSpPr>
          <p:spPr>
            <a:xfrm rot="0">
              <a:off x="0" y="786001"/>
              <a:ext cx="4835043" cy="366712"/>
            </a:xfrm>
            <a:prstGeom prst="rect">
              <a:avLst/>
            </a:prstGeom>
          </p:spPr>
          <p:txBody>
            <a:bodyPr anchor="t" rtlCol="false" tIns="0" lIns="0" bIns="0" rIns="0">
              <a:spAutoFit/>
            </a:bodyPr>
            <a:lstStyle/>
            <a:p>
              <a:pPr>
                <a:lnSpc>
                  <a:spcPts val="2010"/>
                </a:lnSpc>
              </a:pPr>
              <a:r>
                <a:rPr lang="en-US" sz="1914" spc="-19">
                  <a:solidFill>
                    <a:srgbClr val="000000"/>
                  </a:solidFill>
                  <a:latin typeface="HK Grotesk Bold"/>
                </a:rPr>
                <a:t>CUSTOMERS CONTACTED</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5349274" y="1050510"/>
            <a:ext cx="1216946" cy="1216946"/>
            <a:chOff x="1371600" y="6705600"/>
            <a:chExt cx="10972800" cy="10972800"/>
          </a:xfrm>
        </p:grpSpPr>
        <p:sp>
          <p:nvSpPr>
            <p:cNvPr name="Freeform 3" id="3"/>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15019074" y="1827482"/>
            <a:ext cx="1216946" cy="1216946"/>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76679" y="1028069"/>
            <a:ext cx="2762136" cy="2016359"/>
          </a:xfrm>
          <a:prstGeom prst="rect">
            <a:avLst/>
          </a:prstGeom>
        </p:spPr>
      </p:pic>
      <p:sp>
        <p:nvSpPr>
          <p:cNvPr name="TextBox 6" id="6"/>
          <p:cNvSpPr txBox="true"/>
          <p:nvPr/>
        </p:nvSpPr>
        <p:spPr>
          <a:xfrm rot="0">
            <a:off x="1028700" y="1550839"/>
            <a:ext cx="10626659" cy="1107778"/>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NEXT STEPS!</a:t>
            </a:r>
          </a:p>
        </p:txBody>
      </p:sp>
      <p:sp>
        <p:nvSpPr>
          <p:cNvPr name="TextBox 7" id="7"/>
          <p:cNvSpPr txBox="true"/>
          <p:nvPr/>
        </p:nvSpPr>
        <p:spPr>
          <a:xfrm rot="0">
            <a:off x="806484" y="3589269"/>
            <a:ext cx="14027183" cy="4252371"/>
          </a:xfrm>
          <a:prstGeom prst="rect">
            <a:avLst/>
          </a:prstGeom>
        </p:spPr>
        <p:txBody>
          <a:bodyPr anchor="t" rtlCol="false" tIns="0" lIns="0" bIns="0" rIns="0">
            <a:spAutoFit/>
          </a:bodyPr>
          <a:lstStyle/>
          <a:p>
            <a:pPr marL="820488" indent="-410244" lvl="1">
              <a:lnSpc>
                <a:spcPts val="6650"/>
              </a:lnSpc>
              <a:buFont typeface="Arial"/>
              <a:buChar char="•"/>
            </a:pPr>
            <a:r>
              <a:rPr lang="en-US" sz="3800" spc="-38">
                <a:solidFill>
                  <a:srgbClr val="000000"/>
                </a:solidFill>
                <a:latin typeface="HK Grotesk Bold"/>
              </a:rPr>
              <a:t>TRY A MANUAL RFM SEGMENTATION USING MARKETING TEAMS KNOWLEDGE AND INSIGHTS;</a:t>
            </a:r>
          </a:p>
          <a:p>
            <a:pPr marL="820488" indent="-410244" lvl="1">
              <a:lnSpc>
                <a:spcPts val="7030"/>
              </a:lnSpc>
              <a:buFont typeface="Arial"/>
              <a:buChar char="•"/>
            </a:pPr>
            <a:r>
              <a:rPr lang="en-US" sz="3800" spc="-38">
                <a:solidFill>
                  <a:srgbClr val="000000"/>
                </a:solidFill>
                <a:latin typeface="HK Grotesk Bold"/>
              </a:rPr>
              <a:t>ASSESS THE USE OF MORE COMPLEX ALGORITHMS LIKE TREE BASED CLASSIFIERS, XGB BOOSTING FRAMEWORK, AND DEEP LEARNING TECHNIQUES.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3030"/>
        </a:solidFill>
      </p:bgPr>
    </p:bg>
    <p:spTree>
      <p:nvGrpSpPr>
        <p:cNvPr id="1" name=""/>
        <p:cNvGrpSpPr/>
        <p:nvPr/>
      </p:nvGrpSpPr>
      <p:grpSpPr>
        <a:xfrm>
          <a:off x="0" y="0"/>
          <a:ext cx="0" cy="0"/>
          <a:chOff x="0" y="0"/>
          <a:chExt cx="0" cy="0"/>
        </a:xfrm>
      </p:grpSpPr>
      <p:grpSp>
        <p:nvGrpSpPr>
          <p:cNvPr name="Group 2" id="2"/>
          <p:cNvGrpSpPr/>
          <p:nvPr/>
        </p:nvGrpSpPr>
        <p:grpSpPr>
          <a:xfrm rot="0">
            <a:off x="5150300" y="1854337"/>
            <a:ext cx="7987401" cy="6578326"/>
            <a:chOff x="0" y="0"/>
            <a:chExt cx="10649868" cy="8771101"/>
          </a:xfrm>
        </p:grpSpPr>
        <p:sp>
          <p:nvSpPr>
            <p:cNvPr name="TextBox 3" id="3"/>
            <p:cNvSpPr txBox="true"/>
            <p:nvPr/>
          </p:nvSpPr>
          <p:spPr>
            <a:xfrm rot="0">
              <a:off x="0" y="133350"/>
              <a:ext cx="10649868" cy="3523206"/>
            </a:xfrm>
            <a:prstGeom prst="rect">
              <a:avLst/>
            </a:prstGeom>
          </p:spPr>
          <p:txBody>
            <a:bodyPr anchor="t" rtlCol="false" tIns="0" lIns="0" bIns="0" rIns="0">
              <a:spAutoFit/>
            </a:bodyPr>
            <a:lstStyle/>
            <a:p>
              <a:pPr algn="ctr">
                <a:lnSpc>
                  <a:spcPts val="10080"/>
                </a:lnSpc>
              </a:pPr>
              <a:r>
                <a:rPr lang="en-US" sz="9600" spc="-96">
                  <a:solidFill>
                    <a:srgbClr val="000000"/>
                  </a:solidFill>
                  <a:latin typeface="HK Grotesk Bold Bold"/>
                </a:rPr>
                <a:t>ANY QUESTIONS?</a:t>
              </a:r>
            </a:p>
          </p:txBody>
        </p:sp>
        <p:sp>
          <p:nvSpPr>
            <p:cNvPr name="TextBox 4" id="4"/>
            <p:cNvSpPr txBox="true"/>
            <p:nvPr/>
          </p:nvSpPr>
          <p:spPr>
            <a:xfrm rot="0">
              <a:off x="111049" y="6608323"/>
              <a:ext cx="10427769" cy="807543"/>
            </a:xfrm>
            <a:prstGeom prst="rect">
              <a:avLst/>
            </a:prstGeom>
          </p:spPr>
          <p:txBody>
            <a:bodyPr anchor="t" rtlCol="false" tIns="0" lIns="0" bIns="0" rIns="0">
              <a:spAutoFit/>
            </a:bodyPr>
            <a:lstStyle/>
            <a:p>
              <a:pPr algn="ctr" marL="0" indent="0" lvl="0">
                <a:lnSpc>
                  <a:spcPts val="5112"/>
                </a:lnSpc>
              </a:pPr>
              <a:r>
                <a:rPr lang="en-US" sz="3600" spc="-36">
                  <a:solidFill>
                    <a:srgbClr val="000000"/>
                  </a:solidFill>
                  <a:latin typeface="Clear Sans Regular"/>
                </a:rPr>
                <a:t>l.meireles.murtha.oliveira</a:t>
              </a:r>
              <a:r>
                <a:rPr lang="en-US" sz="3600" spc="-36" u="none">
                  <a:solidFill>
                    <a:srgbClr val="000000"/>
                  </a:solidFill>
                  <a:latin typeface="Clear Sans Regular"/>
                </a:rPr>
                <a:t>@gmail.com</a:t>
              </a:r>
            </a:p>
          </p:txBody>
        </p:sp>
        <p:sp>
          <p:nvSpPr>
            <p:cNvPr name="TextBox 5" id="5"/>
            <p:cNvSpPr txBox="true"/>
            <p:nvPr/>
          </p:nvSpPr>
          <p:spPr>
            <a:xfrm rot="0">
              <a:off x="111049" y="7963559"/>
              <a:ext cx="10427769" cy="807543"/>
            </a:xfrm>
            <a:prstGeom prst="rect">
              <a:avLst/>
            </a:prstGeom>
          </p:spPr>
          <p:txBody>
            <a:bodyPr anchor="t" rtlCol="false" tIns="0" lIns="0" bIns="0" rIns="0">
              <a:spAutoFit/>
            </a:bodyPr>
            <a:lstStyle/>
            <a:p>
              <a:pPr algn="ctr" marL="0" indent="0" lvl="0">
                <a:lnSpc>
                  <a:spcPts val="5112"/>
                </a:lnSpc>
              </a:pPr>
              <a:r>
                <a:rPr lang="en-US" sz="3600" spc="-36">
                  <a:solidFill>
                    <a:srgbClr val="000000"/>
                  </a:solidFill>
                  <a:latin typeface="Clear Sans Regular"/>
                </a:rPr>
                <a:t>ht</a:t>
              </a:r>
              <a:r>
                <a:rPr lang="en-US" sz="3600" spc="-36">
                  <a:solidFill>
                    <a:srgbClr val="000000"/>
                  </a:solidFill>
                  <a:latin typeface="Clear Sans Regular"/>
                </a:rPr>
                <a:t>t</a:t>
              </a:r>
              <a:r>
                <a:rPr lang="en-US" sz="3600" spc="-36" u="none">
                  <a:solidFill>
                    <a:srgbClr val="000000"/>
                  </a:solidFill>
                  <a:latin typeface="Clear Sans Regular"/>
                </a:rPr>
                <a:t>p</a:t>
              </a:r>
              <a:r>
                <a:rPr lang="en-US" sz="3600" spc="-36">
                  <a:solidFill>
                    <a:srgbClr val="000000"/>
                  </a:solidFill>
                  <a:latin typeface="Clear Sans Regular"/>
                </a:rPr>
                <a:t>s</a:t>
              </a:r>
              <a:r>
                <a:rPr lang="en-US" sz="3600" spc="-36" u="none">
                  <a:solidFill>
                    <a:srgbClr val="000000"/>
                  </a:solidFill>
                  <a:latin typeface="Clear Sans Regular"/>
                </a:rPr>
                <a:t>://g</a:t>
              </a:r>
              <a:r>
                <a:rPr lang="en-US" sz="3600" spc="-36">
                  <a:solidFill>
                    <a:srgbClr val="000000"/>
                  </a:solidFill>
                  <a:latin typeface="Clear Sans Regular"/>
                </a:rPr>
                <a:t>it</a:t>
              </a:r>
              <a:r>
                <a:rPr lang="en-US" sz="3600" spc="-36" u="none">
                  <a:solidFill>
                    <a:srgbClr val="000000"/>
                  </a:solidFill>
                  <a:latin typeface="Clear Sans Regular"/>
                </a:rPr>
                <a:t>hub</a:t>
              </a:r>
              <a:r>
                <a:rPr lang="en-US" sz="3600" spc="-36">
                  <a:solidFill>
                    <a:srgbClr val="000000"/>
                  </a:solidFill>
                  <a:latin typeface="Clear Sans Regular"/>
                </a:rPr>
                <a:t>.com</a:t>
              </a:r>
              <a:r>
                <a:rPr lang="en-US" sz="3600" spc="-36" u="none">
                  <a:solidFill>
                    <a:srgbClr val="000000"/>
                  </a:solidFill>
                  <a:latin typeface="Clear Sans Regular"/>
                </a:rPr>
                <a:t>/leoMurtha</a:t>
              </a: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4424203" y="4225437"/>
              <a:ext cx="1801462" cy="261212"/>
            </a:xfrm>
            <a:prstGeom prst="rect">
              <a:avLst/>
            </a:prstGeom>
          </p:spPr>
        </p:pic>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98489">
            <a:off x="15086896" y="772276"/>
            <a:ext cx="2004826" cy="1463523"/>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362986">
            <a:off x="961309" y="8125115"/>
            <a:ext cx="2004826" cy="1463523"/>
          </a:xfrm>
          <a:prstGeom prst="rect">
            <a:avLst/>
          </a:prstGeom>
        </p:spPr>
      </p:pic>
      <p:grpSp>
        <p:nvGrpSpPr>
          <p:cNvPr name="Group 9" id="9"/>
          <p:cNvGrpSpPr/>
          <p:nvPr/>
        </p:nvGrpSpPr>
        <p:grpSpPr>
          <a:xfrm rot="0">
            <a:off x="1028700" y="1028700"/>
            <a:ext cx="1870044" cy="1626528"/>
            <a:chOff x="0" y="0"/>
            <a:chExt cx="2493392" cy="2168704"/>
          </a:xfrm>
        </p:grpSpPr>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0" y="0"/>
              <a:ext cx="2168704" cy="2168704"/>
            </a:xfrm>
            <a:prstGeom prst="rect">
              <a:avLst/>
            </a:prstGeom>
          </p:spPr>
        </p:pic>
        <p:grpSp>
          <p:nvGrpSpPr>
            <p:cNvPr name="Group 11" id="11"/>
            <p:cNvGrpSpPr>
              <a:grpSpLocks noChangeAspect="true"/>
            </p:cNvGrpSpPr>
            <p:nvPr/>
          </p:nvGrpSpPr>
          <p:grpSpPr>
            <a:xfrm rot="-10800000">
              <a:off x="1849795" y="762554"/>
              <a:ext cx="643597" cy="643597"/>
              <a:chOff x="1371600" y="6705600"/>
              <a:chExt cx="10972800" cy="10972800"/>
            </a:xfrm>
          </p:grpSpPr>
          <p:sp>
            <p:nvSpPr>
              <p:cNvPr name="Freeform 12" id="12"/>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grpSp>
        <p:nvGrpSpPr>
          <p:cNvPr name="Group 13" id="13"/>
          <p:cNvGrpSpPr/>
          <p:nvPr/>
        </p:nvGrpSpPr>
        <p:grpSpPr>
          <a:xfrm rot="-10800000">
            <a:off x="15389256" y="7631772"/>
            <a:ext cx="1870044" cy="1626528"/>
            <a:chOff x="0" y="0"/>
            <a:chExt cx="2493392" cy="2168704"/>
          </a:xfrm>
        </p:grpSpPr>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0" y="0"/>
              <a:ext cx="2168704" cy="2168704"/>
            </a:xfrm>
            <a:prstGeom prst="rect">
              <a:avLst/>
            </a:prstGeom>
          </p:spPr>
        </p:pic>
        <p:grpSp>
          <p:nvGrpSpPr>
            <p:cNvPr name="Group 15" id="15"/>
            <p:cNvGrpSpPr>
              <a:grpSpLocks noChangeAspect="true"/>
            </p:cNvGrpSpPr>
            <p:nvPr/>
          </p:nvGrpSpPr>
          <p:grpSpPr>
            <a:xfrm rot="-10800000">
              <a:off x="1849795" y="762554"/>
              <a:ext cx="643597" cy="643597"/>
              <a:chOff x="1371600" y="6705600"/>
              <a:chExt cx="10972800" cy="10972800"/>
            </a:xfrm>
          </p:grpSpPr>
          <p:sp>
            <p:nvSpPr>
              <p:cNvPr name="Freeform 16" id="16"/>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3030"/>
        </a:solidFill>
      </p:bgPr>
    </p:bg>
    <p:spTree>
      <p:nvGrpSpPr>
        <p:cNvPr id="1" name=""/>
        <p:cNvGrpSpPr/>
        <p:nvPr/>
      </p:nvGrpSpPr>
      <p:grpSpPr>
        <a:xfrm>
          <a:off x="0" y="0"/>
          <a:ext cx="0" cy="0"/>
          <a:chOff x="0" y="0"/>
          <a:chExt cx="0" cy="0"/>
        </a:xfrm>
      </p:grpSpPr>
      <p:grpSp>
        <p:nvGrpSpPr>
          <p:cNvPr name="Group 2" id="2"/>
          <p:cNvGrpSpPr/>
          <p:nvPr/>
        </p:nvGrpSpPr>
        <p:grpSpPr>
          <a:xfrm rot="0">
            <a:off x="857565" y="1028700"/>
            <a:ext cx="7700367" cy="3048928"/>
            <a:chOff x="0" y="0"/>
            <a:chExt cx="10267156" cy="4065237"/>
          </a:xfrm>
        </p:grpSpPr>
        <p:sp>
          <p:nvSpPr>
            <p:cNvPr name="TextBox 3" id="3"/>
            <p:cNvSpPr txBox="true"/>
            <p:nvPr/>
          </p:nvSpPr>
          <p:spPr>
            <a:xfrm rot="0">
              <a:off x="0" y="104775"/>
              <a:ext cx="10267156" cy="151078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SUMMARY</a:t>
              </a:r>
            </a:p>
          </p:txBody>
        </p:sp>
        <p:sp>
          <p:nvSpPr>
            <p:cNvPr name="TextBox 4" id="4"/>
            <p:cNvSpPr txBox="true"/>
            <p:nvPr/>
          </p:nvSpPr>
          <p:spPr>
            <a:xfrm rot="0">
              <a:off x="0" y="1824308"/>
              <a:ext cx="10267156" cy="2240930"/>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a:rPr>
                <a:t>This presentation will follow these four major topics, in which the key takeaways from the study case will be discussed.</a:t>
              </a:r>
            </a:p>
          </p:txBody>
        </p:sp>
      </p:grpSp>
      <p:sp>
        <p:nvSpPr>
          <p:cNvPr name="AutoShape 5" id="5"/>
          <p:cNvSpPr/>
          <p:nvPr/>
        </p:nvSpPr>
        <p:spPr>
          <a:xfrm rot="0">
            <a:off x="10120966" y="1165371"/>
            <a:ext cx="5540727" cy="1159713"/>
          </a:xfrm>
          <a:prstGeom prst="rect">
            <a:avLst/>
          </a:prstGeom>
          <a:solidFill>
            <a:srgbClr val="000000"/>
          </a:solidFill>
        </p:spPr>
      </p:sp>
      <p:sp>
        <p:nvSpPr>
          <p:cNvPr name="AutoShape 6" id="6"/>
          <p:cNvSpPr/>
          <p:nvPr/>
        </p:nvSpPr>
        <p:spPr>
          <a:xfrm rot="0">
            <a:off x="11328920" y="1028700"/>
            <a:ext cx="4500209" cy="1159713"/>
          </a:xfrm>
          <a:prstGeom prst="rect">
            <a:avLst/>
          </a:prstGeom>
          <a:solidFill>
            <a:srgbClr val="FFFFFF"/>
          </a:solidFill>
        </p:spPr>
      </p:sp>
      <p:sp>
        <p:nvSpPr>
          <p:cNvPr name="TextBox 7" id="7"/>
          <p:cNvSpPr txBox="true"/>
          <p:nvPr/>
        </p:nvSpPr>
        <p:spPr>
          <a:xfrm rot="0">
            <a:off x="10371262" y="1363489"/>
            <a:ext cx="714372" cy="660581"/>
          </a:xfrm>
          <a:prstGeom prst="rect">
            <a:avLst/>
          </a:prstGeom>
        </p:spPr>
        <p:txBody>
          <a:bodyPr anchor="t" rtlCol="false" tIns="0" lIns="0" bIns="0" rIns="0">
            <a:spAutoFit/>
          </a:bodyPr>
          <a:lstStyle/>
          <a:p>
            <a:pPr algn="ctr" marL="0" indent="0" lvl="0">
              <a:lnSpc>
                <a:spcPts val="5450"/>
              </a:lnSpc>
            </a:pPr>
            <a:r>
              <a:rPr lang="en-US" sz="3838" spc="-38" u="none">
                <a:solidFill>
                  <a:srgbClr val="FF3030"/>
                </a:solidFill>
                <a:latin typeface="Clear Sans Regular Bold"/>
              </a:rPr>
              <a:t>01</a:t>
            </a:r>
          </a:p>
        </p:txBody>
      </p:sp>
      <p:sp>
        <p:nvSpPr>
          <p:cNvPr name="TextBox 8" id="8"/>
          <p:cNvSpPr txBox="true"/>
          <p:nvPr/>
        </p:nvSpPr>
        <p:spPr>
          <a:xfrm rot="0">
            <a:off x="11763081" y="1289615"/>
            <a:ext cx="3631886" cy="571209"/>
          </a:xfrm>
          <a:prstGeom prst="rect">
            <a:avLst/>
          </a:prstGeom>
        </p:spPr>
        <p:txBody>
          <a:bodyPr anchor="t" rtlCol="false" tIns="0" lIns="0" bIns="0" rIns="0">
            <a:spAutoFit/>
          </a:bodyPr>
          <a:lstStyle/>
          <a:p>
            <a:pPr marL="0" indent="0" lvl="0">
              <a:lnSpc>
                <a:spcPts val="4769"/>
              </a:lnSpc>
            </a:pPr>
            <a:r>
              <a:rPr lang="en-US" sz="3358" spc="-33">
                <a:solidFill>
                  <a:srgbClr val="000000"/>
                </a:solidFill>
                <a:latin typeface="Clear Sans Regular"/>
              </a:rPr>
              <a:t>Introduction</a:t>
            </a:r>
          </a:p>
        </p:txBody>
      </p:sp>
      <p:sp>
        <p:nvSpPr>
          <p:cNvPr name="AutoShape 9" id="9"/>
          <p:cNvSpPr/>
          <p:nvPr/>
        </p:nvSpPr>
        <p:spPr>
          <a:xfrm rot="0">
            <a:off x="10120966" y="3503295"/>
            <a:ext cx="5540727" cy="1159713"/>
          </a:xfrm>
          <a:prstGeom prst="rect">
            <a:avLst/>
          </a:prstGeom>
          <a:solidFill>
            <a:srgbClr val="000000"/>
          </a:solidFill>
        </p:spPr>
      </p:sp>
      <p:sp>
        <p:nvSpPr>
          <p:cNvPr name="AutoShape 10" id="10"/>
          <p:cNvSpPr/>
          <p:nvPr/>
        </p:nvSpPr>
        <p:spPr>
          <a:xfrm rot="0">
            <a:off x="11328920" y="3366624"/>
            <a:ext cx="4500209" cy="1159713"/>
          </a:xfrm>
          <a:prstGeom prst="rect">
            <a:avLst/>
          </a:prstGeom>
          <a:solidFill>
            <a:srgbClr val="FFFFFF"/>
          </a:solidFill>
        </p:spPr>
      </p:sp>
      <p:sp>
        <p:nvSpPr>
          <p:cNvPr name="TextBox 11" id="11"/>
          <p:cNvSpPr txBox="true"/>
          <p:nvPr/>
        </p:nvSpPr>
        <p:spPr>
          <a:xfrm rot="0">
            <a:off x="10371262" y="3701413"/>
            <a:ext cx="714372" cy="660581"/>
          </a:xfrm>
          <a:prstGeom prst="rect">
            <a:avLst/>
          </a:prstGeom>
        </p:spPr>
        <p:txBody>
          <a:bodyPr anchor="t" rtlCol="false" tIns="0" lIns="0" bIns="0" rIns="0">
            <a:spAutoFit/>
          </a:bodyPr>
          <a:lstStyle/>
          <a:p>
            <a:pPr algn="ctr" marL="0" indent="0" lvl="0">
              <a:lnSpc>
                <a:spcPts val="5450"/>
              </a:lnSpc>
            </a:pPr>
            <a:r>
              <a:rPr lang="en-US" sz="3838" spc="-38" u="none">
                <a:solidFill>
                  <a:srgbClr val="FF3030"/>
                </a:solidFill>
                <a:latin typeface="Clear Sans Regular Bold"/>
              </a:rPr>
              <a:t>02</a:t>
            </a:r>
          </a:p>
        </p:txBody>
      </p:sp>
      <p:sp>
        <p:nvSpPr>
          <p:cNvPr name="TextBox 12" id="12"/>
          <p:cNvSpPr txBox="true"/>
          <p:nvPr/>
        </p:nvSpPr>
        <p:spPr>
          <a:xfrm rot="0">
            <a:off x="11763081" y="3627539"/>
            <a:ext cx="3631886" cy="571209"/>
          </a:xfrm>
          <a:prstGeom prst="rect">
            <a:avLst/>
          </a:prstGeom>
        </p:spPr>
        <p:txBody>
          <a:bodyPr anchor="t" rtlCol="false" tIns="0" lIns="0" bIns="0" rIns="0">
            <a:spAutoFit/>
          </a:bodyPr>
          <a:lstStyle/>
          <a:p>
            <a:pPr marL="0" indent="0" lvl="0">
              <a:lnSpc>
                <a:spcPts val="4769"/>
              </a:lnSpc>
            </a:pPr>
            <a:r>
              <a:rPr lang="en-US" sz="3358" spc="-33">
                <a:solidFill>
                  <a:srgbClr val="000000"/>
                </a:solidFill>
                <a:latin typeface="Clear Sans Regular"/>
              </a:rPr>
              <a:t>Customer Analysis</a:t>
            </a:r>
          </a:p>
        </p:txBody>
      </p:sp>
      <p:sp>
        <p:nvSpPr>
          <p:cNvPr name="AutoShape 13" id="13"/>
          <p:cNvSpPr/>
          <p:nvPr/>
        </p:nvSpPr>
        <p:spPr>
          <a:xfrm rot="0">
            <a:off x="10120966" y="5917419"/>
            <a:ext cx="5540727" cy="1159713"/>
          </a:xfrm>
          <a:prstGeom prst="rect">
            <a:avLst/>
          </a:prstGeom>
          <a:solidFill>
            <a:srgbClr val="000000"/>
          </a:solidFill>
        </p:spPr>
      </p:sp>
      <p:sp>
        <p:nvSpPr>
          <p:cNvPr name="AutoShape 14" id="14"/>
          <p:cNvSpPr/>
          <p:nvPr/>
        </p:nvSpPr>
        <p:spPr>
          <a:xfrm rot="0">
            <a:off x="11328920" y="5780748"/>
            <a:ext cx="4500209" cy="1159713"/>
          </a:xfrm>
          <a:prstGeom prst="rect">
            <a:avLst/>
          </a:prstGeom>
          <a:solidFill>
            <a:srgbClr val="FFFFFF"/>
          </a:solidFill>
        </p:spPr>
      </p:sp>
      <p:sp>
        <p:nvSpPr>
          <p:cNvPr name="TextBox 15" id="15"/>
          <p:cNvSpPr txBox="true"/>
          <p:nvPr/>
        </p:nvSpPr>
        <p:spPr>
          <a:xfrm rot="0">
            <a:off x="10371262" y="6115537"/>
            <a:ext cx="714372" cy="660581"/>
          </a:xfrm>
          <a:prstGeom prst="rect">
            <a:avLst/>
          </a:prstGeom>
        </p:spPr>
        <p:txBody>
          <a:bodyPr anchor="t" rtlCol="false" tIns="0" lIns="0" bIns="0" rIns="0">
            <a:spAutoFit/>
          </a:bodyPr>
          <a:lstStyle/>
          <a:p>
            <a:pPr algn="ctr" marL="0" indent="0" lvl="0">
              <a:lnSpc>
                <a:spcPts val="5450"/>
              </a:lnSpc>
            </a:pPr>
            <a:r>
              <a:rPr lang="en-US" sz="3838" spc="-38" u="none">
                <a:solidFill>
                  <a:srgbClr val="FF3030"/>
                </a:solidFill>
                <a:latin typeface="Clear Sans Regular Bold"/>
              </a:rPr>
              <a:t>03</a:t>
            </a:r>
          </a:p>
        </p:txBody>
      </p:sp>
      <p:sp>
        <p:nvSpPr>
          <p:cNvPr name="TextBox 16" id="16"/>
          <p:cNvSpPr txBox="true"/>
          <p:nvPr/>
        </p:nvSpPr>
        <p:spPr>
          <a:xfrm rot="0">
            <a:off x="11763081" y="5742477"/>
            <a:ext cx="3631886" cy="1169579"/>
          </a:xfrm>
          <a:prstGeom prst="rect">
            <a:avLst/>
          </a:prstGeom>
        </p:spPr>
        <p:txBody>
          <a:bodyPr anchor="t" rtlCol="false" tIns="0" lIns="0" bIns="0" rIns="0">
            <a:spAutoFit/>
          </a:bodyPr>
          <a:lstStyle/>
          <a:p>
            <a:pPr marL="0" indent="0" lvl="0">
              <a:lnSpc>
                <a:spcPts val="4769"/>
              </a:lnSpc>
            </a:pPr>
            <a:r>
              <a:rPr lang="en-US" sz="3358" spc="-33">
                <a:solidFill>
                  <a:srgbClr val="000000"/>
                </a:solidFill>
                <a:latin typeface="Clear Sans Regular"/>
              </a:rPr>
              <a:t>Customer Segmentation</a:t>
            </a:r>
          </a:p>
        </p:txBody>
      </p:sp>
      <p:grpSp>
        <p:nvGrpSpPr>
          <p:cNvPr name="Group 17" id="17"/>
          <p:cNvGrpSpPr/>
          <p:nvPr/>
        </p:nvGrpSpPr>
        <p:grpSpPr>
          <a:xfrm rot="0">
            <a:off x="735253" y="7347198"/>
            <a:ext cx="4139477" cy="2681302"/>
            <a:chOff x="0" y="0"/>
            <a:chExt cx="5519302" cy="3575069"/>
          </a:xfrm>
        </p:grpSpPr>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1313706">
              <a:off x="340556" y="545071"/>
              <a:ext cx="3404010" cy="2484927"/>
            </a:xfrm>
            <a:prstGeom prst="rect">
              <a:avLst/>
            </a:prstGeom>
          </p:spPr>
        </p:pic>
        <p:grpSp>
          <p:nvGrpSpPr>
            <p:cNvPr name="Group 19" id="19"/>
            <p:cNvGrpSpPr>
              <a:grpSpLocks noChangeAspect="true"/>
            </p:cNvGrpSpPr>
            <p:nvPr/>
          </p:nvGrpSpPr>
          <p:grpSpPr>
            <a:xfrm rot="0">
              <a:off x="4526543" y="1555376"/>
              <a:ext cx="992759" cy="992759"/>
              <a:chOff x="1371600" y="6705600"/>
              <a:chExt cx="10972800" cy="10972800"/>
            </a:xfrm>
          </p:grpSpPr>
          <p:sp>
            <p:nvSpPr>
              <p:cNvPr name="Freeform 20" id="20"/>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
        <p:nvSpPr>
          <p:cNvPr name="AutoShape 21" id="21"/>
          <p:cNvSpPr/>
          <p:nvPr/>
        </p:nvSpPr>
        <p:spPr>
          <a:xfrm rot="0">
            <a:off x="10120966" y="8289144"/>
            <a:ext cx="5540727" cy="1159713"/>
          </a:xfrm>
          <a:prstGeom prst="rect">
            <a:avLst/>
          </a:prstGeom>
          <a:solidFill>
            <a:srgbClr val="000000"/>
          </a:solidFill>
        </p:spPr>
      </p:sp>
      <p:sp>
        <p:nvSpPr>
          <p:cNvPr name="AutoShape 22" id="22"/>
          <p:cNvSpPr/>
          <p:nvPr/>
        </p:nvSpPr>
        <p:spPr>
          <a:xfrm rot="0">
            <a:off x="11328920" y="8152473"/>
            <a:ext cx="4500209" cy="1159713"/>
          </a:xfrm>
          <a:prstGeom prst="rect">
            <a:avLst/>
          </a:prstGeom>
          <a:solidFill>
            <a:srgbClr val="FFFFFF"/>
          </a:solidFill>
        </p:spPr>
      </p:sp>
      <p:sp>
        <p:nvSpPr>
          <p:cNvPr name="TextBox 23" id="23"/>
          <p:cNvSpPr txBox="true"/>
          <p:nvPr/>
        </p:nvSpPr>
        <p:spPr>
          <a:xfrm rot="0">
            <a:off x="10371262" y="8487262"/>
            <a:ext cx="714372" cy="660581"/>
          </a:xfrm>
          <a:prstGeom prst="rect">
            <a:avLst/>
          </a:prstGeom>
        </p:spPr>
        <p:txBody>
          <a:bodyPr anchor="t" rtlCol="false" tIns="0" lIns="0" bIns="0" rIns="0">
            <a:spAutoFit/>
          </a:bodyPr>
          <a:lstStyle/>
          <a:p>
            <a:pPr algn="ctr" marL="0" indent="0" lvl="0">
              <a:lnSpc>
                <a:spcPts val="5450"/>
              </a:lnSpc>
            </a:pPr>
            <a:r>
              <a:rPr lang="en-US" sz="3838" spc="-38" u="none">
                <a:solidFill>
                  <a:srgbClr val="FF3030"/>
                </a:solidFill>
                <a:latin typeface="Clear Sans Regular Bold"/>
              </a:rPr>
              <a:t>04</a:t>
            </a:r>
          </a:p>
        </p:txBody>
      </p:sp>
      <p:sp>
        <p:nvSpPr>
          <p:cNvPr name="TextBox 24" id="24"/>
          <p:cNvSpPr txBox="true"/>
          <p:nvPr/>
        </p:nvSpPr>
        <p:spPr>
          <a:xfrm rot="0">
            <a:off x="11763081" y="8413388"/>
            <a:ext cx="3631886" cy="571209"/>
          </a:xfrm>
          <a:prstGeom prst="rect">
            <a:avLst/>
          </a:prstGeom>
        </p:spPr>
        <p:txBody>
          <a:bodyPr anchor="t" rtlCol="false" tIns="0" lIns="0" bIns="0" rIns="0">
            <a:spAutoFit/>
          </a:bodyPr>
          <a:lstStyle/>
          <a:p>
            <a:pPr marL="0" indent="0" lvl="0">
              <a:lnSpc>
                <a:spcPts val="4769"/>
              </a:lnSpc>
            </a:pPr>
            <a:r>
              <a:rPr lang="en-US" sz="3358" spc="-33">
                <a:solidFill>
                  <a:srgbClr val="000000"/>
                </a:solidFill>
                <a:latin typeface="Clear Sans Regular"/>
              </a:rPr>
              <a:t>Assertive Model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5606121" y="1028700"/>
            <a:ext cx="2205629" cy="2205629"/>
          </a:xfrm>
          <a:prstGeom prst="rect">
            <a:avLst/>
          </a:prstGeom>
        </p:spPr>
      </p:pic>
      <p:sp>
        <p:nvSpPr>
          <p:cNvPr name="AutoShape 3" id="3"/>
          <p:cNvSpPr/>
          <p:nvPr/>
        </p:nvSpPr>
        <p:spPr>
          <a:xfrm rot="0">
            <a:off x="9010821" y="2336439"/>
            <a:ext cx="7507907" cy="6921861"/>
          </a:xfrm>
          <a:prstGeom prst="rect">
            <a:avLst/>
          </a:prstGeom>
          <a:solidFill>
            <a:srgbClr val="000000"/>
          </a:solidFill>
        </p:spPr>
      </p:sp>
      <p:sp>
        <p:nvSpPr>
          <p:cNvPr name="AutoShape 4" id="4"/>
          <p:cNvSpPr/>
          <p:nvPr/>
        </p:nvSpPr>
        <p:spPr>
          <a:xfrm rot="0">
            <a:off x="9167239" y="2131515"/>
            <a:ext cx="7541696" cy="6940933"/>
          </a:xfrm>
          <a:prstGeom prst="rect">
            <a:avLst/>
          </a:prstGeom>
          <a:solidFill>
            <a:srgbClr val="FF3030"/>
          </a:solidFill>
        </p:spPr>
      </p:sp>
      <p:sp>
        <p:nvSpPr>
          <p:cNvPr name="TextBox 5" id="5"/>
          <p:cNvSpPr txBox="true"/>
          <p:nvPr/>
        </p:nvSpPr>
        <p:spPr>
          <a:xfrm rot="0">
            <a:off x="1028700" y="1133475"/>
            <a:ext cx="7429671"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INTRODUCTION</a:t>
            </a:r>
          </a:p>
        </p:txBody>
      </p:sp>
      <p:sp>
        <p:nvSpPr>
          <p:cNvPr name="TextBox 6" id="6"/>
          <p:cNvSpPr txBox="true"/>
          <p:nvPr/>
        </p:nvSpPr>
        <p:spPr>
          <a:xfrm rot="0">
            <a:off x="1028700" y="2348019"/>
            <a:ext cx="7259510" cy="7406767"/>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Recently the company assessed that our profit growth for the next 3 years was not promising, concerned about this fact different strategies and ideas were discussed to overcome this bump in the company's growth. This presentation will be focusing on the strategies created to improve the marketing team's performance in marketing campaigns. To the right, we evaluate the last campaign's performance which in this case was not very successful.</a:t>
            </a:r>
          </a:p>
        </p:txBody>
      </p:sp>
      <p:grpSp>
        <p:nvGrpSpPr>
          <p:cNvPr name="Group 7" id="7"/>
          <p:cNvGrpSpPr/>
          <p:nvPr/>
        </p:nvGrpSpPr>
        <p:grpSpPr>
          <a:xfrm rot="0">
            <a:off x="9907259" y="2937397"/>
            <a:ext cx="6061656" cy="1995811"/>
            <a:chOff x="0" y="0"/>
            <a:chExt cx="8082208" cy="2661081"/>
          </a:xfrm>
        </p:grpSpPr>
        <p:sp>
          <p:nvSpPr>
            <p:cNvPr name="TextBox 8" id="8"/>
            <p:cNvSpPr txBox="true"/>
            <p:nvPr/>
          </p:nvSpPr>
          <p:spPr>
            <a:xfrm rot="0">
              <a:off x="0" y="2097883"/>
              <a:ext cx="8082208" cy="563198"/>
            </a:xfrm>
            <a:prstGeom prst="rect">
              <a:avLst/>
            </a:prstGeom>
          </p:spPr>
          <p:txBody>
            <a:bodyPr anchor="t" rtlCol="false" tIns="0" lIns="0" bIns="0" rIns="0">
              <a:spAutoFit/>
            </a:bodyPr>
            <a:lstStyle/>
            <a:p>
              <a:pPr marL="0" indent="0" lvl="0">
                <a:lnSpc>
                  <a:spcPts val="3692"/>
                </a:lnSpc>
              </a:pPr>
            </a:p>
          </p:txBody>
        </p:sp>
        <p:sp>
          <p:nvSpPr>
            <p:cNvPr name="TextBox 9" id="9"/>
            <p:cNvSpPr txBox="true"/>
            <p:nvPr/>
          </p:nvSpPr>
          <p:spPr>
            <a:xfrm rot="0">
              <a:off x="0" y="76200"/>
              <a:ext cx="8082208" cy="1061068"/>
            </a:xfrm>
            <a:prstGeom prst="rect">
              <a:avLst/>
            </a:prstGeom>
          </p:spPr>
          <p:txBody>
            <a:bodyPr anchor="t" rtlCol="false" tIns="0" lIns="0" bIns="0" rIns="0">
              <a:spAutoFit/>
            </a:bodyPr>
            <a:lstStyle/>
            <a:p>
              <a:pPr>
                <a:lnSpc>
                  <a:spcPts val="5879"/>
                </a:lnSpc>
              </a:pPr>
              <a:r>
                <a:rPr lang="en-US" sz="5599" spc="-55">
                  <a:solidFill>
                    <a:srgbClr val="000000"/>
                  </a:solidFill>
                  <a:latin typeface="HK Grotesk Bold"/>
                </a:rPr>
                <a:t>-45%</a:t>
              </a:r>
            </a:p>
          </p:txBody>
        </p:sp>
        <p:sp>
          <p:nvSpPr>
            <p:cNvPr name="TextBox 10" id="10"/>
            <p:cNvSpPr txBox="true"/>
            <p:nvPr/>
          </p:nvSpPr>
          <p:spPr>
            <a:xfrm rot="0">
              <a:off x="0" y="1323606"/>
              <a:ext cx="8082208" cy="606735"/>
            </a:xfrm>
            <a:prstGeom prst="rect">
              <a:avLst/>
            </a:prstGeom>
          </p:spPr>
          <p:txBody>
            <a:bodyPr anchor="t" rtlCol="false" tIns="0" lIns="0" bIns="0" rIns="0">
              <a:spAutoFit/>
            </a:bodyPr>
            <a:lstStyle/>
            <a:p>
              <a:pPr>
                <a:lnSpc>
                  <a:spcPts val="3359"/>
                </a:lnSpc>
              </a:pPr>
              <a:r>
                <a:rPr lang="en-US" sz="3199" spc="-31">
                  <a:solidFill>
                    <a:srgbClr val="000000"/>
                  </a:solidFill>
                  <a:latin typeface="HK Grotesk Bold"/>
                </a:rPr>
                <a:t>R</a:t>
              </a:r>
              <a:r>
                <a:rPr lang="en-US" sz="3199" spc="-31">
                  <a:solidFill>
                    <a:srgbClr val="000000"/>
                  </a:solidFill>
                  <a:latin typeface="HK Grotesk Bold"/>
                </a:rPr>
                <a:t>ETURN ON INVESTMENT (ROI)</a:t>
              </a:r>
            </a:p>
          </p:txBody>
        </p:sp>
      </p:grpSp>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6520825" y="8107372"/>
            <a:ext cx="1992950" cy="308907"/>
          </a:xfrm>
          <a:prstGeom prst="rect">
            <a:avLst/>
          </a:prstGeom>
        </p:spPr>
      </p:pic>
      <p:grpSp>
        <p:nvGrpSpPr>
          <p:cNvPr name="Group 12" id="12"/>
          <p:cNvGrpSpPr/>
          <p:nvPr/>
        </p:nvGrpSpPr>
        <p:grpSpPr>
          <a:xfrm rot="0">
            <a:off x="9907259" y="5961137"/>
            <a:ext cx="6061656" cy="2462278"/>
            <a:chOff x="0" y="0"/>
            <a:chExt cx="8082208" cy="3283038"/>
          </a:xfrm>
        </p:grpSpPr>
        <p:sp>
          <p:nvSpPr>
            <p:cNvPr name="TextBox 13" id="13"/>
            <p:cNvSpPr txBox="true"/>
            <p:nvPr/>
          </p:nvSpPr>
          <p:spPr>
            <a:xfrm rot="0">
              <a:off x="0" y="2097883"/>
              <a:ext cx="8082208" cy="1185155"/>
            </a:xfrm>
            <a:prstGeom prst="rect">
              <a:avLst/>
            </a:prstGeom>
          </p:spPr>
          <p:txBody>
            <a:bodyPr anchor="t" rtlCol="false" tIns="0" lIns="0" bIns="0" rIns="0">
              <a:spAutoFit/>
            </a:bodyPr>
            <a:lstStyle/>
            <a:p>
              <a:pPr marL="0" indent="0" lvl="0">
                <a:lnSpc>
                  <a:spcPts val="3692"/>
                </a:lnSpc>
              </a:pPr>
              <a:r>
                <a:rPr lang="en-US" sz="2600" spc="-26">
                  <a:solidFill>
                    <a:srgbClr val="000000"/>
                  </a:solidFill>
                  <a:latin typeface="Clear Sans Regular"/>
                </a:rPr>
                <a:t>Only 15% of customers accepted the campaign.</a:t>
              </a:r>
            </a:p>
          </p:txBody>
        </p:sp>
        <p:sp>
          <p:nvSpPr>
            <p:cNvPr name="TextBox 14" id="14"/>
            <p:cNvSpPr txBox="true"/>
            <p:nvPr/>
          </p:nvSpPr>
          <p:spPr>
            <a:xfrm rot="0">
              <a:off x="0" y="76200"/>
              <a:ext cx="8082208" cy="1061068"/>
            </a:xfrm>
            <a:prstGeom prst="rect">
              <a:avLst/>
            </a:prstGeom>
          </p:spPr>
          <p:txBody>
            <a:bodyPr anchor="t" rtlCol="false" tIns="0" lIns="0" bIns="0" rIns="0">
              <a:spAutoFit/>
            </a:bodyPr>
            <a:lstStyle/>
            <a:p>
              <a:pPr>
                <a:lnSpc>
                  <a:spcPts val="5879"/>
                </a:lnSpc>
              </a:pPr>
              <a:r>
                <a:rPr lang="en-US" sz="5599" spc="-55">
                  <a:solidFill>
                    <a:srgbClr val="000000"/>
                  </a:solidFill>
                  <a:latin typeface="HK Grotesk Bold"/>
                </a:rPr>
                <a:t>15%</a:t>
              </a:r>
            </a:p>
          </p:txBody>
        </p:sp>
        <p:sp>
          <p:nvSpPr>
            <p:cNvPr name="TextBox 15" id="15"/>
            <p:cNvSpPr txBox="true"/>
            <p:nvPr/>
          </p:nvSpPr>
          <p:spPr>
            <a:xfrm rot="0">
              <a:off x="0" y="1323606"/>
              <a:ext cx="8082208" cy="606735"/>
            </a:xfrm>
            <a:prstGeom prst="rect">
              <a:avLst/>
            </a:prstGeom>
          </p:spPr>
          <p:txBody>
            <a:bodyPr anchor="t" rtlCol="false" tIns="0" lIns="0" bIns="0" rIns="0">
              <a:spAutoFit/>
            </a:bodyPr>
            <a:lstStyle/>
            <a:p>
              <a:pPr>
                <a:lnSpc>
                  <a:spcPts val="3359"/>
                </a:lnSpc>
              </a:pPr>
              <a:r>
                <a:rPr lang="en-US" sz="3199" spc="-31">
                  <a:solidFill>
                    <a:srgbClr val="000000"/>
                  </a:solidFill>
                  <a:latin typeface="HK Grotesk Bold"/>
                </a:rPr>
                <a:t>SUCCESS RATE</a:t>
              </a:r>
            </a:p>
          </p:txBody>
        </p:sp>
      </p:grpSp>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941613" y="5143500"/>
            <a:ext cx="1992950" cy="288978"/>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3030"/>
        </a:solidFill>
      </p:bgPr>
    </p:bg>
    <p:spTree>
      <p:nvGrpSpPr>
        <p:cNvPr id="1" name=""/>
        <p:cNvGrpSpPr/>
        <p:nvPr/>
      </p:nvGrpSpPr>
      <p:grpSpPr>
        <a:xfrm>
          <a:off x="0" y="0"/>
          <a:ext cx="0" cy="0"/>
          <a:chOff x="0" y="0"/>
          <a:chExt cx="0" cy="0"/>
        </a:xfrm>
      </p:grpSpPr>
      <p:sp>
        <p:nvSpPr>
          <p:cNvPr name="AutoShape 2" id="2"/>
          <p:cNvSpPr/>
          <p:nvPr/>
        </p:nvSpPr>
        <p:spPr>
          <a:xfrm rot="0">
            <a:off x="1728006" y="4799996"/>
            <a:ext cx="7052113" cy="1870734"/>
          </a:xfrm>
          <a:prstGeom prst="rect">
            <a:avLst/>
          </a:prstGeom>
          <a:solidFill>
            <a:srgbClr val="000000"/>
          </a:solidFill>
        </p:spPr>
      </p:sp>
      <p:sp>
        <p:nvSpPr>
          <p:cNvPr name="AutoShape 3" id="3"/>
          <p:cNvSpPr/>
          <p:nvPr/>
        </p:nvSpPr>
        <p:spPr>
          <a:xfrm rot="0">
            <a:off x="1581125" y="4653115"/>
            <a:ext cx="7052113" cy="1870734"/>
          </a:xfrm>
          <a:prstGeom prst="rect">
            <a:avLst/>
          </a:prstGeom>
          <a:solidFill>
            <a:srgbClr val="FFFFFF"/>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2040433" y="5040209"/>
            <a:ext cx="1096546" cy="1096546"/>
          </a:xfrm>
          <a:prstGeom prst="rect">
            <a:avLst/>
          </a:prstGeom>
        </p:spPr>
      </p:pic>
      <p:sp>
        <p:nvSpPr>
          <p:cNvPr name="AutoShape 5" id="5"/>
          <p:cNvSpPr/>
          <p:nvPr/>
        </p:nvSpPr>
        <p:spPr>
          <a:xfrm rot="0">
            <a:off x="9665254" y="4799996"/>
            <a:ext cx="7052113" cy="1870734"/>
          </a:xfrm>
          <a:prstGeom prst="rect">
            <a:avLst/>
          </a:prstGeom>
          <a:solidFill>
            <a:srgbClr val="000000"/>
          </a:solidFill>
        </p:spPr>
      </p:sp>
      <p:sp>
        <p:nvSpPr>
          <p:cNvPr name="AutoShape 6" id="6"/>
          <p:cNvSpPr/>
          <p:nvPr/>
        </p:nvSpPr>
        <p:spPr>
          <a:xfrm rot="0">
            <a:off x="9518373" y="4653115"/>
            <a:ext cx="7052113" cy="1870734"/>
          </a:xfrm>
          <a:prstGeom prst="rect">
            <a:avLst/>
          </a:prstGeom>
          <a:solidFill>
            <a:srgbClr val="FFFFFF"/>
          </a:solidFill>
        </p:spPr>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9977681" y="5040209"/>
            <a:ext cx="1096546" cy="1096546"/>
          </a:xfrm>
          <a:prstGeom prst="rect">
            <a:avLst/>
          </a:prstGeom>
        </p:spPr>
      </p:pic>
      <p:sp>
        <p:nvSpPr>
          <p:cNvPr name="AutoShape 8" id="8"/>
          <p:cNvSpPr/>
          <p:nvPr/>
        </p:nvSpPr>
        <p:spPr>
          <a:xfrm rot="0">
            <a:off x="5587587" y="7387566"/>
            <a:ext cx="7052113" cy="1870734"/>
          </a:xfrm>
          <a:prstGeom prst="rect">
            <a:avLst/>
          </a:prstGeom>
          <a:solidFill>
            <a:srgbClr val="000000"/>
          </a:solidFill>
        </p:spPr>
      </p:sp>
      <p:sp>
        <p:nvSpPr>
          <p:cNvPr name="AutoShape 9" id="9"/>
          <p:cNvSpPr/>
          <p:nvPr/>
        </p:nvSpPr>
        <p:spPr>
          <a:xfrm rot="0">
            <a:off x="5440706" y="7240685"/>
            <a:ext cx="7052113" cy="1870734"/>
          </a:xfrm>
          <a:prstGeom prst="rect">
            <a:avLst/>
          </a:prstGeom>
          <a:solidFill>
            <a:srgbClr val="FFFFFF"/>
          </a:solidFill>
        </p:spPr>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5900013" y="7627779"/>
            <a:ext cx="1096546" cy="1096546"/>
          </a:xfrm>
          <a:prstGeom prst="rect">
            <a:avLst/>
          </a:prstGeom>
        </p:spPr>
      </p:pic>
      <p:grpSp>
        <p:nvGrpSpPr>
          <p:cNvPr name="Group 11" id="11"/>
          <p:cNvGrpSpPr/>
          <p:nvPr/>
        </p:nvGrpSpPr>
        <p:grpSpPr>
          <a:xfrm rot="0">
            <a:off x="1027708" y="340345"/>
            <a:ext cx="11096534" cy="4010122"/>
            <a:chOff x="0" y="0"/>
            <a:chExt cx="14795378" cy="5346830"/>
          </a:xfrm>
        </p:grpSpPr>
        <p:sp>
          <p:nvSpPr>
            <p:cNvPr name="TextBox 12" id="12"/>
            <p:cNvSpPr txBox="true"/>
            <p:nvPr/>
          </p:nvSpPr>
          <p:spPr>
            <a:xfrm rot="0">
              <a:off x="0" y="3113365"/>
              <a:ext cx="14795378" cy="2233464"/>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Assessing last campaign's performance, it's noticeable that there is a need to improve the marketing campaign's strategy and the marketing team's decision making.</a:t>
              </a:r>
            </a:p>
          </p:txBody>
        </p:sp>
        <p:sp>
          <p:nvSpPr>
            <p:cNvPr name="TextBox 13" id="13"/>
            <p:cNvSpPr txBox="true"/>
            <p:nvPr/>
          </p:nvSpPr>
          <p:spPr>
            <a:xfrm rot="0">
              <a:off x="0" y="114300"/>
              <a:ext cx="14795378" cy="2913620"/>
            </a:xfrm>
            <a:prstGeom prst="rect">
              <a:avLst/>
            </a:prstGeom>
          </p:spPr>
          <p:txBody>
            <a:bodyPr anchor="t" rtlCol="false" tIns="0" lIns="0" bIns="0" rIns="0">
              <a:spAutoFit/>
            </a:bodyPr>
            <a:lstStyle/>
            <a:p>
              <a:pPr>
                <a:lnSpc>
                  <a:spcPts val="8399"/>
                </a:lnSpc>
              </a:pPr>
              <a:r>
                <a:rPr lang="en-US" sz="7999" spc="-79">
                  <a:solidFill>
                    <a:srgbClr val="000000"/>
                  </a:solidFill>
                  <a:latin typeface="HK Grotesk Bold Bold"/>
                </a:rPr>
                <a:t>ROOM FOR IMPROVEMENT</a:t>
              </a:r>
            </a:p>
          </p:txBody>
        </p:sp>
      </p:grpSp>
      <p:grpSp>
        <p:nvGrpSpPr>
          <p:cNvPr name="Group 14" id="14"/>
          <p:cNvGrpSpPr/>
          <p:nvPr/>
        </p:nvGrpSpPr>
        <p:grpSpPr>
          <a:xfrm rot="0">
            <a:off x="14500780" y="1000125"/>
            <a:ext cx="2254687" cy="2303488"/>
            <a:chOff x="0" y="0"/>
            <a:chExt cx="3006249" cy="3071317"/>
          </a:xfrm>
        </p:grpSpPr>
        <p:pic>
          <p:nvPicPr>
            <p:cNvPr name="Picture 15" id="1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006249" cy="2194562"/>
            </a:xfrm>
            <a:prstGeom prst="rect">
              <a:avLst/>
            </a:prstGeom>
          </p:spPr>
        </p:pic>
        <p:grpSp>
          <p:nvGrpSpPr>
            <p:cNvPr name="Group 16" id="16"/>
            <p:cNvGrpSpPr>
              <a:grpSpLocks noChangeAspect="true"/>
            </p:cNvGrpSpPr>
            <p:nvPr/>
          </p:nvGrpSpPr>
          <p:grpSpPr>
            <a:xfrm rot="0">
              <a:off x="2129495" y="2194562"/>
              <a:ext cx="876755" cy="876755"/>
              <a:chOff x="1371600" y="6705600"/>
              <a:chExt cx="10972800" cy="10972800"/>
            </a:xfrm>
          </p:grpSpPr>
          <p:sp>
            <p:nvSpPr>
              <p:cNvPr name="Freeform 17" id="17"/>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
        <p:nvSpPr>
          <p:cNvPr name="TextBox 18" id="18"/>
          <p:cNvSpPr txBox="true"/>
          <p:nvPr/>
        </p:nvSpPr>
        <p:spPr>
          <a:xfrm rot="0">
            <a:off x="3694277" y="5151906"/>
            <a:ext cx="4388334" cy="920777"/>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WHO ARE THE RESPONDENTS?</a:t>
            </a:r>
          </a:p>
        </p:txBody>
      </p:sp>
      <p:sp>
        <p:nvSpPr>
          <p:cNvPr name="TextBox 19" id="19"/>
          <p:cNvSpPr txBox="true"/>
          <p:nvPr/>
        </p:nvSpPr>
        <p:spPr>
          <a:xfrm rot="0">
            <a:off x="11714327" y="5151906"/>
            <a:ext cx="4388334" cy="920777"/>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WHAT IS THEIR BUYING BEHAVIOUR?</a:t>
            </a:r>
          </a:p>
        </p:txBody>
      </p:sp>
      <p:sp>
        <p:nvSpPr>
          <p:cNvPr name="TextBox 20" id="20"/>
          <p:cNvSpPr txBox="true"/>
          <p:nvPr/>
        </p:nvSpPr>
        <p:spPr>
          <a:xfrm rot="0">
            <a:off x="7647152" y="7739476"/>
            <a:ext cx="4388334" cy="920777"/>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IS IT POSSIBLE TO IDENTIFY THEM?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5349274" y="1050510"/>
            <a:ext cx="1216946" cy="1216946"/>
            <a:chOff x="1371600" y="6705600"/>
            <a:chExt cx="10972800" cy="10972800"/>
          </a:xfrm>
        </p:grpSpPr>
        <p:sp>
          <p:nvSpPr>
            <p:cNvPr name="Freeform 3" id="3"/>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15019074" y="1827482"/>
            <a:ext cx="1216946" cy="1216946"/>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76679" y="1028069"/>
            <a:ext cx="2762136" cy="2016359"/>
          </a:xfrm>
          <a:prstGeom prst="rect">
            <a:avLst/>
          </a:prstGeom>
        </p:spPr>
      </p:pic>
      <p:sp>
        <p:nvSpPr>
          <p:cNvPr name="TextBox 6" id="6"/>
          <p:cNvSpPr txBox="true"/>
          <p:nvPr/>
        </p:nvSpPr>
        <p:spPr>
          <a:xfrm rot="0">
            <a:off x="1028700" y="1551281"/>
            <a:ext cx="10626659"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CUSTOMER ANALYSIS</a:t>
            </a:r>
          </a:p>
        </p:txBody>
      </p:sp>
      <p:sp>
        <p:nvSpPr>
          <p:cNvPr name="TextBox 7" id="7"/>
          <p:cNvSpPr txBox="true"/>
          <p:nvPr/>
        </p:nvSpPr>
        <p:spPr>
          <a:xfrm rot="0">
            <a:off x="806484" y="4030775"/>
            <a:ext cx="14027183" cy="3369359"/>
          </a:xfrm>
          <a:prstGeom prst="rect">
            <a:avLst/>
          </a:prstGeom>
        </p:spPr>
        <p:txBody>
          <a:bodyPr anchor="t" rtlCol="false" tIns="0" lIns="0" bIns="0" rIns="0">
            <a:spAutoFit/>
          </a:bodyPr>
          <a:lstStyle/>
          <a:p>
            <a:pPr marL="820488" indent="-410244" lvl="1">
              <a:lnSpc>
                <a:spcPts val="6650"/>
              </a:lnSpc>
              <a:buFont typeface="Arial"/>
              <a:buChar char="•"/>
            </a:pPr>
            <a:r>
              <a:rPr lang="en-US" sz="3800" spc="-38">
                <a:solidFill>
                  <a:srgbClr val="000000"/>
                </a:solidFill>
                <a:latin typeface="HK Grotesk Bold"/>
              </a:rPr>
              <a:t>THOROUGH EXPLORATORY DATA ANALYSIS OF CUSTOMER'S HISTORICAL DATA;</a:t>
            </a:r>
          </a:p>
          <a:p>
            <a:pPr marL="820488" indent="-410244" lvl="1">
              <a:lnSpc>
                <a:spcPts val="7030"/>
              </a:lnSpc>
              <a:buFont typeface="Arial"/>
              <a:buChar char="•"/>
            </a:pPr>
            <a:r>
              <a:rPr lang="en-US" sz="3800" spc="-38">
                <a:solidFill>
                  <a:srgbClr val="000000"/>
                </a:solidFill>
                <a:latin typeface="HK Grotesk Bold"/>
              </a:rPr>
              <a:t>BUYING BEHAVIOUR ANALYSIS;</a:t>
            </a:r>
          </a:p>
          <a:p>
            <a:pPr marL="820488" indent="-410244" lvl="1">
              <a:lnSpc>
                <a:spcPts val="7030"/>
              </a:lnSpc>
              <a:buFont typeface="Arial"/>
              <a:buChar char="•"/>
            </a:pPr>
            <a:r>
              <a:rPr lang="en-US" sz="3800" spc="-38">
                <a:solidFill>
                  <a:srgbClr val="000000"/>
                </a:solidFill>
                <a:latin typeface="HK Grotesk Bold"/>
              </a:rPr>
              <a:t>CUSTOMER PROFILING OF RESPONDENTS.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14906739" y="295275"/>
            <a:ext cx="2337991" cy="1706733"/>
          </a:xfrm>
          <a:prstGeom prst="rect">
            <a:avLst/>
          </a:prstGeom>
        </p:spPr>
      </p:pic>
      <p:pic>
        <p:nvPicPr>
          <p:cNvPr name="Picture 3" id="3"/>
          <p:cNvPicPr>
            <a:picLocks noChangeAspect="true"/>
          </p:cNvPicPr>
          <p:nvPr/>
        </p:nvPicPr>
        <p:blipFill>
          <a:blip r:embed="rId3"/>
          <a:srcRect l="0" t="338" r="0" b="338"/>
          <a:stretch>
            <a:fillRect/>
          </a:stretch>
        </p:blipFill>
        <p:spPr>
          <a:xfrm flipH="false" flipV="false" rot="0">
            <a:off x="0" y="2606134"/>
            <a:ext cx="9344087" cy="6438515"/>
          </a:xfrm>
          <a:prstGeom prst="rect">
            <a:avLst/>
          </a:prstGeom>
        </p:spPr>
      </p:pic>
      <p:sp>
        <p:nvSpPr>
          <p:cNvPr name="TextBox 4" id="4"/>
          <p:cNvSpPr txBox="true"/>
          <p:nvPr/>
        </p:nvSpPr>
        <p:spPr>
          <a:xfrm rot="0">
            <a:off x="1028700" y="989306"/>
            <a:ext cx="10626659"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BUYING BEHAVIOUR</a:t>
            </a:r>
          </a:p>
        </p:txBody>
      </p:sp>
      <p:sp>
        <p:nvSpPr>
          <p:cNvPr name="TextBox 5" id="5"/>
          <p:cNvSpPr txBox="true"/>
          <p:nvPr/>
        </p:nvSpPr>
        <p:spPr>
          <a:xfrm rot="0">
            <a:off x="9144000" y="2495736"/>
            <a:ext cx="9322745" cy="4456176"/>
          </a:xfrm>
          <a:prstGeom prst="rect">
            <a:avLst/>
          </a:prstGeom>
        </p:spPr>
        <p:txBody>
          <a:bodyPr anchor="t" rtlCol="false" tIns="0" lIns="0" bIns="0" rIns="0">
            <a:spAutoFit/>
          </a:bodyPr>
          <a:lstStyle/>
          <a:p>
            <a:pPr marL="690880" indent="-345440" lvl="1">
              <a:lnSpc>
                <a:spcPts val="5952"/>
              </a:lnSpc>
              <a:buFont typeface="Arial"/>
              <a:buChar char="•"/>
            </a:pPr>
            <a:r>
              <a:rPr lang="en-US" sz="3200" spc="-32">
                <a:solidFill>
                  <a:srgbClr val="000000"/>
                </a:solidFill>
                <a:latin typeface="HK Grotesk Bold"/>
              </a:rPr>
              <a:t>In general, respondents were more active and usually spent greater values in each category;</a:t>
            </a:r>
          </a:p>
          <a:p>
            <a:pPr marL="690881" indent="-345440" lvl="1">
              <a:lnSpc>
                <a:spcPts val="5952"/>
              </a:lnSpc>
              <a:buFont typeface="Arial"/>
              <a:buChar char="•"/>
            </a:pPr>
            <a:r>
              <a:rPr lang="en-US" sz="3200" spc="-32">
                <a:solidFill>
                  <a:srgbClr val="000000"/>
                </a:solidFill>
                <a:latin typeface="HK Grotesk Bold"/>
              </a:rPr>
              <a:t>They used almost twice the catalog channel as the non-respondents;</a:t>
            </a:r>
          </a:p>
          <a:p>
            <a:pPr marL="690880" indent="-345440" lvl="1">
              <a:lnSpc>
                <a:spcPts val="5952"/>
              </a:lnSpc>
              <a:buFont typeface="Arial"/>
              <a:buChar char="•"/>
            </a:pPr>
            <a:r>
              <a:rPr lang="en-US" sz="3200" spc="-32">
                <a:solidFill>
                  <a:srgbClr val="000000"/>
                </a:solidFill>
                <a:latin typeface="HK Grotesk Bold"/>
              </a:rPr>
              <a:t>Over the past two years, they spent 148% more on wine products that the non-respondents.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78536" y="1543751"/>
            <a:ext cx="13930929" cy="7017705"/>
          </a:xfrm>
          <a:prstGeom prst="rect">
            <a:avLst/>
          </a:prstGeom>
        </p:spPr>
      </p:pic>
      <p:sp>
        <p:nvSpPr>
          <p:cNvPr name="TextBox 3" id="3"/>
          <p:cNvSpPr txBox="true"/>
          <p:nvPr/>
        </p:nvSpPr>
        <p:spPr>
          <a:xfrm rot="0">
            <a:off x="1028700" y="436856"/>
            <a:ext cx="12173581"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RESPONDENT'S PROFILE</a:t>
            </a:r>
          </a:p>
        </p:txBody>
      </p:sp>
      <p:grpSp>
        <p:nvGrpSpPr>
          <p:cNvPr name="Group 4" id="4"/>
          <p:cNvGrpSpPr>
            <a:grpSpLocks noChangeAspect="true"/>
          </p:cNvGrpSpPr>
          <p:nvPr/>
        </p:nvGrpSpPr>
        <p:grpSpPr>
          <a:xfrm rot="5400000">
            <a:off x="15617396" y="312504"/>
            <a:ext cx="688994" cy="688994"/>
            <a:chOff x="1371600" y="6705600"/>
            <a:chExt cx="10972800" cy="10972800"/>
          </a:xfrm>
        </p:grpSpPr>
        <p:sp>
          <p:nvSpPr>
            <p:cNvPr name="Freeform 5" id="5"/>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430448" y="752399"/>
            <a:ext cx="688994" cy="68899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179978" y="299798"/>
            <a:ext cx="1563828" cy="1141595"/>
          </a:xfrm>
          <a:prstGeom prst="rect">
            <a:avLst/>
          </a:prstGeom>
        </p:spPr>
      </p:pic>
      <p:sp>
        <p:nvSpPr>
          <p:cNvPr name="TextBox 8" id="8"/>
          <p:cNvSpPr txBox="true"/>
          <p:nvPr/>
        </p:nvSpPr>
        <p:spPr>
          <a:xfrm rot="0">
            <a:off x="0" y="8463624"/>
            <a:ext cx="9144000" cy="1413039"/>
          </a:xfrm>
          <a:prstGeom prst="rect">
            <a:avLst/>
          </a:prstGeom>
        </p:spPr>
        <p:txBody>
          <a:bodyPr anchor="t" rtlCol="false" tIns="0" lIns="0" bIns="0" rIns="0">
            <a:spAutoFit/>
          </a:bodyPr>
          <a:lstStyle/>
          <a:p>
            <a:pPr marL="677634" indent="-338817" lvl="1">
              <a:lnSpc>
                <a:spcPts val="5837"/>
              </a:lnSpc>
              <a:buFont typeface="Arial"/>
              <a:buChar char="•"/>
            </a:pPr>
            <a:r>
              <a:rPr lang="en-US" sz="3138" spc="-31">
                <a:solidFill>
                  <a:srgbClr val="000000"/>
                </a:solidFill>
                <a:latin typeface="HK Grotesk Bold"/>
              </a:rPr>
              <a:t>The majority lives with a partner;</a:t>
            </a:r>
          </a:p>
          <a:p>
            <a:pPr marL="677634" indent="-338817" lvl="1">
              <a:lnSpc>
                <a:spcPts val="5837"/>
              </a:lnSpc>
              <a:buFont typeface="Arial"/>
              <a:buChar char="•"/>
            </a:pPr>
            <a:r>
              <a:rPr lang="en-US" sz="3138" spc="-31">
                <a:solidFill>
                  <a:srgbClr val="000000"/>
                </a:solidFill>
                <a:latin typeface="HK Grotesk Bold"/>
              </a:rPr>
              <a:t>41-60 Years is the most susceptible age group.</a:t>
            </a:r>
          </a:p>
        </p:txBody>
      </p:sp>
      <p:sp>
        <p:nvSpPr>
          <p:cNvPr name="TextBox 9" id="9"/>
          <p:cNvSpPr txBox="true"/>
          <p:nvPr/>
        </p:nvSpPr>
        <p:spPr>
          <a:xfrm rot="0">
            <a:off x="9144000" y="8463624"/>
            <a:ext cx="9144000" cy="1413039"/>
          </a:xfrm>
          <a:prstGeom prst="rect">
            <a:avLst/>
          </a:prstGeom>
        </p:spPr>
        <p:txBody>
          <a:bodyPr anchor="t" rtlCol="false" tIns="0" lIns="0" bIns="0" rIns="0">
            <a:spAutoFit/>
          </a:bodyPr>
          <a:lstStyle/>
          <a:p>
            <a:pPr marL="677634" indent="-338817" lvl="1">
              <a:lnSpc>
                <a:spcPts val="5837"/>
              </a:lnSpc>
              <a:buFont typeface="Arial"/>
              <a:buChar char="•"/>
            </a:pPr>
            <a:r>
              <a:rPr lang="en-US" sz="3138" spc="-31">
                <a:solidFill>
                  <a:srgbClr val="000000"/>
                </a:solidFill>
                <a:latin typeface="HK Grotesk Bold"/>
              </a:rPr>
              <a:t>Most of them have higher education; </a:t>
            </a:r>
          </a:p>
          <a:p>
            <a:pPr marL="677634" indent="-338817" lvl="1">
              <a:lnSpc>
                <a:spcPts val="5837"/>
              </a:lnSpc>
              <a:buFont typeface="Arial"/>
              <a:buChar char="•"/>
            </a:pPr>
            <a:r>
              <a:rPr lang="en-US" sz="3138" spc="-31">
                <a:solidFill>
                  <a:srgbClr val="000000"/>
                </a:solidFill>
                <a:latin typeface="HK Grotesk Bold"/>
              </a:rPr>
              <a:t>Usually they don't have kids or teens at home.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3030"/>
        </a:solidFill>
      </p:bgPr>
    </p:bg>
    <p:spTree>
      <p:nvGrpSpPr>
        <p:cNvPr id="1" name=""/>
        <p:cNvGrpSpPr/>
        <p:nvPr/>
      </p:nvGrpSpPr>
      <p:grpSpPr>
        <a:xfrm>
          <a:off x="0" y="0"/>
          <a:ext cx="0" cy="0"/>
          <a:chOff x="0" y="0"/>
          <a:chExt cx="0" cy="0"/>
        </a:xfrm>
      </p:grpSpPr>
      <p:sp>
        <p:nvSpPr>
          <p:cNvPr name="AutoShape 2" id="2"/>
          <p:cNvSpPr/>
          <p:nvPr/>
        </p:nvSpPr>
        <p:spPr>
          <a:xfrm rot="0">
            <a:off x="1728006" y="4799996"/>
            <a:ext cx="7052113" cy="1870734"/>
          </a:xfrm>
          <a:prstGeom prst="rect">
            <a:avLst/>
          </a:prstGeom>
          <a:solidFill>
            <a:srgbClr val="000000"/>
          </a:solidFill>
        </p:spPr>
      </p:sp>
      <p:sp>
        <p:nvSpPr>
          <p:cNvPr name="AutoShape 3" id="3"/>
          <p:cNvSpPr/>
          <p:nvPr/>
        </p:nvSpPr>
        <p:spPr>
          <a:xfrm rot="0">
            <a:off x="1581125" y="4653115"/>
            <a:ext cx="7052113" cy="1870734"/>
          </a:xfrm>
          <a:prstGeom prst="rect">
            <a:avLst/>
          </a:prstGeom>
          <a:solidFill>
            <a:srgbClr val="FFFFFF"/>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2040433" y="5040209"/>
            <a:ext cx="1096546" cy="1096546"/>
          </a:xfrm>
          <a:prstGeom prst="rect">
            <a:avLst/>
          </a:prstGeom>
        </p:spPr>
      </p:pic>
      <p:sp>
        <p:nvSpPr>
          <p:cNvPr name="AutoShape 5" id="5"/>
          <p:cNvSpPr/>
          <p:nvPr/>
        </p:nvSpPr>
        <p:spPr>
          <a:xfrm rot="0">
            <a:off x="9665254" y="4799996"/>
            <a:ext cx="7052113" cy="1870734"/>
          </a:xfrm>
          <a:prstGeom prst="rect">
            <a:avLst/>
          </a:prstGeom>
          <a:solidFill>
            <a:srgbClr val="000000"/>
          </a:solidFill>
        </p:spPr>
      </p:sp>
      <p:sp>
        <p:nvSpPr>
          <p:cNvPr name="AutoShape 6" id="6"/>
          <p:cNvSpPr/>
          <p:nvPr/>
        </p:nvSpPr>
        <p:spPr>
          <a:xfrm rot="0">
            <a:off x="9518373" y="4653115"/>
            <a:ext cx="7052113" cy="1870734"/>
          </a:xfrm>
          <a:prstGeom prst="rect">
            <a:avLst/>
          </a:prstGeom>
          <a:solidFill>
            <a:srgbClr val="FFFFFF"/>
          </a:solidFill>
        </p:spPr>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9977681" y="5040209"/>
            <a:ext cx="1096546" cy="1096546"/>
          </a:xfrm>
          <a:prstGeom prst="rect">
            <a:avLst/>
          </a:prstGeom>
        </p:spPr>
      </p:pic>
      <p:sp>
        <p:nvSpPr>
          <p:cNvPr name="AutoShape 8" id="8"/>
          <p:cNvSpPr/>
          <p:nvPr/>
        </p:nvSpPr>
        <p:spPr>
          <a:xfrm rot="0">
            <a:off x="5587587" y="7387566"/>
            <a:ext cx="7052113" cy="1870734"/>
          </a:xfrm>
          <a:prstGeom prst="rect">
            <a:avLst/>
          </a:prstGeom>
          <a:solidFill>
            <a:srgbClr val="000000"/>
          </a:solidFill>
        </p:spPr>
      </p:sp>
      <p:sp>
        <p:nvSpPr>
          <p:cNvPr name="AutoShape 9" id="9"/>
          <p:cNvSpPr/>
          <p:nvPr/>
        </p:nvSpPr>
        <p:spPr>
          <a:xfrm rot="0">
            <a:off x="5440706" y="7240685"/>
            <a:ext cx="7052113" cy="1870734"/>
          </a:xfrm>
          <a:prstGeom prst="rect">
            <a:avLst/>
          </a:prstGeom>
          <a:solidFill>
            <a:srgbClr val="FFFFFF"/>
          </a:solidFill>
        </p:spPr>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5900013" y="7627779"/>
            <a:ext cx="1096546" cy="1096546"/>
          </a:xfrm>
          <a:prstGeom prst="rect">
            <a:avLst/>
          </a:prstGeom>
        </p:spPr>
      </p:pic>
      <p:grpSp>
        <p:nvGrpSpPr>
          <p:cNvPr name="Group 11" id="11"/>
          <p:cNvGrpSpPr/>
          <p:nvPr/>
        </p:nvGrpSpPr>
        <p:grpSpPr>
          <a:xfrm rot="0">
            <a:off x="14796055" y="1038225"/>
            <a:ext cx="2254687" cy="2303488"/>
            <a:chOff x="0" y="0"/>
            <a:chExt cx="3006249" cy="3071317"/>
          </a:xfrm>
        </p:grpSpPr>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006249" cy="2194562"/>
            </a:xfrm>
            <a:prstGeom prst="rect">
              <a:avLst/>
            </a:prstGeom>
          </p:spPr>
        </p:pic>
        <p:grpSp>
          <p:nvGrpSpPr>
            <p:cNvPr name="Group 13" id="13"/>
            <p:cNvGrpSpPr>
              <a:grpSpLocks noChangeAspect="true"/>
            </p:cNvGrpSpPr>
            <p:nvPr/>
          </p:nvGrpSpPr>
          <p:grpSpPr>
            <a:xfrm rot="0">
              <a:off x="2129495" y="2194562"/>
              <a:ext cx="876755" cy="876755"/>
              <a:chOff x="1371600" y="6705600"/>
              <a:chExt cx="10972800" cy="10972800"/>
            </a:xfrm>
          </p:grpSpPr>
          <p:sp>
            <p:nvSpPr>
              <p:cNvPr name="Freeform 14" id="14"/>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grpSp>
        <p:nvGrpSpPr>
          <p:cNvPr name="Group 15" id="15"/>
          <p:cNvGrpSpPr/>
          <p:nvPr/>
        </p:nvGrpSpPr>
        <p:grpSpPr>
          <a:xfrm rot="0">
            <a:off x="1103908" y="298480"/>
            <a:ext cx="13339570" cy="4093852"/>
            <a:chOff x="0" y="0"/>
            <a:chExt cx="17786094" cy="5458470"/>
          </a:xfrm>
        </p:grpSpPr>
        <p:sp>
          <p:nvSpPr>
            <p:cNvPr name="TextBox 16" id="16"/>
            <p:cNvSpPr txBox="true"/>
            <p:nvPr/>
          </p:nvSpPr>
          <p:spPr>
            <a:xfrm rot="0">
              <a:off x="0" y="1701005"/>
              <a:ext cx="17786094" cy="3757464"/>
            </a:xfrm>
            <a:prstGeom prst="rect">
              <a:avLst/>
            </a:prstGeom>
          </p:spPr>
          <p:txBody>
            <a:bodyPr anchor="t" rtlCol="false" tIns="0" lIns="0" bIns="0" rIns="0">
              <a:spAutoFit/>
            </a:bodyPr>
            <a:lstStyle/>
            <a:p>
              <a:pPr marL="0" indent="0" lvl="0">
                <a:lnSpc>
                  <a:spcPts val="4544"/>
                </a:lnSpc>
              </a:pPr>
              <a:r>
                <a:rPr lang="en-US" sz="3200" spc="-32">
                  <a:solidFill>
                    <a:srgbClr val="000000"/>
                  </a:solidFill>
                  <a:latin typeface="Clear Sans Regular Bold"/>
                </a:rPr>
                <a:t>A segmentation with an unsupervised learning technique using our customer's Recency, Frequency, and Monetary (RFM) values was proposed. The goal is to segment our customers into different groups based on their RFM values and find the segment with the best customers (which in this case also seem to be the respondents).</a:t>
              </a:r>
            </a:p>
          </p:txBody>
        </p:sp>
        <p:sp>
          <p:nvSpPr>
            <p:cNvPr name="TextBox 17" id="17"/>
            <p:cNvSpPr txBox="true"/>
            <p:nvPr/>
          </p:nvSpPr>
          <p:spPr>
            <a:xfrm rot="0">
              <a:off x="0" y="114300"/>
              <a:ext cx="17786094" cy="1501260"/>
            </a:xfrm>
            <a:prstGeom prst="rect">
              <a:avLst/>
            </a:prstGeom>
          </p:spPr>
          <p:txBody>
            <a:bodyPr anchor="t" rtlCol="false" tIns="0" lIns="0" bIns="0" rIns="0">
              <a:spAutoFit/>
            </a:bodyPr>
            <a:lstStyle/>
            <a:p>
              <a:pPr>
                <a:lnSpc>
                  <a:spcPts val="8399"/>
                </a:lnSpc>
              </a:pPr>
              <a:r>
                <a:rPr lang="en-US" sz="7999" spc="-79">
                  <a:solidFill>
                    <a:srgbClr val="000000"/>
                  </a:solidFill>
                  <a:latin typeface="HK Grotesk Bold Bold"/>
                </a:rPr>
                <a:t>CUSTOMER SEGMENTATION</a:t>
              </a:r>
            </a:p>
          </p:txBody>
        </p:sp>
      </p:grpSp>
      <p:sp>
        <p:nvSpPr>
          <p:cNvPr name="TextBox 18" id="18"/>
          <p:cNvSpPr txBox="true"/>
          <p:nvPr/>
        </p:nvSpPr>
        <p:spPr>
          <a:xfrm rot="0">
            <a:off x="3694277" y="5151906"/>
            <a:ext cx="4388334" cy="920777"/>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FIND THE BEST CUSTOMERS</a:t>
            </a:r>
          </a:p>
        </p:txBody>
      </p:sp>
      <p:sp>
        <p:nvSpPr>
          <p:cNvPr name="TextBox 19" id="19"/>
          <p:cNvSpPr txBox="true"/>
          <p:nvPr/>
        </p:nvSpPr>
        <p:spPr>
          <a:xfrm rot="0">
            <a:off x="11714327" y="4925998"/>
            <a:ext cx="4388334" cy="1372593"/>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CONTACT ONLY SEGMENTS WITH HIGHER VALUES</a:t>
            </a:r>
          </a:p>
        </p:txBody>
      </p:sp>
      <p:sp>
        <p:nvSpPr>
          <p:cNvPr name="TextBox 20" id="20"/>
          <p:cNvSpPr txBox="true"/>
          <p:nvPr/>
        </p:nvSpPr>
        <p:spPr>
          <a:xfrm rot="0">
            <a:off x="7647152" y="7513568"/>
            <a:ext cx="4388334" cy="1372593"/>
          </a:xfrm>
          <a:prstGeom prst="rect">
            <a:avLst/>
          </a:prstGeom>
        </p:spPr>
        <p:txBody>
          <a:bodyPr anchor="t" rtlCol="false" tIns="0" lIns="0" bIns="0" rIns="0">
            <a:spAutoFit/>
          </a:bodyPr>
          <a:lstStyle/>
          <a:p>
            <a:pPr>
              <a:lnSpc>
                <a:spcPts val="3570"/>
              </a:lnSpc>
            </a:pPr>
            <a:r>
              <a:rPr lang="en-US" sz="3400" spc="-34">
                <a:solidFill>
                  <a:srgbClr val="000000"/>
                </a:solidFill>
                <a:latin typeface="HK Grotesk Bold"/>
              </a:rPr>
              <a:t>IMPROVE OUR CAMPAIGN'S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5617396" y="312504"/>
            <a:ext cx="688994" cy="688994"/>
            <a:chOff x="1371600" y="6705600"/>
            <a:chExt cx="10972800" cy="10972800"/>
          </a:xfrm>
        </p:grpSpPr>
        <p:sp>
          <p:nvSpPr>
            <p:cNvPr name="Freeform 3" id="3"/>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3030"/>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5400000">
            <a:off x="15430448" y="752399"/>
            <a:ext cx="688994" cy="688994"/>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79978" y="299798"/>
            <a:ext cx="1563828" cy="1141595"/>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0" y="2215586"/>
            <a:ext cx="9144000" cy="4739640"/>
          </a:xfrm>
          <a:prstGeom prst="rect">
            <a:avLst/>
          </a:prstGeom>
        </p:spPr>
      </p:pic>
      <p:pic>
        <p:nvPicPr>
          <p:cNvPr name="Picture 7" id="7"/>
          <p:cNvPicPr>
            <a:picLocks noChangeAspect="true"/>
          </p:cNvPicPr>
          <p:nvPr/>
        </p:nvPicPr>
        <p:blipFill>
          <a:blip r:embed="rId5"/>
          <a:srcRect l="1914" t="0" r="1222" b="802"/>
          <a:stretch>
            <a:fillRect/>
          </a:stretch>
        </p:blipFill>
        <p:spPr>
          <a:xfrm flipH="false" flipV="false" rot="0">
            <a:off x="9115425" y="2124422"/>
            <a:ext cx="9144000" cy="4682156"/>
          </a:xfrm>
          <a:prstGeom prst="rect">
            <a:avLst/>
          </a:prstGeom>
        </p:spPr>
      </p:pic>
      <p:sp>
        <p:nvSpPr>
          <p:cNvPr name="TextBox 8" id="8"/>
          <p:cNvSpPr txBox="true"/>
          <p:nvPr/>
        </p:nvSpPr>
        <p:spPr>
          <a:xfrm rot="0">
            <a:off x="1028700" y="436856"/>
            <a:ext cx="12173581" cy="1106895"/>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SEGMENTS</a:t>
            </a:r>
          </a:p>
        </p:txBody>
      </p:sp>
      <p:sp>
        <p:nvSpPr>
          <p:cNvPr name="TextBox 9" id="9"/>
          <p:cNvSpPr txBox="true"/>
          <p:nvPr/>
        </p:nvSpPr>
        <p:spPr>
          <a:xfrm rot="0">
            <a:off x="0" y="7032019"/>
            <a:ext cx="9144000" cy="2695098"/>
          </a:xfrm>
          <a:prstGeom prst="rect">
            <a:avLst/>
          </a:prstGeom>
        </p:spPr>
        <p:txBody>
          <a:bodyPr anchor="t" rtlCol="false" tIns="0" lIns="0" bIns="0" rIns="0">
            <a:spAutoFit/>
          </a:bodyPr>
          <a:lstStyle/>
          <a:p>
            <a:pPr marL="677634" indent="-338817" lvl="1">
              <a:lnSpc>
                <a:spcPts val="5837"/>
              </a:lnSpc>
              <a:buFont typeface="Arial"/>
              <a:buChar char="•"/>
            </a:pPr>
            <a:r>
              <a:rPr lang="en-US" sz="3138" spc="-31">
                <a:solidFill>
                  <a:srgbClr val="000000"/>
                </a:solidFill>
                <a:latin typeface="HK Grotesk Bold"/>
              </a:rPr>
              <a:t>Four customer segments were found:</a:t>
            </a:r>
          </a:p>
          <a:p>
            <a:pPr marL="906780" indent="-302260" lvl="2">
              <a:lnSpc>
                <a:spcPts val="3906"/>
              </a:lnSpc>
              <a:buFont typeface="Arial"/>
              <a:buChar char="⚬"/>
            </a:pPr>
            <a:r>
              <a:rPr lang="en-US" sz="2100" spc="-21">
                <a:solidFill>
                  <a:srgbClr val="000000"/>
                </a:solidFill>
                <a:latin typeface="HK Grotesk Bold Italics"/>
              </a:rPr>
              <a:t>Lowest</a:t>
            </a:r>
            <a:r>
              <a:rPr lang="en-US" sz="2100" spc="-21">
                <a:solidFill>
                  <a:srgbClr val="000000"/>
                </a:solidFill>
                <a:latin typeface="HK Grotesk Bold"/>
              </a:rPr>
              <a:t>: High Recency and lower Frequency and Monetary values;</a:t>
            </a:r>
          </a:p>
          <a:p>
            <a:pPr marL="906780" indent="-302260" lvl="2">
              <a:lnSpc>
                <a:spcPts val="3906"/>
              </a:lnSpc>
              <a:buFont typeface="Arial"/>
              <a:buChar char="⚬"/>
            </a:pPr>
            <a:r>
              <a:rPr lang="en-US" sz="2100" spc="-21">
                <a:solidFill>
                  <a:srgbClr val="000000"/>
                </a:solidFill>
                <a:latin typeface="HK Grotesk Bold Italics"/>
              </a:rPr>
              <a:t>Medium</a:t>
            </a:r>
            <a:r>
              <a:rPr lang="en-US" sz="2100" spc="-21">
                <a:solidFill>
                  <a:srgbClr val="000000"/>
                </a:solidFill>
                <a:latin typeface="HK Grotesk Bold"/>
              </a:rPr>
              <a:t>: Low Recency, Frequency, and Monetary values;</a:t>
            </a:r>
          </a:p>
          <a:p>
            <a:pPr marL="906780" indent="-302260" lvl="2">
              <a:lnSpc>
                <a:spcPts val="3906"/>
              </a:lnSpc>
              <a:buFont typeface="Arial"/>
              <a:buChar char="⚬"/>
            </a:pPr>
            <a:r>
              <a:rPr lang="en-US" sz="2100" spc="-21">
                <a:solidFill>
                  <a:srgbClr val="000000"/>
                </a:solidFill>
                <a:latin typeface="HK Grotesk Bold Italics"/>
              </a:rPr>
              <a:t>High</a:t>
            </a:r>
            <a:r>
              <a:rPr lang="en-US" sz="2100" spc="-21">
                <a:solidFill>
                  <a:srgbClr val="000000"/>
                </a:solidFill>
                <a:latin typeface="HK Grotesk Bold"/>
              </a:rPr>
              <a:t>: High Recency, Frequency, and Monetary values;</a:t>
            </a:r>
          </a:p>
          <a:p>
            <a:pPr marL="906780" indent="-302260" lvl="2">
              <a:lnSpc>
                <a:spcPts val="3906"/>
              </a:lnSpc>
              <a:buFont typeface="Arial"/>
              <a:buChar char="⚬"/>
            </a:pPr>
            <a:r>
              <a:rPr lang="en-US" sz="2100" spc="-21">
                <a:solidFill>
                  <a:srgbClr val="000000"/>
                </a:solidFill>
                <a:latin typeface="HK Grotesk Bold Italics"/>
              </a:rPr>
              <a:t>Highest</a:t>
            </a:r>
            <a:r>
              <a:rPr lang="en-US" sz="2100" spc="-21">
                <a:solidFill>
                  <a:srgbClr val="000000"/>
                </a:solidFill>
                <a:latin typeface="HK Grotesk Bold"/>
              </a:rPr>
              <a:t>: Low Recency and higher Frequency and Monetary values.</a:t>
            </a:r>
          </a:p>
        </p:txBody>
      </p:sp>
      <p:sp>
        <p:nvSpPr>
          <p:cNvPr name="TextBox 10" id="10"/>
          <p:cNvSpPr txBox="true"/>
          <p:nvPr/>
        </p:nvSpPr>
        <p:spPr>
          <a:xfrm rot="0">
            <a:off x="9144000" y="7032019"/>
            <a:ext cx="9144000" cy="2889135"/>
          </a:xfrm>
          <a:prstGeom prst="rect">
            <a:avLst/>
          </a:prstGeom>
        </p:spPr>
        <p:txBody>
          <a:bodyPr anchor="t" rtlCol="false" tIns="0" lIns="0" bIns="0" rIns="0">
            <a:spAutoFit/>
          </a:bodyPr>
          <a:lstStyle/>
          <a:p>
            <a:pPr marL="677634" indent="-338817" lvl="1">
              <a:lnSpc>
                <a:spcPts val="5837"/>
              </a:lnSpc>
              <a:buFont typeface="Arial"/>
              <a:buChar char="•"/>
            </a:pPr>
            <a:r>
              <a:rPr lang="en-US" sz="3138" spc="-31">
                <a:solidFill>
                  <a:srgbClr val="000000"/>
                </a:solidFill>
                <a:latin typeface="HK Grotesk Bold"/>
              </a:rPr>
              <a:t>Most of the respondents seem to be in higher customer segments;</a:t>
            </a:r>
          </a:p>
          <a:p>
            <a:pPr marL="677634" indent="-338817" lvl="1">
              <a:lnSpc>
                <a:spcPts val="5837"/>
              </a:lnSpc>
              <a:buFont typeface="Arial"/>
              <a:buChar char="•"/>
            </a:pPr>
            <a:r>
              <a:rPr lang="en-US" sz="3138" spc="-31">
                <a:solidFill>
                  <a:srgbClr val="000000"/>
                </a:solidFill>
                <a:latin typeface="HK Grotesk Bold"/>
              </a:rPr>
              <a:t>The better our customers are, the more susceptible they are to marketing campaigns.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DAER7nv64Og</dc:identifier>
  <dcterms:modified xsi:type="dcterms:W3CDTF">2011-08-01T06:04:30Z</dcterms:modified>
  <cp:revision>1</cp:revision>
  <dc:title>iFood Case Presentation</dc:title>
</cp:coreProperties>
</file>