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5" r:id="rId11"/>
  </p:sldIdLst>
  <p:sldSz cx="9144000" cy="5143500" type="screen16x9"/>
  <p:notesSz cx="6858000" cy="9144000"/>
  <p:embeddedFontLst>
    <p:embeddedFont>
      <p:font typeface="Proxima Nov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15656"/>
            <a:ext cx="4427621" cy="572700"/>
          </a:xfrm>
        </p:spPr>
        <p:txBody>
          <a:bodyPr>
            <a:noAutofit/>
          </a:bodyPr>
          <a:lstStyle/>
          <a:p>
            <a:r>
              <a:rPr sz="3600" dirty="0"/>
              <a:t>Sentiment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508670"/>
            <a:ext cx="4190999" cy="190500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algn="l"/>
            <a:endParaRPr/>
          </a:p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 descr="tmpp893iq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508670"/>
            <a:ext cx="4190999" cy="2359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Robert Linder on Unsplash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C17AD-DA94-5106-C4FB-E04764420417}"/>
              </a:ext>
            </a:extLst>
          </p:cNvPr>
          <p:cNvSpPr txBox="1"/>
          <p:nvPr/>
        </p:nvSpPr>
        <p:spPr>
          <a:xfrm>
            <a:off x="0" y="29211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Deep Insight into Customer Feedback with Advanced Analysis</a:t>
            </a:r>
            <a:endParaRPr lang="en-US" sz="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919" y="1336610"/>
            <a:ext cx="6172200" cy="28761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6600" dirty="0"/>
              <a:t>Thank</a:t>
            </a:r>
            <a:r>
              <a:rPr lang="en-US" sz="6600" dirty="0"/>
              <a:t>s </a:t>
            </a:r>
            <a:r>
              <a:rPr sz="6600" dirty="0"/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F2CA03-3A80-AF63-B017-74B21C1DD8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F379C-0538-94AC-0BC9-5EB0678BF5F5}"/>
              </a:ext>
            </a:extLst>
          </p:cNvPr>
          <p:cNvSpPr txBox="1"/>
          <p:nvPr/>
        </p:nvSpPr>
        <p:spPr>
          <a:xfrm>
            <a:off x="199380" y="1051236"/>
            <a:ext cx="85802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Objective: Efficiently process and classify large volumes of customer reviews to gain actionable insights.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Method: Implement an automated sentiment classification system using machine learning models (Logistic Regression, SVM, Random Forest) and neural network models (CNN, RNN with LSTM).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Process: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Data Wrangling: Load, clean, and transform raw data.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Exploratory Data Analysis: Understand data patterns and trends.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Model Training and Evaluation: Train and evaluate models based on accuracy, AUC score, and loss.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Impact: Provide businesses with actionable insights to quickly respond to customer feedback and improve products and services.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143D8-BC8F-2518-E779-BB312E9966AA}"/>
              </a:ext>
            </a:extLst>
          </p:cNvPr>
          <p:cNvSpPr txBox="1"/>
          <p:nvPr/>
        </p:nvSpPr>
        <p:spPr>
          <a:xfrm>
            <a:off x="2203497" y="10049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06490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05" y="148080"/>
            <a:ext cx="7074568" cy="5727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Percentage Histogram of Ratings</a:t>
            </a:r>
            <a:endParaRPr sz="3600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70DB5-F5A3-BFE8-3FCD-79CA6555FDAD}"/>
              </a:ext>
            </a:extLst>
          </p:cNvPr>
          <p:cNvSpPr txBox="1"/>
          <p:nvPr/>
        </p:nvSpPr>
        <p:spPr>
          <a:xfrm>
            <a:off x="139222" y="1418986"/>
            <a:ext cx="44327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High Customer Satisfaction</a:t>
            </a:r>
            <a:r>
              <a:rPr lang="en-US" dirty="0"/>
              <a:t>: The majority of reviews fall under the "Good" category, indicating that most customers are pleased with their purchases.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Fewer Neutral and Bad Ratings</a:t>
            </a:r>
            <a:r>
              <a:rPr lang="en-US" dirty="0"/>
              <a:t>: The "Neutral" and "Bad" ratings are fewer in comparison, suggesting that fewer customers found the products merely adequate or unsatisfactory.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Overall Positive Sentiment</a:t>
            </a:r>
            <a:r>
              <a:rPr lang="en-US" dirty="0"/>
              <a:t>: The distribution is positively skewed, highlighting that the general sentiment towards the products is largely favorable.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94F754-BBEA-BFE9-75C3-7CA8F0A9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78" y="800687"/>
            <a:ext cx="3669632" cy="3775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5AF0B-A7E0-91A8-CB8A-51C7AAADA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878641-6C73-5B12-CCC5-1E5BCD9D4402}"/>
              </a:ext>
            </a:extLst>
          </p:cNvPr>
          <p:cNvSpPr txBox="1"/>
          <p:nvPr/>
        </p:nvSpPr>
        <p:spPr>
          <a:xfrm>
            <a:off x="209693" y="1475804"/>
            <a:ext cx="39016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Low Engagement</a:t>
            </a:r>
            <a:r>
              <a:rPr lang="en-US" dirty="0"/>
              <a:t>: A significant portion of reviews have a helpfulness score of 0.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Moderate Usefulness</a:t>
            </a:r>
            <a:r>
              <a:rPr lang="en-US" dirty="0"/>
              <a:t>: Reviews with low (1-40%) and medium (41-60%) helpfulness scores make up a notable part of the distribution.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/>
              <a:t>High-Quality Reviews</a:t>
            </a:r>
            <a:r>
              <a:rPr lang="en-US" dirty="0"/>
              <a:t>: The smallest category, reviews with high helpfulness scores (61-100%), are highly valued for their quality and usefulness, emphasizing the need for creating engaging and high-quality reviews.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C8D87-D302-6E6F-918C-BC1B29BA9601}"/>
              </a:ext>
            </a:extLst>
          </p:cNvPr>
          <p:cNvSpPr txBox="1"/>
          <p:nvPr/>
        </p:nvSpPr>
        <p:spPr>
          <a:xfrm>
            <a:off x="1141281" y="274636"/>
            <a:ext cx="77552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ym typeface="Proxima Nova"/>
              </a:rPr>
              <a:t>Percentage of Helpfulness Scores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4D6A86-5007-95CA-895C-78A993436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92" y="1237534"/>
            <a:ext cx="4724166" cy="306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7A987-E8C8-6A1C-BA46-B41E9BD41C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4F5E6-55C6-07FB-56D3-3F6B880EAE2A}"/>
              </a:ext>
            </a:extLst>
          </p:cNvPr>
          <p:cNvSpPr txBox="1"/>
          <p:nvPr/>
        </p:nvSpPr>
        <p:spPr>
          <a:xfrm>
            <a:off x="1412851" y="369133"/>
            <a:ext cx="646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Word Clouds and Text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0D9018-36C5-76CC-F657-93F907C9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990" y="1253785"/>
            <a:ext cx="4833257" cy="338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250065-50EB-8989-31AD-917F1A56B0EB}"/>
              </a:ext>
            </a:extLst>
          </p:cNvPr>
          <p:cNvSpPr txBox="1"/>
          <p:nvPr/>
        </p:nvSpPr>
        <p:spPr>
          <a:xfrm>
            <a:off x="-49845" y="1392744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Contextual Insights: Analyzing bigrams in review summaries for different rating categories ('Good', 'Neutral', 'Bad') provides deeper insights into customer feedback that single-word analysis might miss.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Nuanced Sentiment: Positive words like "good" and "great" are used in 'Neutral' and 'Bad' reviews, often within complex phrases that convey mixed sentiments, such as "not good" or "works great."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Rating Discrepancies: The analysis reveals discrepancies where the sentiment implied by the text does not always align with the numerical rating, highlighting underlying issues not captured by ratings alone.</a:t>
            </a:r>
          </a:p>
        </p:txBody>
      </p:sp>
    </p:spTree>
    <p:extLst>
      <p:ext uri="{BB962C8B-B14F-4D97-AF65-F5344CB8AC3E}">
        <p14:creationId xmlns:p14="http://schemas.microsoft.com/office/powerpoint/2010/main" val="407472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CDB87-8076-969B-6C3A-880E11412C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F419A-6CF2-D6E0-0B79-04AD11FDA484}"/>
              </a:ext>
            </a:extLst>
          </p:cNvPr>
          <p:cNvSpPr txBox="1"/>
          <p:nvPr/>
        </p:nvSpPr>
        <p:spPr>
          <a:xfrm>
            <a:off x="2347877" y="162371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Modeling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6AA02-0498-8FD2-6621-B5ED8E1BAB91}"/>
              </a:ext>
            </a:extLst>
          </p:cNvPr>
          <p:cNvSpPr txBox="1"/>
          <p:nvPr/>
        </p:nvSpPr>
        <p:spPr>
          <a:xfrm>
            <a:off x="336884" y="1541050"/>
            <a:ext cx="8329290" cy="307777"/>
          </a:xfrm>
          <a:prstGeom prst="rect">
            <a:avLst/>
          </a:prstGeom>
          <a:noFill/>
        </p:spPr>
        <p:txBody>
          <a:bodyPr wrap="square" lIns="9144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Traditional Machine Learning Models: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92A95-0637-C20A-FD34-87D9271D9C05}"/>
              </a:ext>
            </a:extLst>
          </p:cNvPr>
          <p:cNvSpPr txBox="1"/>
          <p:nvPr/>
        </p:nvSpPr>
        <p:spPr>
          <a:xfrm>
            <a:off x="336884" y="848554"/>
            <a:ext cx="8329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To classify customer sentiment accurately, we implemented and evaluated various traditional machine learning models and neural network models.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C604B-9EB4-E8D7-82D2-7384DEBC43E8}"/>
              </a:ext>
            </a:extLst>
          </p:cNvPr>
          <p:cNvSpPr txBox="1"/>
          <p:nvPr/>
        </p:nvSpPr>
        <p:spPr>
          <a:xfrm>
            <a:off x="797520" y="1628513"/>
            <a:ext cx="78686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Logistic Regression: Utilizes a logistic function to model binary outcomes.</a:t>
            </a:r>
          </a:p>
          <a:p>
            <a:pPr marL="2857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Support Vector Machine (SVM): Finds the optimal hyperplane for classifying data points.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Random Forest: An ensemble method using multiple decision trees to improve classification robustness.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F3989-0F44-05F2-7D29-5AB1C2F697CD}"/>
              </a:ext>
            </a:extLst>
          </p:cNvPr>
          <p:cNvSpPr txBox="1"/>
          <p:nvPr/>
        </p:nvSpPr>
        <p:spPr>
          <a:xfrm>
            <a:off x="336884" y="2774117"/>
            <a:ext cx="7590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Neural Network Models: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2A86B5-8E62-4158-595E-0716A205291D}"/>
              </a:ext>
            </a:extLst>
          </p:cNvPr>
          <p:cNvSpPr txBox="1"/>
          <p:nvPr/>
        </p:nvSpPr>
        <p:spPr>
          <a:xfrm>
            <a:off x="797520" y="3081894"/>
            <a:ext cx="78686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Convolutional Neural Network (CNN): Leverages convolutional layers to capture spatial relationships in text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Recurrent Neural Network (RNN) with LSTM: Uses Long Short-Term Memory cells to capture temporal dependencies in sequential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E3445-E421-73E7-4B9B-F1B2656222D7}"/>
              </a:ext>
            </a:extLst>
          </p:cNvPr>
          <p:cNvSpPr txBox="1"/>
          <p:nvPr/>
        </p:nvSpPr>
        <p:spPr>
          <a:xfrm>
            <a:off x="336884" y="4121353"/>
            <a:ext cx="8329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Evaluation Metrics: Models are evaluated based on accuracy, AUC score, and loss to determine their effectiveness in sentiment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35013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36AE1-1CE0-3E7B-38B6-9C389CA7A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32C72-9654-9D5A-7241-67A478EE6CE9}"/>
              </a:ext>
            </a:extLst>
          </p:cNvPr>
          <p:cNvSpPr txBox="1"/>
          <p:nvPr/>
        </p:nvSpPr>
        <p:spPr>
          <a:xfrm>
            <a:off x="2286000" y="7986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Model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CABF5-ED38-C07E-D23E-F29C2DF25AF2}"/>
              </a:ext>
            </a:extLst>
          </p:cNvPr>
          <p:cNvSpPr txBox="1"/>
          <p:nvPr/>
        </p:nvSpPr>
        <p:spPr>
          <a:xfrm>
            <a:off x="364385" y="799449"/>
            <a:ext cx="8477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CNN model </a:t>
            </a:r>
            <a:r>
              <a:rPr lang="en-US" dirty="0"/>
              <a:t>demonstrated the highest accuracy and generalization capabilities, making it the preferred choice for sentiment classification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72A877-79F2-A176-EDA6-CCBF45F85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798622"/>
              </p:ext>
            </p:extLst>
          </p:nvPr>
        </p:nvGraphicFramePr>
        <p:xfrm>
          <a:off x="563815" y="1435541"/>
          <a:ext cx="7727664" cy="3424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944">
                  <a:extLst>
                    <a:ext uri="{9D8B030D-6E8A-4147-A177-3AD203B41FA5}">
                      <a16:colId xmlns:a16="http://schemas.microsoft.com/office/drawing/2014/main" val="3608153828"/>
                    </a:ext>
                  </a:extLst>
                </a:gridCol>
                <a:gridCol w="1287944">
                  <a:extLst>
                    <a:ext uri="{9D8B030D-6E8A-4147-A177-3AD203B41FA5}">
                      <a16:colId xmlns:a16="http://schemas.microsoft.com/office/drawing/2014/main" val="3093819149"/>
                    </a:ext>
                  </a:extLst>
                </a:gridCol>
                <a:gridCol w="1287944">
                  <a:extLst>
                    <a:ext uri="{9D8B030D-6E8A-4147-A177-3AD203B41FA5}">
                      <a16:colId xmlns:a16="http://schemas.microsoft.com/office/drawing/2014/main" val="3780106983"/>
                    </a:ext>
                  </a:extLst>
                </a:gridCol>
                <a:gridCol w="1287944">
                  <a:extLst>
                    <a:ext uri="{9D8B030D-6E8A-4147-A177-3AD203B41FA5}">
                      <a16:colId xmlns:a16="http://schemas.microsoft.com/office/drawing/2014/main" val="989473171"/>
                    </a:ext>
                  </a:extLst>
                </a:gridCol>
                <a:gridCol w="1287944">
                  <a:extLst>
                    <a:ext uri="{9D8B030D-6E8A-4147-A177-3AD203B41FA5}">
                      <a16:colId xmlns:a16="http://schemas.microsoft.com/office/drawing/2014/main" val="2184259508"/>
                    </a:ext>
                  </a:extLst>
                </a:gridCol>
                <a:gridCol w="1287944">
                  <a:extLst>
                    <a:ext uri="{9D8B030D-6E8A-4147-A177-3AD203B41FA5}">
                      <a16:colId xmlns:a16="http://schemas.microsoft.com/office/drawing/2014/main" val="2363218969"/>
                    </a:ext>
                  </a:extLst>
                </a:gridCol>
              </a:tblGrid>
              <a:tr h="155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Model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Accuracy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AUC Score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Loss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Strengths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Weaknesses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3537483942"/>
                  </a:ext>
                </a:extLst>
              </a:tr>
              <a:tr h="59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Logistic Regression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80.4%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0.87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N/A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Simple to implement and interpret, effective for binary classification tasks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May not capture complex patterns as effectively as advanced models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84677795"/>
                  </a:ext>
                </a:extLst>
              </a:tr>
              <a:tr h="59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Support Vector Machine (SVM)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80.4%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0.87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N/A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Effective in high-dimensional spaces, robust to overfitting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Computationally intensive, less interpretable than Logistic Regression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1785811300"/>
                  </a:ext>
                </a:extLst>
              </a:tr>
              <a:tr h="739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Random Forest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76.63%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0.8455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N/A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Handles non-linear relationships well, provides feature importance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Lower accuracy and AUC compared to Logistic Regression and SVM, complexity in interpretation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2761132858"/>
                  </a:ext>
                </a:extLst>
              </a:tr>
              <a:tr h="7399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Convolutional Neural Network (CNN)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81.81%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N/A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0.4724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Superior accuracy and generalization, effective feature extraction through convolutional layers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More computationally intensive, requires more data, less interpretable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2589504567"/>
                  </a:ext>
                </a:extLst>
              </a:tr>
              <a:tr h="5937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Recurrent Neural Network (RNN) with LSTM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80.13%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N/A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0.5076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>
                          <a:effectLst/>
                        </a:rPr>
                        <a:t>Captures temporal dependencies, suitable for sequential data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</a:pPr>
                      <a:r>
                        <a:rPr lang="en-US" sz="900" kern="100" dirty="0">
                          <a:effectLst/>
                        </a:rPr>
                        <a:t>Slightly lower performance compared to CNN, more complex and slower to train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61" marR="7761" marT="7761" marB="7761" anchor="ctr"/>
                </a:tc>
                <a:extLst>
                  <a:ext uri="{0D108BD9-81ED-4DB2-BD59-A6C34878D82A}">
                    <a16:rowId xmlns:a16="http://schemas.microsoft.com/office/drawing/2014/main" val="115773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03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077541-74F0-984A-43DD-FB9CA1C7F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24C6E-4659-676E-E277-436BDB668CBD}"/>
              </a:ext>
            </a:extLst>
          </p:cNvPr>
          <p:cNvSpPr txBox="1"/>
          <p:nvPr/>
        </p:nvSpPr>
        <p:spPr>
          <a:xfrm>
            <a:off x="340322" y="1125200"/>
            <a:ext cx="860429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Efficiency and Accuracy:</a:t>
            </a:r>
          </a:p>
          <a:p>
            <a:pPr algn="just"/>
            <a:r>
              <a:rPr lang="en-US" dirty="0"/>
              <a:t>      Automates the sentiment analysis process, significantly reducing time and subjectivity.</a:t>
            </a:r>
          </a:p>
          <a:p>
            <a:pPr algn="just"/>
            <a:r>
              <a:rPr lang="en-US" dirty="0"/>
              <a:t>      Achieves high accuracy, with the CNN model demonstrating the best performance at 81.81%.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Actionable Insights:</a:t>
            </a:r>
          </a:p>
          <a:p>
            <a:pPr algn="just"/>
            <a:r>
              <a:rPr lang="en-US" dirty="0"/>
              <a:t>      Provides detailed insights into customer sentiment, enabling businesses to respond quickly to feedback.</a:t>
            </a:r>
          </a:p>
          <a:p>
            <a:pPr algn="just"/>
            <a:r>
              <a:rPr lang="en-US" dirty="0"/>
              <a:t>      Identifies trends and issues that might not be apparent from ratings alone.</a:t>
            </a:r>
          </a:p>
          <a:p>
            <a:pPr algn="just"/>
            <a:r>
              <a:rPr lang="en-US" dirty="0"/>
              <a:t>      Improved Customer Engagement:</a:t>
            </a:r>
          </a:p>
          <a:p>
            <a:pPr algn="just"/>
            <a:r>
              <a:rPr lang="en-US" dirty="0"/>
              <a:t>      Enhances the ability to improve products and services based on detailed sentiment analysis.</a:t>
            </a:r>
          </a:p>
          <a:p>
            <a:pPr algn="just"/>
            <a:r>
              <a:rPr lang="en-US" dirty="0"/>
              <a:t>      Encourages higher-quality and more engaging reviews by highlighting the importance of review helpfulness.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Conclusion: </a:t>
            </a:r>
            <a:r>
              <a:rPr lang="en-US" b="1" dirty="0"/>
              <a:t>By leveraging automated sentiment analysis, businesses can make more informed decisions, leading to increased customer satisfaction and loyalty.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A30082-EADA-3DA2-F080-BBB7EDEA95F3}"/>
              </a:ext>
            </a:extLst>
          </p:cNvPr>
          <p:cNvSpPr txBox="1"/>
          <p:nvPr/>
        </p:nvSpPr>
        <p:spPr>
          <a:xfrm>
            <a:off x="2286000" y="12959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83293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4622E-8B67-FE43-0D91-490139C57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79E2C-43AE-CA52-2AD7-7E5F03DEA0DC}"/>
              </a:ext>
            </a:extLst>
          </p:cNvPr>
          <p:cNvSpPr txBox="1">
            <a:spLocks/>
          </p:cNvSpPr>
          <p:nvPr/>
        </p:nvSpPr>
        <p:spPr>
          <a:xfrm>
            <a:off x="3161849" y="435345"/>
            <a:ext cx="2820302" cy="7403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/>
              <a:t>Future</a:t>
            </a:r>
            <a:r>
              <a:rPr lang="en-US" dirty="0"/>
              <a:t> </a:t>
            </a:r>
            <a:r>
              <a:rPr lang="en-US" sz="3200" b="1" dirty="0"/>
              <a:t>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98DC3-3E28-CCD7-CF56-DF9C575D74F9}"/>
              </a:ext>
            </a:extLst>
          </p:cNvPr>
          <p:cNvSpPr txBox="1"/>
          <p:nvPr/>
        </p:nvSpPr>
        <p:spPr>
          <a:xfrm>
            <a:off x="309383" y="1564531"/>
            <a:ext cx="83258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Advanced Models</a:t>
            </a:r>
            <a:r>
              <a:rPr lang="en-US" sz="1800" dirty="0"/>
              <a:t>:  Explore the use of advanced deep learning models like BERT for improved accuracy and contextual understanding.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Multilingual Support</a:t>
            </a:r>
            <a:r>
              <a:rPr lang="en-US" sz="1800" dirty="0"/>
              <a:t>:  Expand the system to support multiple languages, enabling sentiment analysis across diverse customer bases.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Aspect-Based Sentiment Analysis</a:t>
            </a:r>
            <a:r>
              <a:rPr lang="en-US" sz="1800" dirty="0"/>
              <a:t>:  Develop methods to analyze sentiment at a more granular level, focusing on specific aspects of products and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Real-Time Analysis</a:t>
            </a:r>
            <a:r>
              <a:rPr lang="en-US" sz="1800" dirty="0"/>
              <a:t>:  Implement real-time sentiment analysis to provide immediate insights and enable prompt responses to customer feedback..</a:t>
            </a:r>
          </a:p>
        </p:txBody>
      </p:sp>
    </p:spTree>
    <p:extLst>
      <p:ext uri="{BB962C8B-B14F-4D97-AF65-F5344CB8AC3E}">
        <p14:creationId xmlns:p14="http://schemas.microsoft.com/office/powerpoint/2010/main" val="84020398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941</Words>
  <Application>Microsoft Office PowerPoint</Application>
  <PresentationFormat>On-screen Show (16:9)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Proxima Nova</vt:lpstr>
      <vt:lpstr>Times New Roman</vt:lpstr>
      <vt:lpstr>Spearmint</vt:lpstr>
      <vt:lpstr>Sentiment Analysis</vt:lpstr>
      <vt:lpstr>PowerPoint Presentation</vt:lpstr>
      <vt:lpstr>Percentage Histogram of Ratings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cp:lastModifiedBy>Léopold ADOUKONOU</cp:lastModifiedBy>
  <cp:revision>4</cp:revision>
  <dcterms:modified xsi:type="dcterms:W3CDTF">2024-05-27T05:36:42Z</dcterms:modified>
</cp:coreProperties>
</file>