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Lato" panose="020F0502020204030203" pitchFamily="34" charset="0"/>
      <p:regular r:id="rId16"/>
      <p:bold r:id="rId17"/>
      <p:italic r:id="rId18"/>
      <p:boldItalic r:id="rId19"/>
    </p:embeddedFont>
    <p:embeddedFont>
      <p:font typeface="Lato Light" panose="020F0502020204030203" pitchFamily="34" charset="0"/>
      <p:regular r:id="rId20"/>
      <p:bold r:id="rId21"/>
      <p:italic r:id="rId22"/>
      <p:boldItalic r:id="rId23"/>
    </p:embeddedFont>
    <p:embeddedFont>
      <p:font typeface="League Spartan" panose="020B0604020202020204" charset="0"/>
      <p:regular r:id="rId24"/>
      <p:bold r:id="rId25"/>
    </p:embeddedFont>
    <p:embeddedFont>
      <p:font typeface="Montserrat" panose="00000500000000000000" pitchFamily="2" charset="0"/>
      <p:regular r:id="rId26"/>
      <p:bold r:id="rId27"/>
      <p:italic r:id="rId28"/>
      <p:boldItalic r:id="rId29"/>
    </p:embeddedFont>
    <p:embeddedFont>
      <p:font typeface="Open Sans Medium" panose="020B0604020202020204" charset="0"/>
      <p:regular r:id="rId30"/>
      <p:bold r:id="rId31"/>
      <p:italic r:id="rId32"/>
      <p:boldItalic r:id="rId33"/>
    </p:embeddedFont>
    <p:embeddedFont>
      <p:font typeface="Poppins" panose="00000500000000000000" pitchFamily="2" charset="0"/>
      <p:regular r:id="rId34"/>
      <p:bold r:id="rId35"/>
      <p:italic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564"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9" Type="http://schemas.openxmlformats.org/officeDocument/2006/relationships/font" Target="fonts/font28.fntdata"/><Relationship Id="rId21" Type="http://schemas.openxmlformats.org/officeDocument/2006/relationships/font" Target="fonts/font10.fntdata"/><Relationship Id="rId34" Type="http://schemas.openxmlformats.org/officeDocument/2006/relationships/font" Target="fonts/font23.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5.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font" Target="fonts/font26.fntdata"/><Relationship Id="rId40" Type="http://schemas.openxmlformats.org/officeDocument/2006/relationships/font" Target="fonts/font2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font" Target="fonts/font25.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font" Target="fonts/font24.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38" Type="http://schemas.openxmlformats.org/officeDocument/2006/relationships/font" Target="fonts/font27.fntdata"/><Relationship Id="rId20" Type="http://schemas.openxmlformats.org/officeDocument/2006/relationships/font" Target="fonts/font9.fntdata"/><Relationship Id="rId41" Type="http://schemas.openxmlformats.org/officeDocument/2006/relationships/font" Target="fonts/font3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1800" b="1"/>
              <a:t>Entered text</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fr" sz="1200"/>
              <a:t>Big Mountain Resort, located in Montana, is a popular ski resort that attracts approximately 350,000 visitors annually. It boasts a range of facilities, including 105 trails, 11 lifts, and a recent addition of an extra chair lift to improve visitor distribution. The resort has traditionally adopted a premium pricing strategy but is facing concerns about its pricing and overall operational efficiency. </a:t>
            </a:r>
            <a:endParaRPr sz="1200"/>
          </a:p>
          <a:p>
            <a:pPr marL="0" lvl="0" indent="0" algn="l" rtl="0">
              <a:spcBef>
                <a:spcPts val="0"/>
              </a:spcBef>
              <a:spcAft>
                <a:spcPts val="0"/>
              </a:spcAft>
              <a:buNone/>
            </a:pPr>
            <a:r>
              <a:rPr lang="fr" sz="1200"/>
              <a:t>In its current state, Big Mountain Resort offers a weekend adult ticket at $81.00. However, our model suggests that an increase to $95.87 could be considered, given the resort's facilities and market conditions, indicating potential room for a tariff increase. Regarding the modeled scenarios, the closure of up to five runs does not seem to significantly influence ticket prices, while closing six runs or more leads to a noticeable decrease. Conversely, adding a run, increasing the vertical drop by 150 feet, and installing a new chair lift could support a ticket price increase of $1.99, potentially generating around $3,474,638 in additional revenue over the season. it would be advisable to increase the ticket price to $95.87 to better reflect the value of Big Mountain's facilities in the market. Additionally, to offset the additional operating costs of the new chair lift, it would be prudent to calculate the cost per ticket by dividing the total cost by the expected number of visitors purchasing 5-day passes.</a:t>
            </a:r>
            <a:endParaRPr sz="1800" b="1"/>
          </a:p>
          <a:p>
            <a:pPr marL="0" lvl="0" indent="0" algn="l" rtl="0">
              <a:spcBef>
                <a:spcPts val="0"/>
              </a:spcBef>
              <a:spcAft>
                <a:spcPts val="0"/>
              </a:spcAft>
              <a:buNone/>
            </a:pPr>
            <a:endParaRPr sz="1800" b="1"/>
          </a:p>
          <a:p>
            <a:pPr marL="0" lvl="0" indent="0" algn="l" rtl="0">
              <a:spcBef>
                <a:spcPts val="0"/>
              </a:spcBef>
              <a:spcAft>
                <a:spcPts val="0"/>
              </a:spcAft>
              <a:buNone/>
            </a:pPr>
            <a:r>
              <a:rPr lang="fr" sz="1800" b="1"/>
              <a:t>Entered text</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fr" sz="1200"/>
              <a:t>The initial dataset comprised 330 rows and 27 columns, with problems such as missing values, duplicate rows and irrelevant columns. Specific approaches were used to deal with missing values, remove redundant columns and convert the 'state' column to a categorical type. US population data were integrated and cleaned, merging with ski resort data. The two variables that could be used as target variables were 'AdultWeekend' and 'AdultWeekday'. So A scatter plot was made to visualize the relationship between these two variables.</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fr" sz="1200"/>
              <a:t>Both variables can be used as target variables, but the choice was finally made for the 'AdultWeekend' variable, mainly because it contains fewer missing variables and could therefore provide more information. </a:t>
            </a:r>
            <a:endParaRPr sz="1200"/>
          </a:p>
          <a:p>
            <a:pPr marL="0" lvl="0" indent="0" algn="l" rtl="0">
              <a:spcBef>
                <a:spcPts val="0"/>
              </a:spcBef>
              <a:spcAft>
                <a:spcPts val="0"/>
              </a:spcAft>
              <a:buNone/>
            </a:pPr>
            <a:r>
              <a:rPr lang="fr" sz="1200"/>
              <a:t>Despite an initial exploration of the relationship between states and ticket prices, no discernible patterns emerged, leading to the decision to treat all states equally in subsequent modeling efforts. Principal Component Analysis (PCA) was applied to extract relevant state-level information and reduce dimensionality, focusing on features like the number of resorts per state, skiable area, days open, and terrain parks. Throughout the analysis, caution was advised regarding multicollinearity introduced by new ratio features, and the counterintuitive relationships observed, such as the ratio of chairs to runs affecting ticket prices. The decision was made to emphasize equality among states in the modeling process while capturing state-level nuances through carefully selected features. </a:t>
            </a:r>
            <a:endParaRPr sz="1200"/>
          </a:p>
          <a:p>
            <a:pPr marL="0" lvl="0" indent="0" algn="l" rtl="0">
              <a:spcBef>
                <a:spcPts val="0"/>
              </a:spcBef>
              <a:spcAft>
                <a:spcPts val="0"/>
              </a:spcAft>
              <a:buNone/>
            </a:pPr>
            <a:r>
              <a:rPr lang="fr" sz="1200"/>
              <a:t>We also produced a heatmap of correlations to verify the relationships between the target variable and the other variables.</a:t>
            </a:r>
            <a:endParaRPr sz="1800" b="1"/>
          </a:p>
          <a:p>
            <a:pPr marL="0" lvl="0" indent="0" algn="l" rtl="0">
              <a:spcBef>
                <a:spcPts val="0"/>
              </a:spcBef>
              <a:spcAft>
                <a:spcPts val="0"/>
              </a:spcAft>
              <a:buNone/>
            </a:pPr>
            <a:endParaRPr sz="1800" b="1"/>
          </a:p>
          <a:p>
            <a:pPr marL="0" lvl="0" indent="0" algn="l" rtl="0">
              <a:spcBef>
                <a:spcPts val="0"/>
              </a:spcBef>
              <a:spcAft>
                <a:spcPts val="0"/>
              </a:spcAft>
              <a:buNone/>
            </a:pPr>
            <a:r>
              <a:rPr lang="fr" sz="1800" b="1"/>
              <a:t>Entered text</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fr" sz="1200"/>
              <a:t>A baseline model that predicted prices based on the average was created, providing a simple benchmark for comparison. Subsequently, a linear regression model was built, revealing key features that influence ski resort pricing. Cross-validation was employed to estimate the model's performance, showing a mean absolute error of approximately 10.50 with a standard deviation of 1.62. The model was then evaluated on a test set, producing a mean absolute error of 11.79, consistent with the cross-validation estimate. Additionally, a random forest regressor was explored, incorporating preprocessing steps such as imputing missing values with the median and omitting feature scaling. Cross-validation indicated a mean absolute error of approximately 9.64 with a standard deviation of 1.35. Evaluation on the test set demonstrated a mean absolute error of 9.54, aligning well with the cross-validation results. After comparing the two models, the random forest regressor was selected for further development due to its lower mean absolute error and consistent performance across cross-validation and the test set.</a:t>
            </a: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r>
              <a:rPr lang="fr" sz="1200"/>
              <a:t>The company selected four options, which were used as possible scenarios: permanently closing up to 10 of the least-used trails, increasing the vertical drop by adding a trail at a point 150 feet lower, adding 2 acres of snowmaking coverage, or increasing the longest trail by 0.2 mile to reach a length of 3.5 miles, requiring an additional 4 acres of snowmaking coverage.</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fr" sz="1200"/>
              <a:t>The analysis encountered limitations primarily related to data deficiencies. The absence of detailed cost information, beyond ticket prices and the new chair lift's operating cost, hinders a comprehensive understanding of the financial implications of different scenarios. To address this, additional data on maintenance, labor, and operational expenses would be invaluable. The modeled price, significantly higher than the current price, prompts questions about the model's accuracy and potential missing variables. This discrepancy, potentially surprising to business executives, underscores the need for a thorough examination and clarification of assumptions.If the model proves useful to business leaders, integrating it into decision-making processes could be facilitated through a user-friendly interface or tool.  By making the model more accessible and adaptable, the business can embrace a more agile, data-driven decision-making approach.</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9e2ed4137c_1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9e2ed4137c_1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SLIDES_API150091054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SLIDES_API150091054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SLIDES_API1841231812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SLIDES_API184123181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9e2ed4137c_1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9e2ed4137c_1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9e2ed4137c_2_10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9e2ed4137c_2_1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9e2ed4137c_2_10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9e2ed4137c_2_1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9e2ed4137c_2_10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9e2ed4137c_2_1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9e2ed4137c_2_1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9e2ed4137c_2_1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A_Title_Body_2">
  <p:cSld name="TITLE_1_1">
    <p:spTree>
      <p:nvGrpSpPr>
        <p:cNvPr id="1" name="Shape 130"/>
        <p:cNvGrpSpPr/>
        <p:nvPr/>
      </p:nvGrpSpPr>
      <p:grpSpPr>
        <a:xfrm>
          <a:off x="0" y="0"/>
          <a:ext cx="0" cy="0"/>
          <a:chOff x="0" y="0"/>
          <a:chExt cx="0" cy="0"/>
        </a:xfrm>
      </p:grpSpPr>
      <p:pic>
        <p:nvPicPr>
          <p:cNvPr id="131" name="Google Shape;131;p13"/>
          <p:cNvPicPr preferRelativeResize="0"/>
          <p:nvPr/>
        </p:nvPicPr>
        <p:blipFill rotWithShape="1">
          <a:blip r:embed="rId2">
            <a:alphaModFix/>
          </a:blip>
          <a:srcRect r="49205"/>
          <a:stretch/>
        </p:blipFill>
        <p:spPr>
          <a:xfrm flipH="1">
            <a:off x="0" y="-348137"/>
            <a:ext cx="1836600" cy="3599400"/>
          </a:xfrm>
          <a:prstGeom prst="rect">
            <a:avLst/>
          </a:prstGeom>
          <a:noFill/>
          <a:ln>
            <a:noFill/>
          </a:ln>
        </p:spPr>
      </p:pic>
      <p:pic>
        <p:nvPicPr>
          <p:cNvPr id="132" name="Google Shape;132;p13"/>
          <p:cNvPicPr preferRelativeResize="0"/>
          <p:nvPr/>
        </p:nvPicPr>
        <p:blipFill rotWithShape="1">
          <a:blip r:embed="rId2">
            <a:alphaModFix/>
          </a:blip>
          <a:srcRect r="49205"/>
          <a:stretch/>
        </p:blipFill>
        <p:spPr>
          <a:xfrm rot="10800000">
            <a:off x="0" y="1892238"/>
            <a:ext cx="1836600" cy="3599400"/>
          </a:xfrm>
          <a:prstGeom prst="rect">
            <a:avLst/>
          </a:prstGeom>
          <a:noFill/>
          <a:ln>
            <a:noFill/>
          </a:ln>
        </p:spPr>
      </p:pic>
      <p:sp>
        <p:nvSpPr>
          <p:cNvPr id="133" name="Google Shape;13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
        <p:nvSpPr>
          <p:cNvPr id="134" name="Google Shape;134;p13"/>
          <p:cNvSpPr>
            <a:spLocks noGrp="1"/>
          </p:cNvSpPr>
          <p:nvPr>
            <p:ph type="pic" idx="2"/>
          </p:nvPr>
        </p:nvSpPr>
        <p:spPr>
          <a:xfrm>
            <a:off x="642700" y="632300"/>
            <a:ext cx="2615100" cy="3918900"/>
          </a:xfrm>
          <a:prstGeom prst="roundRect">
            <a:avLst>
              <a:gd name="adj" fmla="val 16667"/>
            </a:avLst>
          </a:prstGeom>
          <a:noFill/>
          <a:ln>
            <a:noFill/>
          </a:ln>
        </p:spPr>
      </p:sp>
      <p:sp>
        <p:nvSpPr>
          <p:cNvPr id="135" name="Google Shape;135;p13"/>
          <p:cNvSpPr/>
          <p:nvPr/>
        </p:nvSpPr>
        <p:spPr>
          <a:xfrm rot="-695">
            <a:off x="8410293" y="4393362"/>
            <a:ext cx="1484700" cy="1476900"/>
          </a:xfrm>
          <a:prstGeom prst="pie">
            <a:avLst>
              <a:gd name="adj1" fmla="val 10804369"/>
              <a:gd name="adj2" fmla="val 16200000"/>
            </a:avLst>
          </a:prstGeom>
          <a:gradFill>
            <a:gsLst>
              <a:gs pos="0">
                <a:srgbClr val="FFC982"/>
              </a:gs>
              <a:gs pos="100000">
                <a:srgbClr val="F58F09"/>
              </a:gs>
            </a:gsLst>
            <a:path path="circle">
              <a:fillToRect l="50000" t="50000" r="50000" b="50000"/>
            </a:path>
            <a:tileRect/>
          </a:gra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C2C2C"/>
              </a:solidFill>
            </a:endParaRPr>
          </a:p>
        </p:txBody>
      </p:sp>
      <p:sp>
        <p:nvSpPr>
          <p:cNvPr id="136" name="Google Shape;136;p13"/>
          <p:cNvSpPr txBox="1">
            <a:spLocks noGrp="1"/>
          </p:cNvSpPr>
          <p:nvPr>
            <p:ph type="title"/>
          </p:nvPr>
        </p:nvSpPr>
        <p:spPr>
          <a:xfrm>
            <a:off x="4722075" y="997400"/>
            <a:ext cx="3589800" cy="650100"/>
          </a:xfrm>
          <a:prstGeom prst="rect">
            <a:avLst/>
          </a:prstGeom>
        </p:spPr>
        <p:txBody>
          <a:bodyPr spcFirstLastPara="1" wrap="square" lIns="91425" tIns="91425" rIns="91425" bIns="91425" anchor="ctr" anchorCtr="0">
            <a:sp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endParaRPr/>
          </a:p>
        </p:txBody>
      </p:sp>
      <p:sp>
        <p:nvSpPr>
          <p:cNvPr id="137" name="Google Shape;137;p13"/>
          <p:cNvSpPr/>
          <p:nvPr/>
        </p:nvSpPr>
        <p:spPr>
          <a:xfrm>
            <a:off x="4800600" y="632300"/>
            <a:ext cx="775500" cy="131400"/>
          </a:xfrm>
          <a:prstGeom prst="roundRect">
            <a:avLst>
              <a:gd name="adj" fmla="val 50000"/>
            </a:avLst>
          </a:prstGeom>
          <a:solidFill>
            <a:srgbClr val="F4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txBox="1">
            <a:spLocks noGrp="1"/>
          </p:cNvSpPr>
          <p:nvPr>
            <p:ph type="subTitle" idx="1"/>
          </p:nvPr>
        </p:nvSpPr>
        <p:spPr>
          <a:xfrm>
            <a:off x="4722075" y="1959150"/>
            <a:ext cx="3589800" cy="2742300"/>
          </a:xfrm>
          <a:prstGeom prst="rect">
            <a:avLst/>
          </a:prstGeom>
        </p:spPr>
        <p:txBody>
          <a:bodyPr spcFirstLastPara="1" wrap="square" lIns="91425" tIns="91425" rIns="91425" bIns="91425" anchor="t" anchorCtr="0">
            <a:normAutofit/>
          </a:bodyPr>
          <a:lstStyle>
            <a:lvl1pPr lvl="0" rtl="0">
              <a:spcBef>
                <a:spcPts val="0"/>
              </a:spcBef>
              <a:spcAft>
                <a:spcPts val="0"/>
              </a:spcAft>
              <a:buSzPts val="1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3024">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A_Introduction_Slide_1">
  <p:cSld name="TITLE_1_2">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632175" y="920625"/>
            <a:ext cx="7679700" cy="7269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endParaRPr/>
          </a:p>
        </p:txBody>
      </p:sp>
      <p:sp>
        <p:nvSpPr>
          <p:cNvPr id="141" name="Google Shape;141;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
        <p:nvSpPr>
          <p:cNvPr id="142" name="Google Shape;142;p14"/>
          <p:cNvSpPr txBox="1">
            <a:spLocks noGrp="1"/>
          </p:cNvSpPr>
          <p:nvPr>
            <p:ph type="body" idx="1"/>
          </p:nvPr>
        </p:nvSpPr>
        <p:spPr>
          <a:xfrm>
            <a:off x="632175" y="1717350"/>
            <a:ext cx="5520900" cy="26523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sz="13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pic>
        <p:nvPicPr>
          <p:cNvPr id="143" name="Google Shape;143;p14"/>
          <p:cNvPicPr preferRelativeResize="0"/>
          <p:nvPr/>
        </p:nvPicPr>
        <p:blipFill>
          <a:blip r:embed="rId2">
            <a:alphaModFix/>
          </a:blip>
          <a:stretch>
            <a:fillRect/>
          </a:stretch>
        </p:blipFill>
        <p:spPr>
          <a:xfrm rot="5400000">
            <a:off x="727196" y="475900"/>
            <a:ext cx="374904" cy="374904"/>
          </a:xfrm>
          <a:prstGeom prst="rect">
            <a:avLst/>
          </a:prstGeom>
          <a:noFill/>
          <a:ln>
            <a:noFill/>
          </a:ln>
        </p:spPr>
      </p:pic>
      <p:pic>
        <p:nvPicPr>
          <p:cNvPr id="144" name="Google Shape;144;p14"/>
          <p:cNvPicPr preferRelativeResize="0"/>
          <p:nvPr/>
        </p:nvPicPr>
        <p:blipFill rotWithShape="1">
          <a:blip r:embed="rId3">
            <a:alphaModFix/>
          </a:blip>
          <a:srcRect l="7871" r="4470"/>
          <a:stretch/>
        </p:blipFill>
        <p:spPr>
          <a:xfrm rot="5399995">
            <a:off x="5161977" y="1270987"/>
            <a:ext cx="5149824" cy="260152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oints 5_1">
  <p:cSld name="CUSTOM_2_1">
    <p:spTree>
      <p:nvGrpSpPr>
        <p:cNvPr id="1" name="Shape 145"/>
        <p:cNvGrpSpPr/>
        <p:nvPr/>
      </p:nvGrpSpPr>
      <p:grpSpPr>
        <a:xfrm>
          <a:off x="0" y="0"/>
          <a:ext cx="0" cy="0"/>
          <a:chOff x="0" y="0"/>
          <a:chExt cx="0" cy="0"/>
        </a:xfrm>
      </p:grpSpPr>
      <p:sp>
        <p:nvSpPr>
          <p:cNvPr id="146" name="Google Shape;146;p15"/>
          <p:cNvSpPr txBox="1">
            <a:spLocks noGrp="1"/>
          </p:cNvSpPr>
          <p:nvPr>
            <p:ph type="subTitle" idx="1"/>
          </p:nvPr>
        </p:nvSpPr>
        <p:spPr>
          <a:xfrm>
            <a:off x="6354875" y="1183150"/>
            <a:ext cx="2318400" cy="995100"/>
          </a:xfrm>
          <a:prstGeom prst="rect">
            <a:avLst/>
          </a:prstGeom>
        </p:spPr>
        <p:txBody>
          <a:bodyPr spcFirstLastPara="1" wrap="square" lIns="91425" tIns="91425" rIns="91425" bIns="91425" anchor="t" anchorCtr="0">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147" name="Google Shape;147;p15"/>
          <p:cNvSpPr txBox="1">
            <a:spLocks noGrp="1"/>
          </p:cNvSpPr>
          <p:nvPr>
            <p:ph type="subTitle" idx="2"/>
          </p:nvPr>
        </p:nvSpPr>
        <p:spPr>
          <a:xfrm>
            <a:off x="6354875" y="2399350"/>
            <a:ext cx="2318400" cy="1047900"/>
          </a:xfrm>
          <a:prstGeom prst="rect">
            <a:avLst/>
          </a:prstGeom>
        </p:spPr>
        <p:txBody>
          <a:bodyPr spcFirstLastPara="1" wrap="square" lIns="91425" tIns="91425" rIns="91425" bIns="91425" anchor="t" anchorCtr="0">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148" name="Google Shape;148;p15"/>
          <p:cNvSpPr txBox="1">
            <a:spLocks noGrp="1"/>
          </p:cNvSpPr>
          <p:nvPr>
            <p:ph type="subTitle" idx="3"/>
          </p:nvPr>
        </p:nvSpPr>
        <p:spPr>
          <a:xfrm>
            <a:off x="456925" y="1278100"/>
            <a:ext cx="2318400" cy="12162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endParaRPr/>
          </a:p>
        </p:txBody>
      </p:sp>
      <p:sp>
        <p:nvSpPr>
          <p:cNvPr id="149" name="Google Shape;149;p15"/>
          <p:cNvSpPr txBox="1">
            <a:spLocks noGrp="1"/>
          </p:cNvSpPr>
          <p:nvPr>
            <p:ph type="subTitle" idx="4"/>
          </p:nvPr>
        </p:nvSpPr>
        <p:spPr>
          <a:xfrm>
            <a:off x="470725" y="3321975"/>
            <a:ext cx="2318400" cy="12162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endParaRPr/>
          </a:p>
        </p:txBody>
      </p:sp>
      <p:sp>
        <p:nvSpPr>
          <p:cNvPr id="150" name="Google Shape;150;p15"/>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a:endParaRPr/>
          </a:p>
        </p:txBody>
      </p:sp>
      <p:grpSp>
        <p:nvGrpSpPr>
          <p:cNvPr id="151" name="Google Shape;151;p15"/>
          <p:cNvGrpSpPr/>
          <p:nvPr/>
        </p:nvGrpSpPr>
        <p:grpSpPr>
          <a:xfrm>
            <a:off x="3095387" y="1241947"/>
            <a:ext cx="2953226" cy="2951755"/>
            <a:chOff x="3102288" y="1429998"/>
            <a:chExt cx="2953226" cy="2951755"/>
          </a:xfrm>
        </p:grpSpPr>
        <p:sp>
          <p:nvSpPr>
            <p:cNvPr id="152" name="Google Shape;152;p15"/>
            <p:cNvSpPr/>
            <p:nvPr/>
          </p:nvSpPr>
          <p:spPr>
            <a:xfrm>
              <a:off x="4016728" y="1429998"/>
              <a:ext cx="1634040" cy="1193736"/>
            </a:xfrm>
            <a:custGeom>
              <a:avLst/>
              <a:gdLst/>
              <a:ahLst/>
              <a:cxnLst/>
              <a:rect l="l" t="t" r="r" b="b"/>
              <a:pathLst>
                <a:path w="21600" h="21010" extrusionOk="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300">
                <a:solidFill>
                  <a:schemeClr val="dk1"/>
                </a:solidFill>
                <a:latin typeface="Lato Light"/>
                <a:ea typeface="Lato Light"/>
                <a:cs typeface="Lato Light"/>
                <a:sym typeface="Lato Light"/>
              </a:endParaRPr>
            </a:p>
          </p:txBody>
        </p:sp>
        <p:sp>
          <p:nvSpPr>
            <p:cNvPr id="153" name="Google Shape;153;p15"/>
            <p:cNvSpPr/>
            <p:nvPr/>
          </p:nvSpPr>
          <p:spPr>
            <a:xfrm>
              <a:off x="3102288" y="1570339"/>
              <a:ext cx="1038072" cy="1787832"/>
            </a:xfrm>
            <a:custGeom>
              <a:avLst/>
              <a:gdLst/>
              <a:ahLst/>
              <a:cxnLst/>
              <a:rect l="l" t="t" r="r" b="b"/>
              <a:pathLst>
                <a:path w="21156" h="21600" extrusionOk="0">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a:ea typeface="Lato Light"/>
                <a:cs typeface="Lato Light"/>
                <a:sym typeface="Lato Light"/>
              </a:endParaRPr>
            </a:p>
          </p:txBody>
        </p:sp>
        <p:sp>
          <p:nvSpPr>
            <p:cNvPr id="154" name="Google Shape;154;p15"/>
            <p:cNvSpPr/>
            <p:nvPr/>
          </p:nvSpPr>
          <p:spPr>
            <a:xfrm>
              <a:off x="3115511" y="3097809"/>
              <a:ext cx="1752732" cy="1245780"/>
            </a:xfrm>
            <a:custGeom>
              <a:avLst/>
              <a:gdLst/>
              <a:ahLst/>
              <a:cxnLst/>
              <a:rect l="l" t="t" r="r" b="b"/>
              <a:pathLst>
                <a:path w="21600" h="21600" extrusionOk="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a:ea typeface="Lato Light"/>
                <a:cs typeface="Lato Light"/>
                <a:sym typeface="Lato Light"/>
              </a:endParaRPr>
            </a:p>
          </p:txBody>
        </p:sp>
        <p:sp>
          <p:nvSpPr>
            <p:cNvPr id="155" name="Google Shape;155;p15"/>
            <p:cNvSpPr/>
            <p:nvPr/>
          </p:nvSpPr>
          <p:spPr>
            <a:xfrm>
              <a:off x="4311781" y="2799840"/>
              <a:ext cx="1526364" cy="1581913"/>
            </a:xfrm>
            <a:custGeom>
              <a:avLst/>
              <a:gdLst/>
              <a:ahLst/>
              <a:cxnLst/>
              <a:rect l="l" t="t" r="r" b="b"/>
              <a:pathLst>
                <a:path w="21600" h="21243" extrusionOk="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a:ea typeface="Lato Light"/>
                <a:cs typeface="Lato Light"/>
                <a:sym typeface="Lato Light"/>
              </a:endParaRPr>
            </a:p>
          </p:txBody>
        </p:sp>
        <p:sp>
          <p:nvSpPr>
            <p:cNvPr id="156" name="Google Shape;156;p15"/>
            <p:cNvSpPr/>
            <p:nvPr/>
          </p:nvSpPr>
          <p:spPr>
            <a:xfrm>
              <a:off x="4676823" y="1946286"/>
              <a:ext cx="1378690" cy="1668222"/>
            </a:xfrm>
            <a:custGeom>
              <a:avLst/>
              <a:gdLst/>
              <a:ahLst/>
              <a:cxnLst/>
              <a:rect l="l" t="t" r="r" b="b"/>
              <a:pathLst>
                <a:path w="21337" h="21600" extrusionOk="0">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300">
                <a:solidFill>
                  <a:schemeClr val="dk1"/>
                </a:solidFill>
                <a:latin typeface="Lato Light"/>
                <a:ea typeface="Lato Light"/>
                <a:cs typeface="Lato Light"/>
                <a:sym typeface="Lato Light"/>
              </a:endParaRPr>
            </a:p>
          </p:txBody>
        </p:sp>
        <p:sp>
          <p:nvSpPr>
            <p:cNvPr id="157" name="Google Shape;157;p15"/>
            <p:cNvSpPr txBox="1"/>
            <p:nvPr/>
          </p:nvSpPr>
          <p:spPr>
            <a:xfrm>
              <a:off x="4444343" y="1670781"/>
              <a:ext cx="3123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fr" sz="1600" b="1">
                  <a:solidFill>
                    <a:schemeClr val="lt1"/>
                  </a:solidFill>
                  <a:latin typeface="League Spartan"/>
                  <a:ea typeface="League Spartan"/>
                  <a:cs typeface="League Spartan"/>
                  <a:sym typeface="League Spartan"/>
                </a:rPr>
                <a:t>01</a:t>
              </a:r>
              <a:endParaRPr sz="1600" b="1">
                <a:latin typeface="League Spartan"/>
                <a:ea typeface="League Spartan"/>
                <a:cs typeface="League Spartan"/>
                <a:sym typeface="League Spartan"/>
              </a:endParaRPr>
            </a:p>
          </p:txBody>
        </p:sp>
        <p:sp>
          <p:nvSpPr>
            <p:cNvPr id="158" name="Google Shape;158;p15"/>
            <p:cNvSpPr txBox="1"/>
            <p:nvPr/>
          </p:nvSpPr>
          <p:spPr>
            <a:xfrm>
              <a:off x="5443660" y="2500224"/>
              <a:ext cx="3606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fr" sz="1600" b="1">
                  <a:solidFill>
                    <a:schemeClr val="lt1"/>
                  </a:solidFill>
                  <a:latin typeface="League Spartan"/>
                  <a:ea typeface="League Spartan"/>
                  <a:cs typeface="League Spartan"/>
                  <a:sym typeface="League Spartan"/>
                </a:rPr>
                <a:t>02</a:t>
              </a:r>
              <a:endParaRPr sz="1600" b="1">
                <a:latin typeface="League Spartan"/>
                <a:ea typeface="League Spartan"/>
                <a:cs typeface="League Spartan"/>
                <a:sym typeface="League Spartan"/>
              </a:endParaRPr>
            </a:p>
          </p:txBody>
        </p:sp>
        <p:sp>
          <p:nvSpPr>
            <p:cNvPr id="159" name="Google Shape;159;p15"/>
            <p:cNvSpPr txBox="1"/>
            <p:nvPr/>
          </p:nvSpPr>
          <p:spPr>
            <a:xfrm>
              <a:off x="4929328" y="3709325"/>
              <a:ext cx="3687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fr" sz="1600" b="1">
                  <a:solidFill>
                    <a:schemeClr val="lt1"/>
                  </a:solidFill>
                  <a:latin typeface="League Spartan"/>
                  <a:ea typeface="League Spartan"/>
                  <a:cs typeface="League Spartan"/>
                  <a:sym typeface="League Spartan"/>
                </a:rPr>
                <a:t>03</a:t>
              </a:r>
              <a:endParaRPr sz="1600" b="1">
                <a:latin typeface="League Spartan"/>
                <a:ea typeface="League Spartan"/>
                <a:cs typeface="League Spartan"/>
                <a:sym typeface="League Spartan"/>
              </a:endParaRPr>
            </a:p>
          </p:txBody>
        </p:sp>
        <p:sp>
          <p:nvSpPr>
            <p:cNvPr id="160" name="Google Shape;160;p15"/>
            <p:cNvSpPr txBox="1"/>
            <p:nvPr/>
          </p:nvSpPr>
          <p:spPr>
            <a:xfrm>
              <a:off x="3677557" y="3598802"/>
              <a:ext cx="3867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fr" sz="1600" b="1">
                  <a:solidFill>
                    <a:schemeClr val="lt1"/>
                  </a:solidFill>
                  <a:latin typeface="League Spartan"/>
                  <a:ea typeface="League Spartan"/>
                  <a:cs typeface="League Spartan"/>
                  <a:sym typeface="League Spartan"/>
                </a:rPr>
                <a:t>04</a:t>
              </a:r>
              <a:endParaRPr sz="1600" b="1">
                <a:latin typeface="League Spartan"/>
                <a:ea typeface="League Spartan"/>
                <a:cs typeface="League Spartan"/>
                <a:sym typeface="League Spartan"/>
              </a:endParaRPr>
            </a:p>
          </p:txBody>
        </p:sp>
        <p:sp>
          <p:nvSpPr>
            <p:cNvPr id="161" name="Google Shape;161;p15"/>
            <p:cNvSpPr txBox="1"/>
            <p:nvPr/>
          </p:nvSpPr>
          <p:spPr>
            <a:xfrm>
              <a:off x="3395840" y="2345006"/>
              <a:ext cx="3804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fr" sz="1600" b="1">
                  <a:solidFill>
                    <a:schemeClr val="lt1"/>
                  </a:solidFill>
                  <a:latin typeface="League Spartan"/>
                  <a:ea typeface="League Spartan"/>
                  <a:cs typeface="League Spartan"/>
                  <a:sym typeface="League Spartan"/>
                </a:rPr>
                <a:t>05</a:t>
              </a:r>
              <a:endParaRPr sz="1600" b="1">
                <a:latin typeface="League Spartan"/>
                <a:ea typeface="League Spartan"/>
                <a:cs typeface="League Spartan"/>
                <a:sym typeface="League Spartan"/>
              </a:endParaRPr>
            </a:p>
          </p:txBody>
        </p:sp>
      </p:grpSp>
      <p:sp>
        <p:nvSpPr>
          <p:cNvPr id="162" name="Google Shape;162;p15"/>
          <p:cNvSpPr txBox="1">
            <a:spLocks noGrp="1"/>
          </p:cNvSpPr>
          <p:nvPr>
            <p:ph type="subTitle" idx="5"/>
          </p:nvPr>
        </p:nvSpPr>
        <p:spPr>
          <a:xfrm>
            <a:off x="6354875" y="3668350"/>
            <a:ext cx="2318400" cy="1216200"/>
          </a:xfrm>
          <a:prstGeom prst="rect">
            <a:avLst/>
          </a:prstGeom>
        </p:spPr>
        <p:txBody>
          <a:bodyPr spcFirstLastPara="1" wrap="square" lIns="91425" tIns="91425" rIns="91425" bIns="91425" anchor="t" anchorCtr="0">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oints 4_1">
  <p:cSld name="CUSTOM_1">
    <p:spTree>
      <p:nvGrpSpPr>
        <p:cNvPr id="1" name="Shape 163"/>
        <p:cNvGrpSpPr/>
        <p:nvPr/>
      </p:nvGrpSpPr>
      <p:grpSpPr>
        <a:xfrm>
          <a:off x="0" y="0"/>
          <a:ext cx="0" cy="0"/>
          <a:chOff x="0" y="0"/>
          <a:chExt cx="0" cy="0"/>
        </a:xfrm>
      </p:grpSpPr>
      <p:sp>
        <p:nvSpPr>
          <p:cNvPr id="164" name="Google Shape;164;p16"/>
          <p:cNvSpPr/>
          <p:nvPr/>
        </p:nvSpPr>
        <p:spPr>
          <a:xfrm>
            <a:off x="3036788" y="1364028"/>
            <a:ext cx="1519962" cy="1966570"/>
          </a:xfrm>
          <a:custGeom>
            <a:avLst/>
            <a:gdLst/>
            <a:ahLst/>
            <a:cxnLst/>
            <a:rect l="l" t="t" r="r" b="b"/>
            <a:pathLst>
              <a:path w="4983482" h="6447770" extrusionOk="0">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65" name="Google Shape;165;p16"/>
          <p:cNvSpPr/>
          <p:nvPr/>
        </p:nvSpPr>
        <p:spPr>
          <a:xfrm>
            <a:off x="4138040" y="1363675"/>
            <a:ext cx="1966570" cy="1519962"/>
          </a:xfrm>
          <a:custGeom>
            <a:avLst/>
            <a:gdLst/>
            <a:ahLst/>
            <a:cxnLst/>
            <a:rect l="l" t="t" r="r" b="b"/>
            <a:pathLst>
              <a:path w="6447769" h="4983482" extrusionOk="0">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66" name="Google Shape;166;p16"/>
          <p:cNvSpPr/>
          <p:nvPr/>
        </p:nvSpPr>
        <p:spPr>
          <a:xfrm>
            <a:off x="3037141" y="2911624"/>
            <a:ext cx="1966570" cy="1519962"/>
          </a:xfrm>
          <a:custGeom>
            <a:avLst/>
            <a:gdLst/>
            <a:ahLst/>
            <a:cxnLst/>
            <a:rect l="l" t="t" r="r" b="b"/>
            <a:pathLst>
              <a:path w="6447771" h="4983481" extrusionOk="0">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67" name="Google Shape;167;p16"/>
          <p:cNvSpPr/>
          <p:nvPr/>
        </p:nvSpPr>
        <p:spPr>
          <a:xfrm>
            <a:off x="4585148" y="2464634"/>
            <a:ext cx="1519961" cy="1966570"/>
          </a:xfrm>
          <a:custGeom>
            <a:avLst/>
            <a:gdLst/>
            <a:ahLst/>
            <a:cxnLst/>
            <a:rect l="l" t="t" r="r" b="b"/>
            <a:pathLst>
              <a:path w="4983480" h="6447772" extrusionOk="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68" name="Google Shape;168;p16"/>
          <p:cNvSpPr txBox="1">
            <a:spLocks noGrp="1"/>
          </p:cNvSpPr>
          <p:nvPr>
            <p:ph type="subTitle" idx="1"/>
          </p:nvPr>
        </p:nvSpPr>
        <p:spPr>
          <a:xfrm>
            <a:off x="467425" y="1394975"/>
            <a:ext cx="2198400" cy="12162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69" name="Google Shape;169;p16"/>
          <p:cNvSpPr txBox="1"/>
          <p:nvPr/>
        </p:nvSpPr>
        <p:spPr>
          <a:xfrm>
            <a:off x="3240103" y="26425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fr" sz="2300" b="1">
                <a:solidFill>
                  <a:schemeClr val="lt1"/>
                </a:solidFill>
                <a:latin typeface="League Spartan"/>
                <a:ea typeface="League Spartan"/>
                <a:cs typeface="League Spartan"/>
                <a:sym typeface="League Spartan"/>
              </a:rPr>
              <a:t>01</a:t>
            </a:r>
            <a:endParaRPr sz="500" b="1">
              <a:latin typeface="League Spartan"/>
              <a:ea typeface="League Spartan"/>
              <a:cs typeface="League Spartan"/>
              <a:sym typeface="League Spartan"/>
            </a:endParaRPr>
          </a:p>
        </p:txBody>
      </p:sp>
      <p:sp>
        <p:nvSpPr>
          <p:cNvPr id="170" name="Google Shape;170;p16"/>
          <p:cNvSpPr txBox="1"/>
          <p:nvPr/>
        </p:nvSpPr>
        <p:spPr>
          <a:xfrm>
            <a:off x="4305541" y="161187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fr" sz="2300" b="1">
                <a:solidFill>
                  <a:schemeClr val="lt1"/>
                </a:solidFill>
                <a:latin typeface="League Spartan"/>
                <a:ea typeface="League Spartan"/>
                <a:cs typeface="League Spartan"/>
                <a:sym typeface="League Spartan"/>
              </a:rPr>
              <a:t>02</a:t>
            </a:r>
            <a:endParaRPr sz="500" b="1">
              <a:latin typeface="League Spartan"/>
              <a:ea typeface="League Spartan"/>
              <a:cs typeface="League Spartan"/>
              <a:sym typeface="League Spartan"/>
            </a:endParaRPr>
          </a:p>
        </p:txBody>
      </p:sp>
      <p:sp>
        <p:nvSpPr>
          <p:cNvPr id="171" name="Google Shape;171;p16"/>
          <p:cNvSpPr txBox="1"/>
          <p:nvPr/>
        </p:nvSpPr>
        <p:spPr>
          <a:xfrm>
            <a:off x="5421603" y="26425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fr" sz="2300" b="1">
                <a:solidFill>
                  <a:schemeClr val="lt1"/>
                </a:solidFill>
                <a:latin typeface="League Spartan"/>
                <a:ea typeface="League Spartan"/>
                <a:cs typeface="League Spartan"/>
                <a:sym typeface="League Spartan"/>
              </a:rPr>
              <a:t>03</a:t>
            </a:r>
            <a:endParaRPr sz="500" b="1">
              <a:latin typeface="League Spartan"/>
              <a:ea typeface="League Spartan"/>
              <a:cs typeface="League Spartan"/>
              <a:sym typeface="League Spartan"/>
            </a:endParaRPr>
          </a:p>
        </p:txBody>
      </p:sp>
      <p:sp>
        <p:nvSpPr>
          <p:cNvPr id="172" name="Google Shape;172;p16"/>
          <p:cNvSpPr txBox="1"/>
          <p:nvPr/>
        </p:nvSpPr>
        <p:spPr>
          <a:xfrm>
            <a:off x="4305541" y="3817250"/>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fr" sz="2300" b="1">
                <a:solidFill>
                  <a:schemeClr val="lt1"/>
                </a:solidFill>
                <a:latin typeface="League Spartan"/>
                <a:ea typeface="League Spartan"/>
                <a:cs typeface="League Spartan"/>
                <a:sym typeface="League Spartan"/>
              </a:rPr>
              <a:t>04</a:t>
            </a:r>
            <a:endParaRPr sz="500" b="1">
              <a:latin typeface="League Spartan"/>
              <a:ea typeface="League Spartan"/>
              <a:cs typeface="League Spartan"/>
              <a:sym typeface="League Spartan"/>
            </a:endParaRPr>
          </a:p>
        </p:txBody>
      </p:sp>
      <p:sp>
        <p:nvSpPr>
          <p:cNvPr id="173" name="Google Shape;173;p16"/>
          <p:cNvSpPr txBox="1">
            <a:spLocks noGrp="1"/>
          </p:cNvSpPr>
          <p:nvPr>
            <p:ph type="subTitle" idx="2"/>
          </p:nvPr>
        </p:nvSpPr>
        <p:spPr>
          <a:xfrm>
            <a:off x="467425" y="3096425"/>
            <a:ext cx="2198400" cy="12162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74" name="Google Shape;174;p16"/>
          <p:cNvSpPr txBox="1">
            <a:spLocks noGrp="1"/>
          </p:cNvSpPr>
          <p:nvPr>
            <p:ph type="subTitle" idx="3"/>
          </p:nvPr>
        </p:nvSpPr>
        <p:spPr>
          <a:xfrm>
            <a:off x="6302925" y="1394975"/>
            <a:ext cx="2277300" cy="1212300"/>
          </a:xfrm>
          <a:prstGeom prst="rect">
            <a:avLst/>
          </a:prstGeom>
        </p:spPr>
        <p:txBody>
          <a:bodyPr spcFirstLastPara="1" wrap="square" lIns="91425" tIns="91425" rIns="91425" bIns="91425" anchor="t" anchorCtr="0">
            <a:normAutofit/>
          </a:bodyPr>
          <a:lstStyle>
            <a:lvl1pPr lvl="0"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75" name="Google Shape;175;p16"/>
          <p:cNvSpPr txBox="1">
            <a:spLocks noGrp="1"/>
          </p:cNvSpPr>
          <p:nvPr>
            <p:ph type="subTitle" idx="4"/>
          </p:nvPr>
        </p:nvSpPr>
        <p:spPr>
          <a:xfrm>
            <a:off x="6302925" y="3096425"/>
            <a:ext cx="2277300" cy="1212300"/>
          </a:xfrm>
          <a:prstGeom prst="rect">
            <a:avLst/>
          </a:prstGeom>
        </p:spPr>
        <p:txBody>
          <a:bodyPr spcFirstLastPara="1" wrap="square" lIns="91425" tIns="91425" rIns="91425" bIns="91425" anchor="t" anchorCtr="0">
            <a:normAutofit/>
          </a:bodyPr>
          <a:lstStyle>
            <a:lvl1pPr lvl="0"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76" name="Google Shape;176;p16"/>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oints 2_1">
  <p:cSld name="TITLE_1_1_2">
    <p:spTree>
      <p:nvGrpSpPr>
        <p:cNvPr id="1" name="Shape 177"/>
        <p:cNvGrpSpPr/>
        <p:nvPr/>
      </p:nvGrpSpPr>
      <p:grpSpPr>
        <a:xfrm>
          <a:off x="0" y="0"/>
          <a:ext cx="0" cy="0"/>
          <a:chOff x="0" y="0"/>
          <a:chExt cx="0" cy="0"/>
        </a:xfrm>
      </p:grpSpPr>
      <p:sp>
        <p:nvSpPr>
          <p:cNvPr id="178" name="Google Shape;178;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
        <p:nvSpPr>
          <p:cNvPr id="179" name="Google Shape;179;p17"/>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endParaRPr/>
          </a:p>
        </p:txBody>
      </p:sp>
      <p:sp>
        <p:nvSpPr>
          <p:cNvPr id="180" name="Google Shape;180;p17"/>
          <p:cNvSpPr txBox="1"/>
          <p:nvPr/>
        </p:nvSpPr>
        <p:spPr>
          <a:xfrm>
            <a:off x="4135195" y="17410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fr" sz="2000" b="1">
                <a:solidFill>
                  <a:schemeClr val="accent4"/>
                </a:solidFill>
                <a:latin typeface="League Spartan"/>
                <a:ea typeface="League Spartan"/>
                <a:cs typeface="League Spartan"/>
                <a:sym typeface="League Spartan"/>
              </a:rPr>
              <a:t>01</a:t>
            </a:r>
            <a:endParaRPr sz="2000" b="1">
              <a:solidFill>
                <a:schemeClr val="accent4"/>
              </a:solidFill>
              <a:latin typeface="League Spartan"/>
              <a:ea typeface="League Spartan"/>
              <a:cs typeface="League Spartan"/>
              <a:sym typeface="League Spartan"/>
            </a:endParaRPr>
          </a:p>
        </p:txBody>
      </p:sp>
      <p:sp>
        <p:nvSpPr>
          <p:cNvPr id="181" name="Google Shape;181;p17"/>
          <p:cNvSpPr txBox="1">
            <a:spLocks noGrp="1"/>
          </p:cNvSpPr>
          <p:nvPr>
            <p:ph type="subTitle" idx="1"/>
          </p:nvPr>
        </p:nvSpPr>
        <p:spPr>
          <a:xfrm>
            <a:off x="4678425" y="1687125"/>
            <a:ext cx="3727200" cy="934800"/>
          </a:xfrm>
          <a:prstGeom prst="rect">
            <a:avLst/>
          </a:prstGeom>
        </p:spPr>
        <p:txBody>
          <a:bodyPr spcFirstLastPara="1" wrap="square" lIns="91425" tIns="91425" rIns="91425" bIns="91425" anchor="t" anchorCtr="0">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endParaRPr/>
          </a:p>
        </p:txBody>
      </p:sp>
      <p:sp>
        <p:nvSpPr>
          <p:cNvPr id="182" name="Google Shape;182;p17"/>
          <p:cNvSpPr txBox="1"/>
          <p:nvPr/>
        </p:nvSpPr>
        <p:spPr>
          <a:xfrm>
            <a:off x="4135195" y="27681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fr" sz="2000" b="1">
                <a:solidFill>
                  <a:schemeClr val="accent4"/>
                </a:solidFill>
                <a:latin typeface="League Spartan"/>
                <a:ea typeface="League Spartan"/>
                <a:cs typeface="League Spartan"/>
                <a:sym typeface="League Spartan"/>
              </a:rPr>
              <a:t>02</a:t>
            </a:r>
            <a:endParaRPr sz="2000" b="1">
              <a:solidFill>
                <a:schemeClr val="accent4"/>
              </a:solidFill>
              <a:latin typeface="League Spartan"/>
              <a:ea typeface="League Spartan"/>
              <a:cs typeface="League Spartan"/>
              <a:sym typeface="League Spartan"/>
            </a:endParaRPr>
          </a:p>
        </p:txBody>
      </p:sp>
      <p:sp>
        <p:nvSpPr>
          <p:cNvPr id="183" name="Google Shape;183;p17"/>
          <p:cNvSpPr txBox="1">
            <a:spLocks noGrp="1"/>
          </p:cNvSpPr>
          <p:nvPr>
            <p:ph type="subTitle" idx="2"/>
          </p:nvPr>
        </p:nvSpPr>
        <p:spPr>
          <a:xfrm>
            <a:off x="4678425" y="2726325"/>
            <a:ext cx="3727200" cy="934800"/>
          </a:xfrm>
          <a:prstGeom prst="rect">
            <a:avLst/>
          </a:prstGeom>
        </p:spPr>
        <p:txBody>
          <a:bodyPr spcFirstLastPara="1" wrap="square" lIns="91425" tIns="91425" rIns="91425" bIns="91425" anchor="t" anchorCtr="0">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endParaRPr/>
          </a:p>
        </p:txBody>
      </p:sp>
      <p:sp>
        <p:nvSpPr>
          <p:cNvPr id="184" name="Google Shape;184;p17"/>
          <p:cNvSpPr>
            <a:spLocks noGrp="1"/>
          </p:cNvSpPr>
          <p:nvPr>
            <p:ph type="pic" idx="3"/>
          </p:nvPr>
        </p:nvSpPr>
        <p:spPr>
          <a:xfrm>
            <a:off x="642700" y="632300"/>
            <a:ext cx="2615100" cy="3918900"/>
          </a:xfrm>
          <a:prstGeom prst="roundRect">
            <a:avLst>
              <a:gd name="adj" fmla="val 16667"/>
            </a:avLst>
          </a:prstGeom>
          <a:noFill/>
          <a:ln>
            <a:noFill/>
          </a:ln>
        </p:spPr>
      </p:sp>
      <p:pic>
        <p:nvPicPr>
          <p:cNvPr id="185" name="Google Shape;185;p17"/>
          <p:cNvPicPr preferRelativeResize="0"/>
          <p:nvPr/>
        </p:nvPicPr>
        <p:blipFill rotWithShape="1">
          <a:blip r:embed="rId2">
            <a:alphaModFix/>
          </a:blip>
          <a:srcRect r="49205"/>
          <a:stretch/>
        </p:blipFill>
        <p:spPr>
          <a:xfrm flipH="1">
            <a:off x="0" y="-348137"/>
            <a:ext cx="1836600" cy="3599400"/>
          </a:xfrm>
          <a:prstGeom prst="rect">
            <a:avLst/>
          </a:prstGeom>
          <a:noFill/>
          <a:ln>
            <a:noFill/>
          </a:ln>
        </p:spPr>
      </p:pic>
      <p:pic>
        <p:nvPicPr>
          <p:cNvPr id="186" name="Google Shape;186;p17"/>
          <p:cNvPicPr preferRelativeResize="0"/>
          <p:nvPr/>
        </p:nvPicPr>
        <p:blipFill rotWithShape="1">
          <a:blip r:embed="rId2">
            <a:alphaModFix/>
          </a:blip>
          <a:srcRect r="49205"/>
          <a:stretch/>
        </p:blipFill>
        <p:spPr>
          <a:xfrm rot="10800000">
            <a:off x="0" y="1892238"/>
            <a:ext cx="1836600" cy="3599400"/>
          </a:xfrm>
          <a:prstGeom prst="rect">
            <a:avLst/>
          </a:prstGeom>
          <a:noFill/>
          <a:ln>
            <a:noFill/>
          </a:ln>
        </p:spPr>
      </p:pic>
      <p:sp>
        <p:nvSpPr>
          <p:cNvPr id="187" name="Google Shape;187;p17"/>
          <p:cNvSpPr/>
          <p:nvPr/>
        </p:nvSpPr>
        <p:spPr>
          <a:xfrm rot="-695">
            <a:off x="8410293" y="4393362"/>
            <a:ext cx="1484700" cy="1476900"/>
          </a:xfrm>
          <a:prstGeom prst="pie">
            <a:avLst>
              <a:gd name="adj1" fmla="val 10804369"/>
              <a:gd name="adj2" fmla="val 16200000"/>
            </a:avLst>
          </a:prstGeom>
          <a:gradFill>
            <a:gsLst>
              <a:gs pos="0">
                <a:srgbClr val="FFC982"/>
              </a:gs>
              <a:gs pos="100000">
                <a:srgbClr val="F58F09"/>
              </a:gs>
            </a:gsLst>
            <a:path path="circle">
              <a:fillToRect l="50000" t="50000" r="50000" b="50000"/>
            </a:path>
            <a:tileRect/>
          </a:gra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C2C2C"/>
              </a:solidFill>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A_Outro_1">
  <p:cSld name="TITLE_1_1_1_1">
    <p:spTree>
      <p:nvGrpSpPr>
        <p:cNvPr id="1" name="Shape 188"/>
        <p:cNvGrpSpPr/>
        <p:nvPr/>
      </p:nvGrpSpPr>
      <p:grpSpPr>
        <a:xfrm>
          <a:off x="0" y="0"/>
          <a:ext cx="0" cy="0"/>
          <a:chOff x="0" y="0"/>
          <a:chExt cx="0" cy="0"/>
        </a:xfrm>
      </p:grpSpPr>
      <p:sp>
        <p:nvSpPr>
          <p:cNvPr id="189" name="Google Shape;189;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
        <p:nvSpPr>
          <p:cNvPr id="190" name="Google Shape;190;p18"/>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spAutoFit/>
          </a:bodyPr>
          <a:lstStyle>
            <a:lvl1pPr lvl="0" algn="ctr" rtl="0">
              <a:spcBef>
                <a:spcPts val="0"/>
              </a:spcBef>
              <a:spcAft>
                <a:spcPts val="0"/>
              </a:spcAft>
              <a:buSzPts val="2800"/>
              <a:buNone/>
              <a:defRPr/>
            </a:lvl1pPr>
            <a:lvl2pPr lvl="1" algn="ctr" rtl="0">
              <a:spcBef>
                <a:spcPts val="0"/>
              </a:spcBef>
              <a:spcAft>
                <a:spcPts val="0"/>
              </a:spcAft>
              <a:buSzPts val="2800"/>
              <a:buNone/>
              <a:defRPr>
                <a:latin typeface="Poppins"/>
                <a:ea typeface="Poppins"/>
                <a:cs typeface="Poppins"/>
                <a:sym typeface="Poppins"/>
              </a:defRPr>
            </a:lvl2pPr>
            <a:lvl3pPr lvl="2" algn="ctr" rtl="0">
              <a:spcBef>
                <a:spcPts val="0"/>
              </a:spcBef>
              <a:spcAft>
                <a:spcPts val="0"/>
              </a:spcAft>
              <a:buSzPts val="2800"/>
              <a:buNone/>
              <a:defRPr>
                <a:latin typeface="Poppins"/>
                <a:ea typeface="Poppins"/>
                <a:cs typeface="Poppins"/>
                <a:sym typeface="Poppins"/>
              </a:defRPr>
            </a:lvl3pPr>
            <a:lvl4pPr lvl="3" algn="ctr" rtl="0">
              <a:spcBef>
                <a:spcPts val="0"/>
              </a:spcBef>
              <a:spcAft>
                <a:spcPts val="0"/>
              </a:spcAft>
              <a:buSzPts val="2800"/>
              <a:buNone/>
              <a:defRPr>
                <a:latin typeface="Poppins"/>
                <a:ea typeface="Poppins"/>
                <a:cs typeface="Poppins"/>
                <a:sym typeface="Poppins"/>
              </a:defRPr>
            </a:lvl4pPr>
            <a:lvl5pPr lvl="4" algn="ctr" rtl="0">
              <a:spcBef>
                <a:spcPts val="0"/>
              </a:spcBef>
              <a:spcAft>
                <a:spcPts val="0"/>
              </a:spcAft>
              <a:buSzPts val="2800"/>
              <a:buNone/>
              <a:defRPr>
                <a:latin typeface="Poppins"/>
                <a:ea typeface="Poppins"/>
                <a:cs typeface="Poppins"/>
                <a:sym typeface="Poppins"/>
              </a:defRPr>
            </a:lvl5pPr>
            <a:lvl6pPr lvl="5" algn="ctr" rtl="0">
              <a:spcBef>
                <a:spcPts val="0"/>
              </a:spcBef>
              <a:spcAft>
                <a:spcPts val="0"/>
              </a:spcAft>
              <a:buSzPts val="2800"/>
              <a:buNone/>
              <a:defRPr>
                <a:latin typeface="Poppins"/>
                <a:ea typeface="Poppins"/>
                <a:cs typeface="Poppins"/>
                <a:sym typeface="Poppins"/>
              </a:defRPr>
            </a:lvl6pPr>
            <a:lvl7pPr lvl="6" algn="ctr" rtl="0">
              <a:spcBef>
                <a:spcPts val="0"/>
              </a:spcBef>
              <a:spcAft>
                <a:spcPts val="0"/>
              </a:spcAft>
              <a:buSzPts val="2800"/>
              <a:buNone/>
              <a:defRPr>
                <a:latin typeface="Poppins"/>
                <a:ea typeface="Poppins"/>
                <a:cs typeface="Poppins"/>
                <a:sym typeface="Poppins"/>
              </a:defRPr>
            </a:lvl7pPr>
            <a:lvl8pPr lvl="7" algn="ctr" rtl="0">
              <a:spcBef>
                <a:spcPts val="0"/>
              </a:spcBef>
              <a:spcAft>
                <a:spcPts val="0"/>
              </a:spcAft>
              <a:buSzPts val="2800"/>
              <a:buNone/>
              <a:defRPr>
                <a:latin typeface="Poppins"/>
                <a:ea typeface="Poppins"/>
                <a:cs typeface="Poppins"/>
                <a:sym typeface="Poppins"/>
              </a:defRPr>
            </a:lvl8pPr>
            <a:lvl9pPr lvl="8" algn="ctr" rtl="0">
              <a:spcBef>
                <a:spcPts val="0"/>
              </a:spcBef>
              <a:spcAft>
                <a:spcPts val="0"/>
              </a:spcAft>
              <a:buSzPts val="2800"/>
              <a:buNone/>
              <a:defRPr>
                <a:latin typeface="Poppins"/>
                <a:ea typeface="Poppins"/>
                <a:cs typeface="Poppins"/>
                <a:sym typeface="Poppins"/>
              </a:defRPr>
            </a:lvl9pPr>
          </a:lstStyle>
          <a:p>
            <a:endParaRPr/>
          </a:p>
        </p:txBody>
      </p:sp>
      <p:pic>
        <p:nvPicPr>
          <p:cNvPr id="191" name="Google Shape;191;p18"/>
          <p:cNvPicPr preferRelativeResize="0"/>
          <p:nvPr/>
        </p:nvPicPr>
        <p:blipFill>
          <a:blip r:embed="rId2">
            <a:alphaModFix/>
          </a:blip>
          <a:stretch>
            <a:fillRect/>
          </a:stretch>
        </p:blipFill>
        <p:spPr>
          <a:xfrm>
            <a:off x="4054825" y="1117275"/>
            <a:ext cx="590075" cy="59007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A_Title_Body_3">
  <p:cSld name="TITLE_1_1_1_2">
    <p:spTree>
      <p:nvGrpSpPr>
        <p:cNvPr id="1" name="Shape 192"/>
        <p:cNvGrpSpPr/>
        <p:nvPr/>
      </p:nvGrpSpPr>
      <p:grpSpPr>
        <a:xfrm>
          <a:off x="0" y="0"/>
          <a:ext cx="0" cy="0"/>
          <a:chOff x="0" y="0"/>
          <a:chExt cx="0" cy="0"/>
        </a:xfrm>
      </p:grpSpPr>
      <p:sp>
        <p:nvSpPr>
          <p:cNvPr id="193" name="Google Shape;19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
        <p:nvSpPr>
          <p:cNvPr id="194" name="Google Shape;194;p19"/>
          <p:cNvSpPr txBox="1">
            <a:spLocks noGrp="1"/>
          </p:cNvSpPr>
          <p:nvPr>
            <p:ph type="subTitle" idx="1"/>
          </p:nvPr>
        </p:nvSpPr>
        <p:spPr>
          <a:xfrm>
            <a:off x="383075" y="1908900"/>
            <a:ext cx="2469000" cy="407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95" name="Google Shape;195;p19"/>
          <p:cNvSpPr txBox="1">
            <a:spLocks noGrp="1"/>
          </p:cNvSpPr>
          <p:nvPr>
            <p:ph type="subTitle" idx="2"/>
          </p:nvPr>
        </p:nvSpPr>
        <p:spPr>
          <a:xfrm>
            <a:off x="3284763" y="1908900"/>
            <a:ext cx="2469000" cy="395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pic>
        <p:nvPicPr>
          <p:cNvPr id="196" name="Google Shape;196;p19"/>
          <p:cNvPicPr preferRelativeResize="0"/>
          <p:nvPr/>
        </p:nvPicPr>
        <p:blipFill rotWithShape="1">
          <a:blip r:embed="rId2">
            <a:alphaModFix/>
          </a:blip>
          <a:srcRect r="49205" b="13464"/>
          <a:stretch/>
        </p:blipFill>
        <p:spPr>
          <a:xfrm flipH="1">
            <a:off x="8025" y="3162568"/>
            <a:ext cx="1168200" cy="1980900"/>
          </a:xfrm>
          <a:prstGeom prst="rect">
            <a:avLst/>
          </a:prstGeom>
          <a:noFill/>
          <a:ln>
            <a:noFill/>
          </a:ln>
        </p:spPr>
      </p:pic>
      <p:sp>
        <p:nvSpPr>
          <p:cNvPr id="197" name="Google Shape;197;p19"/>
          <p:cNvSpPr txBox="1">
            <a:spLocks noGrp="1"/>
          </p:cNvSpPr>
          <p:nvPr>
            <p:ph type="title"/>
          </p:nvPr>
        </p:nvSpPr>
        <p:spPr>
          <a:xfrm>
            <a:off x="383075" y="1011550"/>
            <a:ext cx="7753500" cy="636000"/>
          </a:xfrm>
          <a:prstGeom prst="rect">
            <a:avLst/>
          </a:prstGeom>
        </p:spPr>
        <p:txBody>
          <a:bodyPr spcFirstLastPara="1" wrap="square" lIns="91425" tIns="91425" rIns="91425" bIns="91425" anchor="ctr" anchorCtr="0">
            <a:sp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endParaRPr/>
          </a:p>
        </p:txBody>
      </p:sp>
      <p:sp>
        <p:nvSpPr>
          <p:cNvPr id="198" name="Google Shape;198;p19"/>
          <p:cNvSpPr txBox="1">
            <a:spLocks noGrp="1"/>
          </p:cNvSpPr>
          <p:nvPr>
            <p:ph type="subTitle" idx="3"/>
          </p:nvPr>
        </p:nvSpPr>
        <p:spPr>
          <a:xfrm>
            <a:off x="6186450" y="1908900"/>
            <a:ext cx="2469000" cy="395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pic>
        <p:nvPicPr>
          <p:cNvPr id="199" name="Google Shape;199;p19"/>
          <p:cNvPicPr preferRelativeResize="0"/>
          <p:nvPr/>
        </p:nvPicPr>
        <p:blipFill>
          <a:blip r:embed="rId3">
            <a:alphaModFix/>
          </a:blip>
          <a:stretch>
            <a:fillRect/>
          </a:stretch>
        </p:blipFill>
        <p:spPr>
          <a:xfrm rot="5400000">
            <a:off x="467571" y="475900"/>
            <a:ext cx="374904" cy="37490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oints 3_1">
  <p:cSld name="Default Slide_1">
    <p:spTree>
      <p:nvGrpSpPr>
        <p:cNvPr id="1" name="Shape 200"/>
        <p:cNvGrpSpPr/>
        <p:nvPr/>
      </p:nvGrpSpPr>
      <p:grpSpPr>
        <a:xfrm>
          <a:off x="0" y="0"/>
          <a:ext cx="0" cy="0"/>
          <a:chOff x="0" y="0"/>
          <a:chExt cx="0" cy="0"/>
        </a:xfrm>
      </p:grpSpPr>
      <p:sp>
        <p:nvSpPr>
          <p:cNvPr id="201" name="Google Shape;201;p20"/>
          <p:cNvSpPr txBox="1">
            <a:spLocks noGrp="1"/>
          </p:cNvSpPr>
          <p:nvPr>
            <p:ph type="subTitle" idx="1"/>
          </p:nvPr>
        </p:nvSpPr>
        <p:spPr>
          <a:xfrm>
            <a:off x="6595075" y="2305850"/>
            <a:ext cx="2096100" cy="1360500"/>
          </a:xfrm>
          <a:prstGeom prst="rect">
            <a:avLst/>
          </a:prstGeom>
        </p:spPr>
        <p:txBody>
          <a:bodyPr spcFirstLastPara="1" wrap="square" lIns="91425" tIns="91425" rIns="91425" bIns="91425" anchor="t" anchorCtr="0">
            <a:normAutofit/>
          </a:bodyPr>
          <a:lstStyle>
            <a:lvl1pPr lvl="0"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02" name="Google Shape;202;p20"/>
          <p:cNvSpPr txBox="1">
            <a:spLocks noGrp="1"/>
          </p:cNvSpPr>
          <p:nvPr>
            <p:ph type="title"/>
          </p:nvPr>
        </p:nvSpPr>
        <p:spPr>
          <a:xfrm>
            <a:off x="1730850" y="401725"/>
            <a:ext cx="5682300" cy="42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a:endParaRPr/>
          </a:p>
        </p:txBody>
      </p:sp>
      <p:sp>
        <p:nvSpPr>
          <p:cNvPr id="203" name="Google Shape;203;p20"/>
          <p:cNvSpPr txBox="1">
            <a:spLocks noGrp="1"/>
          </p:cNvSpPr>
          <p:nvPr>
            <p:ph type="subTitle" idx="2"/>
          </p:nvPr>
        </p:nvSpPr>
        <p:spPr>
          <a:xfrm>
            <a:off x="467425" y="1394975"/>
            <a:ext cx="2198400" cy="8226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04" name="Google Shape;204;p20"/>
          <p:cNvSpPr txBox="1">
            <a:spLocks noGrp="1"/>
          </p:cNvSpPr>
          <p:nvPr>
            <p:ph type="subTitle" idx="3"/>
          </p:nvPr>
        </p:nvSpPr>
        <p:spPr>
          <a:xfrm>
            <a:off x="456700" y="3405075"/>
            <a:ext cx="2361600" cy="8850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05" name="Google Shape;205;p20"/>
          <p:cNvSpPr/>
          <p:nvPr/>
        </p:nvSpPr>
        <p:spPr>
          <a:xfrm>
            <a:off x="4097288" y="1312051"/>
            <a:ext cx="2066887" cy="2072038"/>
          </a:xfrm>
          <a:custGeom>
            <a:avLst/>
            <a:gdLst/>
            <a:ahLst/>
            <a:cxnLst/>
            <a:rect l="l" t="t" r="r" b="b"/>
            <a:pathLst>
              <a:path w="958" h="1016" extrusionOk="0">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206" name="Google Shape;206;p20"/>
          <p:cNvSpPr/>
          <p:nvPr/>
        </p:nvSpPr>
        <p:spPr>
          <a:xfrm>
            <a:off x="2979825" y="1320666"/>
            <a:ext cx="2197264" cy="1922987"/>
          </a:xfrm>
          <a:custGeom>
            <a:avLst/>
            <a:gdLst/>
            <a:ahLst/>
            <a:cxnLst/>
            <a:rect l="l" t="t" r="r" b="b"/>
            <a:pathLst>
              <a:path w="1018" h="943" extrusionOk="0">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207" name="Google Shape;207;p20"/>
          <p:cNvSpPr/>
          <p:nvPr/>
        </p:nvSpPr>
        <p:spPr>
          <a:xfrm>
            <a:off x="3522899" y="2126219"/>
            <a:ext cx="2201823" cy="2066006"/>
          </a:xfrm>
          <a:custGeom>
            <a:avLst/>
            <a:gdLst/>
            <a:ahLst/>
            <a:cxnLst/>
            <a:rect l="l" t="t" r="r" b="b"/>
            <a:pathLst>
              <a:path w="1020" h="1013" extrusionOk="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208" name="Google Shape;208;p20"/>
          <p:cNvSpPr txBox="1"/>
          <p:nvPr/>
        </p:nvSpPr>
        <p:spPr>
          <a:xfrm>
            <a:off x="3437328" y="17374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fr" sz="2300" b="1">
                <a:solidFill>
                  <a:schemeClr val="lt1"/>
                </a:solidFill>
                <a:latin typeface="League Spartan"/>
                <a:ea typeface="League Spartan"/>
                <a:cs typeface="League Spartan"/>
                <a:sym typeface="League Spartan"/>
              </a:rPr>
              <a:t>01</a:t>
            </a:r>
            <a:endParaRPr sz="500" b="1">
              <a:latin typeface="League Spartan"/>
              <a:ea typeface="League Spartan"/>
              <a:cs typeface="League Spartan"/>
              <a:sym typeface="League Spartan"/>
            </a:endParaRPr>
          </a:p>
        </p:txBody>
      </p:sp>
      <p:sp>
        <p:nvSpPr>
          <p:cNvPr id="209" name="Google Shape;209;p20"/>
          <p:cNvSpPr txBox="1"/>
          <p:nvPr/>
        </p:nvSpPr>
        <p:spPr>
          <a:xfrm>
            <a:off x="5422878" y="2188350"/>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fr" sz="2300" b="1">
                <a:solidFill>
                  <a:schemeClr val="lt1"/>
                </a:solidFill>
                <a:latin typeface="League Spartan"/>
                <a:ea typeface="League Spartan"/>
                <a:cs typeface="League Spartan"/>
                <a:sym typeface="League Spartan"/>
              </a:rPr>
              <a:t>02</a:t>
            </a:r>
            <a:endParaRPr sz="500" b="1">
              <a:latin typeface="League Spartan"/>
              <a:ea typeface="League Spartan"/>
              <a:cs typeface="League Spartan"/>
              <a:sym typeface="League Spartan"/>
            </a:endParaRPr>
          </a:p>
        </p:txBody>
      </p:sp>
      <p:sp>
        <p:nvSpPr>
          <p:cNvPr id="210" name="Google Shape;210;p20"/>
          <p:cNvSpPr txBox="1"/>
          <p:nvPr/>
        </p:nvSpPr>
        <p:spPr>
          <a:xfrm>
            <a:off x="3969528" y="340507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fr" sz="2300" b="1">
                <a:solidFill>
                  <a:schemeClr val="lt1"/>
                </a:solidFill>
                <a:latin typeface="League Spartan"/>
                <a:ea typeface="League Spartan"/>
                <a:cs typeface="League Spartan"/>
                <a:sym typeface="League Spartan"/>
              </a:rPr>
              <a:t>03</a:t>
            </a:r>
            <a:endParaRPr sz="500" b="1">
              <a:latin typeface="League Spartan"/>
              <a:ea typeface="League Spartan"/>
              <a:cs typeface="League Spartan"/>
              <a:sym typeface="League Spart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A_Title_Body_1">
  <p:cSld name="TITLE_1_2_1">
    <p:spTree>
      <p:nvGrpSpPr>
        <p:cNvPr id="1" name="Shape 211"/>
        <p:cNvGrpSpPr/>
        <p:nvPr/>
      </p:nvGrpSpPr>
      <p:grpSpPr>
        <a:xfrm>
          <a:off x="0" y="0"/>
          <a:ext cx="0" cy="0"/>
          <a:chOff x="0" y="0"/>
          <a:chExt cx="0" cy="0"/>
        </a:xfrm>
      </p:grpSpPr>
      <p:sp>
        <p:nvSpPr>
          <p:cNvPr id="212" name="Google Shape;21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pic>
        <p:nvPicPr>
          <p:cNvPr id="213" name="Google Shape;213;p21"/>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214" name="Google Shape;214;p21"/>
          <p:cNvSpPr>
            <a:spLocks noGrp="1"/>
          </p:cNvSpPr>
          <p:nvPr>
            <p:ph type="pic" idx="2"/>
          </p:nvPr>
        </p:nvSpPr>
        <p:spPr>
          <a:xfrm>
            <a:off x="5843075" y="632300"/>
            <a:ext cx="2615100" cy="3918900"/>
          </a:xfrm>
          <a:prstGeom prst="roundRect">
            <a:avLst>
              <a:gd name="adj" fmla="val 16667"/>
            </a:avLst>
          </a:prstGeom>
          <a:noFill/>
          <a:ln>
            <a:noFill/>
          </a:ln>
        </p:spPr>
      </p:sp>
      <p:sp>
        <p:nvSpPr>
          <p:cNvPr id="215" name="Google Shape;215;p21"/>
          <p:cNvSpPr txBox="1">
            <a:spLocks noGrp="1"/>
          </p:cNvSpPr>
          <p:nvPr>
            <p:ph type="title"/>
          </p:nvPr>
        </p:nvSpPr>
        <p:spPr>
          <a:xfrm>
            <a:off x="632175" y="920625"/>
            <a:ext cx="5046000" cy="726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endParaRPr/>
          </a:p>
        </p:txBody>
      </p:sp>
      <p:pic>
        <p:nvPicPr>
          <p:cNvPr id="216" name="Google Shape;216;p21"/>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217" name="Google Shape;217;p21"/>
          <p:cNvSpPr txBox="1">
            <a:spLocks noGrp="1"/>
          </p:cNvSpPr>
          <p:nvPr>
            <p:ph type="subTitle" idx="1"/>
          </p:nvPr>
        </p:nvSpPr>
        <p:spPr>
          <a:xfrm>
            <a:off x="642700" y="1723725"/>
            <a:ext cx="3763800" cy="2827500"/>
          </a:xfrm>
          <a:prstGeom prst="rect">
            <a:avLst/>
          </a:prstGeom>
        </p:spPr>
        <p:txBody>
          <a:bodyPr spcFirstLastPara="1" wrap="square" lIns="91425" tIns="91425" rIns="91425" bIns="91425" anchor="t" anchorCtr="0">
            <a:normAutofit/>
          </a:bodyPr>
          <a:lstStyle>
            <a:lvl1pPr lvl="0" rtl="0">
              <a:spcBef>
                <a:spcPts val="0"/>
              </a:spcBef>
              <a:spcAft>
                <a:spcPts val="0"/>
              </a:spcAft>
              <a:buSzPts val="1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2"/>
          <p:cNvSpPr txBox="1">
            <a:spLocks noGrp="1"/>
          </p:cNvSpPr>
          <p:nvPr>
            <p:ph type="ctrTitle"/>
          </p:nvPr>
        </p:nvSpPr>
        <p:spPr>
          <a:xfrm>
            <a:off x="3193825" y="1440550"/>
            <a:ext cx="5719200" cy="90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fr" sz="4200"/>
              <a:t>Big Mountain Resort</a:t>
            </a:r>
            <a:endParaRPr sz="4200"/>
          </a:p>
        </p:txBody>
      </p:sp>
      <p:sp>
        <p:nvSpPr>
          <p:cNvPr id="223" name="Google Shape;223;p22"/>
          <p:cNvSpPr txBox="1"/>
          <p:nvPr/>
        </p:nvSpPr>
        <p:spPr>
          <a:xfrm>
            <a:off x="6471125" y="2750200"/>
            <a:ext cx="2367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400">
                <a:solidFill>
                  <a:schemeClr val="lt1"/>
                </a:solidFill>
                <a:latin typeface="Montserrat"/>
                <a:ea typeface="Montserrat"/>
                <a:cs typeface="Montserrat"/>
                <a:sym typeface="Montserrat"/>
              </a:rPr>
              <a:t>Project report</a:t>
            </a:r>
            <a:endParaRPr sz="2400">
              <a:solidFill>
                <a:schemeClr val="lt1"/>
              </a:solidFill>
              <a:latin typeface="Montserrat"/>
              <a:ea typeface="Montserrat"/>
              <a:cs typeface="Montserrat"/>
              <a:sym typeface="Montserrat"/>
            </a:endParaRPr>
          </a:p>
        </p:txBody>
      </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3"/>
          <p:cNvSpPr>
            <a:spLocks noGrp="1"/>
          </p:cNvSpPr>
          <p:nvPr>
            <p:ph type="pic" idx="2"/>
          </p:nvPr>
        </p:nvSpPr>
        <p:spPr>
          <a:xfrm>
            <a:off x="642700" y="632300"/>
            <a:ext cx="2615100" cy="3918900"/>
          </a:xfrm>
          <a:prstGeom prst="roundRect">
            <a:avLst>
              <a:gd name="adj" fmla="val 16667"/>
            </a:avLst>
          </a:prstGeom>
        </p:spPr>
      </p:sp>
      <p:sp>
        <p:nvSpPr>
          <p:cNvPr id="229" name="Google Shape;229;p23"/>
          <p:cNvSpPr txBox="1">
            <a:spLocks noGrp="1"/>
          </p:cNvSpPr>
          <p:nvPr>
            <p:ph type="subTitle" idx="1"/>
          </p:nvPr>
        </p:nvSpPr>
        <p:spPr>
          <a:xfrm>
            <a:off x="3447169" y="823822"/>
            <a:ext cx="4051500" cy="2978155"/>
          </a:xfrm>
          <a:prstGeom prst="rect">
            <a:avLst/>
          </a:prstGeom>
        </p:spPr>
        <p:txBody>
          <a:bodyPr spcFirstLastPara="1" wrap="square" lIns="91425" tIns="91425" rIns="91425" bIns="91425" anchor="t" anchorCtr="0">
            <a:noAutofit/>
          </a:bodyPr>
          <a:lstStyle/>
          <a:p>
            <a:pPr marL="0" lvl="0" indent="0" algn="just" rtl="0">
              <a:lnSpc>
                <a:spcPct val="105000"/>
              </a:lnSpc>
              <a:spcBef>
                <a:spcPts val="2800"/>
              </a:spcBef>
              <a:spcAft>
                <a:spcPts val="0"/>
              </a:spcAft>
              <a:buSzPts val="770"/>
              <a:buNone/>
            </a:pPr>
            <a:r>
              <a:rPr lang="fr" sz="1600" dirty="0">
                <a:latin typeface="Times New Roman"/>
                <a:ea typeface="Times New Roman"/>
                <a:cs typeface="Times New Roman"/>
                <a:sym typeface="Times New Roman"/>
              </a:rPr>
              <a:t>Big Mountain Resort, located in Montana, is a popular ski resort that attracts approximately 350,000 visitors annually. It boasts a range of facilities, including 105 trails, 11 lifts, and a recent addition of an extra chair lift to improve visitor distribution. The resort has traditionally adopted a premium pricing strategy but is facing concerns about its pricing and overall operational efficiency.</a:t>
            </a:r>
            <a:endParaRPr sz="1600" dirty="0">
              <a:latin typeface="Times New Roman"/>
              <a:ea typeface="Times New Roman"/>
              <a:cs typeface="Times New Roman"/>
              <a:sym typeface="Times New Roman"/>
            </a:endParaRPr>
          </a:p>
          <a:p>
            <a:pPr marL="0" lvl="0" indent="0" algn="l" rtl="0">
              <a:lnSpc>
                <a:spcPct val="105000"/>
              </a:lnSpc>
              <a:spcBef>
                <a:spcPts val="2800"/>
              </a:spcBef>
              <a:spcAft>
                <a:spcPts val="1200"/>
              </a:spcAft>
              <a:buSzPts val="770"/>
              <a:buNone/>
            </a:pPr>
            <a:endParaRPr sz="910" dirty="0"/>
          </a:p>
        </p:txBody>
      </p:sp>
      <p:pic>
        <p:nvPicPr>
          <p:cNvPr id="230" name="Google Shape;230;p23"/>
          <p:cNvPicPr preferRelativeResize="0">
            <a:picLocks noGrp="1"/>
          </p:cNvPicPr>
          <p:nvPr>
            <p:ph type="pic" idx="2"/>
          </p:nvPr>
        </p:nvPicPr>
        <p:blipFill rotWithShape="1">
          <a:blip r:embed="rId3">
            <a:alphaModFix/>
          </a:blip>
          <a:srcRect l="28416" r="28416"/>
          <a:stretch/>
        </p:blipFill>
        <p:spPr>
          <a:xfrm>
            <a:off x="642700" y="632300"/>
            <a:ext cx="2615100" cy="3918900"/>
          </a:xfrm>
          <a:prstGeom prst="roundRect">
            <a:avLst>
              <a:gd name="adj" fmla="val 16667"/>
            </a:avLst>
          </a:prstGeom>
        </p:spPr>
      </p:pic>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4"/>
          <p:cNvSpPr txBox="1"/>
          <p:nvPr/>
        </p:nvSpPr>
        <p:spPr>
          <a:xfrm>
            <a:off x="757050" y="1261425"/>
            <a:ext cx="6591000" cy="1052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0"/>
              </a:spcAft>
              <a:buNone/>
            </a:pPr>
            <a:r>
              <a:rPr lang="fr" sz="1600">
                <a:solidFill>
                  <a:schemeClr val="lt1"/>
                </a:solidFill>
              </a:rPr>
              <a:t>Ticket Price Adjustment</a:t>
            </a:r>
            <a:endParaRPr sz="1600">
              <a:solidFill>
                <a:schemeClr val="lt1"/>
              </a:solidFill>
            </a:endParaRPr>
          </a:p>
          <a:p>
            <a:pPr marL="457200" lvl="0" indent="-311150" algn="just" rtl="0">
              <a:lnSpc>
                <a:spcPct val="115000"/>
              </a:lnSpc>
              <a:spcBef>
                <a:spcPts val="1200"/>
              </a:spcBef>
              <a:spcAft>
                <a:spcPts val="0"/>
              </a:spcAft>
              <a:buClr>
                <a:schemeClr val="lt1"/>
              </a:buClr>
              <a:buSzPts val="1300"/>
              <a:buChar char="❖"/>
            </a:pPr>
            <a:r>
              <a:rPr lang="fr" sz="1300">
                <a:solidFill>
                  <a:schemeClr val="lt1"/>
                </a:solidFill>
              </a:rPr>
              <a:t>Increase weekend adult ticket price from $81.00 to $95.87.</a:t>
            </a:r>
            <a:endParaRPr sz="1300">
              <a:solidFill>
                <a:schemeClr val="lt1"/>
              </a:solidFill>
            </a:endParaRPr>
          </a:p>
          <a:p>
            <a:pPr marL="457200" lvl="0" indent="-311150" algn="just" rtl="0">
              <a:lnSpc>
                <a:spcPct val="115000"/>
              </a:lnSpc>
              <a:spcBef>
                <a:spcPts val="0"/>
              </a:spcBef>
              <a:spcAft>
                <a:spcPts val="0"/>
              </a:spcAft>
              <a:buClr>
                <a:schemeClr val="lt1"/>
              </a:buClr>
              <a:buSzPts val="1300"/>
              <a:buChar char="❖"/>
            </a:pPr>
            <a:r>
              <a:rPr lang="fr" sz="1300">
                <a:solidFill>
                  <a:schemeClr val="lt1"/>
                </a:solidFill>
              </a:rPr>
              <a:t>Based on facilities and market conditions, indicating potential for tariff increase.</a:t>
            </a:r>
            <a:endParaRPr sz="1300">
              <a:solidFill>
                <a:schemeClr val="lt1"/>
              </a:solidFill>
            </a:endParaRPr>
          </a:p>
        </p:txBody>
      </p:sp>
      <p:sp>
        <p:nvSpPr>
          <p:cNvPr id="236" name="Google Shape;236;p24"/>
          <p:cNvSpPr txBox="1"/>
          <p:nvPr/>
        </p:nvSpPr>
        <p:spPr>
          <a:xfrm>
            <a:off x="612750" y="2711025"/>
            <a:ext cx="6879600" cy="1755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300"/>
              </a:spcBef>
              <a:spcAft>
                <a:spcPts val="0"/>
              </a:spcAft>
              <a:buNone/>
            </a:pPr>
            <a:r>
              <a:rPr lang="fr" sz="1600">
                <a:solidFill>
                  <a:schemeClr val="lt1"/>
                </a:solidFill>
              </a:rPr>
              <a:t> Scenario Analysis</a:t>
            </a:r>
            <a:endParaRPr sz="1600">
              <a:solidFill>
                <a:schemeClr val="lt1"/>
              </a:solidFill>
            </a:endParaRPr>
          </a:p>
          <a:p>
            <a:pPr marL="457200" lvl="0" indent="-292100" algn="just" rtl="0">
              <a:lnSpc>
                <a:spcPct val="115000"/>
              </a:lnSpc>
              <a:spcBef>
                <a:spcPts val="1300"/>
              </a:spcBef>
              <a:spcAft>
                <a:spcPts val="0"/>
              </a:spcAft>
              <a:buClr>
                <a:schemeClr val="lt1"/>
              </a:buClr>
              <a:buSzPts val="1000"/>
              <a:buChar char="❖"/>
            </a:pPr>
            <a:r>
              <a:rPr lang="fr" sz="1300">
                <a:solidFill>
                  <a:schemeClr val="lt1"/>
                </a:solidFill>
              </a:rPr>
              <a:t>Closures of up to five runs have minimal impact.</a:t>
            </a:r>
            <a:endParaRPr sz="1300">
              <a:solidFill>
                <a:schemeClr val="lt1"/>
              </a:solidFill>
            </a:endParaRPr>
          </a:p>
          <a:p>
            <a:pPr marL="457200" lvl="0" indent="-292100" algn="just" rtl="0">
              <a:lnSpc>
                <a:spcPct val="115000"/>
              </a:lnSpc>
              <a:spcBef>
                <a:spcPts val="0"/>
              </a:spcBef>
              <a:spcAft>
                <a:spcPts val="0"/>
              </a:spcAft>
              <a:buClr>
                <a:schemeClr val="lt1"/>
              </a:buClr>
              <a:buSzPts val="1000"/>
              <a:buChar char="❖"/>
            </a:pPr>
            <a:r>
              <a:rPr lang="fr" sz="1300">
                <a:solidFill>
                  <a:schemeClr val="lt1"/>
                </a:solidFill>
              </a:rPr>
              <a:t>Closing six runs or more leads to a noticeable decrease in ticket prices.</a:t>
            </a:r>
            <a:endParaRPr sz="1300">
              <a:solidFill>
                <a:schemeClr val="lt1"/>
              </a:solidFill>
            </a:endParaRPr>
          </a:p>
          <a:p>
            <a:pPr marL="457200" lvl="0" indent="-292100" algn="just" rtl="0">
              <a:lnSpc>
                <a:spcPct val="115000"/>
              </a:lnSpc>
              <a:spcBef>
                <a:spcPts val="0"/>
              </a:spcBef>
              <a:spcAft>
                <a:spcPts val="0"/>
              </a:spcAft>
              <a:buClr>
                <a:schemeClr val="lt1"/>
              </a:buClr>
              <a:buSzPts val="1000"/>
              <a:buChar char="❖"/>
            </a:pPr>
            <a:r>
              <a:rPr lang="fr" sz="1300">
                <a:solidFill>
                  <a:schemeClr val="lt1"/>
                </a:solidFill>
              </a:rPr>
              <a:t>Add a run, increase vertical drop by 150 feet, and install a new chair lift for a $1.99 price increase.</a:t>
            </a:r>
            <a:endParaRPr sz="1300">
              <a:solidFill>
                <a:schemeClr val="lt1"/>
              </a:solidFill>
            </a:endParaRPr>
          </a:p>
          <a:p>
            <a:pPr marL="457200" lvl="0" indent="-292100" algn="just" rtl="0">
              <a:lnSpc>
                <a:spcPct val="115000"/>
              </a:lnSpc>
              <a:spcBef>
                <a:spcPts val="0"/>
              </a:spcBef>
              <a:spcAft>
                <a:spcPts val="0"/>
              </a:spcAft>
              <a:buClr>
                <a:schemeClr val="lt1"/>
              </a:buClr>
              <a:buSzPts val="1000"/>
              <a:buChar char="❖"/>
            </a:pPr>
            <a:r>
              <a:rPr lang="fr" sz="1300">
                <a:solidFill>
                  <a:schemeClr val="lt1"/>
                </a:solidFill>
              </a:rPr>
              <a:t>Potential additional revenue: $3,474,638 over the season.</a:t>
            </a:r>
            <a:endParaRPr sz="1300">
              <a:solidFill>
                <a:schemeClr val="lt1"/>
              </a:solidFill>
            </a:endParaRPr>
          </a:p>
        </p:txBody>
      </p:sp>
      <p:sp>
        <p:nvSpPr>
          <p:cNvPr id="237" name="Google Shape;237;p24"/>
          <p:cNvSpPr txBox="1"/>
          <p:nvPr/>
        </p:nvSpPr>
        <p:spPr>
          <a:xfrm>
            <a:off x="1318350" y="237925"/>
            <a:ext cx="5468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4000">
                <a:solidFill>
                  <a:srgbClr val="ECECF1"/>
                </a:solidFill>
                <a:latin typeface="Montserrat"/>
                <a:ea typeface="Montserrat"/>
                <a:cs typeface="Montserrat"/>
                <a:sym typeface="Montserrat"/>
              </a:rPr>
              <a:t>Recommendations </a:t>
            </a:r>
            <a:endParaRPr sz="4200">
              <a:latin typeface="Montserrat"/>
              <a:ea typeface="Montserrat"/>
              <a:cs typeface="Montserrat"/>
              <a:sym typeface="Montserrat"/>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5"/>
          <p:cNvSpPr txBox="1">
            <a:spLocks noGrp="1"/>
          </p:cNvSpPr>
          <p:nvPr>
            <p:ph type="subTitle" idx="1"/>
          </p:nvPr>
        </p:nvSpPr>
        <p:spPr>
          <a:xfrm>
            <a:off x="6427975" y="2157300"/>
            <a:ext cx="2096100" cy="1360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
              <a:t>The scatter plot was created to visualize the relationship between these two variables</a:t>
            </a:r>
            <a:endParaRPr/>
          </a:p>
        </p:txBody>
      </p:sp>
      <p:sp>
        <p:nvSpPr>
          <p:cNvPr id="243" name="Google Shape;243;p25"/>
          <p:cNvSpPr txBox="1">
            <a:spLocks noGrp="1"/>
          </p:cNvSpPr>
          <p:nvPr>
            <p:ph type="title"/>
          </p:nvPr>
        </p:nvSpPr>
        <p:spPr>
          <a:xfrm>
            <a:off x="1730850" y="401725"/>
            <a:ext cx="5682300" cy="42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Target Variables</a:t>
            </a:r>
            <a:endParaRPr/>
          </a:p>
        </p:txBody>
      </p:sp>
      <p:sp>
        <p:nvSpPr>
          <p:cNvPr id="244" name="Google Shape;244;p25"/>
          <p:cNvSpPr txBox="1">
            <a:spLocks noGrp="1"/>
          </p:cNvSpPr>
          <p:nvPr>
            <p:ph type="subTitle" idx="2"/>
          </p:nvPr>
        </p:nvSpPr>
        <p:spPr>
          <a:xfrm>
            <a:off x="597425" y="1348650"/>
            <a:ext cx="2198400" cy="12231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fr"/>
              <a:t>Two variables, 'AdultWeekend' and 'AdultWeekday', could be used as target variables</a:t>
            </a:r>
            <a:endParaRPr/>
          </a:p>
        </p:txBody>
      </p:sp>
      <p:sp>
        <p:nvSpPr>
          <p:cNvPr id="245" name="Google Shape;245;p25"/>
          <p:cNvSpPr txBox="1">
            <a:spLocks noGrp="1"/>
          </p:cNvSpPr>
          <p:nvPr>
            <p:ph type="subTitle" idx="3"/>
          </p:nvPr>
        </p:nvSpPr>
        <p:spPr>
          <a:xfrm>
            <a:off x="1097325" y="3517800"/>
            <a:ext cx="2361600" cy="1125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
              <a:t>The choice was made to use 'AdultWeekend' as it contained fewer missing variables</a:t>
            </a:r>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6"/>
          <p:cNvSpPr txBox="1"/>
          <p:nvPr/>
        </p:nvSpPr>
        <p:spPr>
          <a:xfrm>
            <a:off x="1318375" y="417775"/>
            <a:ext cx="5459100" cy="538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800"/>
              </a:spcAft>
              <a:buNone/>
            </a:pPr>
            <a:r>
              <a:rPr lang="fr" sz="2300" b="1">
                <a:solidFill>
                  <a:schemeClr val="lt1"/>
                </a:solidFill>
                <a:latin typeface="Montserrat"/>
                <a:ea typeface="Montserrat"/>
                <a:cs typeface="Montserrat"/>
                <a:sym typeface="Montserrat"/>
              </a:rPr>
              <a:t>Modeling results and analysis (1/4)</a:t>
            </a:r>
            <a:endParaRPr sz="2300" b="1">
              <a:solidFill>
                <a:schemeClr val="lt1"/>
              </a:solidFill>
              <a:latin typeface="Montserrat"/>
              <a:ea typeface="Montserrat"/>
              <a:cs typeface="Montserrat"/>
              <a:sym typeface="Montserrat"/>
            </a:endParaRPr>
          </a:p>
        </p:txBody>
      </p:sp>
      <p:sp>
        <p:nvSpPr>
          <p:cNvPr id="251" name="Google Shape;251;p26"/>
          <p:cNvSpPr txBox="1"/>
          <p:nvPr/>
        </p:nvSpPr>
        <p:spPr>
          <a:xfrm>
            <a:off x="595100" y="1063475"/>
            <a:ext cx="6272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200" i="1">
                <a:solidFill>
                  <a:schemeClr val="lt1"/>
                </a:solidFill>
                <a:latin typeface="Roboto"/>
                <a:ea typeface="Roboto"/>
                <a:cs typeface="Roboto"/>
                <a:sym typeface="Roboto"/>
              </a:rPr>
              <a:t>The Linear Regression Model Reveals Key Influencers of Ski Resort Pricing</a:t>
            </a:r>
            <a:endParaRPr>
              <a:solidFill>
                <a:schemeClr val="lt1"/>
              </a:solidFill>
            </a:endParaRPr>
          </a:p>
        </p:txBody>
      </p:sp>
      <p:sp>
        <p:nvSpPr>
          <p:cNvPr id="252" name="Google Shape;252;p26"/>
          <p:cNvSpPr txBox="1"/>
          <p:nvPr/>
        </p:nvSpPr>
        <p:spPr>
          <a:xfrm>
            <a:off x="823300" y="1483600"/>
            <a:ext cx="6876600" cy="79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fr" sz="1200">
                <a:solidFill>
                  <a:schemeClr val="lt1"/>
                </a:solidFill>
                <a:latin typeface="Roboto"/>
                <a:ea typeface="Roboto"/>
                <a:cs typeface="Roboto"/>
                <a:sym typeface="Roboto"/>
              </a:rPr>
              <a:t>Insights from the Model:</a:t>
            </a:r>
            <a:endParaRPr sz="1200">
              <a:solidFill>
                <a:schemeClr val="lt1"/>
              </a:solidFill>
              <a:latin typeface="Roboto"/>
              <a:ea typeface="Roboto"/>
              <a:cs typeface="Roboto"/>
              <a:sym typeface="Roboto"/>
            </a:endParaRPr>
          </a:p>
          <a:p>
            <a:pPr marL="457200" lvl="0" indent="-304800" algn="l" rtl="0">
              <a:lnSpc>
                <a:spcPct val="115000"/>
              </a:lnSpc>
              <a:spcBef>
                <a:spcPts val="0"/>
              </a:spcBef>
              <a:spcAft>
                <a:spcPts val="0"/>
              </a:spcAft>
              <a:buClr>
                <a:schemeClr val="lt1"/>
              </a:buClr>
              <a:buSzPts val="1200"/>
              <a:buFont typeface="Roboto"/>
              <a:buChar char="●"/>
            </a:pPr>
            <a:r>
              <a:rPr lang="fr" sz="1200">
                <a:solidFill>
                  <a:schemeClr val="lt1"/>
                </a:solidFill>
                <a:latin typeface="Roboto"/>
                <a:ea typeface="Roboto"/>
                <a:cs typeface="Roboto"/>
                <a:sym typeface="Roboto"/>
              </a:rPr>
              <a:t>Elevation, skiable area, and number of runs significantly impact ticket prices.</a:t>
            </a:r>
            <a:endParaRPr sz="1200">
              <a:solidFill>
                <a:schemeClr val="lt1"/>
              </a:solidFill>
              <a:latin typeface="Roboto"/>
              <a:ea typeface="Roboto"/>
              <a:cs typeface="Roboto"/>
              <a:sym typeface="Roboto"/>
            </a:endParaRPr>
          </a:p>
          <a:p>
            <a:pPr marL="457200" lvl="0" indent="-304800" algn="l" rtl="0">
              <a:lnSpc>
                <a:spcPct val="115000"/>
              </a:lnSpc>
              <a:spcBef>
                <a:spcPts val="0"/>
              </a:spcBef>
              <a:spcAft>
                <a:spcPts val="0"/>
              </a:spcAft>
              <a:buClr>
                <a:schemeClr val="lt1"/>
              </a:buClr>
              <a:buSzPts val="1200"/>
              <a:buFont typeface="Roboto"/>
              <a:buChar char="●"/>
            </a:pPr>
            <a:r>
              <a:rPr lang="fr" sz="1200">
                <a:solidFill>
                  <a:schemeClr val="lt1"/>
                </a:solidFill>
                <a:latin typeface="Roboto"/>
                <a:ea typeface="Roboto"/>
                <a:cs typeface="Roboto"/>
                <a:sym typeface="Roboto"/>
              </a:rPr>
              <a:t>Coefficients indicate the strength and direction of these influences.</a:t>
            </a:r>
            <a:endParaRPr sz="1200">
              <a:solidFill>
                <a:schemeClr val="lt1"/>
              </a:solidFill>
              <a:latin typeface="Roboto"/>
              <a:ea typeface="Roboto"/>
              <a:cs typeface="Roboto"/>
              <a:sym typeface="Roboto"/>
            </a:endParaRPr>
          </a:p>
        </p:txBody>
      </p:sp>
      <p:sp>
        <p:nvSpPr>
          <p:cNvPr id="253" name="Google Shape;253;p26"/>
          <p:cNvSpPr txBox="1"/>
          <p:nvPr/>
        </p:nvSpPr>
        <p:spPr>
          <a:xfrm>
            <a:off x="823300" y="2328525"/>
            <a:ext cx="6749700" cy="79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fr" sz="1200">
                <a:solidFill>
                  <a:srgbClr val="ECECF1"/>
                </a:solidFill>
                <a:latin typeface="Roboto"/>
                <a:ea typeface="Roboto"/>
                <a:cs typeface="Roboto"/>
                <a:sym typeface="Roboto"/>
              </a:rPr>
              <a:t>Strategic Implications:</a:t>
            </a:r>
            <a:endParaRPr sz="1200">
              <a:solidFill>
                <a:srgbClr val="ECECF1"/>
              </a:solidFill>
              <a:latin typeface="Roboto"/>
              <a:ea typeface="Roboto"/>
              <a:cs typeface="Roboto"/>
              <a:sym typeface="Roboto"/>
            </a:endParaRPr>
          </a:p>
          <a:p>
            <a:pPr marL="457200" lvl="0" indent="-304800" algn="l" rtl="0">
              <a:lnSpc>
                <a:spcPct val="115000"/>
              </a:lnSpc>
              <a:spcBef>
                <a:spcPts val="0"/>
              </a:spcBef>
              <a:spcAft>
                <a:spcPts val="0"/>
              </a:spcAft>
              <a:buClr>
                <a:srgbClr val="ECECF1"/>
              </a:buClr>
              <a:buSzPts val="1200"/>
              <a:buFont typeface="Roboto"/>
              <a:buChar char="●"/>
            </a:pPr>
            <a:r>
              <a:rPr lang="fr" sz="1200">
                <a:solidFill>
                  <a:srgbClr val="ECECF1"/>
                </a:solidFill>
                <a:latin typeface="Roboto"/>
                <a:ea typeface="Roboto"/>
                <a:cs typeface="Roboto"/>
                <a:sym typeface="Roboto"/>
              </a:rPr>
              <a:t>Higher elevations and larger skiable areas correlate with increased ticket prices.</a:t>
            </a:r>
            <a:endParaRPr sz="1200">
              <a:solidFill>
                <a:srgbClr val="ECECF1"/>
              </a:solidFill>
              <a:latin typeface="Roboto"/>
              <a:ea typeface="Roboto"/>
              <a:cs typeface="Roboto"/>
              <a:sym typeface="Roboto"/>
            </a:endParaRPr>
          </a:p>
          <a:p>
            <a:pPr marL="457200" lvl="0" indent="-304800" algn="l" rtl="0">
              <a:lnSpc>
                <a:spcPct val="115000"/>
              </a:lnSpc>
              <a:spcBef>
                <a:spcPts val="0"/>
              </a:spcBef>
              <a:spcAft>
                <a:spcPts val="0"/>
              </a:spcAft>
              <a:buClr>
                <a:srgbClr val="ECECF1"/>
              </a:buClr>
              <a:buSzPts val="1200"/>
              <a:buFont typeface="Roboto"/>
              <a:buChar char="●"/>
            </a:pPr>
            <a:r>
              <a:rPr lang="fr" sz="1200">
                <a:solidFill>
                  <a:srgbClr val="ECECF1"/>
                </a:solidFill>
                <a:latin typeface="Roboto"/>
                <a:ea typeface="Roboto"/>
                <a:cs typeface="Roboto"/>
                <a:sym typeface="Roboto"/>
              </a:rPr>
              <a:t>Understanding these factors allows for data-driven decision-making.</a:t>
            </a:r>
            <a:endParaRPr sz="1200">
              <a:solidFill>
                <a:srgbClr val="ECECF1"/>
              </a:solidFill>
              <a:latin typeface="Roboto"/>
              <a:ea typeface="Roboto"/>
              <a:cs typeface="Roboto"/>
              <a:sym typeface="Roboto"/>
            </a:endParaRPr>
          </a:p>
        </p:txBody>
      </p:sp>
      <p:sp>
        <p:nvSpPr>
          <p:cNvPr id="254" name="Google Shape;254;p26"/>
          <p:cNvSpPr txBox="1"/>
          <p:nvPr/>
        </p:nvSpPr>
        <p:spPr>
          <a:xfrm>
            <a:off x="823300" y="3276450"/>
            <a:ext cx="6272100" cy="1431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fr" sz="1200">
                <a:solidFill>
                  <a:srgbClr val="ECECF1"/>
                </a:solidFill>
                <a:latin typeface="Roboto"/>
                <a:ea typeface="Roboto"/>
                <a:cs typeface="Roboto"/>
                <a:sym typeface="Roboto"/>
              </a:rPr>
              <a:t>Actionable Strategies for Big Mountain Resort:</a:t>
            </a:r>
            <a:endParaRPr sz="1200">
              <a:solidFill>
                <a:srgbClr val="ECECF1"/>
              </a:solidFill>
              <a:latin typeface="Roboto"/>
              <a:ea typeface="Roboto"/>
              <a:cs typeface="Roboto"/>
              <a:sym typeface="Roboto"/>
            </a:endParaRPr>
          </a:p>
          <a:p>
            <a:pPr marL="457200" lvl="0" indent="-304800" algn="l" rtl="0">
              <a:lnSpc>
                <a:spcPct val="115000"/>
              </a:lnSpc>
              <a:spcBef>
                <a:spcPts val="0"/>
              </a:spcBef>
              <a:spcAft>
                <a:spcPts val="0"/>
              </a:spcAft>
              <a:buClr>
                <a:srgbClr val="ECECF1"/>
              </a:buClr>
              <a:buSzPts val="1200"/>
              <a:buFont typeface="Roboto"/>
              <a:buChar char="●"/>
            </a:pPr>
            <a:r>
              <a:rPr lang="fr" sz="1200">
                <a:solidFill>
                  <a:srgbClr val="ECECF1"/>
                </a:solidFill>
                <a:latin typeface="Roboto"/>
                <a:ea typeface="Roboto"/>
                <a:cs typeface="Roboto"/>
                <a:sym typeface="Roboto"/>
              </a:rPr>
              <a:t>Competitive Pricing: Positioning based on unique features.</a:t>
            </a:r>
            <a:endParaRPr sz="1200">
              <a:solidFill>
                <a:srgbClr val="ECECF1"/>
              </a:solidFill>
              <a:latin typeface="Roboto"/>
              <a:ea typeface="Roboto"/>
              <a:cs typeface="Roboto"/>
              <a:sym typeface="Roboto"/>
            </a:endParaRPr>
          </a:p>
          <a:p>
            <a:pPr marL="457200" lvl="0" indent="-304800" algn="l" rtl="0">
              <a:lnSpc>
                <a:spcPct val="115000"/>
              </a:lnSpc>
              <a:spcBef>
                <a:spcPts val="0"/>
              </a:spcBef>
              <a:spcAft>
                <a:spcPts val="0"/>
              </a:spcAft>
              <a:buClr>
                <a:srgbClr val="ECECF1"/>
              </a:buClr>
              <a:buSzPts val="1200"/>
              <a:buFont typeface="Roboto"/>
              <a:buChar char="●"/>
            </a:pPr>
            <a:r>
              <a:rPr lang="fr" sz="1200">
                <a:solidFill>
                  <a:srgbClr val="ECECF1"/>
                </a:solidFill>
                <a:latin typeface="Roboto"/>
                <a:ea typeface="Roboto"/>
                <a:cs typeface="Roboto"/>
                <a:sym typeface="Roboto"/>
              </a:rPr>
              <a:t>Marketing Focus: Highlighting elevation and skiable area in promotional campaigns.</a:t>
            </a:r>
            <a:endParaRPr sz="1200">
              <a:solidFill>
                <a:srgbClr val="ECECF1"/>
              </a:solidFill>
              <a:latin typeface="Roboto"/>
              <a:ea typeface="Roboto"/>
              <a:cs typeface="Roboto"/>
              <a:sym typeface="Roboto"/>
            </a:endParaRPr>
          </a:p>
          <a:p>
            <a:pPr marL="457200" lvl="0" indent="-304800" algn="l" rtl="0">
              <a:lnSpc>
                <a:spcPct val="115000"/>
              </a:lnSpc>
              <a:spcBef>
                <a:spcPts val="0"/>
              </a:spcBef>
              <a:spcAft>
                <a:spcPts val="0"/>
              </a:spcAft>
              <a:buClr>
                <a:srgbClr val="ECECF1"/>
              </a:buClr>
              <a:buSzPts val="1200"/>
              <a:buFont typeface="Roboto"/>
              <a:buChar char="●"/>
            </a:pPr>
            <a:r>
              <a:rPr lang="fr" sz="1200">
                <a:solidFill>
                  <a:srgbClr val="ECECF1"/>
                </a:solidFill>
                <a:latin typeface="Roboto"/>
                <a:ea typeface="Roboto"/>
                <a:cs typeface="Roboto"/>
                <a:sym typeface="Roboto"/>
              </a:rPr>
              <a:t>Customer Value Optimization: Investing in features with the most significant impact on</a:t>
            </a:r>
            <a:endParaRPr sz="1200">
              <a:solidFill>
                <a:srgbClr val="ECECF1"/>
              </a:solidFill>
              <a:latin typeface="Roboto"/>
              <a:ea typeface="Roboto"/>
              <a:cs typeface="Roboto"/>
              <a:sym typeface="Roboto"/>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7"/>
          <p:cNvSpPr txBox="1"/>
          <p:nvPr/>
        </p:nvSpPr>
        <p:spPr>
          <a:xfrm>
            <a:off x="555050" y="1486575"/>
            <a:ext cx="5164800" cy="100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fr" sz="1200">
                <a:solidFill>
                  <a:srgbClr val="ECECF1"/>
                </a:solidFill>
                <a:latin typeface="Roboto"/>
                <a:ea typeface="Roboto"/>
                <a:cs typeface="Roboto"/>
                <a:sym typeface="Roboto"/>
              </a:rPr>
              <a:t>Reinforced Key Influencers:</a:t>
            </a:r>
            <a:endParaRPr sz="1200">
              <a:solidFill>
                <a:srgbClr val="ECECF1"/>
              </a:solidFill>
              <a:latin typeface="Roboto"/>
              <a:ea typeface="Roboto"/>
              <a:cs typeface="Roboto"/>
              <a:sym typeface="Roboto"/>
            </a:endParaRPr>
          </a:p>
          <a:p>
            <a:pPr marL="457200" lvl="0" indent="-304800" algn="l" rtl="0">
              <a:lnSpc>
                <a:spcPct val="115000"/>
              </a:lnSpc>
              <a:spcBef>
                <a:spcPts val="0"/>
              </a:spcBef>
              <a:spcAft>
                <a:spcPts val="0"/>
              </a:spcAft>
              <a:buClr>
                <a:srgbClr val="ECECF1"/>
              </a:buClr>
              <a:buSzPts val="1200"/>
              <a:buFont typeface="Roboto"/>
              <a:buChar char="●"/>
            </a:pPr>
            <a:r>
              <a:rPr lang="fr" sz="1200">
                <a:solidFill>
                  <a:srgbClr val="ECECF1"/>
                </a:solidFill>
                <a:latin typeface="Roboto"/>
                <a:ea typeface="Roboto"/>
                <a:cs typeface="Roboto"/>
                <a:sym typeface="Roboto"/>
              </a:rPr>
              <a:t>Elevation, Skiable Area, and Runs: Random Forest analysis confirms the significance of these factors in determining ski resort ticket prices.</a:t>
            </a:r>
            <a:endParaRPr sz="1200">
              <a:solidFill>
                <a:srgbClr val="ECECF1"/>
              </a:solidFill>
              <a:latin typeface="Roboto"/>
              <a:ea typeface="Roboto"/>
              <a:cs typeface="Roboto"/>
              <a:sym typeface="Roboto"/>
            </a:endParaRPr>
          </a:p>
        </p:txBody>
      </p:sp>
      <p:sp>
        <p:nvSpPr>
          <p:cNvPr id="260" name="Google Shape;260;p27"/>
          <p:cNvSpPr txBox="1"/>
          <p:nvPr/>
        </p:nvSpPr>
        <p:spPr>
          <a:xfrm>
            <a:off x="555050" y="2442150"/>
            <a:ext cx="6756000" cy="121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fr" sz="1200">
                <a:solidFill>
                  <a:srgbClr val="ECECF1"/>
                </a:solidFill>
                <a:latin typeface="Roboto"/>
                <a:ea typeface="Roboto"/>
                <a:cs typeface="Roboto"/>
                <a:sym typeface="Roboto"/>
              </a:rPr>
              <a:t>Captured Complexity Effectively:</a:t>
            </a:r>
            <a:endParaRPr sz="1200">
              <a:solidFill>
                <a:srgbClr val="ECECF1"/>
              </a:solidFill>
              <a:latin typeface="Roboto"/>
              <a:ea typeface="Roboto"/>
              <a:cs typeface="Roboto"/>
              <a:sym typeface="Roboto"/>
            </a:endParaRPr>
          </a:p>
          <a:p>
            <a:pPr marL="457200" lvl="0" indent="-304800" algn="l" rtl="0">
              <a:lnSpc>
                <a:spcPct val="115000"/>
              </a:lnSpc>
              <a:spcBef>
                <a:spcPts val="0"/>
              </a:spcBef>
              <a:spcAft>
                <a:spcPts val="0"/>
              </a:spcAft>
              <a:buClr>
                <a:srgbClr val="ECECF1"/>
              </a:buClr>
              <a:buSzPts val="1200"/>
              <a:buFont typeface="Roboto"/>
              <a:buChar char="●"/>
            </a:pPr>
            <a:r>
              <a:rPr lang="fr" sz="1200">
                <a:solidFill>
                  <a:srgbClr val="ECECF1"/>
                </a:solidFill>
                <a:latin typeface="Roboto"/>
                <a:ea typeface="Roboto"/>
                <a:cs typeface="Roboto"/>
                <a:sym typeface="Roboto"/>
              </a:rPr>
              <a:t>Non-Linear Relationships: Excelled in identifying intricate, non-linear associations among features.</a:t>
            </a:r>
            <a:endParaRPr sz="1200">
              <a:solidFill>
                <a:srgbClr val="ECECF1"/>
              </a:solidFill>
              <a:latin typeface="Roboto"/>
              <a:ea typeface="Roboto"/>
              <a:cs typeface="Roboto"/>
              <a:sym typeface="Roboto"/>
            </a:endParaRPr>
          </a:p>
          <a:p>
            <a:pPr marL="457200" lvl="0" indent="-304800" algn="l" rtl="0">
              <a:lnSpc>
                <a:spcPct val="115000"/>
              </a:lnSpc>
              <a:spcBef>
                <a:spcPts val="0"/>
              </a:spcBef>
              <a:spcAft>
                <a:spcPts val="0"/>
              </a:spcAft>
              <a:buClr>
                <a:srgbClr val="ECECF1"/>
              </a:buClr>
              <a:buSzPts val="1200"/>
              <a:buFont typeface="Roboto"/>
              <a:buChar char="●"/>
            </a:pPr>
            <a:r>
              <a:rPr lang="fr" sz="1200">
                <a:solidFill>
                  <a:srgbClr val="ECECF1"/>
                </a:solidFill>
                <a:latin typeface="Roboto"/>
                <a:ea typeface="Roboto"/>
                <a:cs typeface="Roboto"/>
                <a:sym typeface="Roboto"/>
              </a:rPr>
              <a:t>Interaction Awareness: Effectively captured nuanced interactions for a more comprehensive understanding.</a:t>
            </a:r>
            <a:endParaRPr sz="1200">
              <a:solidFill>
                <a:srgbClr val="ECECF1"/>
              </a:solidFill>
              <a:latin typeface="Roboto"/>
              <a:ea typeface="Roboto"/>
              <a:cs typeface="Roboto"/>
              <a:sym typeface="Roboto"/>
            </a:endParaRPr>
          </a:p>
        </p:txBody>
      </p:sp>
      <p:sp>
        <p:nvSpPr>
          <p:cNvPr id="261" name="Google Shape;261;p27"/>
          <p:cNvSpPr txBox="1"/>
          <p:nvPr/>
        </p:nvSpPr>
        <p:spPr>
          <a:xfrm>
            <a:off x="555050" y="3726425"/>
            <a:ext cx="6756000" cy="121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fr" sz="1200">
                <a:solidFill>
                  <a:srgbClr val="ECECF1"/>
                </a:solidFill>
                <a:latin typeface="Roboto"/>
                <a:ea typeface="Roboto"/>
                <a:cs typeface="Roboto"/>
                <a:sym typeface="Roboto"/>
              </a:rPr>
              <a:t>Strategic Insights for Pricing:</a:t>
            </a:r>
            <a:endParaRPr sz="1200">
              <a:solidFill>
                <a:srgbClr val="ECECF1"/>
              </a:solidFill>
              <a:latin typeface="Roboto"/>
              <a:ea typeface="Roboto"/>
              <a:cs typeface="Roboto"/>
              <a:sym typeface="Roboto"/>
            </a:endParaRPr>
          </a:p>
          <a:p>
            <a:pPr marL="457200" lvl="0" indent="-304800" algn="l" rtl="0">
              <a:lnSpc>
                <a:spcPct val="115000"/>
              </a:lnSpc>
              <a:spcBef>
                <a:spcPts val="0"/>
              </a:spcBef>
              <a:spcAft>
                <a:spcPts val="0"/>
              </a:spcAft>
              <a:buClr>
                <a:srgbClr val="ECECF1"/>
              </a:buClr>
              <a:buSzPts val="1200"/>
              <a:buFont typeface="Roboto"/>
              <a:buChar char="●"/>
            </a:pPr>
            <a:r>
              <a:rPr lang="fr" sz="1200">
                <a:solidFill>
                  <a:srgbClr val="ECECF1"/>
                </a:solidFill>
                <a:latin typeface="Roboto"/>
                <a:ea typeface="Roboto"/>
                <a:cs typeface="Roboto"/>
                <a:sym typeface="Roboto"/>
              </a:rPr>
              <a:t>Robust Predictions: Random Forest's ability to handle complexity enhances predictive accuracy.</a:t>
            </a:r>
            <a:endParaRPr sz="1200">
              <a:solidFill>
                <a:srgbClr val="ECECF1"/>
              </a:solidFill>
              <a:latin typeface="Roboto"/>
              <a:ea typeface="Roboto"/>
              <a:cs typeface="Roboto"/>
              <a:sym typeface="Roboto"/>
            </a:endParaRPr>
          </a:p>
          <a:p>
            <a:pPr marL="457200" lvl="0" indent="-304800" algn="l" rtl="0">
              <a:lnSpc>
                <a:spcPct val="115000"/>
              </a:lnSpc>
              <a:spcBef>
                <a:spcPts val="0"/>
              </a:spcBef>
              <a:spcAft>
                <a:spcPts val="0"/>
              </a:spcAft>
              <a:buClr>
                <a:srgbClr val="ECECF1"/>
              </a:buClr>
              <a:buSzPts val="1200"/>
              <a:buFont typeface="Roboto"/>
              <a:buChar char="●"/>
            </a:pPr>
            <a:r>
              <a:rPr lang="fr" sz="1200">
                <a:solidFill>
                  <a:srgbClr val="ECECF1"/>
                </a:solidFill>
                <a:latin typeface="Roboto"/>
                <a:ea typeface="Roboto"/>
                <a:cs typeface="Roboto"/>
                <a:sym typeface="Roboto"/>
              </a:rPr>
              <a:t>Feature Importance Analysis: Aligned with business intuition, providing actionable insights for refining pricing strategies.</a:t>
            </a:r>
            <a:endParaRPr sz="1200">
              <a:solidFill>
                <a:srgbClr val="ECECF1"/>
              </a:solidFill>
              <a:latin typeface="Roboto"/>
              <a:ea typeface="Roboto"/>
              <a:cs typeface="Roboto"/>
              <a:sym typeface="Roboto"/>
            </a:endParaRPr>
          </a:p>
        </p:txBody>
      </p:sp>
      <p:sp>
        <p:nvSpPr>
          <p:cNvPr id="262" name="Google Shape;262;p27"/>
          <p:cNvSpPr txBox="1"/>
          <p:nvPr/>
        </p:nvSpPr>
        <p:spPr>
          <a:xfrm>
            <a:off x="343525" y="1036925"/>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200">
                <a:solidFill>
                  <a:srgbClr val="ECECF1"/>
                </a:solidFill>
                <a:latin typeface="Roboto"/>
                <a:ea typeface="Roboto"/>
                <a:cs typeface="Roboto"/>
                <a:sym typeface="Roboto"/>
              </a:rPr>
              <a:t>Random Forest Analysis</a:t>
            </a:r>
            <a:endParaRPr/>
          </a:p>
        </p:txBody>
      </p:sp>
      <p:sp>
        <p:nvSpPr>
          <p:cNvPr id="263" name="Google Shape;263;p27"/>
          <p:cNvSpPr txBox="1"/>
          <p:nvPr/>
        </p:nvSpPr>
        <p:spPr>
          <a:xfrm>
            <a:off x="1318375" y="417775"/>
            <a:ext cx="5598300" cy="538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800"/>
              </a:spcAft>
              <a:buNone/>
            </a:pPr>
            <a:r>
              <a:rPr lang="fr" sz="2300" b="1">
                <a:solidFill>
                  <a:schemeClr val="lt1"/>
                </a:solidFill>
                <a:latin typeface="Montserrat"/>
                <a:ea typeface="Montserrat"/>
                <a:cs typeface="Montserrat"/>
                <a:sym typeface="Montserrat"/>
              </a:rPr>
              <a:t>Modeling results and analysis (2/4)</a:t>
            </a:r>
            <a:endParaRPr sz="2300" b="1">
              <a:solidFill>
                <a:schemeClr val="lt1"/>
              </a:solidFill>
              <a:latin typeface="Montserrat"/>
              <a:ea typeface="Montserrat"/>
              <a:cs typeface="Montserrat"/>
              <a:sym typeface="Montserrat"/>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8"/>
          <p:cNvSpPr txBox="1"/>
          <p:nvPr/>
        </p:nvSpPr>
        <p:spPr>
          <a:xfrm>
            <a:off x="1318375" y="417775"/>
            <a:ext cx="5598300" cy="538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800"/>
              </a:spcAft>
              <a:buNone/>
            </a:pPr>
            <a:r>
              <a:rPr lang="fr" sz="2300" b="1">
                <a:solidFill>
                  <a:schemeClr val="lt1"/>
                </a:solidFill>
                <a:latin typeface="Montserrat"/>
                <a:ea typeface="Montserrat"/>
                <a:cs typeface="Montserrat"/>
                <a:sym typeface="Montserrat"/>
              </a:rPr>
              <a:t>Modeling results and analysis (3/4)</a:t>
            </a:r>
            <a:endParaRPr sz="2300" b="1">
              <a:solidFill>
                <a:schemeClr val="lt1"/>
              </a:solidFill>
              <a:latin typeface="Montserrat"/>
              <a:ea typeface="Montserrat"/>
              <a:cs typeface="Montserrat"/>
              <a:sym typeface="Montserrat"/>
            </a:endParaRPr>
          </a:p>
        </p:txBody>
      </p:sp>
      <p:sp>
        <p:nvSpPr>
          <p:cNvPr id="269" name="Google Shape;269;p28"/>
          <p:cNvSpPr txBox="1"/>
          <p:nvPr/>
        </p:nvSpPr>
        <p:spPr>
          <a:xfrm>
            <a:off x="371400" y="1035350"/>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200">
                <a:solidFill>
                  <a:srgbClr val="ECECF1"/>
                </a:solidFill>
                <a:latin typeface="Roboto"/>
                <a:ea typeface="Roboto"/>
                <a:cs typeface="Roboto"/>
                <a:sym typeface="Roboto"/>
              </a:rPr>
              <a:t>Linear Regression vs. Random Forest</a:t>
            </a:r>
            <a:endParaRPr/>
          </a:p>
        </p:txBody>
      </p:sp>
      <p:sp>
        <p:nvSpPr>
          <p:cNvPr id="270" name="Google Shape;270;p28"/>
          <p:cNvSpPr txBox="1"/>
          <p:nvPr/>
        </p:nvSpPr>
        <p:spPr>
          <a:xfrm>
            <a:off x="632175" y="1352850"/>
            <a:ext cx="6748800" cy="100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fr" sz="1200">
                <a:solidFill>
                  <a:srgbClr val="ECECF1"/>
                </a:solidFill>
                <a:latin typeface="Roboto"/>
                <a:ea typeface="Roboto"/>
                <a:cs typeface="Roboto"/>
                <a:sym typeface="Roboto"/>
              </a:rPr>
              <a:t>Consistent Outperformance:</a:t>
            </a:r>
            <a:endParaRPr sz="1200">
              <a:solidFill>
                <a:srgbClr val="ECECF1"/>
              </a:solidFill>
              <a:latin typeface="Roboto"/>
              <a:ea typeface="Roboto"/>
              <a:cs typeface="Roboto"/>
              <a:sym typeface="Roboto"/>
            </a:endParaRPr>
          </a:p>
          <a:p>
            <a:pPr marL="457200" lvl="0" indent="-304800" algn="l" rtl="0">
              <a:lnSpc>
                <a:spcPct val="115000"/>
              </a:lnSpc>
              <a:spcBef>
                <a:spcPts val="0"/>
              </a:spcBef>
              <a:spcAft>
                <a:spcPts val="0"/>
              </a:spcAft>
              <a:buClr>
                <a:srgbClr val="ECECF1"/>
              </a:buClr>
              <a:buSzPts val="1200"/>
              <a:buFont typeface="Roboto"/>
              <a:buChar char="●"/>
            </a:pPr>
            <a:r>
              <a:rPr lang="fr" sz="1200" i="1">
                <a:solidFill>
                  <a:srgbClr val="ECECF1"/>
                </a:solidFill>
                <a:latin typeface="Roboto"/>
                <a:ea typeface="Roboto"/>
                <a:cs typeface="Roboto"/>
                <a:sym typeface="Roboto"/>
              </a:rPr>
              <a:t>Observation:</a:t>
            </a:r>
            <a:r>
              <a:rPr lang="fr" sz="1200">
                <a:solidFill>
                  <a:srgbClr val="ECECF1"/>
                </a:solidFill>
                <a:latin typeface="Roboto"/>
                <a:ea typeface="Roboto"/>
                <a:cs typeface="Roboto"/>
                <a:sym typeface="Roboto"/>
              </a:rPr>
              <a:t> Random Forest Regressor consistently surpasses Linear Regression in performance metrics.</a:t>
            </a:r>
            <a:endParaRPr sz="1200">
              <a:solidFill>
                <a:srgbClr val="ECECF1"/>
              </a:solidFill>
              <a:latin typeface="Roboto"/>
              <a:ea typeface="Roboto"/>
              <a:cs typeface="Roboto"/>
              <a:sym typeface="Roboto"/>
            </a:endParaRPr>
          </a:p>
          <a:p>
            <a:pPr marL="457200" lvl="0" indent="-304800" algn="l" rtl="0">
              <a:lnSpc>
                <a:spcPct val="115000"/>
              </a:lnSpc>
              <a:spcBef>
                <a:spcPts val="0"/>
              </a:spcBef>
              <a:spcAft>
                <a:spcPts val="0"/>
              </a:spcAft>
              <a:buClr>
                <a:srgbClr val="ECECF1"/>
              </a:buClr>
              <a:buSzPts val="1200"/>
              <a:buFont typeface="Roboto"/>
              <a:buChar char="●"/>
            </a:pPr>
            <a:r>
              <a:rPr lang="fr" sz="1200" i="1">
                <a:solidFill>
                  <a:srgbClr val="ECECF1"/>
                </a:solidFill>
                <a:latin typeface="Roboto"/>
                <a:ea typeface="Roboto"/>
                <a:cs typeface="Roboto"/>
                <a:sym typeface="Roboto"/>
              </a:rPr>
              <a:t>Cross-Validation MAE:</a:t>
            </a:r>
            <a:r>
              <a:rPr lang="fr" sz="1200">
                <a:solidFill>
                  <a:srgbClr val="ECECF1"/>
                </a:solidFill>
                <a:latin typeface="Roboto"/>
                <a:ea typeface="Roboto"/>
                <a:cs typeface="Roboto"/>
                <a:sym typeface="Roboto"/>
              </a:rPr>
              <a:t> Linear Regression - 10.50 (±1.62), Random Forest - 9.64 (±1.35).</a:t>
            </a:r>
            <a:endParaRPr sz="1200">
              <a:solidFill>
                <a:srgbClr val="ECECF1"/>
              </a:solidFill>
              <a:latin typeface="Roboto"/>
              <a:ea typeface="Roboto"/>
              <a:cs typeface="Roboto"/>
              <a:sym typeface="Roboto"/>
            </a:endParaRPr>
          </a:p>
        </p:txBody>
      </p:sp>
      <p:sp>
        <p:nvSpPr>
          <p:cNvPr id="271" name="Google Shape;271;p28"/>
          <p:cNvSpPr txBox="1"/>
          <p:nvPr/>
        </p:nvSpPr>
        <p:spPr>
          <a:xfrm>
            <a:off x="566350" y="2479525"/>
            <a:ext cx="6814500" cy="121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fr" sz="1200">
                <a:solidFill>
                  <a:srgbClr val="ECECF1"/>
                </a:solidFill>
                <a:latin typeface="Roboto"/>
                <a:ea typeface="Roboto"/>
                <a:cs typeface="Roboto"/>
                <a:sym typeface="Roboto"/>
              </a:rPr>
              <a:t>Cross-Validation Validation:</a:t>
            </a:r>
            <a:endParaRPr sz="1200">
              <a:solidFill>
                <a:srgbClr val="ECECF1"/>
              </a:solidFill>
              <a:latin typeface="Roboto"/>
              <a:ea typeface="Roboto"/>
              <a:cs typeface="Roboto"/>
              <a:sym typeface="Roboto"/>
            </a:endParaRPr>
          </a:p>
          <a:p>
            <a:pPr marL="457200" lvl="0" indent="-304800" algn="l" rtl="0">
              <a:lnSpc>
                <a:spcPct val="115000"/>
              </a:lnSpc>
              <a:spcBef>
                <a:spcPts val="0"/>
              </a:spcBef>
              <a:spcAft>
                <a:spcPts val="0"/>
              </a:spcAft>
              <a:buClr>
                <a:srgbClr val="ECECF1"/>
              </a:buClr>
              <a:buSzPts val="1200"/>
              <a:buFont typeface="Roboto"/>
              <a:buChar char="●"/>
            </a:pPr>
            <a:r>
              <a:rPr lang="fr" sz="1200" i="1">
                <a:solidFill>
                  <a:srgbClr val="ECECF1"/>
                </a:solidFill>
                <a:latin typeface="Roboto"/>
                <a:ea typeface="Roboto"/>
                <a:cs typeface="Roboto"/>
                <a:sym typeface="Roboto"/>
              </a:rPr>
              <a:t>Robustness:</a:t>
            </a:r>
            <a:r>
              <a:rPr lang="fr" sz="1200">
                <a:solidFill>
                  <a:srgbClr val="ECECF1"/>
                </a:solidFill>
                <a:latin typeface="Roboto"/>
                <a:ea typeface="Roboto"/>
                <a:cs typeface="Roboto"/>
                <a:sym typeface="Roboto"/>
              </a:rPr>
              <a:t> Random Forest's lower MAE in cross-validation demonstrates stability and superior predictive accuracy.</a:t>
            </a:r>
            <a:endParaRPr sz="1200">
              <a:solidFill>
                <a:srgbClr val="ECECF1"/>
              </a:solidFill>
              <a:latin typeface="Roboto"/>
              <a:ea typeface="Roboto"/>
              <a:cs typeface="Roboto"/>
              <a:sym typeface="Roboto"/>
            </a:endParaRPr>
          </a:p>
          <a:p>
            <a:pPr marL="457200" lvl="0" indent="-304800" algn="l" rtl="0">
              <a:lnSpc>
                <a:spcPct val="115000"/>
              </a:lnSpc>
              <a:spcBef>
                <a:spcPts val="0"/>
              </a:spcBef>
              <a:spcAft>
                <a:spcPts val="0"/>
              </a:spcAft>
              <a:buClr>
                <a:srgbClr val="ECECF1"/>
              </a:buClr>
              <a:buSzPts val="1200"/>
              <a:buFont typeface="Roboto"/>
              <a:buChar char="●"/>
            </a:pPr>
            <a:r>
              <a:rPr lang="fr" sz="1200" i="1">
                <a:solidFill>
                  <a:srgbClr val="ECECF1"/>
                </a:solidFill>
                <a:latin typeface="Roboto"/>
                <a:ea typeface="Roboto"/>
                <a:cs typeface="Roboto"/>
                <a:sym typeface="Roboto"/>
              </a:rPr>
              <a:t>Standard Deviation:</a:t>
            </a:r>
            <a:r>
              <a:rPr lang="fr" sz="1200">
                <a:solidFill>
                  <a:srgbClr val="ECECF1"/>
                </a:solidFill>
                <a:latin typeface="Roboto"/>
                <a:ea typeface="Roboto"/>
                <a:cs typeface="Roboto"/>
                <a:sym typeface="Roboto"/>
              </a:rPr>
              <a:t> Random Forest's tighter standard deviation indicates more consistent performance.</a:t>
            </a:r>
            <a:endParaRPr sz="1200">
              <a:solidFill>
                <a:srgbClr val="ECECF1"/>
              </a:solidFill>
              <a:latin typeface="Roboto"/>
              <a:ea typeface="Roboto"/>
              <a:cs typeface="Roboto"/>
              <a:sym typeface="Roboto"/>
            </a:endParaRPr>
          </a:p>
        </p:txBody>
      </p:sp>
      <p:sp>
        <p:nvSpPr>
          <p:cNvPr id="272" name="Google Shape;272;p28"/>
          <p:cNvSpPr txBox="1"/>
          <p:nvPr/>
        </p:nvSpPr>
        <p:spPr>
          <a:xfrm>
            <a:off x="529150" y="3698425"/>
            <a:ext cx="6888900" cy="121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fr" sz="1200">
                <a:solidFill>
                  <a:srgbClr val="ECECF1"/>
                </a:solidFill>
                <a:latin typeface="Roboto"/>
                <a:ea typeface="Roboto"/>
                <a:cs typeface="Roboto"/>
                <a:sym typeface="Roboto"/>
              </a:rPr>
              <a:t>Test Set Validation:</a:t>
            </a:r>
            <a:endParaRPr sz="1200">
              <a:solidFill>
                <a:srgbClr val="ECECF1"/>
              </a:solidFill>
              <a:latin typeface="Roboto"/>
              <a:ea typeface="Roboto"/>
              <a:cs typeface="Roboto"/>
              <a:sym typeface="Roboto"/>
            </a:endParaRPr>
          </a:p>
          <a:p>
            <a:pPr marL="457200" lvl="0" indent="-304800" algn="l" rtl="0">
              <a:lnSpc>
                <a:spcPct val="115000"/>
              </a:lnSpc>
              <a:spcBef>
                <a:spcPts val="0"/>
              </a:spcBef>
              <a:spcAft>
                <a:spcPts val="0"/>
              </a:spcAft>
              <a:buClr>
                <a:srgbClr val="ECECF1"/>
              </a:buClr>
              <a:buSzPts val="1200"/>
              <a:buFont typeface="Roboto"/>
              <a:buChar char="●"/>
            </a:pPr>
            <a:r>
              <a:rPr lang="fr" sz="1200" i="1">
                <a:solidFill>
                  <a:srgbClr val="ECECF1"/>
                </a:solidFill>
                <a:latin typeface="Roboto"/>
                <a:ea typeface="Roboto"/>
                <a:cs typeface="Roboto"/>
                <a:sym typeface="Roboto"/>
              </a:rPr>
              <a:t>Generalization Power:</a:t>
            </a:r>
            <a:r>
              <a:rPr lang="fr" sz="1200">
                <a:solidFill>
                  <a:srgbClr val="ECECF1"/>
                </a:solidFill>
                <a:latin typeface="Roboto"/>
                <a:ea typeface="Roboto"/>
                <a:cs typeface="Roboto"/>
                <a:sym typeface="Roboto"/>
              </a:rPr>
              <a:t> Random Forest's MAE on the test set (9.54) aligns closely with cross-validation, validating its efficacy beyond training data.</a:t>
            </a:r>
            <a:endParaRPr sz="1200">
              <a:solidFill>
                <a:srgbClr val="ECECF1"/>
              </a:solidFill>
              <a:latin typeface="Roboto"/>
              <a:ea typeface="Roboto"/>
              <a:cs typeface="Roboto"/>
              <a:sym typeface="Roboto"/>
            </a:endParaRPr>
          </a:p>
          <a:p>
            <a:pPr marL="457200" lvl="0" indent="-304800" algn="l" rtl="0">
              <a:lnSpc>
                <a:spcPct val="115000"/>
              </a:lnSpc>
              <a:spcBef>
                <a:spcPts val="0"/>
              </a:spcBef>
              <a:spcAft>
                <a:spcPts val="0"/>
              </a:spcAft>
              <a:buClr>
                <a:srgbClr val="ECECF1"/>
              </a:buClr>
              <a:buSzPts val="1200"/>
              <a:buFont typeface="Roboto"/>
              <a:buChar char="●"/>
            </a:pPr>
            <a:r>
              <a:rPr lang="fr" sz="1200" i="1">
                <a:solidFill>
                  <a:srgbClr val="ECECF1"/>
                </a:solidFill>
                <a:latin typeface="Roboto"/>
                <a:ea typeface="Roboto"/>
                <a:cs typeface="Roboto"/>
                <a:sym typeface="Roboto"/>
              </a:rPr>
              <a:t>Confirmation:</a:t>
            </a:r>
            <a:r>
              <a:rPr lang="fr" sz="1200">
                <a:solidFill>
                  <a:srgbClr val="ECECF1"/>
                </a:solidFill>
                <a:latin typeface="Roboto"/>
                <a:ea typeface="Roboto"/>
                <a:cs typeface="Roboto"/>
                <a:sym typeface="Roboto"/>
              </a:rPr>
              <a:t> The trend of Random Forest outperforming Linear Regression persists on an independent dataset.</a:t>
            </a:r>
            <a:endParaRPr sz="1200">
              <a:solidFill>
                <a:srgbClr val="ECECF1"/>
              </a:solidFill>
              <a:latin typeface="Roboto"/>
              <a:ea typeface="Roboto"/>
              <a:cs typeface="Roboto"/>
              <a:sym typeface="Roboto"/>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9"/>
          <p:cNvSpPr txBox="1"/>
          <p:nvPr/>
        </p:nvSpPr>
        <p:spPr>
          <a:xfrm>
            <a:off x="1318375" y="417775"/>
            <a:ext cx="5598300" cy="538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800"/>
              </a:spcAft>
              <a:buNone/>
            </a:pPr>
            <a:r>
              <a:rPr lang="fr" sz="2300" b="1">
                <a:solidFill>
                  <a:schemeClr val="lt1"/>
                </a:solidFill>
                <a:latin typeface="Montserrat"/>
                <a:ea typeface="Montserrat"/>
                <a:cs typeface="Montserrat"/>
                <a:sym typeface="Montserrat"/>
              </a:rPr>
              <a:t>Modeling results and analysis (4/4)</a:t>
            </a:r>
            <a:endParaRPr sz="2300" b="1">
              <a:solidFill>
                <a:schemeClr val="lt1"/>
              </a:solidFill>
              <a:latin typeface="Montserrat"/>
              <a:ea typeface="Montserrat"/>
              <a:cs typeface="Montserrat"/>
              <a:sym typeface="Montserrat"/>
            </a:endParaRPr>
          </a:p>
        </p:txBody>
      </p:sp>
      <p:sp>
        <p:nvSpPr>
          <p:cNvPr id="278" name="Google Shape;278;p29"/>
          <p:cNvSpPr txBox="1"/>
          <p:nvPr/>
        </p:nvSpPr>
        <p:spPr>
          <a:xfrm>
            <a:off x="287800" y="1010025"/>
            <a:ext cx="4187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200">
                <a:solidFill>
                  <a:srgbClr val="ECECF1"/>
                </a:solidFill>
                <a:latin typeface="Roboto"/>
                <a:ea typeface="Roboto"/>
                <a:cs typeface="Roboto"/>
                <a:sym typeface="Roboto"/>
              </a:rPr>
              <a:t>Model Selection and Future Enhancements</a:t>
            </a:r>
            <a:endParaRPr/>
          </a:p>
        </p:txBody>
      </p:sp>
      <p:sp>
        <p:nvSpPr>
          <p:cNvPr id="279" name="Google Shape;279;p29"/>
          <p:cNvSpPr txBox="1"/>
          <p:nvPr/>
        </p:nvSpPr>
        <p:spPr>
          <a:xfrm>
            <a:off x="632175" y="1432775"/>
            <a:ext cx="6442500" cy="100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fr" sz="1200">
                <a:solidFill>
                  <a:srgbClr val="ECECF1"/>
                </a:solidFill>
                <a:latin typeface="Roboto"/>
                <a:ea typeface="Roboto"/>
                <a:cs typeface="Roboto"/>
                <a:sym typeface="Roboto"/>
              </a:rPr>
              <a:t>Preferred Model: Random Forest Regressor (Version 1.0)</a:t>
            </a:r>
            <a:endParaRPr sz="1200">
              <a:solidFill>
                <a:srgbClr val="ECECF1"/>
              </a:solidFill>
              <a:latin typeface="Roboto"/>
              <a:ea typeface="Roboto"/>
              <a:cs typeface="Roboto"/>
              <a:sym typeface="Roboto"/>
            </a:endParaRPr>
          </a:p>
          <a:p>
            <a:pPr marL="457200" lvl="0" indent="-304800" algn="l" rtl="0">
              <a:lnSpc>
                <a:spcPct val="115000"/>
              </a:lnSpc>
              <a:spcBef>
                <a:spcPts val="0"/>
              </a:spcBef>
              <a:spcAft>
                <a:spcPts val="0"/>
              </a:spcAft>
              <a:buClr>
                <a:srgbClr val="ECECF1"/>
              </a:buClr>
              <a:buSzPts val="1200"/>
              <a:buFont typeface="Roboto"/>
              <a:buChar char="●"/>
            </a:pPr>
            <a:r>
              <a:rPr lang="fr" sz="1200" i="1">
                <a:solidFill>
                  <a:srgbClr val="ECECF1"/>
                </a:solidFill>
                <a:latin typeface="Roboto"/>
                <a:ea typeface="Roboto"/>
                <a:cs typeface="Roboto"/>
                <a:sym typeface="Roboto"/>
              </a:rPr>
              <a:t>Superior Performance:</a:t>
            </a:r>
            <a:r>
              <a:rPr lang="fr" sz="1200">
                <a:solidFill>
                  <a:srgbClr val="ECECF1"/>
                </a:solidFill>
                <a:latin typeface="Roboto"/>
                <a:ea typeface="Roboto"/>
                <a:cs typeface="Roboto"/>
                <a:sym typeface="Roboto"/>
              </a:rPr>
              <a:t> Chosen for its consistent outperformance over Linear Regression.</a:t>
            </a:r>
            <a:endParaRPr sz="1200">
              <a:solidFill>
                <a:srgbClr val="ECECF1"/>
              </a:solidFill>
              <a:latin typeface="Roboto"/>
              <a:ea typeface="Roboto"/>
              <a:cs typeface="Roboto"/>
              <a:sym typeface="Roboto"/>
            </a:endParaRPr>
          </a:p>
          <a:p>
            <a:pPr marL="457200" lvl="0" indent="-304800" algn="l" rtl="0">
              <a:lnSpc>
                <a:spcPct val="115000"/>
              </a:lnSpc>
              <a:spcBef>
                <a:spcPts val="0"/>
              </a:spcBef>
              <a:spcAft>
                <a:spcPts val="0"/>
              </a:spcAft>
              <a:buClr>
                <a:srgbClr val="ECECF1"/>
              </a:buClr>
              <a:buSzPts val="1200"/>
              <a:buFont typeface="Roboto"/>
              <a:buChar char="●"/>
            </a:pPr>
            <a:r>
              <a:rPr lang="fr" sz="1200" i="1">
                <a:solidFill>
                  <a:srgbClr val="ECECF1"/>
                </a:solidFill>
                <a:latin typeface="Roboto"/>
                <a:ea typeface="Roboto"/>
                <a:cs typeface="Roboto"/>
                <a:sym typeface="Roboto"/>
              </a:rPr>
              <a:t>Business Impact:</a:t>
            </a:r>
            <a:r>
              <a:rPr lang="fr" sz="1200">
                <a:solidFill>
                  <a:srgbClr val="ECECF1"/>
                </a:solidFill>
                <a:latin typeface="Roboto"/>
                <a:ea typeface="Roboto"/>
                <a:cs typeface="Roboto"/>
                <a:sym typeface="Roboto"/>
              </a:rPr>
              <a:t> Key tool for optimizing ticket prices at Big Mountain resort.</a:t>
            </a:r>
            <a:endParaRPr sz="1200">
              <a:solidFill>
                <a:srgbClr val="ECECF1"/>
              </a:solidFill>
              <a:latin typeface="Roboto"/>
              <a:ea typeface="Roboto"/>
              <a:cs typeface="Roboto"/>
              <a:sym typeface="Roboto"/>
            </a:endParaRPr>
          </a:p>
        </p:txBody>
      </p:sp>
      <p:sp>
        <p:nvSpPr>
          <p:cNvPr id="280" name="Google Shape;280;p29"/>
          <p:cNvSpPr txBox="1"/>
          <p:nvPr/>
        </p:nvSpPr>
        <p:spPr>
          <a:xfrm>
            <a:off x="632100" y="2439275"/>
            <a:ext cx="6442500" cy="121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fr" sz="1200">
                <a:solidFill>
                  <a:srgbClr val="ECECF1"/>
                </a:solidFill>
                <a:latin typeface="Roboto"/>
                <a:ea typeface="Roboto"/>
                <a:cs typeface="Roboto"/>
                <a:sym typeface="Roboto"/>
              </a:rPr>
              <a:t>Role in Business Strategy:</a:t>
            </a:r>
            <a:endParaRPr sz="1200">
              <a:solidFill>
                <a:srgbClr val="ECECF1"/>
              </a:solidFill>
              <a:latin typeface="Roboto"/>
              <a:ea typeface="Roboto"/>
              <a:cs typeface="Roboto"/>
              <a:sym typeface="Roboto"/>
            </a:endParaRPr>
          </a:p>
          <a:p>
            <a:pPr marL="457200" lvl="0" indent="-304800" algn="l" rtl="0">
              <a:lnSpc>
                <a:spcPct val="115000"/>
              </a:lnSpc>
              <a:spcBef>
                <a:spcPts val="0"/>
              </a:spcBef>
              <a:spcAft>
                <a:spcPts val="0"/>
              </a:spcAft>
              <a:buClr>
                <a:srgbClr val="ECECF1"/>
              </a:buClr>
              <a:buSzPts val="1200"/>
              <a:buFont typeface="Roboto"/>
              <a:buChar char="●"/>
            </a:pPr>
            <a:r>
              <a:rPr lang="fr" sz="1200" i="1">
                <a:solidFill>
                  <a:srgbClr val="ECECF1"/>
                </a:solidFill>
                <a:latin typeface="Roboto"/>
                <a:ea typeface="Roboto"/>
                <a:cs typeface="Roboto"/>
                <a:sym typeface="Roboto"/>
              </a:rPr>
              <a:t>Strategic Guidance:</a:t>
            </a:r>
            <a:r>
              <a:rPr lang="fr" sz="1200">
                <a:solidFill>
                  <a:srgbClr val="ECECF1"/>
                </a:solidFill>
                <a:latin typeface="Roboto"/>
                <a:ea typeface="Roboto"/>
                <a:cs typeface="Roboto"/>
                <a:sym typeface="Roboto"/>
              </a:rPr>
              <a:t> Insights inform crucial business decisions, ensuring competitiveness and revenue maximization.</a:t>
            </a:r>
            <a:endParaRPr sz="1200">
              <a:solidFill>
                <a:srgbClr val="ECECF1"/>
              </a:solidFill>
              <a:latin typeface="Roboto"/>
              <a:ea typeface="Roboto"/>
              <a:cs typeface="Roboto"/>
              <a:sym typeface="Roboto"/>
            </a:endParaRPr>
          </a:p>
          <a:p>
            <a:pPr marL="457200" lvl="0" indent="-304800" algn="l" rtl="0">
              <a:lnSpc>
                <a:spcPct val="115000"/>
              </a:lnSpc>
              <a:spcBef>
                <a:spcPts val="0"/>
              </a:spcBef>
              <a:spcAft>
                <a:spcPts val="0"/>
              </a:spcAft>
              <a:buClr>
                <a:srgbClr val="ECECF1"/>
              </a:buClr>
              <a:buSzPts val="1200"/>
              <a:buFont typeface="Roboto"/>
              <a:buChar char="●"/>
            </a:pPr>
            <a:r>
              <a:rPr lang="fr" sz="1200" i="1">
                <a:solidFill>
                  <a:srgbClr val="ECECF1"/>
                </a:solidFill>
                <a:latin typeface="Roboto"/>
                <a:ea typeface="Roboto"/>
                <a:cs typeface="Roboto"/>
                <a:sym typeface="Roboto"/>
              </a:rPr>
              <a:t>Version Designation:</a:t>
            </a:r>
            <a:r>
              <a:rPr lang="fr" sz="1200">
                <a:solidFill>
                  <a:srgbClr val="ECECF1"/>
                </a:solidFill>
                <a:latin typeface="Roboto"/>
                <a:ea typeface="Roboto"/>
                <a:cs typeface="Roboto"/>
                <a:sym typeface="Roboto"/>
              </a:rPr>
              <a:t> Recognized as Version 1.0, signifying its significance in shaping pricing strategies.</a:t>
            </a:r>
            <a:endParaRPr sz="1200">
              <a:solidFill>
                <a:srgbClr val="ECECF1"/>
              </a:solidFill>
              <a:latin typeface="Roboto"/>
              <a:ea typeface="Roboto"/>
              <a:cs typeface="Roboto"/>
              <a:sym typeface="Roboto"/>
            </a:endParaRPr>
          </a:p>
        </p:txBody>
      </p:sp>
      <p:sp>
        <p:nvSpPr>
          <p:cNvPr id="281" name="Google Shape;281;p29"/>
          <p:cNvSpPr txBox="1"/>
          <p:nvPr/>
        </p:nvSpPr>
        <p:spPr>
          <a:xfrm>
            <a:off x="594200" y="3593025"/>
            <a:ext cx="6647400" cy="1431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fr" sz="1200">
                <a:solidFill>
                  <a:srgbClr val="ECECF1"/>
                </a:solidFill>
                <a:latin typeface="Roboto"/>
                <a:ea typeface="Roboto"/>
                <a:cs typeface="Roboto"/>
                <a:sym typeface="Roboto"/>
              </a:rPr>
              <a:t>Continuous Improvement and Adaptation:</a:t>
            </a:r>
            <a:endParaRPr sz="1200">
              <a:solidFill>
                <a:srgbClr val="ECECF1"/>
              </a:solidFill>
              <a:latin typeface="Roboto"/>
              <a:ea typeface="Roboto"/>
              <a:cs typeface="Roboto"/>
              <a:sym typeface="Roboto"/>
            </a:endParaRPr>
          </a:p>
          <a:p>
            <a:pPr marL="457200" lvl="0" indent="-304800" algn="l" rtl="0">
              <a:lnSpc>
                <a:spcPct val="115000"/>
              </a:lnSpc>
              <a:spcBef>
                <a:spcPts val="0"/>
              </a:spcBef>
              <a:spcAft>
                <a:spcPts val="0"/>
              </a:spcAft>
              <a:buClr>
                <a:srgbClr val="ECECF1"/>
              </a:buClr>
              <a:buSzPts val="1200"/>
              <a:buFont typeface="Roboto"/>
              <a:buChar char="●"/>
            </a:pPr>
            <a:r>
              <a:rPr lang="fr" sz="1200" i="1">
                <a:solidFill>
                  <a:srgbClr val="ECECF1"/>
                </a:solidFill>
                <a:latin typeface="Roboto"/>
                <a:ea typeface="Roboto"/>
                <a:cs typeface="Roboto"/>
                <a:sym typeface="Roboto"/>
              </a:rPr>
              <a:t>Future Enhancements:</a:t>
            </a:r>
            <a:r>
              <a:rPr lang="fr" sz="1200">
                <a:solidFill>
                  <a:srgbClr val="ECECF1"/>
                </a:solidFill>
                <a:latin typeface="Roboto"/>
                <a:ea typeface="Roboto"/>
                <a:cs typeface="Roboto"/>
                <a:sym typeface="Roboto"/>
              </a:rPr>
              <a:t> Ongoing efforts to refine the model through additional data sources and advanced techniques.</a:t>
            </a:r>
            <a:endParaRPr sz="1200">
              <a:solidFill>
                <a:srgbClr val="ECECF1"/>
              </a:solidFill>
              <a:latin typeface="Roboto"/>
              <a:ea typeface="Roboto"/>
              <a:cs typeface="Roboto"/>
              <a:sym typeface="Roboto"/>
            </a:endParaRPr>
          </a:p>
          <a:p>
            <a:pPr marL="457200" lvl="0" indent="-304800" algn="l" rtl="0">
              <a:lnSpc>
                <a:spcPct val="115000"/>
              </a:lnSpc>
              <a:spcBef>
                <a:spcPts val="0"/>
              </a:spcBef>
              <a:spcAft>
                <a:spcPts val="0"/>
              </a:spcAft>
              <a:buClr>
                <a:srgbClr val="ECECF1"/>
              </a:buClr>
              <a:buSzPts val="1200"/>
              <a:buFont typeface="Roboto"/>
              <a:buChar char="●"/>
            </a:pPr>
            <a:r>
              <a:rPr lang="fr" sz="1200" i="1">
                <a:solidFill>
                  <a:srgbClr val="ECECF1"/>
                </a:solidFill>
                <a:latin typeface="Roboto"/>
                <a:ea typeface="Roboto"/>
                <a:cs typeface="Roboto"/>
                <a:sym typeface="Roboto"/>
              </a:rPr>
              <a:t>Model Evolution:</a:t>
            </a:r>
            <a:r>
              <a:rPr lang="fr" sz="1200">
                <a:solidFill>
                  <a:srgbClr val="ECECF1"/>
                </a:solidFill>
                <a:latin typeface="Roboto"/>
                <a:ea typeface="Roboto"/>
                <a:cs typeface="Roboto"/>
                <a:sym typeface="Roboto"/>
              </a:rPr>
              <a:t> Regular monitoring and updates to adapt to changing market dynamics.</a:t>
            </a:r>
            <a:endParaRPr sz="1200">
              <a:solidFill>
                <a:srgbClr val="ECECF1"/>
              </a:solidFill>
              <a:latin typeface="Roboto"/>
              <a:ea typeface="Roboto"/>
              <a:cs typeface="Roboto"/>
              <a:sym typeface="Roboto"/>
            </a:endParaRPr>
          </a:p>
          <a:p>
            <a:pPr marL="457200" lvl="0" indent="-304800" algn="l" rtl="0">
              <a:lnSpc>
                <a:spcPct val="115000"/>
              </a:lnSpc>
              <a:spcBef>
                <a:spcPts val="0"/>
              </a:spcBef>
              <a:spcAft>
                <a:spcPts val="0"/>
              </a:spcAft>
              <a:buClr>
                <a:srgbClr val="ECECF1"/>
              </a:buClr>
              <a:buSzPts val="1200"/>
              <a:buFont typeface="Roboto"/>
              <a:buChar char="●"/>
            </a:pPr>
            <a:r>
              <a:rPr lang="fr" sz="1200" i="1">
                <a:solidFill>
                  <a:srgbClr val="ECECF1"/>
                </a:solidFill>
                <a:latin typeface="Roboto"/>
                <a:ea typeface="Roboto"/>
                <a:cs typeface="Roboto"/>
                <a:sym typeface="Roboto"/>
              </a:rPr>
              <a:t>Collaboration Key:</a:t>
            </a:r>
            <a:r>
              <a:rPr lang="fr" sz="1200">
                <a:solidFill>
                  <a:srgbClr val="ECECF1"/>
                </a:solidFill>
                <a:latin typeface="Roboto"/>
                <a:ea typeface="Roboto"/>
                <a:cs typeface="Roboto"/>
                <a:sym typeface="Roboto"/>
              </a:rPr>
              <a:t> Continuous collaboration between data scientists and stakeholders for sustained success.</a:t>
            </a:r>
            <a:endParaRPr sz="1200">
              <a:solidFill>
                <a:srgbClr val="ECECF1"/>
              </a:solidFill>
              <a:latin typeface="Roboto"/>
              <a:ea typeface="Roboto"/>
              <a:cs typeface="Roboto"/>
              <a:sym typeface="Roboto"/>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0"/>
          <p:cNvSpPr txBox="1"/>
          <p:nvPr/>
        </p:nvSpPr>
        <p:spPr>
          <a:xfrm>
            <a:off x="324950" y="1432775"/>
            <a:ext cx="7037400" cy="2574300"/>
          </a:xfrm>
          <a:prstGeom prst="rect">
            <a:avLst/>
          </a:prstGeom>
          <a:noFill/>
          <a:ln>
            <a:noFill/>
          </a:ln>
        </p:spPr>
        <p:txBody>
          <a:bodyPr spcFirstLastPara="1" wrap="square" lIns="91425" tIns="91425" rIns="91425" bIns="91425" anchor="t" anchorCtr="0">
            <a:spAutoFit/>
          </a:bodyPr>
          <a:lstStyle/>
          <a:p>
            <a:pPr marL="0" lvl="0" indent="0" algn="just" rtl="0">
              <a:lnSpc>
                <a:spcPct val="175000"/>
              </a:lnSpc>
              <a:spcBef>
                <a:spcPts val="0"/>
              </a:spcBef>
              <a:spcAft>
                <a:spcPts val="0"/>
              </a:spcAft>
              <a:buNone/>
            </a:pPr>
            <a:r>
              <a:rPr lang="fr" sz="1350">
                <a:solidFill>
                  <a:schemeClr val="lt1"/>
                </a:solidFill>
                <a:latin typeface="Roboto"/>
                <a:ea typeface="Roboto"/>
                <a:cs typeface="Roboto"/>
                <a:sym typeface="Roboto"/>
              </a:rPr>
              <a:t>The analysis provided valuable insights into pricing strategies for Big Mountain Resort. While the model offers actionable recommendations, it is essential to recognize its limitations and the need for ongoing collaboration between data scientists and business leaders. Practical implementation should be approached iteratively, considering customer feedback and operational constraints. The model's success in influencing business decisions depends on effective communication and integration into decision-making processes, aligning with the organization's goals for a more agile, data-driven approach.</a:t>
            </a:r>
            <a:endParaRPr sz="1350">
              <a:solidFill>
                <a:schemeClr val="lt1"/>
              </a:solidFill>
              <a:latin typeface="Roboto"/>
              <a:ea typeface="Roboto"/>
              <a:cs typeface="Roboto"/>
              <a:sym typeface="Roboto"/>
            </a:endParaRPr>
          </a:p>
        </p:txBody>
      </p:sp>
      <p:sp>
        <p:nvSpPr>
          <p:cNvPr id="287" name="Google Shape;287;p30"/>
          <p:cNvSpPr txBox="1"/>
          <p:nvPr/>
        </p:nvSpPr>
        <p:spPr>
          <a:xfrm>
            <a:off x="1318375" y="417775"/>
            <a:ext cx="5598300" cy="585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800"/>
              </a:spcAft>
              <a:buNone/>
            </a:pPr>
            <a:r>
              <a:rPr lang="fr" sz="2600" b="1">
                <a:solidFill>
                  <a:schemeClr val="lt1"/>
                </a:solidFill>
                <a:latin typeface="Montserrat"/>
                <a:ea typeface="Montserrat"/>
                <a:cs typeface="Montserrat"/>
                <a:sym typeface="Montserrat"/>
              </a:rPr>
              <a:t>Conclusion</a:t>
            </a:r>
            <a:endParaRPr sz="2600" b="1">
              <a:solidFill>
                <a:schemeClr val="lt1"/>
              </a:solidFill>
              <a:latin typeface="Montserrat"/>
              <a:ea typeface="Montserrat"/>
              <a:cs typeface="Montserrat"/>
              <a:sym typeface="Montserrat"/>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1691</Words>
  <Application>Microsoft Office PowerPoint</Application>
  <PresentationFormat>Affichage à l'écran (16:9)</PresentationFormat>
  <Paragraphs>84</Paragraphs>
  <Slides>9</Slides>
  <Notes>9</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9</vt:i4>
      </vt:variant>
    </vt:vector>
  </HeadingPairs>
  <TitlesOfParts>
    <vt:vector size="20" baseType="lpstr">
      <vt:lpstr>Arial</vt:lpstr>
      <vt:lpstr>Calibri</vt:lpstr>
      <vt:lpstr>Montserrat</vt:lpstr>
      <vt:lpstr>League Spartan</vt:lpstr>
      <vt:lpstr>Lato</vt:lpstr>
      <vt:lpstr>Open Sans Medium</vt:lpstr>
      <vt:lpstr>Lato Light</vt:lpstr>
      <vt:lpstr>Roboto</vt:lpstr>
      <vt:lpstr>Poppins</vt:lpstr>
      <vt:lpstr>Times New Roman</vt:lpstr>
      <vt:lpstr>Focus</vt:lpstr>
      <vt:lpstr>Big Mountain Resort</vt:lpstr>
      <vt:lpstr>Présentation PowerPoint</vt:lpstr>
      <vt:lpstr>Présentation PowerPoint</vt:lpstr>
      <vt:lpstr>Target Variables</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dc:title>
  <cp:lastModifiedBy>Léopold ADOUKONOU</cp:lastModifiedBy>
  <cp:revision>1</cp:revision>
  <dcterms:modified xsi:type="dcterms:W3CDTF">2023-11-22T20:46:55Z</dcterms:modified>
</cp:coreProperties>
</file>