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1474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869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8414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7398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1152000"/>
            <a:ext cx="8368200" cy="11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5096700"/>
            <a:ext cx="39999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6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321" y="2500605"/>
            <a:ext cx="4455367" cy="1586204"/>
          </a:xfrm>
        </p:spPr>
        <p:txBody>
          <a:bodyPr/>
          <a:lstStyle/>
          <a:p>
            <a:r>
              <a:rPr dirty="0"/>
              <a:t>Credit Card Default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34238"/>
            <a:ext cx="4189445" cy="1752600"/>
          </a:xfrm>
        </p:spPr>
        <p:txBody>
          <a:bodyPr>
            <a:normAutofit/>
          </a:bodyPr>
          <a:lstStyle/>
          <a:p>
            <a:r>
              <a:rPr lang="en-US" sz="2000" dirty="0"/>
              <a:t>Insights and Predictive Modeling</a:t>
            </a:r>
          </a:p>
        </p:txBody>
      </p:sp>
      <p:pic>
        <p:nvPicPr>
          <p:cNvPr id="4" name="Picture 3" descr="tmpv8b__281.png">
            <a:extLst>
              <a:ext uri="{FF2B5EF4-FFF2-40B4-BE49-F238E27FC236}">
                <a16:creationId xmlns:a16="http://schemas.microsoft.com/office/drawing/2014/main" id="{3E4B453D-B4C4-FDE7-7409-5A914CDE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46" y="2232287"/>
            <a:ext cx="4498909" cy="27782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36592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236592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222222"/>
                </a:solidFill>
                <a:latin typeface="Proxima Nova"/>
              </a:defRPr>
            </a:pPr>
            <a:endParaRPr sz="1300"/>
          </a:p>
        </p:txBody>
      </p:sp>
      <p:sp>
        <p:nvSpPr>
          <p:cNvPr id="8" name="Rectangle 7"/>
          <p:cNvSpPr/>
          <p:nvPr/>
        </p:nvSpPr>
        <p:spPr>
          <a:xfrm>
            <a:off x="228600" y="236592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1" y="236592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44625" y="2937422"/>
            <a:ext cx="4190999" cy="2603277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dirty="0">
                <a:solidFill>
                  <a:srgbClr val="222222"/>
                </a:solidFill>
                <a:latin typeface="Proxima Nova"/>
              </a:rPr>
              <a:t>Logistic Regression:</a:t>
            </a:r>
            <a:r>
              <a:rPr sz="1300" dirty="0">
                <a:solidFill>
                  <a:srgbClr val="222222"/>
                </a:solidFill>
                <a:latin typeface="Proxima Nova"/>
              </a:rPr>
              <a:t> Insights into its baseline performance and limitations in capturing complex nonlinear relationships.</a:t>
            </a:r>
          </a:p>
          <a:p>
            <a:pPr marL="228600" lvl="1" indent="-91440">
              <a:spcBef>
                <a:spcPts val="1200"/>
              </a:spcBef>
              <a:buSzPct val="100000"/>
              <a:buFont typeface="Arial"/>
              <a:buChar char="•"/>
            </a:pPr>
            <a:r>
              <a:rPr sz="1300" b="1" dirty="0">
                <a:solidFill>
                  <a:srgbClr val="222222"/>
                </a:solidFill>
                <a:latin typeface="Proxima Nova"/>
              </a:rPr>
              <a:t>Decision Tree and Random Forest:</a:t>
            </a:r>
            <a:r>
              <a:rPr sz="1300" dirty="0">
                <a:solidFill>
                  <a:srgbClr val="222222"/>
                </a:solidFill>
                <a:latin typeface="Proxima Nova"/>
              </a:rPr>
              <a:t> Analysis of their ability to handle nonlinear relationships and the ensemble approach to reduce overfitting.</a:t>
            </a:r>
          </a:p>
          <a:p>
            <a:pPr marL="228600" lvl="1" indent="-91440">
              <a:spcBef>
                <a:spcPts val="1200"/>
              </a:spcBef>
              <a:buSzPct val="100000"/>
              <a:buFont typeface="Arial"/>
              <a:buChar char="•"/>
            </a:pPr>
            <a:r>
              <a:rPr sz="1300" b="1" dirty="0">
                <a:solidFill>
                  <a:srgbClr val="222222"/>
                </a:solidFill>
                <a:latin typeface="Proxima Nova"/>
              </a:rPr>
              <a:t>Gradient Boosting:</a:t>
            </a:r>
            <a:r>
              <a:rPr sz="1300" dirty="0">
                <a:solidFill>
                  <a:srgbClr val="222222"/>
                </a:solidFill>
                <a:latin typeface="Proxima Nova"/>
              </a:rPr>
              <a:t> Highlighting its superior performance, particularly in balancing precision and recall.</a:t>
            </a:r>
          </a:p>
          <a:p>
            <a:endParaRPr sz="1300" dirty="0">
              <a:solidFill>
                <a:srgbClr val="222222"/>
              </a:solidFill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1" y="236592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1" y="2365921"/>
            <a:ext cx="41909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3" name="Picture 12" descr="tmpkcs_15x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2786434"/>
            <a:ext cx="4190999" cy="23593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24401" y="480149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4724401" y="4801493"/>
            <a:ext cx="419099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>
                <a:solidFill>
                  <a:srgbClr val="222222"/>
                </a:solidFill>
                <a:latin typeface="Proxima Nova"/>
              </a:rPr>
              <a:t>Photo by Eduardo Rincon on Unsplash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B4EDC9-1D55-5D04-5674-7D61AC8611DB}"/>
              </a:ext>
            </a:extLst>
          </p:cNvPr>
          <p:cNvSpPr txBox="1">
            <a:spLocks/>
          </p:cNvSpPr>
          <p:nvPr/>
        </p:nvSpPr>
        <p:spPr>
          <a:xfrm>
            <a:off x="457200" y="32995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200"/>
              <a:buNone/>
              <a:defRPr sz="2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4400" dirty="0"/>
              <a:t>Modeling</a:t>
            </a:r>
            <a:r>
              <a:rPr lang="en-US" dirty="0"/>
              <a:t> </a:t>
            </a:r>
            <a:r>
              <a:rPr lang="en-US" sz="4400" dirty="0"/>
              <a:t>Approach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F48AE-AFA2-2774-E659-230A54B3C1C0}"/>
              </a:ext>
            </a:extLst>
          </p:cNvPr>
          <p:cNvSpPr txBox="1"/>
          <p:nvPr/>
        </p:nvSpPr>
        <p:spPr>
          <a:xfrm>
            <a:off x="443982" y="1509332"/>
            <a:ext cx="8560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Various machine learning models were employed to predict credit card default risk, each offering unique insights into the data patterns.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EBA725-D8D8-6F82-E34F-8746BAAD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" y="2356571"/>
            <a:ext cx="8572499" cy="473123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4050"/>
            <a:ext cx="8229600" cy="891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Performance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7049" y="9928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Random Forest appears to be one of the best models, offering a consistent and strong balance between precision and recall.</a:t>
            </a: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Gradient Boosting also stands out, maintaining a steadier trade-off between precision and recall as it seeks to identify more positive cases.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0221"/>
            <a:ext cx="8462865" cy="4525963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Risk Management</a:t>
            </a:r>
            <a:r>
              <a:rPr lang="en-US" sz="2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Advanced models offer precise default predictions, enabling proactive risk mitigation and enhancing the institution's financial stability.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Operational Efficiency</a:t>
            </a:r>
            <a:r>
              <a:rPr lang="en-US" sz="2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Automation of risk assessments streamlines decision-making, optimizing the use of human resources for complex cases.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20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Financial Performance</a:t>
            </a:r>
            <a:r>
              <a:rPr lang="en-US" sz="2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Early detection capabilities minimize losses from defaults, identify opportunities for growth, and improve profitability.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Customer Experience</a:t>
            </a:r>
            <a:r>
              <a:rPr lang="en-US" sz="2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Tailored credit products and early intervention strategies enhance customer satisfaction and loyalty.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20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Strategic Decision-Making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Data-driven insights from predictive models inform strategic initiatives, promoting market expansion and product innovation.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09" y="160337"/>
            <a:ext cx="8229600" cy="1143000"/>
          </a:xfrm>
        </p:spPr>
        <p:txBody>
          <a:bodyPr/>
          <a:lstStyle/>
          <a:p>
            <a:r>
              <a:rPr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9" y="1600200"/>
            <a:ext cx="8612155" cy="4525963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Enhanced Model Accuracy: </a:t>
            </a:r>
            <a:r>
              <a:rPr lang="en-US" sz="2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Continuous data collection and algorithm refinement will lead to more accurate, insightful risk assessments and proactive measures.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20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Technological Advancements</a:t>
            </a:r>
            <a:r>
              <a:rPr lang="en-US" sz="2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Integration of AI and machine learning will enable models to adapt in real-time, personalizing risk management strategies.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20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Innovation in Financial Services</a:t>
            </a:r>
            <a:r>
              <a:rPr lang="en-US" sz="2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Predictive models will increasingly intersect with broader financial products, offering customers comprehensive management experiences and attracting new clientele with data-driven services.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20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Adaptability and Compliance</a:t>
            </a:r>
            <a:r>
              <a:rPr lang="en-US" sz="20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As the financial landscape evolves, these models will provide the agility needed to stay ahead in regulatory and market changes, ensuring responsible credit management practices.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5" y="1782147"/>
            <a:ext cx="8229600" cy="3834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8800" dirty="0"/>
              <a:t>Thank</a:t>
            </a:r>
            <a:r>
              <a:rPr lang="en-US" sz="8800" dirty="0"/>
              <a:t>s </a:t>
            </a:r>
            <a:r>
              <a:rPr sz="8800" dirty="0"/>
              <a:t>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E77F-4B34-3F22-9582-0B8BCFE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3CC9-1A54-7820-8D99-A46E9941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Objective: Develop a predictive model to assess credit card default risk using data from April to September 2005.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Methods: Utilize advanced statistical techniques and in-depth demographic and credit data analysis.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Process: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Rigorous data cleaning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Comprehensive exploratory analysis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Detailed model evaluation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Impact: Enhance decision-making for credit card companies and provide a basis for future research in risk assessment.</a:t>
            </a:r>
          </a:p>
        </p:txBody>
      </p:sp>
    </p:spTree>
    <p:extLst>
      <p:ext uri="{BB962C8B-B14F-4D97-AF65-F5344CB8AC3E}">
        <p14:creationId xmlns:p14="http://schemas.microsoft.com/office/powerpoint/2010/main" val="197363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Demographic Variables</a:t>
            </a:r>
            <a:r>
              <a:rPr lang="en-US" dirty="0"/>
              <a:t>: Gender, education level, marital status.</a:t>
            </a:r>
          </a:p>
          <a:p>
            <a:r>
              <a:rPr lang="en-US" b="1" dirty="0"/>
              <a:t>Repayment Status</a:t>
            </a:r>
            <a:r>
              <a:rPr lang="en-US" dirty="0"/>
              <a:t>: Monthly records from April to September.</a:t>
            </a:r>
          </a:p>
          <a:p>
            <a:r>
              <a:rPr lang="en-US" b="1" dirty="0"/>
              <a:t>Bill Amounts</a:t>
            </a:r>
            <a:r>
              <a:rPr lang="en-US" dirty="0"/>
              <a:t>: Monthly statements for each account.</a:t>
            </a:r>
          </a:p>
          <a:p>
            <a:r>
              <a:rPr lang="en-US" b="1" dirty="0"/>
              <a:t>Previous Payments</a:t>
            </a:r>
            <a:r>
              <a:rPr lang="en-US" dirty="0"/>
              <a:t>: Amounts paid by the account holder each month.</a:t>
            </a:r>
          </a:p>
          <a:p>
            <a:r>
              <a:rPr lang="en-US" b="1" dirty="0"/>
              <a:t>Credit Limit</a:t>
            </a:r>
            <a:r>
              <a:rPr lang="en-US" dirty="0"/>
              <a:t>: Maximum credit allowed on the card.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902"/>
            <a:ext cx="8229600" cy="1143000"/>
          </a:xfrm>
        </p:spPr>
        <p:txBody>
          <a:bodyPr/>
          <a:lstStyle/>
          <a:p>
            <a:r>
              <a:rPr dirty="0"/>
              <a:t>Demographics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3A60E3-B9F2-CE53-1314-058DDD2EC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08" y="3634581"/>
            <a:ext cx="8330184" cy="294878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14422D-6C4E-4F30-F263-2612E3D2604C}"/>
              </a:ext>
            </a:extLst>
          </p:cNvPr>
          <p:cNvSpPr txBox="1"/>
          <p:nvPr/>
        </p:nvSpPr>
        <p:spPr>
          <a:xfrm>
            <a:off x="406908" y="1243902"/>
            <a:ext cx="8517636" cy="206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Females have a slightly lower default rate than males, suggesting minor differences in financial behavior by gender.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Higher default rates are seen in those with university-level education compared to graduates, indicating varying financial stability across education levels.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Married individuals show the highest default rates, potentially reflecting financial pressures linked to marital responsibilities.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37" y="-76343"/>
            <a:ext cx="8229600" cy="1143000"/>
          </a:xfrm>
        </p:spPr>
        <p:txBody>
          <a:bodyPr/>
          <a:lstStyle/>
          <a:p>
            <a:r>
              <a:rPr dirty="0"/>
              <a:t>Age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A8391-D22B-E372-9E8A-9BA23DFC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2399422"/>
            <a:ext cx="9033163" cy="4828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284DD-466F-1826-228E-5BAD00F8B201}"/>
              </a:ext>
            </a:extLst>
          </p:cNvPr>
          <p:cNvSpPr txBox="1"/>
          <p:nvPr/>
        </p:nvSpPr>
        <p:spPr>
          <a:xfrm>
            <a:off x="364837" y="938958"/>
            <a:ext cx="86683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clients aged between 20-40, with highest default rates in mid-20s to early 30s.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Younger clients demonstrate greater credit usage, significantly represented in both default and non-default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 age groups show fewer defaults, indicating lower risk and possibly decreased credit usage with 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Repayment Status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BA7B9-FD10-2CE3-17F6-AA56294FC43F}"/>
              </a:ext>
            </a:extLst>
          </p:cNvPr>
          <p:cNvSpPr txBox="1"/>
          <p:nvPr/>
        </p:nvSpPr>
        <p:spPr>
          <a:xfrm>
            <a:off x="135294" y="1305833"/>
            <a:ext cx="8873412" cy="17744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Late payments significantly increase default risk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Early and on-time repayments are consistently associated with lower default rates.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Repayment behavior shows consistent patterns over time, suggesting that past payment behaviors can be reliable indicators of future creditworthiness.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F4C495-3E57-06CA-5CFC-7E87807EA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462440"/>
            <a:ext cx="8229600" cy="2743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0"/>
            <a:ext cx="8229600" cy="1143000"/>
          </a:xfrm>
        </p:spPr>
        <p:txBody>
          <a:bodyPr/>
          <a:lstStyle/>
          <a:p>
            <a:r>
              <a:rPr dirty="0"/>
              <a:t>Previous Payments Analysis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3FE363D-0406-A405-BC35-8BACA4C65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455" y="2577791"/>
            <a:ext cx="7305963" cy="452596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0BBFF0-5DF5-51C7-B919-735ED29EDF3E}"/>
              </a:ext>
            </a:extLst>
          </p:cNvPr>
          <p:cNvSpPr txBox="1"/>
          <p:nvPr/>
        </p:nvSpPr>
        <p:spPr>
          <a:xfrm>
            <a:off x="398483" y="1260289"/>
            <a:ext cx="8347034" cy="199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Higher Payments Associated with Lower Default Risk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The graph clearly shows that higher average payments are linked with a lower likelihood of default.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Payment Behavior as a Risk Indicator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The noticeable difference in average payments between the two groups can serve as a strong indicator of potential default risk.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5962"/>
            <a:ext cx="8229600" cy="1143000"/>
          </a:xfrm>
        </p:spPr>
        <p:txBody>
          <a:bodyPr/>
          <a:lstStyle/>
          <a:p>
            <a:r>
              <a:rPr dirty="0"/>
              <a:t>Bill Amount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264ED-FA17-0A46-6832-D0AD0286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2" y="1537844"/>
            <a:ext cx="8622138" cy="54864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15818" y="1017038"/>
            <a:ext cx="8229600" cy="961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distribution of bill amounts reveals wide variability, indicating that high bill amounts alone may not be a definitive indicator of default risk.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E074F9-A926-893B-DD9E-1D62971D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151"/>
            <a:ext cx="9078686" cy="508984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58800" y="867875"/>
            <a:ext cx="8229600" cy="12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US" sz="2400" dirty="0"/>
              <a:t>Lower credit limits are associated with a higher risk of default, highlighting credit limit as a significant factor in assessing default risk.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-1772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Credit Limit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734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Proxima Nova</vt:lpstr>
      <vt:lpstr>Arial</vt:lpstr>
      <vt:lpstr>Calibri</vt:lpstr>
      <vt:lpstr>Symbol</vt:lpstr>
      <vt:lpstr>Wingdings</vt:lpstr>
      <vt:lpstr>Office Theme</vt:lpstr>
      <vt:lpstr>Credit Card Default Analysis</vt:lpstr>
      <vt:lpstr>Problem Statement</vt:lpstr>
      <vt:lpstr>Dataset Overview</vt:lpstr>
      <vt:lpstr>Demographics Analysis</vt:lpstr>
      <vt:lpstr>Age Distribution</vt:lpstr>
      <vt:lpstr>Repayment Status Analysis</vt:lpstr>
      <vt:lpstr>Previous Payments Analysis</vt:lpstr>
      <vt:lpstr>Bill Amount Analysis</vt:lpstr>
      <vt:lpstr>PowerPoint Presentation</vt:lpstr>
      <vt:lpstr>PowerPoint Presentation</vt:lpstr>
      <vt:lpstr>PowerPoint Presentation</vt:lpstr>
      <vt:lpstr>Key Takeaways</vt:lpstr>
      <vt:lpstr>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Analysis</dc:title>
  <dc:subject/>
  <dc:creator/>
  <cp:keywords/>
  <dc:description>generated using python-pptx</dc:description>
  <cp:lastModifiedBy>Léopold ADOUKONOU</cp:lastModifiedBy>
  <cp:revision>7</cp:revision>
  <dcterms:created xsi:type="dcterms:W3CDTF">2013-01-27T09:14:16Z</dcterms:created>
  <dcterms:modified xsi:type="dcterms:W3CDTF">2024-04-19T13:43:40Z</dcterms:modified>
  <cp:category/>
</cp:coreProperties>
</file>