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2" r:id="rId5"/>
    <p:sldId id="263" r:id="rId6"/>
    <p:sldId id="264" r:id="rId7"/>
    <p:sldId id="265" r:id="rId8"/>
    <p:sldId id="266" r:id="rId9"/>
    <p:sldId id="267" r:id="rId10"/>
    <p:sldId id="268" r:id="rId11"/>
    <p:sldId id="269" r:id="rId12"/>
    <p:sldId id="271" r:id="rId13"/>
    <p:sldId id="272" r:id="rId14"/>
    <p:sldId id="273"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3" d="100"/>
          <a:sy n="83" d="100"/>
        </p:scale>
        <p:origin x="1450"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869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8414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7398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fld id="{00000000-1234-1234-1234-123412341234}" type="slidenum">
              <a:rPr lang="en" smtClean="0"/>
              <a:pPr/>
              <a:t>‹#›</a:t>
            </a:fld>
            <a:endParaRPr lang="en"/>
          </a:p>
        </p:txBody>
      </p:sp>
      <p:sp>
        <p:nvSpPr>
          <p:cNvPr id="33" name="Google Shape;33;p6"/>
          <p:cNvSpPr txBox="1">
            <a:spLocks noGrp="1"/>
          </p:cNvSpPr>
          <p:nvPr>
            <p:ph type="subTitle" idx="3"/>
          </p:nvPr>
        </p:nvSpPr>
        <p:spPr>
          <a:xfrm>
            <a:off x="386975" y="1152000"/>
            <a:ext cx="8368200" cy="112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5096700"/>
            <a:ext cx="3999900" cy="2776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extLst>
      <p:ext uri="{BB962C8B-B14F-4D97-AF65-F5344CB8AC3E}">
        <p14:creationId xmlns:p14="http://schemas.microsoft.com/office/powerpoint/2010/main" val="189165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21" y="2500605"/>
            <a:ext cx="4455367" cy="1586204"/>
          </a:xfrm>
        </p:spPr>
        <p:txBody>
          <a:bodyPr/>
          <a:lstStyle/>
          <a:p>
            <a:r>
              <a:rPr dirty="0"/>
              <a:t>Credit Card Default Analysis</a:t>
            </a:r>
          </a:p>
        </p:txBody>
      </p:sp>
      <p:sp>
        <p:nvSpPr>
          <p:cNvPr id="3" name="Subtitle 2"/>
          <p:cNvSpPr>
            <a:spLocks noGrp="1"/>
          </p:cNvSpPr>
          <p:nvPr>
            <p:ph type="subTitle" idx="1"/>
          </p:nvPr>
        </p:nvSpPr>
        <p:spPr>
          <a:xfrm>
            <a:off x="0" y="4134238"/>
            <a:ext cx="4189445" cy="1752600"/>
          </a:xfrm>
        </p:spPr>
        <p:txBody>
          <a:bodyPr>
            <a:normAutofit/>
          </a:bodyPr>
          <a:lstStyle/>
          <a:p>
            <a:r>
              <a:rPr lang="en-US" sz="2000" dirty="0"/>
              <a:t>Insights and Predictive Modeling</a:t>
            </a:r>
          </a:p>
        </p:txBody>
      </p:sp>
      <p:pic>
        <p:nvPicPr>
          <p:cNvPr id="4" name="Picture 3" descr="tmpv8b__281.png">
            <a:extLst>
              <a:ext uri="{FF2B5EF4-FFF2-40B4-BE49-F238E27FC236}">
                <a16:creationId xmlns:a16="http://schemas.microsoft.com/office/drawing/2014/main" id="{3E4B453D-B4C4-FDE7-7409-5A914CDEF375}"/>
              </a:ext>
            </a:extLst>
          </p:cNvPr>
          <p:cNvPicPr>
            <a:picLocks noChangeAspect="1"/>
          </p:cNvPicPr>
          <p:nvPr/>
        </p:nvPicPr>
        <p:blipFill>
          <a:blip r:embed="rId2"/>
          <a:stretch>
            <a:fillRect/>
          </a:stretch>
        </p:blipFill>
        <p:spPr>
          <a:xfrm>
            <a:off x="4418046" y="2232287"/>
            <a:ext cx="4498909" cy="27782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E074F9-A926-893B-DD9E-1D62971D2417}"/>
              </a:ext>
            </a:extLst>
          </p:cNvPr>
          <p:cNvPicPr>
            <a:picLocks noChangeAspect="1"/>
          </p:cNvPicPr>
          <p:nvPr/>
        </p:nvPicPr>
        <p:blipFill>
          <a:blip r:embed="rId2"/>
          <a:stretch>
            <a:fillRect/>
          </a:stretch>
        </p:blipFill>
        <p:spPr>
          <a:xfrm>
            <a:off x="0" y="548791"/>
            <a:ext cx="9078686" cy="5089849"/>
          </a:xfrm>
          <a:prstGeom prst="rect">
            <a:avLst/>
          </a:prstGeom>
        </p:spPr>
      </p:pic>
      <p:sp>
        <p:nvSpPr>
          <p:cNvPr id="9" name="Content Placeholder 2"/>
          <p:cNvSpPr txBox="1">
            <a:spLocks/>
          </p:cNvSpPr>
          <p:nvPr/>
        </p:nvSpPr>
        <p:spPr>
          <a:xfrm>
            <a:off x="457200" y="5559947"/>
            <a:ext cx="8229600" cy="125496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a:t>Lower credit limits are associated with a higher risk of default, highlighting credit limit as a significant factor in assessing default risk.</a:t>
            </a:r>
          </a:p>
        </p:txBody>
      </p:sp>
      <p:sp>
        <p:nvSpPr>
          <p:cNvPr id="12" name="Title 1"/>
          <p:cNvSpPr txBox="1">
            <a:spLocks/>
          </p:cNvSpPr>
          <p:nvPr/>
        </p:nvSpPr>
        <p:spPr>
          <a:xfrm>
            <a:off x="457200" y="-177282"/>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Credit Limit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a:xfrm>
            <a:off x="228600" y="236592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222222"/>
                </a:solidFill>
                <a:latin typeface="Proxima Nova"/>
              </a:defRPr>
            </a:pPr>
            <a:endParaRPr sz="1300"/>
          </a:p>
        </p:txBody>
      </p:sp>
      <p:sp>
        <p:nvSpPr>
          <p:cNvPr id="8" name="Rectangle 7"/>
          <p:cNvSpPr/>
          <p:nvPr/>
        </p:nvSpPr>
        <p:spPr>
          <a:xfrm>
            <a:off x="228600" y="236592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1" y="236592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144625" y="2937422"/>
            <a:ext cx="4190999" cy="2603277"/>
          </a:xfrm>
          <a:prstGeom prst="rect">
            <a:avLst/>
          </a:prstGeom>
          <a:noFill/>
          <a:ln>
            <a:noFill/>
          </a:ln>
        </p:spPr>
        <p:txBody>
          <a:bodyPr wrap="square" lIns="190500" tIns="0" rIns="0" bIns="190500" anchor="t">
            <a:spAutoFit/>
          </a:bodyPr>
          <a:lstStyle/>
          <a:p>
            <a:pPr marL="228600" indent="-91440">
              <a:spcAft>
                <a:spcPts val="800"/>
              </a:spcAft>
              <a:buSzPct val="100000"/>
              <a:buFont typeface="Arial"/>
              <a:buChar char="•"/>
            </a:pPr>
            <a:r>
              <a:rPr sz="1300" b="1" dirty="0">
                <a:solidFill>
                  <a:srgbClr val="222222"/>
                </a:solidFill>
                <a:latin typeface="Proxima Nova"/>
              </a:rPr>
              <a:t>Logistic Regression:</a:t>
            </a:r>
            <a:r>
              <a:rPr sz="1300" dirty="0">
                <a:solidFill>
                  <a:srgbClr val="222222"/>
                </a:solidFill>
                <a:latin typeface="Proxima Nova"/>
              </a:rPr>
              <a:t> Insights into its baseline performance and limitations in capturing complex nonlinear relationships.</a:t>
            </a:r>
          </a:p>
          <a:p>
            <a:pPr marL="228600" lvl="1" indent="-91440">
              <a:spcBef>
                <a:spcPts val="1200"/>
              </a:spcBef>
              <a:buSzPct val="100000"/>
              <a:buFont typeface="Arial"/>
              <a:buChar char="•"/>
            </a:pPr>
            <a:r>
              <a:rPr sz="1300" b="1" dirty="0">
                <a:solidFill>
                  <a:srgbClr val="222222"/>
                </a:solidFill>
                <a:latin typeface="Proxima Nova"/>
              </a:rPr>
              <a:t>Decision Tree and Random Forest:</a:t>
            </a:r>
            <a:r>
              <a:rPr sz="1300" dirty="0">
                <a:solidFill>
                  <a:srgbClr val="222222"/>
                </a:solidFill>
                <a:latin typeface="Proxima Nova"/>
              </a:rPr>
              <a:t> Analysis of their ability to handle nonlinear relationships and the ensemble approach to reduce overfitting.</a:t>
            </a:r>
          </a:p>
          <a:p>
            <a:pPr marL="228600" lvl="1" indent="-91440">
              <a:spcBef>
                <a:spcPts val="1200"/>
              </a:spcBef>
              <a:buSzPct val="100000"/>
              <a:buFont typeface="Arial"/>
              <a:buChar char="•"/>
            </a:pPr>
            <a:r>
              <a:rPr sz="1300" b="1" dirty="0">
                <a:solidFill>
                  <a:srgbClr val="222222"/>
                </a:solidFill>
                <a:latin typeface="Proxima Nova"/>
              </a:rPr>
              <a:t>Gradient Boosting:</a:t>
            </a:r>
            <a:r>
              <a:rPr sz="1300" dirty="0">
                <a:solidFill>
                  <a:srgbClr val="222222"/>
                </a:solidFill>
                <a:latin typeface="Proxima Nova"/>
              </a:rPr>
              <a:t> Highlighting its superior performance, particularly in balancing precision and recall.</a:t>
            </a:r>
          </a:p>
          <a:p>
            <a:endParaRPr sz="1300" dirty="0">
              <a:solidFill>
                <a:srgbClr val="222222"/>
              </a:solidFill>
              <a:latin typeface="Proxima Nova"/>
            </a:endParaRPr>
          </a:p>
        </p:txBody>
      </p:sp>
      <p:sp>
        <p:nvSpPr>
          <p:cNvPr id="11" name="Rectangle 10"/>
          <p:cNvSpPr/>
          <p:nvPr/>
        </p:nvSpPr>
        <p:spPr>
          <a:xfrm>
            <a:off x="4724401" y="236592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1" y="2365921"/>
            <a:ext cx="4190999" cy="276999"/>
          </a:xfrm>
          <a:prstGeom prst="rect">
            <a:avLst/>
          </a:prstGeom>
          <a:noFill/>
          <a:ln>
            <a:noFill/>
          </a:ln>
        </p:spPr>
        <p:txBody>
          <a:bodyPr wrap="square" lIns="0" tIns="0" rIns="0" bIns="0" anchor="t">
            <a:spAutoFit/>
          </a:bodyPr>
          <a:lstStyle/>
          <a:p>
            <a:pPr algn="l"/>
            <a:endParaRPr/>
          </a:p>
        </p:txBody>
      </p:sp>
      <p:pic>
        <p:nvPicPr>
          <p:cNvPr id="13" name="Picture 12" descr="tmpkcs_15x3.png"/>
          <p:cNvPicPr>
            <a:picLocks noChangeAspect="1"/>
          </p:cNvPicPr>
          <p:nvPr/>
        </p:nvPicPr>
        <p:blipFill>
          <a:blip r:embed="rId2"/>
          <a:stretch>
            <a:fillRect/>
          </a:stretch>
        </p:blipFill>
        <p:spPr>
          <a:xfrm>
            <a:off x="4876801" y="2786434"/>
            <a:ext cx="4190999" cy="2359372"/>
          </a:xfrm>
          <a:prstGeom prst="rect">
            <a:avLst/>
          </a:prstGeom>
        </p:spPr>
      </p:pic>
      <p:sp>
        <p:nvSpPr>
          <p:cNvPr id="14" name="Rectangle 13"/>
          <p:cNvSpPr/>
          <p:nvPr/>
        </p:nvSpPr>
        <p:spPr>
          <a:xfrm>
            <a:off x="4724401" y="480149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4724401" y="4801493"/>
            <a:ext cx="4190999" cy="138499"/>
          </a:xfrm>
          <a:prstGeom prst="rect">
            <a:avLst/>
          </a:prstGeom>
          <a:noFill/>
          <a:ln>
            <a:noFill/>
          </a:ln>
        </p:spPr>
        <p:txBody>
          <a:bodyPr wrap="square" lIns="0" tIns="0" rIns="0" bIns="0" anchor="t">
            <a:spAutoFit/>
          </a:bodyPr>
          <a:lstStyle/>
          <a:p>
            <a:pPr algn="r">
              <a:spcAft>
                <a:spcPts val="1200"/>
              </a:spcAft>
            </a:pPr>
            <a:r>
              <a:rPr sz="900">
                <a:solidFill>
                  <a:srgbClr val="222222"/>
                </a:solidFill>
                <a:latin typeface="Proxima Nova"/>
              </a:rPr>
              <a:t>Photo by Eduardo Rincon on Unsplash</a:t>
            </a:r>
          </a:p>
        </p:txBody>
      </p:sp>
      <p:sp>
        <p:nvSpPr>
          <p:cNvPr id="3" name="Title 1">
            <a:extLst>
              <a:ext uri="{FF2B5EF4-FFF2-40B4-BE49-F238E27FC236}">
                <a16:creationId xmlns:a16="http://schemas.microsoft.com/office/drawing/2014/main" id="{77B4EDC9-1D55-5D04-5674-7D61AC8611DB}"/>
              </a:ext>
            </a:extLst>
          </p:cNvPr>
          <p:cNvSpPr txBox="1">
            <a:spLocks/>
          </p:cNvSpPr>
          <p:nvPr/>
        </p:nvSpPr>
        <p:spPr>
          <a:xfrm>
            <a:off x="457200" y="329957"/>
            <a:ext cx="8229600" cy="1143000"/>
          </a:xfrm>
          <a:prstGeom prst="rect">
            <a:avLst/>
          </a:prstGeom>
        </p:spPr>
        <p:txBody>
          <a:bodyPr spcFirstLastPara="1" vert="horz" wrap="square" lIns="91425" tIns="91425" rIns="91425" bIns="91425" rtlCol="0" anchor="t" anchorCtr="0">
            <a:normAutofit/>
          </a:bodyPr>
          <a:lstStyle>
            <a:lvl1pPr lvl="0" algn="ctr" defTabSz="457200" rtl="0" eaLnBrk="1" latinLnBrk="0" hangingPunct="1">
              <a:spcBef>
                <a:spcPts val="0"/>
              </a:spcBef>
              <a:spcAft>
                <a:spcPts val="0"/>
              </a:spcAft>
              <a:buSzPts val="2200"/>
              <a:buNone/>
              <a:defRPr sz="2200" kern="1200">
                <a:solidFill>
                  <a:schemeClr val="tx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4400" dirty="0"/>
              <a:t>Modeling</a:t>
            </a:r>
            <a:r>
              <a:rPr lang="en-US" dirty="0"/>
              <a:t> </a:t>
            </a:r>
            <a:r>
              <a:rPr lang="en-US" sz="4400" dirty="0"/>
              <a:t>Approach</a:t>
            </a:r>
          </a:p>
        </p:txBody>
      </p:sp>
      <p:sp>
        <p:nvSpPr>
          <p:cNvPr id="20" name="TextBox 19">
            <a:extLst>
              <a:ext uri="{FF2B5EF4-FFF2-40B4-BE49-F238E27FC236}">
                <a16:creationId xmlns:a16="http://schemas.microsoft.com/office/drawing/2014/main" id="{6B9F48AE-AFA2-2774-E659-230A54B3C1C0}"/>
              </a:ext>
            </a:extLst>
          </p:cNvPr>
          <p:cNvSpPr txBox="1"/>
          <p:nvPr/>
        </p:nvSpPr>
        <p:spPr>
          <a:xfrm>
            <a:off x="443982" y="1509332"/>
            <a:ext cx="8560837" cy="646331"/>
          </a:xfrm>
          <a:prstGeom prst="rect">
            <a:avLst/>
          </a:prstGeom>
          <a:noFill/>
        </p:spPr>
        <p:txBody>
          <a:bodyPr wrap="square">
            <a:spAutoFit/>
          </a:bodyPr>
          <a:lstStyle/>
          <a:p>
            <a:r>
              <a:rPr lang="en-US" dirty="0"/>
              <a:t>Various machine learning models were employed to predict credit card default risk, each offering unique insights into the data patterns.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40362"/>
            <a:ext cx="8229600" cy="1143000"/>
          </a:xfrm>
        </p:spPr>
        <p:txBody>
          <a:bodyPr>
            <a:normAutofit lnSpcReduction="10000"/>
          </a:bodyPr>
          <a:lstStyle/>
          <a:p>
            <a:pPr marL="0" indent="0" algn="just">
              <a:buNone/>
            </a:pPr>
            <a:r>
              <a:rPr sz="2400" dirty="0"/>
              <a:t>Gradient Boosting and Random Forest emerged as top-performing models, demonstrating superior ability to balance precision and recall.</a:t>
            </a:r>
          </a:p>
        </p:txBody>
      </p:sp>
      <p:pic>
        <p:nvPicPr>
          <p:cNvPr id="6" name="Picture 5">
            <a:extLst>
              <a:ext uri="{FF2B5EF4-FFF2-40B4-BE49-F238E27FC236}">
                <a16:creationId xmlns:a16="http://schemas.microsoft.com/office/drawing/2014/main" id="{C2EBA725-D8D8-6F82-E34F-8746BAAD3302}"/>
              </a:ext>
            </a:extLst>
          </p:cNvPr>
          <p:cNvPicPr>
            <a:picLocks noChangeAspect="1"/>
          </p:cNvPicPr>
          <p:nvPr/>
        </p:nvPicPr>
        <p:blipFill>
          <a:blip r:embed="rId2"/>
          <a:stretch>
            <a:fillRect/>
          </a:stretch>
        </p:blipFill>
        <p:spPr>
          <a:xfrm>
            <a:off x="285750" y="709127"/>
            <a:ext cx="8572499" cy="4731236"/>
          </a:xfrm>
          <a:prstGeom prst="rect">
            <a:avLst/>
          </a:prstGeom>
        </p:spPr>
      </p:pic>
      <p:sp>
        <p:nvSpPr>
          <p:cNvPr id="9" name="Title 1"/>
          <p:cNvSpPr txBox="1">
            <a:spLocks/>
          </p:cNvSpPr>
          <p:nvPr/>
        </p:nvSpPr>
        <p:spPr>
          <a:xfrm>
            <a:off x="457200" y="4050"/>
            <a:ext cx="8229600" cy="89168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Model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a:xfrm>
            <a:off x="457200" y="1530221"/>
            <a:ext cx="8462865" cy="4525963"/>
          </a:xfrm>
        </p:spPr>
        <p:txBody>
          <a:bodyPr>
            <a:no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Risk Management</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Advanced models offer precise default predictions, enabling proactive risk mitigation and enhancing the institution's financial stability.</a:t>
            </a: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Operational Efficiency</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Automation of risk assessments streamlines decision-making, optimizing the use of human resources for complex cases.</a:t>
            </a: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 </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Financial Performance</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Early detection capabilities minimize losses from defaults, identify opportunities for growth, and improve profitability.</a:t>
            </a: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Customer Experience</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Tailored credit products and early intervention strategies enhance customer satisfaction and loyalty.</a:t>
            </a: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 </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Strategic Decision-Making</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Data-driven insights from predictive models inform strategic initiatives, promoting market expansion and product innovation.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09" y="160337"/>
            <a:ext cx="8229600" cy="1143000"/>
          </a:xfrm>
        </p:spPr>
        <p:txBody>
          <a:bodyPr/>
          <a:lstStyle/>
          <a:p>
            <a:r>
              <a:rPr dirty="0"/>
              <a:t>Future Work</a:t>
            </a:r>
          </a:p>
        </p:txBody>
      </p:sp>
      <p:sp>
        <p:nvSpPr>
          <p:cNvPr id="3" name="Content Placeholder 2"/>
          <p:cNvSpPr>
            <a:spLocks noGrp="1"/>
          </p:cNvSpPr>
          <p:nvPr>
            <p:ph idx="1"/>
          </p:nvPr>
        </p:nvSpPr>
        <p:spPr>
          <a:xfrm>
            <a:off x="307909" y="1600200"/>
            <a:ext cx="8612155" cy="4525963"/>
          </a:xfrm>
        </p:spPr>
        <p:txBody>
          <a:bodyPr>
            <a:noAutofit/>
          </a:bodyPr>
          <a:lstStyle/>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Enhanced Model Accuracy: </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Continuous data collection and algorithm refinement will lead to more accurate, insightful risk assessments and proactive measures.</a:t>
            </a: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 </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Technological Advancements</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Integration of AI and machine learning will enable models to adapt in real-time, personalizing risk management strategies.</a:t>
            </a: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 </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Innovation in Financial Services</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Predictive models will increasingly intersect with broader financial products, offering customers comprehensive management experiences and attracting new clientele with data-driven services.</a:t>
            </a: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 </a:t>
            </a:r>
            <a:endParaRPr lang="en-US" sz="20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Malgun Gothic" panose="020B0503020000020004" pitchFamily="34" charset="-127"/>
                <a:cs typeface="Times New Roman" panose="02020603050405020304" pitchFamily="18" charset="0"/>
              </a:rPr>
              <a:t>Adaptability and Compliance</a:t>
            </a: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 As the financial landscape evolves, these models will provide the agility needed to stay ahead in regulatory and market changes, ensuring responsible credit management practices.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25" y="1782147"/>
            <a:ext cx="8229600" cy="3834882"/>
          </a:xfrm>
        </p:spPr>
        <p:txBody>
          <a:bodyPr>
            <a:normAutofit/>
          </a:bodyPr>
          <a:lstStyle/>
          <a:p>
            <a:pPr marL="0" indent="0" algn="ctr">
              <a:buNone/>
            </a:pPr>
            <a:r>
              <a:rPr sz="8800" dirty="0"/>
              <a:t>Thank</a:t>
            </a:r>
            <a:r>
              <a:rPr lang="en-US" sz="8800" dirty="0"/>
              <a:t>s </a:t>
            </a:r>
            <a:r>
              <a:rPr sz="8800" dirty="0"/>
              <a:t>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This project focuses on predicting credit card default risk using data from April to September 2005, blending advanced statistical methods with deep analysis of demographic and credit data. Drawing from key predictive analytics techniques, it offers a rich exploration of credit behaviors and risk factors, leading to a predictive model that enhances decision-making for credit card companies. The approach includes rigorous data cleaning, exploratory analysis, and model evaluation. This work not only addresses immediate risk assessment needs but also sets a foundation for future advancements in the field.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Overview</a:t>
            </a:r>
          </a:p>
        </p:txBody>
      </p:sp>
      <p:sp>
        <p:nvSpPr>
          <p:cNvPr id="3" name="Content Placeholder 2"/>
          <p:cNvSpPr>
            <a:spLocks noGrp="1"/>
          </p:cNvSpPr>
          <p:nvPr>
            <p:ph idx="1"/>
          </p:nvPr>
        </p:nvSpPr>
        <p:spPr/>
        <p:txBody>
          <a:bodyPr>
            <a:normAutofit fontScale="92500" lnSpcReduction="20000"/>
          </a:bodyPr>
          <a:lstStyle/>
          <a:p>
            <a:r>
              <a:rPr lang="en-US" b="1" dirty="0"/>
              <a:t>Demographic Variables</a:t>
            </a:r>
            <a:r>
              <a:rPr lang="en-US" dirty="0"/>
              <a:t>: Gender, education level, marital status.</a:t>
            </a:r>
          </a:p>
          <a:p>
            <a:r>
              <a:rPr lang="en-US" b="1" dirty="0"/>
              <a:t>Repayment Status</a:t>
            </a:r>
            <a:r>
              <a:rPr lang="en-US" dirty="0"/>
              <a:t>: Monthly records from April to September.</a:t>
            </a:r>
          </a:p>
          <a:p>
            <a:r>
              <a:rPr lang="en-US" b="1" dirty="0"/>
              <a:t>Bill Amounts</a:t>
            </a:r>
            <a:r>
              <a:rPr lang="en-US" dirty="0"/>
              <a:t>: Monthly statements for each account.</a:t>
            </a:r>
          </a:p>
          <a:p>
            <a:r>
              <a:rPr lang="en-US" b="1" dirty="0"/>
              <a:t>Previous Payments</a:t>
            </a:r>
            <a:r>
              <a:rPr lang="en-US" dirty="0"/>
              <a:t>: Amounts paid by the account holder each month.</a:t>
            </a:r>
          </a:p>
          <a:p>
            <a:r>
              <a:rPr lang="en-US" b="1" dirty="0"/>
              <a:t>Credit Limit</a:t>
            </a:r>
            <a:r>
              <a:rPr lang="en-US" dirty="0"/>
              <a:t>: Maximum credit allowed on the card.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209"/>
            <a:ext cx="8229600" cy="1143000"/>
          </a:xfrm>
        </p:spPr>
        <p:txBody>
          <a:bodyPr>
            <a:normAutofit fontScale="90000"/>
          </a:bodyPr>
          <a:lstStyle/>
          <a:p>
            <a:r>
              <a:rPr dirty="0"/>
              <a:t>Exploratory Data Analysis (EDA) Overview</a:t>
            </a:r>
          </a:p>
        </p:txBody>
      </p:sp>
      <p:sp>
        <p:nvSpPr>
          <p:cNvPr id="3" name="Content Placeholder 2"/>
          <p:cNvSpPr>
            <a:spLocks noGrp="1"/>
          </p:cNvSpPr>
          <p:nvPr>
            <p:ph idx="1"/>
          </p:nvPr>
        </p:nvSpPr>
        <p:spPr>
          <a:xfrm>
            <a:off x="576072" y="2569464"/>
            <a:ext cx="8229600" cy="2624327"/>
          </a:xfrm>
        </p:spPr>
        <p:txBody>
          <a:bodyPr>
            <a:normAutofit/>
          </a:bodyPr>
          <a:lstStyle/>
          <a:p>
            <a:pPr marL="0" indent="0" algn="just">
              <a:buNone/>
            </a:pPr>
            <a:r>
              <a:rPr dirty="0"/>
              <a:t>EDA focused on understanding the demographic makeup, age distribution, repayment status, previous payment patterns, and bill amounts, along with their relationship to default risk.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Demographics Analysis</a:t>
            </a:r>
          </a:p>
        </p:txBody>
      </p:sp>
      <p:sp>
        <p:nvSpPr>
          <p:cNvPr id="3" name="Content Placeholder 2"/>
          <p:cNvSpPr>
            <a:spLocks noGrp="1"/>
          </p:cNvSpPr>
          <p:nvPr>
            <p:ph idx="1"/>
          </p:nvPr>
        </p:nvSpPr>
        <p:spPr>
          <a:xfrm>
            <a:off x="228600" y="1445071"/>
            <a:ext cx="8458200" cy="521208"/>
          </a:xfrm>
        </p:spPr>
        <p:txBody>
          <a:bodyPr>
            <a:normAutofit/>
          </a:bodyPr>
          <a:lstStyle/>
          <a:p>
            <a:pPr marL="0" marR="0" indent="0">
              <a:lnSpc>
                <a:spcPct val="107000"/>
              </a:lnSpc>
              <a:spcBef>
                <a:spcPts val="0"/>
              </a:spcBef>
              <a:spcAft>
                <a:spcPts val="800"/>
              </a:spcAft>
              <a:buNone/>
            </a:pPr>
            <a:r>
              <a:rPr lang="en-US" sz="2000" kern="100" dirty="0">
                <a:effectLst/>
                <a:latin typeface="Calibri" panose="020F0502020204030204" pitchFamily="34" charset="0"/>
                <a:ea typeface="Malgun Gothic" panose="020B0503020000020004" pitchFamily="34" charset="-127"/>
                <a:cs typeface="Times New Roman" panose="02020603050405020304" pitchFamily="18" charset="0"/>
              </a:rPr>
              <a:t>Evaluate how gender, education, and marital status relate to credit default risk.</a:t>
            </a:r>
          </a:p>
        </p:txBody>
      </p:sp>
      <p:pic>
        <p:nvPicPr>
          <p:cNvPr id="7" name="Picture 6">
            <a:extLst>
              <a:ext uri="{FF2B5EF4-FFF2-40B4-BE49-F238E27FC236}">
                <a16:creationId xmlns:a16="http://schemas.microsoft.com/office/drawing/2014/main" id="{DA352F04-F34A-5493-274E-9B654B0FB2E7}"/>
              </a:ext>
            </a:extLst>
          </p:cNvPr>
          <p:cNvPicPr>
            <a:picLocks noChangeAspect="1"/>
          </p:cNvPicPr>
          <p:nvPr/>
        </p:nvPicPr>
        <p:blipFill>
          <a:blip r:embed="rId2"/>
          <a:stretch>
            <a:fillRect/>
          </a:stretch>
        </p:blipFill>
        <p:spPr>
          <a:xfrm>
            <a:off x="3575304" y="2286000"/>
            <a:ext cx="6135624" cy="2962656"/>
          </a:xfrm>
          <a:prstGeom prst="rect">
            <a:avLst/>
          </a:prstGeom>
        </p:spPr>
      </p:pic>
      <p:sp>
        <p:nvSpPr>
          <p:cNvPr id="8" name="TextBox 7">
            <a:extLst>
              <a:ext uri="{FF2B5EF4-FFF2-40B4-BE49-F238E27FC236}">
                <a16:creationId xmlns:a16="http://schemas.microsoft.com/office/drawing/2014/main" id="{85C43DF2-164A-8CA4-DB33-7140956EECC8}"/>
              </a:ext>
            </a:extLst>
          </p:cNvPr>
          <p:cNvSpPr txBox="1"/>
          <p:nvPr/>
        </p:nvSpPr>
        <p:spPr>
          <a:xfrm>
            <a:off x="0" y="2286000"/>
            <a:ext cx="4023360" cy="3640740"/>
          </a:xfrm>
          <a:prstGeom prst="rect">
            <a:avLst/>
          </a:prstGeom>
          <a:noFill/>
        </p:spPr>
        <p:txBody>
          <a:bodyPr wrap="square" rtlCol="0">
            <a:spAutoFit/>
          </a:bodyPr>
          <a:lstStyle/>
          <a:p>
            <a:pPr marL="0" marR="0" algn="just">
              <a:lnSpc>
                <a:spcPct val="107000"/>
              </a:lnSpc>
              <a:spcBef>
                <a:spcPts val="0"/>
              </a:spcBef>
              <a:spcAft>
                <a:spcPts val="800"/>
              </a:spcAft>
            </a:pPr>
            <a:r>
              <a:rPr lang="en-US" sz="1800" b="1" kern="100" dirty="0">
                <a:effectLst/>
                <a:latin typeface="Calibri" panose="020F0502020204030204" pitchFamily="34" charset="0"/>
                <a:ea typeface="Malgun Gothic" panose="020B0503020000020004" pitchFamily="34" charset="-127"/>
                <a:cs typeface="Times New Roman" panose="02020603050405020304" pitchFamily="18" charset="0"/>
              </a:rPr>
              <a:t>Gender Dynamics</a:t>
            </a: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Identify distinct default patterns between males and females to infer financial management differences.</a:t>
            </a:r>
          </a:p>
          <a:p>
            <a:pPr marL="0" marR="0" algn="just">
              <a:lnSpc>
                <a:spcPct val="107000"/>
              </a:lnSpc>
              <a:spcBef>
                <a:spcPts val="0"/>
              </a:spcBef>
              <a:spcAft>
                <a:spcPts val="800"/>
              </a:spcAft>
            </a:pPr>
            <a:r>
              <a:rPr lang="en-US" b="1" kern="100" dirty="0">
                <a:latin typeface="Calibri" panose="020F0502020204030204" pitchFamily="34" charset="0"/>
                <a:ea typeface="Malgun Gothic" panose="020B0503020000020004" pitchFamily="34" charset="-127"/>
                <a:cs typeface="Times New Roman" panose="02020603050405020304" pitchFamily="18" charset="0"/>
              </a:rPr>
              <a:t>Educational Impact</a:t>
            </a: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Assess the link between education level and financial stability, highlighting default tendencies.</a:t>
            </a:r>
          </a:p>
          <a:p>
            <a:pPr marL="0" marR="0" algn="just">
              <a:lnSpc>
                <a:spcPct val="107000"/>
              </a:lnSpc>
              <a:spcBef>
                <a:spcPts val="0"/>
              </a:spcBef>
              <a:spcAft>
                <a:spcPts val="800"/>
              </a:spcAft>
            </a:pPr>
            <a:r>
              <a:rPr lang="en-US" b="1" kern="100" dirty="0">
                <a:latin typeface="Calibri" panose="020F0502020204030204" pitchFamily="34" charset="0"/>
                <a:ea typeface="Malgun Gothic" panose="020B0503020000020004" pitchFamily="34" charset="-127"/>
                <a:cs typeface="Times New Roman" panose="02020603050405020304" pitchFamily="18" charset="0"/>
              </a:rPr>
              <a:t>Marital Status Influence</a:t>
            </a:r>
            <a:r>
              <a:rPr lang="en-US" sz="1800" kern="100" dirty="0">
                <a:effectLst/>
                <a:latin typeface="Calibri" panose="020F0502020204030204" pitchFamily="34" charset="0"/>
                <a:ea typeface="Malgun Gothic" panose="020B0503020000020004" pitchFamily="34" charset="-127"/>
                <a:cs typeface="Times New Roman" panose="02020603050405020304" pitchFamily="18" charset="0"/>
              </a:rPr>
              <a:t>: Understand the effect of life stages and marital roles on financial decisions and associated risk.</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 Distribution</a:t>
            </a:r>
          </a:p>
        </p:txBody>
      </p:sp>
      <p:pic>
        <p:nvPicPr>
          <p:cNvPr id="7" name="Picture 6">
            <a:extLst>
              <a:ext uri="{FF2B5EF4-FFF2-40B4-BE49-F238E27FC236}">
                <a16:creationId xmlns:a16="http://schemas.microsoft.com/office/drawing/2014/main" id="{15CA8391-D22B-E372-9E8A-9BA23DFC5208}"/>
              </a:ext>
            </a:extLst>
          </p:cNvPr>
          <p:cNvPicPr>
            <a:picLocks noChangeAspect="1"/>
          </p:cNvPicPr>
          <p:nvPr/>
        </p:nvPicPr>
        <p:blipFill>
          <a:blip r:embed="rId2"/>
          <a:stretch>
            <a:fillRect/>
          </a:stretch>
        </p:blipFill>
        <p:spPr>
          <a:xfrm>
            <a:off x="4123944" y="1485901"/>
            <a:ext cx="5449824" cy="4828032"/>
          </a:xfrm>
          <a:prstGeom prst="rect">
            <a:avLst/>
          </a:prstGeom>
        </p:spPr>
      </p:pic>
      <p:sp>
        <p:nvSpPr>
          <p:cNvPr id="10" name="Content Placeholder 2"/>
          <p:cNvSpPr txBox="1">
            <a:spLocks/>
          </p:cNvSpPr>
          <p:nvPr/>
        </p:nvSpPr>
        <p:spPr>
          <a:xfrm>
            <a:off x="0" y="2121409"/>
            <a:ext cx="4343400" cy="394106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107000"/>
              </a:lnSpc>
              <a:spcBef>
                <a:spcPts val="0"/>
              </a:spcBef>
              <a:spcAft>
                <a:spcPts val="800"/>
              </a:spcAft>
              <a:buFont typeface="Arial"/>
              <a:buNone/>
            </a:pPr>
            <a:r>
              <a:rPr lang="en-US" sz="1800" b="1" kern="100" dirty="0">
                <a:latin typeface="Calibri" panose="020F0502020204030204" pitchFamily="34" charset="0"/>
                <a:ea typeface="Malgun Gothic" panose="020B0503020000020004" pitchFamily="34" charset="-127"/>
                <a:cs typeface="Times New Roman" panose="02020603050405020304" pitchFamily="18" charset="0"/>
              </a:rPr>
              <a:t>Age Concentration</a:t>
            </a:r>
            <a:r>
              <a:rPr lang="en-US" sz="1800" kern="100" dirty="0">
                <a:latin typeface="Calibri" panose="020F0502020204030204" pitchFamily="34" charset="0"/>
                <a:ea typeface="Malgun Gothic" panose="020B0503020000020004" pitchFamily="34" charset="-127"/>
                <a:cs typeface="Times New Roman" panose="02020603050405020304" pitchFamily="18" charset="0"/>
              </a:rPr>
              <a:t>: Predominant client age range of 20-40 years, peaking in mid-20s to early 30s.</a:t>
            </a:r>
          </a:p>
          <a:p>
            <a:pPr marL="0" indent="0" algn="just">
              <a:lnSpc>
                <a:spcPct val="107000"/>
              </a:lnSpc>
              <a:spcBef>
                <a:spcPts val="0"/>
              </a:spcBef>
              <a:spcAft>
                <a:spcPts val="800"/>
              </a:spcAft>
              <a:buFont typeface="Arial"/>
              <a:buNone/>
            </a:pPr>
            <a:r>
              <a:rPr lang="en-US" sz="1800" b="1" kern="100" dirty="0">
                <a:latin typeface="Calibri" panose="020F0502020204030204" pitchFamily="34" charset="0"/>
                <a:ea typeface="Malgun Gothic" panose="020B0503020000020004" pitchFamily="34" charset="-127"/>
                <a:cs typeface="Times New Roman" panose="02020603050405020304" pitchFamily="18" charset="0"/>
              </a:rPr>
              <a:t>Engagement with Credit</a:t>
            </a:r>
            <a:r>
              <a:rPr lang="en-US" sz="1800" kern="100" dirty="0">
                <a:latin typeface="Calibri" panose="020F0502020204030204" pitchFamily="34" charset="0"/>
                <a:ea typeface="Malgun Gothic" panose="020B0503020000020004" pitchFamily="34" charset="-127"/>
                <a:cs typeface="Times New Roman" panose="02020603050405020304" pitchFamily="18" charset="0"/>
              </a:rPr>
              <a:t>: Younger demographics show higher engagement, leading to a larger representation in both default and non-default categories.</a:t>
            </a:r>
          </a:p>
          <a:p>
            <a:pPr marL="0" indent="0" algn="just">
              <a:lnSpc>
                <a:spcPct val="107000"/>
              </a:lnSpc>
              <a:spcBef>
                <a:spcPts val="0"/>
              </a:spcBef>
              <a:spcAft>
                <a:spcPts val="800"/>
              </a:spcAft>
              <a:buFont typeface="Arial"/>
              <a:buNone/>
            </a:pPr>
            <a:r>
              <a:rPr lang="en-US" sz="1800" b="1" kern="100" dirty="0">
                <a:latin typeface="Calibri" panose="020F0502020204030204" pitchFamily="34" charset="0"/>
                <a:ea typeface="Malgun Gothic" panose="020B0503020000020004" pitchFamily="34" charset="-127"/>
                <a:cs typeface="Times New Roman" panose="02020603050405020304" pitchFamily="18" charset="0"/>
              </a:rPr>
              <a:t>Default Patterns</a:t>
            </a:r>
            <a:r>
              <a:rPr lang="en-US" sz="1800" kern="100" dirty="0">
                <a:latin typeface="Calibri" panose="020F0502020204030204" pitchFamily="34" charset="0"/>
                <a:ea typeface="Malgun Gothic" panose="020B0503020000020004" pitchFamily="34" charset="-127"/>
                <a:cs typeface="Times New Roman" panose="02020603050405020304" pitchFamily="18" charset="0"/>
              </a:rPr>
              <a:t>: Similar distribution shapes for defaulting and non-defaulting clients, with a notable overlap in younger age groups.</a:t>
            </a:r>
          </a:p>
          <a:p>
            <a:pPr marL="0" indent="0" algn="just">
              <a:lnSpc>
                <a:spcPct val="107000"/>
              </a:lnSpc>
              <a:spcBef>
                <a:spcPts val="0"/>
              </a:spcBef>
              <a:spcAft>
                <a:spcPts val="800"/>
              </a:spcAft>
              <a:buFont typeface="Arial"/>
              <a:buNone/>
            </a:pPr>
            <a:r>
              <a:rPr lang="en-US" sz="1800" b="1" kern="100" dirty="0">
                <a:latin typeface="Calibri" panose="020F0502020204030204" pitchFamily="34" charset="0"/>
                <a:ea typeface="Malgun Gothic" panose="020B0503020000020004" pitchFamily="34" charset="-127"/>
                <a:cs typeface="Times New Roman" panose="02020603050405020304" pitchFamily="18" charset="0"/>
              </a:rPr>
              <a:t>Age-Related Decline in Default</a:t>
            </a:r>
            <a:r>
              <a:rPr lang="en-US" sz="1800" kern="100" dirty="0">
                <a:latin typeface="Calibri" panose="020F0502020204030204" pitchFamily="34" charset="0"/>
                <a:ea typeface="Malgun Gothic" panose="020B0503020000020004" pitchFamily="34" charset="-127"/>
                <a:cs typeface="Times New Roman" panose="02020603050405020304" pitchFamily="18" charset="0"/>
              </a:rPr>
              <a:t>: Fewer defaults among older clients, suggesting decreased credit use or lower default risk with 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dirty="0"/>
              <a:t>Repayment Status Analysis</a:t>
            </a:r>
          </a:p>
        </p:txBody>
      </p:sp>
      <p:pic>
        <p:nvPicPr>
          <p:cNvPr id="5" name="Content Placeholder 4">
            <a:extLst>
              <a:ext uri="{FF2B5EF4-FFF2-40B4-BE49-F238E27FC236}">
                <a16:creationId xmlns:a16="http://schemas.microsoft.com/office/drawing/2014/main" id="{6FB756CE-1ACF-8E6D-F652-7B922E06D41C}"/>
              </a:ext>
            </a:extLst>
          </p:cNvPr>
          <p:cNvPicPr>
            <a:picLocks noGrp="1" noChangeAspect="1"/>
          </p:cNvPicPr>
          <p:nvPr>
            <p:ph idx="1"/>
          </p:nvPr>
        </p:nvPicPr>
        <p:blipFill>
          <a:blip r:embed="rId2"/>
          <a:stretch>
            <a:fillRect/>
          </a:stretch>
        </p:blipFill>
        <p:spPr>
          <a:xfrm>
            <a:off x="237744" y="1032164"/>
            <a:ext cx="8540496" cy="4371109"/>
          </a:xfrm>
        </p:spPr>
      </p:pic>
      <p:sp>
        <p:nvSpPr>
          <p:cNvPr id="6" name="TextBox 5">
            <a:extLst>
              <a:ext uri="{FF2B5EF4-FFF2-40B4-BE49-F238E27FC236}">
                <a16:creationId xmlns:a16="http://schemas.microsoft.com/office/drawing/2014/main" id="{E3FBA7B9-FD10-2CE3-17F6-AA56294FC43F}"/>
              </a:ext>
            </a:extLst>
          </p:cNvPr>
          <p:cNvSpPr txBox="1"/>
          <p:nvPr/>
        </p:nvSpPr>
        <p:spPr>
          <a:xfrm>
            <a:off x="135294" y="5646888"/>
            <a:ext cx="8873412" cy="1577098"/>
          </a:xfrm>
          <a:prstGeom prst="rect">
            <a:avLst/>
          </a:prstGeom>
          <a:noFill/>
        </p:spPr>
        <p:txBody>
          <a:bodyPr wrap="square" numCol="2" rtlCol="0">
            <a:spAutoFit/>
          </a:bodyPr>
          <a:lstStyle/>
          <a:p>
            <a:pPr marL="285750" marR="0" indent="-285750">
              <a:lnSpc>
                <a:spcPct val="107000"/>
              </a:lnSpc>
              <a:spcBef>
                <a:spcPts val="0"/>
              </a:spcBef>
              <a:spcAft>
                <a:spcPts val="800"/>
              </a:spcAft>
              <a:buFont typeface="Arial" panose="020B0604020202020204" pitchFamily="34" charset="0"/>
              <a:buChar char="•"/>
            </a:pPr>
            <a:r>
              <a:rPr lang="en-US" sz="1200" b="1" kern="100" dirty="0">
                <a:effectLst/>
                <a:latin typeface="Calibri" panose="020F0502020204030204" pitchFamily="34" charset="0"/>
                <a:ea typeface="Malgun Gothic" panose="020B0503020000020004" pitchFamily="34" charset="-127"/>
                <a:cs typeface="Times New Roman" panose="02020603050405020304" pitchFamily="18" charset="0"/>
              </a:rPr>
              <a:t>Diverse Default Rates</a:t>
            </a:r>
            <a:r>
              <a:rPr lang="en-US" sz="1200" kern="100" dirty="0">
                <a:effectLst/>
                <a:latin typeface="Calibri" panose="020F0502020204030204" pitchFamily="34" charset="0"/>
                <a:ea typeface="Malgun Gothic" panose="020B0503020000020004" pitchFamily="34" charset="-127"/>
                <a:cs typeface="Times New Roman" panose="02020603050405020304" pitchFamily="18" charset="0"/>
              </a:rPr>
              <a:t>: Variability in default rates by repayment status highlights the critical role of payment behavior in risk assessment.</a:t>
            </a:r>
          </a:p>
          <a:p>
            <a:pPr marL="285750" marR="0" indent="-285750">
              <a:lnSpc>
                <a:spcPct val="107000"/>
              </a:lnSpc>
              <a:spcBef>
                <a:spcPts val="0"/>
              </a:spcBef>
              <a:spcAft>
                <a:spcPts val="800"/>
              </a:spcAft>
              <a:buFont typeface="Arial" panose="020B0604020202020204" pitchFamily="34" charset="0"/>
              <a:buChar char="•"/>
            </a:pPr>
            <a:endParaRPr lang="en-US" sz="1200" kern="100" dirty="0">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endParaRPr lang="en-US" sz="1200" b="1" kern="100" dirty="0">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endParaRPr lang="en-US" sz="1200" b="1"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US" sz="1200" b="1" kern="100" dirty="0">
                <a:effectLst/>
                <a:latin typeface="Calibri" panose="020F0502020204030204" pitchFamily="34" charset="0"/>
                <a:ea typeface="Malgun Gothic" panose="020B0503020000020004" pitchFamily="34" charset="-127"/>
                <a:cs typeface="Times New Roman" panose="02020603050405020304" pitchFamily="18" charset="0"/>
              </a:rPr>
              <a:t>Strategic Risk Management</a:t>
            </a:r>
            <a:r>
              <a:rPr lang="en-US" sz="1200" kern="100" dirty="0">
                <a:effectLst/>
                <a:latin typeface="Calibri" panose="020F0502020204030204" pitchFamily="34" charset="0"/>
                <a:ea typeface="Malgun Gothic" panose="020B0503020000020004" pitchFamily="34" charset="-127"/>
                <a:cs typeface="Times New Roman" panose="02020603050405020304" pitchFamily="18" charset="0"/>
              </a:rPr>
              <a:t>: High default percentages in specific repayment categories necessitate targeted strategies by financial institutions.</a:t>
            </a:r>
          </a:p>
          <a:p>
            <a:pPr marL="285750" marR="0" indent="-285750">
              <a:lnSpc>
                <a:spcPct val="107000"/>
              </a:lnSpc>
              <a:spcBef>
                <a:spcPts val="0"/>
              </a:spcBef>
              <a:spcAft>
                <a:spcPts val="800"/>
              </a:spcAft>
              <a:buFont typeface="Arial" panose="020B0604020202020204" pitchFamily="34" charset="0"/>
              <a:buChar char="•"/>
            </a:pPr>
            <a:endParaRPr lang="en-US" sz="12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0"/>
            <a:ext cx="8229600" cy="1143000"/>
          </a:xfrm>
        </p:spPr>
        <p:txBody>
          <a:bodyPr/>
          <a:lstStyle/>
          <a:p>
            <a:r>
              <a:rPr dirty="0"/>
              <a:t>Previous Payments Analysis</a:t>
            </a:r>
          </a:p>
        </p:txBody>
      </p:sp>
      <p:pic>
        <p:nvPicPr>
          <p:cNvPr id="5" name="Content Placeholder 4">
            <a:extLst>
              <a:ext uri="{FF2B5EF4-FFF2-40B4-BE49-F238E27FC236}">
                <a16:creationId xmlns:a16="http://schemas.microsoft.com/office/drawing/2014/main" id="{195E1C4A-11AA-4617-EAE3-526C02C22A1A}"/>
              </a:ext>
            </a:extLst>
          </p:cNvPr>
          <p:cNvPicPr>
            <a:picLocks noGrp="1" noChangeAspect="1"/>
          </p:cNvPicPr>
          <p:nvPr>
            <p:ph idx="1"/>
          </p:nvPr>
        </p:nvPicPr>
        <p:blipFill>
          <a:blip r:embed="rId2"/>
          <a:stretch>
            <a:fillRect/>
          </a:stretch>
        </p:blipFill>
        <p:spPr>
          <a:xfrm>
            <a:off x="457200" y="1045029"/>
            <a:ext cx="8164285" cy="4040155"/>
          </a:xfrm>
        </p:spPr>
      </p:pic>
      <p:sp>
        <p:nvSpPr>
          <p:cNvPr id="6" name="TextBox 5">
            <a:extLst>
              <a:ext uri="{FF2B5EF4-FFF2-40B4-BE49-F238E27FC236}">
                <a16:creationId xmlns:a16="http://schemas.microsoft.com/office/drawing/2014/main" id="{190BBFF0-5DF5-51C7-B919-735ED29EDF3E}"/>
              </a:ext>
            </a:extLst>
          </p:cNvPr>
          <p:cNvSpPr txBox="1"/>
          <p:nvPr/>
        </p:nvSpPr>
        <p:spPr>
          <a:xfrm>
            <a:off x="667139" y="5267131"/>
            <a:ext cx="7954346" cy="1337289"/>
          </a:xfrm>
          <a:prstGeom prst="rect">
            <a:avLst/>
          </a:prstGeom>
          <a:noFill/>
        </p:spPr>
        <p:txBody>
          <a:bodyPr wrap="square" rtlCol="0">
            <a:spAutoFit/>
          </a:bodyPr>
          <a:lstStyle/>
          <a:p>
            <a:pPr marL="0" marR="0">
              <a:lnSpc>
                <a:spcPct val="107000"/>
              </a:lnSpc>
              <a:spcBef>
                <a:spcPts val="0"/>
              </a:spcBef>
              <a:spcAft>
                <a:spcPts val="800"/>
              </a:spcAft>
            </a:pPr>
            <a:r>
              <a:rPr lang="en-US" sz="1400" b="1" kern="100" dirty="0">
                <a:effectLst/>
                <a:latin typeface="Calibri" panose="020F0502020204030204" pitchFamily="34" charset="0"/>
                <a:ea typeface="Malgun Gothic" panose="020B0503020000020004" pitchFamily="34" charset="-127"/>
                <a:cs typeface="Times New Roman" panose="02020603050405020304" pitchFamily="18" charset="0"/>
              </a:rPr>
              <a:t>Correlation of Payments to Default Rates</a:t>
            </a:r>
            <a:r>
              <a:rPr lang="en-US" sz="1400" kern="100" dirty="0">
                <a:effectLst/>
                <a:latin typeface="Calibri" panose="020F0502020204030204" pitchFamily="34" charset="0"/>
                <a:ea typeface="Malgun Gothic" panose="020B0503020000020004" pitchFamily="34" charset="-127"/>
                <a:cs typeface="Times New Roman" panose="02020603050405020304" pitchFamily="18" charset="0"/>
              </a:rPr>
              <a:t>: Analysis indicates a potential link between the amount of previous payments and the likelihood of default, with lower payments showing more consistent default rates.</a:t>
            </a:r>
          </a:p>
          <a:p>
            <a:pPr marL="0" marR="0">
              <a:lnSpc>
                <a:spcPct val="107000"/>
              </a:lnSpc>
              <a:spcBef>
                <a:spcPts val="0"/>
              </a:spcBef>
              <a:spcAft>
                <a:spcPts val="800"/>
              </a:spcAft>
            </a:pPr>
            <a:r>
              <a:rPr lang="en-US" sz="1400" b="1" kern="100" dirty="0">
                <a:effectLst/>
                <a:latin typeface="Calibri" panose="020F0502020204030204" pitchFamily="34" charset="0"/>
                <a:ea typeface="Malgun Gothic" panose="020B0503020000020004" pitchFamily="34" charset="-127"/>
                <a:cs typeface="Times New Roman" panose="02020603050405020304" pitchFamily="18" charset="0"/>
              </a:rPr>
              <a:t>Payment History as a Predictor</a:t>
            </a:r>
            <a:r>
              <a:rPr lang="en-US" sz="1400" kern="100" dirty="0">
                <a:effectLst/>
                <a:latin typeface="Calibri" panose="020F0502020204030204" pitchFamily="34" charset="0"/>
                <a:ea typeface="Malgun Gothic" panose="020B0503020000020004" pitchFamily="34" charset="-127"/>
                <a:cs typeface="Times New Roman" panose="02020603050405020304" pitchFamily="18" charset="0"/>
              </a:rPr>
              <a:t>: Persistent patterns suggest that past payment behavior is a significant indicator of financial distress, highlighting its value in credit risk assessment.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962"/>
            <a:ext cx="8229600" cy="1143000"/>
          </a:xfrm>
        </p:spPr>
        <p:txBody>
          <a:bodyPr/>
          <a:lstStyle/>
          <a:p>
            <a:r>
              <a:rPr dirty="0"/>
              <a:t>Bill Amount Analysis</a:t>
            </a:r>
          </a:p>
        </p:txBody>
      </p:sp>
      <p:pic>
        <p:nvPicPr>
          <p:cNvPr id="6" name="Picture 5">
            <a:extLst>
              <a:ext uri="{FF2B5EF4-FFF2-40B4-BE49-F238E27FC236}">
                <a16:creationId xmlns:a16="http://schemas.microsoft.com/office/drawing/2014/main" id="{BB3C7348-EC25-DEE1-5BAF-A0388CB91306}"/>
              </a:ext>
            </a:extLst>
          </p:cNvPr>
          <p:cNvPicPr>
            <a:picLocks noChangeAspect="1"/>
          </p:cNvPicPr>
          <p:nvPr/>
        </p:nvPicPr>
        <p:blipFill>
          <a:blip r:embed="rId2"/>
          <a:stretch>
            <a:fillRect/>
          </a:stretch>
        </p:blipFill>
        <p:spPr>
          <a:xfrm>
            <a:off x="0" y="858416"/>
            <a:ext cx="9144000" cy="4777274"/>
          </a:xfrm>
          <a:prstGeom prst="rect">
            <a:avLst/>
          </a:prstGeom>
        </p:spPr>
      </p:pic>
      <p:sp>
        <p:nvSpPr>
          <p:cNvPr id="9" name="Content Placeholder 2"/>
          <p:cNvSpPr txBox="1">
            <a:spLocks/>
          </p:cNvSpPr>
          <p:nvPr/>
        </p:nvSpPr>
        <p:spPr>
          <a:xfrm>
            <a:off x="457200" y="5747656"/>
            <a:ext cx="8229600" cy="96166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distribution of bill amounts reveals wide variability, indicating that high bill amounts alone may not be a definitive indicator of default risk.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136</TotalTime>
  <Words>831</Words>
  <Application>Microsoft Office PowerPoint</Application>
  <PresentationFormat>On-screen Show (4:3)</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Proxima Nova</vt:lpstr>
      <vt:lpstr>Arial</vt:lpstr>
      <vt:lpstr>Calibri</vt:lpstr>
      <vt:lpstr>Office Theme</vt:lpstr>
      <vt:lpstr>Credit Card Default Analysis</vt:lpstr>
      <vt:lpstr>Problem Statement</vt:lpstr>
      <vt:lpstr>Dataset Overview</vt:lpstr>
      <vt:lpstr>Exploratory Data Analysis (EDA) Overview</vt:lpstr>
      <vt:lpstr>Demographics Analysis</vt:lpstr>
      <vt:lpstr>Age Distribution</vt:lpstr>
      <vt:lpstr>Repayment Status Analysis</vt:lpstr>
      <vt:lpstr>Previous Payments Analysis</vt:lpstr>
      <vt:lpstr>Bill Amount Analysis</vt:lpstr>
      <vt:lpstr>PowerPoint Presentation</vt:lpstr>
      <vt:lpstr>PowerPoint Presentation</vt:lpstr>
      <vt:lpstr>PowerPoint Presentation</vt:lpstr>
      <vt:lpstr>Key Takeaways</vt:lpstr>
      <vt:lpstr>Future Work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Analysis</dc:title>
  <dc:subject/>
  <dc:creator/>
  <cp:keywords/>
  <dc:description>generated using python-pptx</dc:description>
  <cp:lastModifiedBy>Léopold ADOUKONOU</cp:lastModifiedBy>
  <cp:revision>6</cp:revision>
  <dcterms:created xsi:type="dcterms:W3CDTF">2013-01-27T09:14:16Z</dcterms:created>
  <dcterms:modified xsi:type="dcterms:W3CDTF">2024-04-09T14:18:41Z</dcterms:modified>
  <cp:category/>
</cp:coreProperties>
</file>