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708eb8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708eb8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708eb87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d708eb87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d708eb87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d708eb87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708eb87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708eb87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d708eb87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d708eb8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d708eb87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d708eb87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d708eb87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d708eb87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2cb1a8eb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2cb1a8eb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2cb1a8eb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2cb1a8eb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d708eb87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d708eb87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2cb1a8eb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2cb1a8eb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d708eb87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d708eb87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d708eb87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d708eb87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d708eb87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d708eb87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d72347d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d72347d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d85027d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d85027d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d708eb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d708eb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d708eb8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d708eb8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d708eb8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d708eb8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d708eb8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d708eb8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d708eb8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d708eb8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d708eb8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d708eb8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d708eb8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d708eb8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netlab.tkk.fi/u/puhuri/htyo/Tik-110.551/iwork/iwork.html#Gosztony197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atents.google.com/patent/US6829647B1/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990800"/>
            <a:ext cx="7801500" cy="191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Proyecto 2</a:t>
            </a:r>
            <a:endParaRPr/>
          </a:p>
          <a:p>
            <a:pPr indent="0" lvl="0" marL="0" rtl="0" algn="ctr">
              <a:spcBef>
                <a:spcPts val="0"/>
              </a:spcBef>
              <a:spcAft>
                <a:spcPts val="0"/>
              </a:spcAft>
              <a:buNone/>
            </a:pPr>
            <a:r>
              <a:rPr lang="es-419" sz="1700">
                <a:latin typeface="Arial"/>
                <a:ea typeface="Arial"/>
                <a:cs typeface="Arial"/>
                <a:sym typeface="Arial"/>
              </a:rPr>
              <a:t>Capa de transacción PCIE adaptada y lógica de conmutación</a:t>
            </a:r>
            <a:r>
              <a:rPr lang="es-419" sz="5000"/>
              <a:t> </a:t>
            </a:r>
            <a:endParaRPr sz="5000"/>
          </a:p>
        </p:txBody>
      </p:sp>
      <p:sp>
        <p:nvSpPr>
          <p:cNvPr id="60" name="Google Shape;60;p13"/>
          <p:cNvSpPr txBox="1"/>
          <p:nvPr>
            <p:ph idx="1" type="subTitle"/>
          </p:nvPr>
        </p:nvSpPr>
        <p:spPr>
          <a:xfrm>
            <a:off x="671250" y="3174874"/>
            <a:ext cx="7801500" cy="136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Leonardo Alfaro Patiño B60224</a:t>
            </a:r>
            <a:endParaRPr/>
          </a:p>
          <a:p>
            <a:pPr indent="0" lvl="0" marL="0" rtl="0" algn="ctr">
              <a:spcBef>
                <a:spcPts val="0"/>
              </a:spcBef>
              <a:spcAft>
                <a:spcPts val="0"/>
              </a:spcAft>
              <a:buNone/>
            </a:pPr>
            <a:r>
              <a:rPr lang="es-419"/>
              <a:t>Marlon Lazo Coronado</a:t>
            </a:r>
            <a:endParaRPr/>
          </a:p>
          <a:p>
            <a:pPr indent="0" lvl="0" marL="0" rtl="0" algn="ctr">
              <a:spcBef>
                <a:spcPts val="0"/>
              </a:spcBef>
              <a:spcAft>
                <a:spcPts val="0"/>
              </a:spcAft>
              <a:buNone/>
            </a:pPr>
            <a:r>
              <a:rPr lang="es-419"/>
              <a:t>Jonathan Ramírez Hernández, B55730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64075" y="231200"/>
            <a:ext cx="85206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1400">
                <a:solidFill>
                  <a:srgbClr val="FFFF00"/>
                </a:solidFill>
              </a:rPr>
              <a:t>Flujo de datos sobre la rama 1: MF-VC1-D1</a:t>
            </a:r>
            <a:endParaRPr sz="1400">
              <a:solidFill>
                <a:srgbClr val="FFFF00"/>
              </a:solidFill>
            </a:endParaRPr>
          </a:p>
        </p:txBody>
      </p:sp>
      <p:sp>
        <p:nvSpPr>
          <p:cNvPr id="116" name="Google Shape;116;p22"/>
          <p:cNvSpPr txBox="1"/>
          <p:nvPr>
            <p:ph type="title"/>
          </p:nvPr>
        </p:nvSpPr>
        <p:spPr>
          <a:xfrm>
            <a:off x="900675" y="604700"/>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Flujo de datos en Main FIFO y VC1.</a:t>
            </a:r>
            <a:endParaRPr sz="1200">
              <a:solidFill>
                <a:srgbClr val="FFF2CC"/>
              </a:solidFill>
            </a:endParaRPr>
          </a:p>
        </p:txBody>
      </p:sp>
      <p:pic>
        <p:nvPicPr>
          <p:cNvPr id="117" name="Google Shape;117;p22"/>
          <p:cNvPicPr preferRelativeResize="0"/>
          <p:nvPr/>
        </p:nvPicPr>
        <p:blipFill>
          <a:blip r:embed="rId3">
            <a:alphaModFix/>
          </a:blip>
          <a:stretch>
            <a:fillRect/>
          </a:stretch>
        </p:blipFill>
        <p:spPr>
          <a:xfrm>
            <a:off x="1752450" y="1177400"/>
            <a:ext cx="5639093" cy="346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18800"/>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Flujo de datos sobre MF, VC0 y VC1.</a:t>
            </a:r>
            <a:endParaRPr sz="1200">
              <a:solidFill>
                <a:srgbClr val="FFF2CC"/>
              </a:solidFill>
            </a:endParaRPr>
          </a:p>
        </p:txBody>
      </p:sp>
      <p:pic>
        <p:nvPicPr>
          <p:cNvPr id="123" name="Google Shape;123;p23"/>
          <p:cNvPicPr preferRelativeResize="0"/>
          <p:nvPr/>
        </p:nvPicPr>
        <p:blipFill>
          <a:blip r:embed="rId3">
            <a:alphaModFix/>
          </a:blip>
          <a:stretch>
            <a:fillRect/>
          </a:stretch>
        </p:blipFill>
        <p:spPr>
          <a:xfrm>
            <a:off x="1306425" y="791500"/>
            <a:ext cx="6531160" cy="404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94850"/>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Flujo de datos en FIFO D1.</a:t>
            </a:r>
            <a:endParaRPr sz="1200">
              <a:solidFill>
                <a:srgbClr val="FFF2CC"/>
              </a:solidFill>
            </a:endParaRPr>
          </a:p>
        </p:txBody>
      </p:sp>
      <p:pic>
        <p:nvPicPr>
          <p:cNvPr id="129" name="Google Shape;129;p24"/>
          <p:cNvPicPr preferRelativeResize="0"/>
          <p:nvPr/>
        </p:nvPicPr>
        <p:blipFill>
          <a:blip r:embed="rId3">
            <a:alphaModFix/>
          </a:blip>
          <a:stretch>
            <a:fillRect/>
          </a:stretch>
        </p:blipFill>
        <p:spPr>
          <a:xfrm>
            <a:off x="1328238" y="759675"/>
            <a:ext cx="6487524" cy="3971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03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400">
                <a:solidFill>
                  <a:srgbClr val="FFFF00"/>
                </a:solidFill>
              </a:rPr>
              <a:t>Prueba de funcionamiento 3: error forzado sobre la capa</a:t>
            </a:r>
            <a:endParaRPr sz="2400">
              <a:solidFill>
                <a:srgbClr val="FFFF00"/>
              </a:solidFill>
            </a:endParaRPr>
          </a:p>
        </p:txBody>
      </p:sp>
      <p:sp>
        <p:nvSpPr>
          <p:cNvPr id="135" name="Google Shape;135;p25"/>
          <p:cNvSpPr txBox="1"/>
          <p:nvPr>
            <p:ph type="title"/>
          </p:nvPr>
        </p:nvSpPr>
        <p:spPr>
          <a:xfrm>
            <a:off x="311700" y="679075"/>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Se provoca el desborde del MAIN FIFO al prolongar el push de los datos de entrada el tiempo suficiente en el momento en el que MF activa su señal de “almost_full”</a:t>
            </a:r>
            <a:endParaRPr sz="1200">
              <a:solidFill>
                <a:srgbClr val="FFF2CC"/>
              </a:solidFill>
            </a:endParaRPr>
          </a:p>
        </p:txBody>
      </p:sp>
      <p:pic>
        <p:nvPicPr>
          <p:cNvPr id="136" name="Google Shape;136;p25"/>
          <p:cNvPicPr preferRelativeResize="0"/>
          <p:nvPr/>
        </p:nvPicPr>
        <p:blipFill>
          <a:blip r:embed="rId3">
            <a:alphaModFix/>
          </a:blip>
          <a:stretch>
            <a:fillRect/>
          </a:stretch>
        </p:blipFill>
        <p:spPr>
          <a:xfrm>
            <a:off x="1638050" y="1251775"/>
            <a:ext cx="5867903" cy="358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73675" y="203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400">
                <a:solidFill>
                  <a:srgbClr val="FFFF00"/>
                </a:solidFill>
              </a:rPr>
              <a:t>Prueba de funcionamiento 4: un valor distinto para cada umbral</a:t>
            </a:r>
            <a:endParaRPr sz="2400">
              <a:solidFill>
                <a:srgbClr val="FFFF00"/>
              </a:solidFill>
            </a:endParaRPr>
          </a:p>
        </p:txBody>
      </p:sp>
      <p:sp>
        <p:nvSpPr>
          <p:cNvPr id="142" name="Google Shape;142;p26"/>
          <p:cNvSpPr txBox="1"/>
          <p:nvPr>
            <p:ph type="title"/>
          </p:nvPr>
        </p:nvSpPr>
        <p:spPr>
          <a:xfrm>
            <a:off x="311700" y="776550"/>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Se hace la prueba general del comportamiento de la capa, pero cada FIFO tiene un valor de umbral de vacío y lleno distinto.</a:t>
            </a:r>
            <a:endParaRPr sz="1200">
              <a:solidFill>
                <a:srgbClr val="FFF2CC"/>
              </a:solidFill>
            </a:endParaRPr>
          </a:p>
        </p:txBody>
      </p:sp>
      <p:pic>
        <p:nvPicPr>
          <p:cNvPr id="143" name="Google Shape;143;p26"/>
          <p:cNvPicPr preferRelativeResize="0"/>
          <p:nvPr/>
        </p:nvPicPr>
        <p:blipFill>
          <a:blip r:embed="rId3">
            <a:alphaModFix/>
          </a:blip>
          <a:stretch>
            <a:fillRect/>
          </a:stretch>
        </p:blipFill>
        <p:spPr>
          <a:xfrm>
            <a:off x="1818425" y="1349250"/>
            <a:ext cx="5631093" cy="3489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218800"/>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Flujo de datos sobre D0 y D1</a:t>
            </a:r>
            <a:endParaRPr sz="1200">
              <a:solidFill>
                <a:srgbClr val="FFF2CC"/>
              </a:solidFill>
            </a:endParaRPr>
          </a:p>
        </p:txBody>
      </p:sp>
      <p:pic>
        <p:nvPicPr>
          <p:cNvPr id="149" name="Google Shape;149;p27"/>
          <p:cNvPicPr preferRelativeResize="0"/>
          <p:nvPr/>
        </p:nvPicPr>
        <p:blipFill>
          <a:blip r:embed="rId3">
            <a:alphaModFix/>
          </a:blip>
          <a:stretch>
            <a:fillRect/>
          </a:stretch>
        </p:blipFill>
        <p:spPr>
          <a:xfrm>
            <a:off x="1282400" y="646450"/>
            <a:ext cx="6579191" cy="4047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73675" y="203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400">
                <a:solidFill>
                  <a:srgbClr val="FFFF00"/>
                </a:solidFill>
              </a:rPr>
              <a:t>Prueba de funcionamiento 5: métricas de rendimiento</a:t>
            </a:r>
            <a:endParaRPr sz="2400">
              <a:solidFill>
                <a:srgbClr val="FFFF00"/>
              </a:solidFill>
            </a:endParaRPr>
          </a:p>
        </p:txBody>
      </p:sp>
      <p:sp>
        <p:nvSpPr>
          <p:cNvPr id="155" name="Google Shape;155;p28"/>
          <p:cNvSpPr txBox="1"/>
          <p:nvPr>
            <p:ph type="title"/>
          </p:nvPr>
        </p:nvSpPr>
        <p:spPr>
          <a:xfrm>
            <a:off x="311700" y="776550"/>
            <a:ext cx="8520600" cy="57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2CC"/>
              </a:buClr>
              <a:buSzPts val="1600"/>
              <a:buChar char="●"/>
            </a:pPr>
            <a:r>
              <a:rPr lang="es-419" sz="1600">
                <a:solidFill>
                  <a:srgbClr val="FFF2CC"/>
                </a:solidFill>
              </a:rPr>
              <a:t>Latencia:</a:t>
            </a:r>
            <a:endParaRPr sz="1600">
              <a:solidFill>
                <a:srgbClr val="FFF2CC"/>
              </a:solidFill>
            </a:endParaRPr>
          </a:p>
          <a:p>
            <a:pPr indent="-330200" lvl="1" marL="914400" rtl="0" algn="l">
              <a:spcBef>
                <a:spcPts val="0"/>
              </a:spcBef>
              <a:spcAft>
                <a:spcPts val="0"/>
              </a:spcAft>
              <a:buClr>
                <a:srgbClr val="FFF2CC"/>
              </a:buClr>
              <a:buSzPts val="1600"/>
              <a:buChar char="○"/>
            </a:pPr>
            <a:r>
              <a:rPr lang="es-419" sz="1600">
                <a:solidFill>
                  <a:srgbClr val="FFF2CC"/>
                </a:solidFill>
              </a:rPr>
              <a:t>Se toma el </a:t>
            </a:r>
            <a:r>
              <a:rPr lang="es-419" sz="1600">
                <a:solidFill>
                  <a:srgbClr val="FFF2CC"/>
                </a:solidFill>
              </a:rPr>
              <a:t>intervalo</a:t>
            </a:r>
            <a:r>
              <a:rPr lang="es-419" sz="1600">
                <a:solidFill>
                  <a:srgbClr val="FFF2CC"/>
                </a:solidFill>
              </a:rPr>
              <a:t> de tiempo en el que aparece el primer dato en la salida y cuando aparece en la entrada.</a:t>
            </a:r>
            <a:endParaRPr sz="1600">
              <a:solidFill>
                <a:srgbClr val="FFF2CC"/>
              </a:solidFill>
            </a:endParaRPr>
          </a:p>
          <a:p>
            <a:pPr indent="-330200" lvl="1" marL="914400" rtl="0" algn="l">
              <a:spcBef>
                <a:spcPts val="0"/>
              </a:spcBef>
              <a:spcAft>
                <a:spcPts val="0"/>
              </a:spcAft>
              <a:buClr>
                <a:srgbClr val="FFF2CC"/>
              </a:buClr>
              <a:buSzPts val="1600"/>
              <a:buChar char="○"/>
            </a:pPr>
            <a:r>
              <a:rPr lang="es-419" sz="1600">
                <a:solidFill>
                  <a:srgbClr val="FFF2CC"/>
                </a:solidFill>
              </a:rPr>
              <a:t> 101800-1600 = 100200ns.</a:t>
            </a:r>
            <a:endParaRPr sz="1600">
              <a:solidFill>
                <a:srgbClr val="FFF2CC"/>
              </a:solidFill>
            </a:endParaRPr>
          </a:p>
          <a:p>
            <a:pPr indent="0" lvl="0" marL="914400" rtl="0" algn="l">
              <a:spcBef>
                <a:spcPts val="0"/>
              </a:spcBef>
              <a:spcAft>
                <a:spcPts val="0"/>
              </a:spcAft>
              <a:buNone/>
            </a:pPr>
            <a:r>
              <a:t/>
            </a:r>
            <a:endParaRPr sz="1200">
              <a:solidFill>
                <a:srgbClr val="FFF2CC"/>
              </a:solidFill>
            </a:endParaRPr>
          </a:p>
        </p:txBody>
      </p:sp>
      <p:sp>
        <p:nvSpPr>
          <p:cNvPr id="156" name="Google Shape;156;p28"/>
          <p:cNvSpPr txBox="1"/>
          <p:nvPr>
            <p:ph type="title"/>
          </p:nvPr>
        </p:nvSpPr>
        <p:spPr>
          <a:xfrm>
            <a:off x="311700" y="2168350"/>
            <a:ext cx="8520600" cy="57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2CC"/>
              </a:buClr>
              <a:buSzPts val="1600"/>
              <a:buChar char="●"/>
            </a:pPr>
            <a:r>
              <a:rPr lang="es-419" sz="1600">
                <a:solidFill>
                  <a:srgbClr val="FFF2CC"/>
                </a:solidFill>
              </a:rPr>
              <a:t>Tasa de datos de salida</a:t>
            </a:r>
            <a:r>
              <a:rPr lang="es-419" sz="1600">
                <a:solidFill>
                  <a:srgbClr val="FFF2CC"/>
                </a:solidFill>
              </a:rPr>
              <a:t>:</a:t>
            </a:r>
            <a:endParaRPr sz="1600">
              <a:solidFill>
                <a:srgbClr val="FFF2CC"/>
              </a:solidFill>
            </a:endParaRPr>
          </a:p>
          <a:p>
            <a:pPr indent="-330200" lvl="1" marL="914400" rtl="0" algn="l">
              <a:spcBef>
                <a:spcPts val="0"/>
              </a:spcBef>
              <a:spcAft>
                <a:spcPts val="0"/>
              </a:spcAft>
              <a:buClr>
                <a:srgbClr val="FFF2CC"/>
              </a:buClr>
              <a:buSzPts val="1600"/>
              <a:buChar char="○"/>
            </a:pPr>
            <a:r>
              <a:rPr lang="es-419" sz="1600">
                <a:solidFill>
                  <a:srgbClr val="FFF2CC"/>
                </a:solidFill>
              </a:rPr>
              <a:t>Se toma un intervalode tiempo en el que aparecen datos en la salida y se cuentan los bits totales que hay en ese intervalo de tiempo; el cilo de reloj es de 2ns.</a:t>
            </a:r>
            <a:endParaRPr sz="1600">
              <a:solidFill>
                <a:srgbClr val="FFF2CC"/>
              </a:solidFill>
            </a:endParaRPr>
          </a:p>
          <a:p>
            <a:pPr indent="-330200" lvl="1" marL="914400" rtl="0" algn="l">
              <a:spcBef>
                <a:spcPts val="0"/>
              </a:spcBef>
              <a:spcAft>
                <a:spcPts val="0"/>
              </a:spcAft>
              <a:buClr>
                <a:srgbClr val="FFF2CC"/>
              </a:buClr>
              <a:buSzPts val="1600"/>
              <a:buChar char="○"/>
            </a:pPr>
            <a:r>
              <a:rPr lang="es-419" sz="1600">
                <a:solidFill>
                  <a:srgbClr val="FFF2CC"/>
                </a:solidFill>
              </a:rPr>
              <a:t> (cantidad de bits)/(intervalo de tiempo) = (6*3)/(104800-104200) = 0.03bits/ns</a:t>
            </a:r>
            <a:endParaRPr sz="1600">
              <a:solidFill>
                <a:srgbClr val="FFF2CC"/>
              </a:solidFill>
            </a:endParaRPr>
          </a:p>
          <a:p>
            <a:pPr indent="0" lvl="0" marL="0" rtl="0" algn="l">
              <a:spcBef>
                <a:spcPts val="0"/>
              </a:spcBef>
              <a:spcAft>
                <a:spcPts val="0"/>
              </a:spcAft>
              <a:buNone/>
            </a:pPr>
            <a:r>
              <a:t/>
            </a:r>
            <a:endParaRPr sz="1200">
              <a:solidFill>
                <a:srgbClr val="FFF2CC"/>
              </a:solidFill>
            </a:endParaRPr>
          </a:p>
          <a:p>
            <a:pPr indent="0" lvl="0" marL="914400" rtl="0" algn="l">
              <a:spcBef>
                <a:spcPts val="0"/>
              </a:spcBef>
              <a:spcAft>
                <a:spcPts val="0"/>
              </a:spcAft>
              <a:buNone/>
            </a:pPr>
            <a:r>
              <a:t/>
            </a:r>
            <a:endParaRPr sz="1200">
              <a:solidFill>
                <a:srgbClr val="FFF2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Problemas encontrados durante la </a:t>
            </a:r>
            <a:r>
              <a:rPr lang="es-419"/>
              <a:t>ejecución</a:t>
            </a:r>
            <a:r>
              <a:rPr lang="es-419"/>
              <a:t> del proyecto</a:t>
            </a:r>
            <a:endParaRPr/>
          </a:p>
        </p:txBody>
      </p:sp>
      <p:sp>
        <p:nvSpPr>
          <p:cNvPr id="162" name="Google Shape;162;p29"/>
          <p:cNvSpPr txBox="1"/>
          <p:nvPr>
            <p:ph idx="1" type="body"/>
          </p:nvPr>
        </p:nvSpPr>
        <p:spPr>
          <a:xfrm>
            <a:off x="311700" y="1152475"/>
            <a:ext cx="8520600" cy="364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Problemas con latches inferidos a la hora de hacer la </a:t>
            </a:r>
            <a:r>
              <a:rPr lang="es-419"/>
              <a:t>síntesis</a:t>
            </a:r>
            <a:endParaRPr/>
          </a:p>
          <a:p>
            <a:pPr indent="-342900" lvl="0" marL="457200" rtl="0" algn="l">
              <a:spcBef>
                <a:spcPts val="0"/>
              </a:spcBef>
              <a:spcAft>
                <a:spcPts val="0"/>
              </a:spcAft>
              <a:buSzPts val="1800"/>
              <a:buChar char="-"/>
            </a:pPr>
            <a:r>
              <a:rPr lang="es-419"/>
              <a:t>Atraso de algunos ciclos de reloj</a:t>
            </a:r>
            <a:endParaRPr/>
          </a:p>
          <a:p>
            <a:pPr indent="-342900" lvl="0" marL="457200" rtl="0" algn="l">
              <a:spcBef>
                <a:spcPts val="0"/>
              </a:spcBef>
              <a:spcAft>
                <a:spcPts val="0"/>
              </a:spcAft>
              <a:buSzPts val="1800"/>
              <a:buChar char="-"/>
            </a:pPr>
            <a:r>
              <a:rPr lang="es-419"/>
              <a:t>A la hora de pasar los datos a los multiplexores los datos se modificaban</a:t>
            </a:r>
            <a:endParaRPr/>
          </a:p>
          <a:p>
            <a:pPr indent="-342900" lvl="0" marL="457200" rtl="0" algn="l">
              <a:spcBef>
                <a:spcPts val="0"/>
              </a:spcBef>
              <a:spcAft>
                <a:spcPts val="0"/>
              </a:spcAft>
              <a:buSzPts val="1800"/>
              <a:buChar char="-"/>
            </a:pPr>
            <a:r>
              <a:rPr lang="es-419"/>
              <a:t>Problemas con el POP delay</a:t>
            </a:r>
            <a:endParaRPr/>
          </a:p>
          <a:p>
            <a:pPr indent="-342900" lvl="0" marL="457200" rtl="0" algn="l">
              <a:spcBef>
                <a:spcPts val="0"/>
              </a:spcBef>
              <a:spcAft>
                <a:spcPts val="0"/>
              </a:spcAft>
              <a:buSzPts val="1800"/>
              <a:buChar char="-"/>
            </a:pPr>
            <a:r>
              <a:rPr lang="es-419"/>
              <a:t>Problemas conceptuales con el flow control, puntero de lectura y escritura (Problemas conceptuales en general)</a:t>
            </a:r>
            <a:endParaRPr/>
          </a:p>
          <a:p>
            <a:pPr indent="-342900" lvl="0" marL="457200" rtl="0" algn="l">
              <a:spcBef>
                <a:spcPts val="0"/>
              </a:spcBef>
              <a:spcAft>
                <a:spcPts val="0"/>
              </a:spcAft>
              <a:buSzPts val="1800"/>
              <a:buChar char="-"/>
            </a:pPr>
            <a:r>
              <a:rPr lang="es-419"/>
              <a:t>Encontrar errores por las dependencias en ambos sentidos de los bloques.</a:t>
            </a:r>
            <a:endParaRPr/>
          </a:p>
          <a:p>
            <a:pPr indent="-342900" lvl="0" marL="457200" rtl="0" algn="l">
              <a:spcBef>
                <a:spcPts val="0"/>
              </a:spcBef>
              <a:spcAft>
                <a:spcPts val="0"/>
              </a:spcAft>
              <a:buSzPts val="1800"/>
              <a:buChar char="-"/>
            </a:pPr>
            <a:r>
              <a:rPr lang="es-419"/>
              <a:t>Varios problemas con el diseño estructural de la maquina de estados y había que invertir bastante tiempo arreglandolo.</a:t>
            </a:r>
            <a:endParaRPr/>
          </a:p>
          <a:p>
            <a:pPr indent="-342900" lvl="0" marL="457200" rtl="0" algn="l">
              <a:spcBef>
                <a:spcPts val="0"/>
              </a:spcBef>
              <a:spcAft>
                <a:spcPts val="0"/>
              </a:spcAft>
              <a:buSzPts val="1800"/>
              <a:buChar char="-"/>
            </a:pPr>
            <a:r>
              <a:rPr lang="es-419"/>
              <a:t>Costaba un poco imaginarse el comportamiento de las señales pues no habían gráficas de referencia.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Particularidades del </a:t>
            </a:r>
            <a:r>
              <a:rPr lang="es-419"/>
              <a:t>diseño</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419"/>
              <a:t>La memoria escribe secuencialmente y lee de forma combinacional, de esta forma se puede leer y escribir en el mismo ciclo.</a:t>
            </a:r>
            <a:endParaRPr/>
          </a:p>
          <a:p>
            <a:pPr indent="-342900" lvl="0" marL="457200" rtl="0" algn="just">
              <a:spcBef>
                <a:spcPts val="0"/>
              </a:spcBef>
              <a:spcAft>
                <a:spcPts val="0"/>
              </a:spcAft>
              <a:buSzPts val="1800"/>
              <a:buChar char="●"/>
            </a:pPr>
            <a:r>
              <a:rPr lang="es-419"/>
              <a:t>Por sugerencia del profesor los FIFO saca los datos </a:t>
            </a:r>
            <a:r>
              <a:rPr lang="es-419"/>
              <a:t>instantáneamente</a:t>
            </a:r>
            <a:r>
              <a:rPr lang="es-419"/>
              <a:t>, por lo que no fue necesario el pop delay en los muxes solamente sostener los datos durante el ciclo de reloj.</a:t>
            </a:r>
            <a:endParaRPr/>
          </a:p>
          <a:p>
            <a:pPr indent="-342900" lvl="0" marL="457200" rtl="0" algn="just">
              <a:spcBef>
                <a:spcPts val="0"/>
              </a:spcBef>
              <a:spcAft>
                <a:spcPts val="0"/>
              </a:spcAft>
              <a:buSzPts val="1800"/>
              <a:buChar char="●"/>
            </a:pPr>
            <a:r>
              <a:rPr lang="es-419"/>
              <a:t>La </a:t>
            </a:r>
            <a:r>
              <a:rPr lang="es-419"/>
              <a:t>lógica</a:t>
            </a:r>
            <a:r>
              <a:rPr lang="es-419"/>
              <a:t> de flow control se </a:t>
            </a:r>
            <a:r>
              <a:rPr lang="es-419"/>
              <a:t>incluyó</a:t>
            </a:r>
            <a:r>
              <a:rPr lang="es-419"/>
              <a:t> en el FIFO para reducir los problemas de </a:t>
            </a:r>
            <a:r>
              <a:rPr lang="es-419"/>
              <a:t>síntesis y por sugerencia del profesor</a:t>
            </a:r>
            <a:r>
              <a:rPr lang="es-419"/>
              <a:t>.</a:t>
            </a:r>
            <a:endParaRPr/>
          </a:p>
          <a:p>
            <a:pPr indent="-342900" lvl="0" marL="457200" rtl="0" algn="just">
              <a:spcBef>
                <a:spcPts val="0"/>
              </a:spcBef>
              <a:spcAft>
                <a:spcPts val="0"/>
              </a:spcAft>
              <a:buSzPts val="1800"/>
              <a:buChar char="●"/>
            </a:pPr>
            <a:r>
              <a:rPr lang="es-419"/>
              <a:t>Los </a:t>
            </a:r>
            <a:r>
              <a:rPr lang="es-419"/>
              <a:t>módulos</a:t>
            </a:r>
            <a:r>
              <a:rPr lang="es-419"/>
              <a:t> de los muxes </a:t>
            </a:r>
            <a:r>
              <a:rPr lang="es-419"/>
              <a:t>resultaron</a:t>
            </a:r>
            <a:r>
              <a:rPr lang="es-419"/>
              <a:t> pequeños por lo que se </a:t>
            </a:r>
            <a:r>
              <a:rPr lang="es-419"/>
              <a:t>incluyeron</a:t>
            </a:r>
            <a:r>
              <a:rPr lang="es-419"/>
              <a:t> como </a:t>
            </a:r>
            <a:r>
              <a:rPr lang="es-419"/>
              <a:t>lógica</a:t>
            </a:r>
            <a:r>
              <a:rPr lang="es-419"/>
              <a:t> en la </a:t>
            </a:r>
            <a:r>
              <a:rPr lang="es-419"/>
              <a:t>interconexión</a:t>
            </a:r>
            <a:r>
              <a:rPr lang="es-419"/>
              <a:t> para evitar problemas de </a:t>
            </a:r>
            <a:r>
              <a:rPr lang="es-419"/>
              <a:t>síntesis y cableado</a:t>
            </a:r>
            <a:r>
              <a:rPr lang="es-419"/>
              <a:t> y por sugerencia del profesor.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17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400">
                <a:solidFill>
                  <a:srgbClr val="FFFF00"/>
                </a:solidFill>
              </a:rPr>
              <a:t>Investigación adicional</a:t>
            </a:r>
            <a:endParaRPr sz="2400">
              <a:solidFill>
                <a:srgbClr val="FFFF00"/>
              </a:solidFill>
            </a:endParaRPr>
          </a:p>
        </p:txBody>
      </p:sp>
      <p:sp>
        <p:nvSpPr>
          <p:cNvPr id="174" name="Google Shape;174;p31"/>
          <p:cNvSpPr txBox="1"/>
          <p:nvPr>
            <p:ph type="title"/>
          </p:nvPr>
        </p:nvSpPr>
        <p:spPr>
          <a:xfrm>
            <a:off x="311700" y="751750"/>
            <a:ext cx="8520600" cy="5727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Clr>
                <a:srgbClr val="FFFF00"/>
              </a:buClr>
              <a:buSzPts val="1800"/>
              <a:buAutoNum type="arabicPeriod"/>
            </a:pPr>
            <a:r>
              <a:rPr lang="es-419" sz="1800">
                <a:solidFill>
                  <a:srgbClr val="FFFF00"/>
                </a:solidFill>
              </a:rPr>
              <a:t>Quality of Service (QoS)</a:t>
            </a:r>
            <a:endParaRPr sz="1800">
              <a:solidFill>
                <a:srgbClr val="FFFF00"/>
              </a:solidFill>
            </a:endParaRPr>
          </a:p>
        </p:txBody>
      </p:sp>
      <p:sp>
        <p:nvSpPr>
          <p:cNvPr id="175" name="Google Shape;175;p31"/>
          <p:cNvSpPr txBox="1"/>
          <p:nvPr>
            <p:ph type="title"/>
          </p:nvPr>
        </p:nvSpPr>
        <p:spPr>
          <a:xfrm>
            <a:off x="311700" y="1028700"/>
            <a:ext cx="8520600" cy="4821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s-419" sz="2000">
                <a:solidFill>
                  <a:srgbClr val="FFF2CC"/>
                </a:solidFill>
              </a:rPr>
              <a:t>- La calidad del servicio se refiere al rendimiento general de una red de computadoras visto desde el punto de vista del usuario de la red. Se utiliza para medir la calidad de los servicios que brinda una red de computadoras desde el punto de vista de un aspecto en específico, por ejemplo: la tasa de datos, ancho de banda de la red, rendimiento, latencias, entre otros. También, puede ser definido como el efecto colectivo del desempeño de un servicio que determina el grado de satisfacción por parte de un cliente. (cite)</a:t>
            </a:r>
            <a:endParaRPr sz="2000">
              <a:solidFill>
                <a:srgbClr val="FFF2CC"/>
              </a:solidFill>
            </a:endParaRPr>
          </a:p>
          <a:p>
            <a:pPr indent="0" lvl="0" marL="0" rtl="0" algn="just">
              <a:spcBef>
                <a:spcPts val="1200"/>
              </a:spcBef>
              <a:spcAft>
                <a:spcPts val="0"/>
              </a:spcAft>
              <a:buNone/>
            </a:pPr>
            <a:r>
              <a:rPr lang="es-419" sz="2000">
                <a:solidFill>
                  <a:srgbClr val="FFF2CC"/>
                </a:solidFill>
              </a:rPr>
              <a:t>- La calidad de servicio implica establecer requerimientos de desempeño sobre el sistema para garantizar que está otorgando la eficiencia que se desea en función de los parámetros de desempeño que se usan como referencia.</a:t>
            </a:r>
            <a:endParaRPr sz="2000">
              <a:solidFill>
                <a:srgbClr val="FFF2CC"/>
              </a:solidFill>
            </a:endParaRPr>
          </a:p>
          <a:p>
            <a:pPr indent="0" lvl="0" marL="0" rtl="0" algn="just">
              <a:spcBef>
                <a:spcPts val="1200"/>
              </a:spcBef>
              <a:spcAft>
                <a:spcPts val="0"/>
              </a:spcAft>
              <a:buNone/>
            </a:pPr>
            <a:r>
              <a:rPr lang="es-419" sz="2000">
                <a:solidFill>
                  <a:srgbClr val="FFF2CC"/>
                </a:solidFill>
              </a:rPr>
              <a:t>- En el ámbito de las redes de computadoras, la calidad de servicio sirve para reducir la pérdida de paquetes de datos, reducir la latencia y la fluctuación de la red.</a:t>
            </a:r>
            <a:endParaRPr sz="2000">
              <a:solidFill>
                <a:srgbClr val="FFF2CC"/>
              </a:solidFill>
            </a:endParaRPr>
          </a:p>
          <a:p>
            <a:pPr indent="0" lvl="0" marL="0" rtl="0" algn="l">
              <a:spcBef>
                <a:spcPts val="0"/>
              </a:spcBef>
              <a:spcAft>
                <a:spcPts val="0"/>
              </a:spcAft>
              <a:buNone/>
            </a:pPr>
            <a:r>
              <a:t/>
            </a:r>
            <a:endParaRPr sz="1200">
              <a:solidFill>
                <a:srgbClr val="FFF2CC"/>
              </a:solidFill>
              <a:latin typeface="Arial"/>
              <a:ea typeface="Arial"/>
              <a:cs typeface="Arial"/>
              <a:sym typeface="Arial"/>
            </a:endParaRPr>
          </a:p>
          <a:p>
            <a:pPr indent="0" lvl="0" marL="0" rtl="0" algn="l">
              <a:spcBef>
                <a:spcPts val="0"/>
              </a:spcBef>
              <a:spcAft>
                <a:spcPts val="0"/>
              </a:spcAft>
              <a:buNone/>
            </a:pPr>
            <a:r>
              <a:t/>
            </a:r>
            <a:endParaRPr sz="1200">
              <a:solidFill>
                <a:srgbClr val="FFF2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170750" y="209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000"/>
              <a:t>Análisis</a:t>
            </a:r>
            <a:r>
              <a:rPr lang="es-419" sz="4000"/>
              <a:t> de los resultados obtenidos</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371825"/>
            <a:ext cx="8520600" cy="48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2CC"/>
              </a:solidFill>
            </a:endParaRPr>
          </a:p>
          <a:p>
            <a:pPr indent="0" lvl="0" marL="0" rtl="0" algn="just">
              <a:spcBef>
                <a:spcPts val="1200"/>
              </a:spcBef>
              <a:spcAft>
                <a:spcPts val="0"/>
              </a:spcAft>
              <a:buNone/>
            </a:pPr>
            <a:r>
              <a:rPr lang="es-419" sz="1800">
                <a:solidFill>
                  <a:srgbClr val="FFF2CC"/>
                </a:solidFill>
              </a:rPr>
              <a:t>- La calidad de servicio, en la práctica, trata sobre darle cierta prioridad a un cierto tipo de tráfico sobre otros tipos de tráficos. El problema consiste en donde asignar ésta prioridad.</a:t>
            </a:r>
            <a:endParaRPr sz="1800">
              <a:solidFill>
                <a:srgbClr val="FFF2CC"/>
              </a:solidFill>
            </a:endParaRPr>
          </a:p>
          <a:p>
            <a:pPr indent="0" lvl="0" marL="0" rtl="0" algn="just">
              <a:spcBef>
                <a:spcPts val="1200"/>
              </a:spcBef>
              <a:spcAft>
                <a:spcPts val="0"/>
              </a:spcAft>
              <a:buNone/>
            </a:pPr>
            <a:r>
              <a:rPr lang="es-419" sz="1800">
                <a:solidFill>
                  <a:srgbClr val="FFF2CC"/>
                </a:solidFill>
              </a:rPr>
              <a:t>- En la industria de las telecomunicaciones, en específico, se han clasificado los componentes que contribuyen a la calidad general de los servicios que el usuario experimenta. De esta forma, se tienen los componentes técnicos y los humanos: los técnicos pueden ser medidos (como el ancho de banda) pero los humanos son subjetivos. A esto se le conoce como grado de servicio. (cite)</a:t>
            </a:r>
            <a:endParaRPr sz="1800">
              <a:solidFill>
                <a:srgbClr val="FFF2CC"/>
              </a:solidFill>
            </a:endParaRPr>
          </a:p>
          <a:p>
            <a:pPr indent="0" lvl="0" marL="0" rtl="0" algn="just">
              <a:spcBef>
                <a:spcPts val="1200"/>
              </a:spcBef>
              <a:spcAft>
                <a:spcPts val="0"/>
              </a:spcAft>
              <a:buNone/>
            </a:pPr>
            <a:r>
              <a:rPr lang="es-419" sz="1800">
                <a:solidFill>
                  <a:srgbClr val="FFF2CC"/>
                </a:solidFill>
              </a:rPr>
              <a:t>- También, se puede definir el concepto de Clase de Servicio. Esto divide el tráfico de redes en diferentes clases y provee un servicio categorizado en clases en el que cada paquete de datos pertenece a una clase distinta. La diferenciación en clases se basa en algunos criterios de diferenciación, entre ellos, el protocolo, el tipo de servicio y la prioridad, la dirección del host de origen, la dirección del host de destino, entre otros.</a:t>
            </a:r>
            <a:endParaRPr sz="1800">
              <a:solidFill>
                <a:srgbClr val="FFF2CC"/>
              </a:solidFill>
            </a:endParaRPr>
          </a:p>
          <a:p>
            <a:pPr indent="0" lvl="0" marL="0" rtl="0" algn="just">
              <a:spcBef>
                <a:spcPts val="1200"/>
              </a:spcBef>
              <a:spcAft>
                <a:spcPts val="0"/>
              </a:spcAft>
              <a:buNone/>
            </a:pPr>
            <a:r>
              <a:rPr lang="es-419" sz="1800">
                <a:solidFill>
                  <a:srgbClr val="FFF2CC"/>
                </a:solidFill>
              </a:rPr>
              <a:t>Referencia:</a:t>
            </a:r>
            <a:endParaRPr sz="1800">
              <a:solidFill>
                <a:srgbClr val="FFF2CC"/>
              </a:solidFill>
            </a:endParaRPr>
          </a:p>
          <a:p>
            <a:pPr indent="0" lvl="0" marL="0" rtl="0" algn="just">
              <a:lnSpc>
                <a:spcPct val="6818"/>
              </a:lnSpc>
              <a:spcBef>
                <a:spcPts val="1200"/>
              </a:spcBef>
              <a:spcAft>
                <a:spcPts val="0"/>
              </a:spcAft>
              <a:buNone/>
            </a:pPr>
            <a:r>
              <a:rPr lang="es-419" sz="1200" u="sng">
                <a:solidFill>
                  <a:srgbClr val="FFFFFF"/>
                </a:solidFill>
                <a:hlinkClick r:id="rId3">
                  <a:extLst>
                    <a:ext uri="{A12FA001-AC4F-418D-AE19-62706E023703}">
                      <ahyp:hlinkClr val="tx"/>
                    </a:ext>
                  </a:extLst>
                </a:hlinkClick>
              </a:rPr>
              <a:t>http://www.netlab.tkk.fi/u/puhuri/htyo/Tik-110.551/iwork/iwork.html#Gosztony1979</a:t>
            </a:r>
            <a:endParaRPr sz="1200" u="sng">
              <a:solidFill>
                <a:srgbClr val="FFFFFF"/>
              </a:solidFill>
            </a:endParaRPr>
          </a:p>
          <a:p>
            <a:pPr indent="0" lvl="0" marL="0" rtl="0" algn="just">
              <a:spcBef>
                <a:spcPts val="1200"/>
              </a:spcBef>
              <a:spcAft>
                <a:spcPts val="0"/>
              </a:spcAft>
              <a:buNone/>
            </a:pPr>
            <a:r>
              <a:t/>
            </a:r>
            <a:endParaRPr sz="1800">
              <a:solidFill>
                <a:srgbClr val="FFF2CC"/>
              </a:solidFill>
            </a:endParaRPr>
          </a:p>
          <a:p>
            <a:pPr indent="0" lvl="0" marL="0" rtl="0" algn="l">
              <a:spcBef>
                <a:spcPts val="0"/>
              </a:spcBef>
              <a:spcAft>
                <a:spcPts val="0"/>
              </a:spcAft>
              <a:buNone/>
            </a:pPr>
            <a:r>
              <a:t/>
            </a:r>
            <a:endParaRPr sz="1200">
              <a:solidFill>
                <a:srgbClr val="FFF2C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181625"/>
            <a:ext cx="85206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s-419" sz="1800">
                <a:solidFill>
                  <a:srgbClr val="FFFF00"/>
                </a:solidFill>
              </a:rPr>
              <a:t>3. Priority Flow Control</a:t>
            </a:r>
            <a:endParaRPr sz="1800">
              <a:solidFill>
                <a:srgbClr val="FFFF00"/>
              </a:solidFill>
            </a:endParaRPr>
          </a:p>
        </p:txBody>
      </p:sp>
      <p:sp>
        <p:nvSpPr>
          <p:cNvPr id="186" name="Google Shape;186;p33"/>
          <p:cNvSpPr txBox="1"/>
          <p:nvPr>
            <p:ph type="title"/>
          </p:nvPr>
        </p:nvSpPr>
        <p:spPr>
          <a:xfrm>
            <a:off x="386075" y="607300"/>
            <a:ext cx="8520600" cy="4821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s-419" sz="2000">
                <a:solidFill>
                  <a:srgbClr val="FFF2CC"/>
                </a:solidFill>
              </a:rPr>
              <a:t>En algunos medios de comunicación, como el Ethernet, se define un medio de comunicación de datos entre un transmisor y un receptor que, en algunos casos, es poco rentable porque no ofrece garantía de que un paquete de datos que se inyecta en la red realmente pueda llegar a su destino. En un medio de transmisión de datos que normalmente consiste de múltiples saltos entre el transmisor y el receptor existe una falta de realimentación entre ambos, lo que es una de las principales causas de la falta de rentabilidad. Es decir, los transmisores envían datos con una velocidad más rápida que la que tienen los receptores para aceptar los paquetes de datos y, en la medida en la que los receptores se les acaba el espacio de memoria disponible para absorber el flujo de datos entrante, son forzados a “botar” todo el tráfico entrante que excede su capacidad.</a:t>
            </a:r>
            <a:endParaRPr sz="2000">
              <a:solidFill>
                <a:srgbClr val="FFF2CC"/>
              </a:solidFill>
            </a:endParaRPr>
          </a:p>
          <a:p>
            <a:pPr indent="0" lvl="0" marL="0" rtl="0" algn="just">
              <a:spcBef>
                <a:spcPts val="1200"/>
              </a:spcBef>
              <a:spcAft>
                <a:spcPts val="0"/>
              </a:spcAft>
              <a:buNone/>
            </a:pPr>
            <a:r>
              <a:t/>
            </a:r>
            <a:endParaRPr sz="2000">
              <a:solidFill>
                <a:srgbClr val="FFF2CC"/>
              </a:solidFill>
            </a:endParaRPr>
          </a:p>
          <a:p>
            <a:pPr indent="0" lvl="0" marL="0" rtl="0" algn="l">
              <a:spcBef>
                <a:spcPts val="0"/>
              </a:spcBef>
              <a:spcAft>
                <a:spcPts val="0"/>
              </a:spcAft>
              <a:buNone/>
            </a:pPr>
            <a:r>
              <a:t/>
            </a:r>
            <a:endParaRPr sz="1200">
              <a:solidFill>
                <a:srgbClr val="FFF2CC"/>
              </a:solidFill>
              <a:latin typeface="Arial"/>
              <a:ea typeface="Arial"/>
              <a:cs typeface="Arial"/>
              <a:sym typeface="Arial"/>
            </a:endParaRPr>
          </a:p>
          <a:p>
            <a:pPr indent="0" lvl="0" marL="0" rtl="0" algn="l">
              <a:spcBef>
                <a:spcPts val="0"/>
              </a:spcBef>
              <a:spcAft>
                <a:spcPts val="0"/>
              </a:spcAft>
              <a:buNone/>
            </a:pPr>
            <a:r>
              <a:t/>
            </a:r>
            <a:endParaRPr sz="1200">
              <a:solidFill>
                <a:srgbClr val="FFF2CC"/>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86075" y="607300"/>
            <a:ext cx="8520600" cy="4821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s-419" sz="2000">
                <a:solidFill>
                  <a:srgbClr val="FFF2CC"/>
                </a:solidFill>
              </a:rPr>
              <a:t>Entonces, la adición de un control de flujo puede ofrecer una solución. El control de flujo por prioridad habilita la realimentación de un receptor a su transmisor para comunicar la disponibilidad del buffer de datos. Entonces, debido a la disponibilidad de realimentación y al hecho que la capacidad del buffer es limitada se vuelve necesario establecer cuales datos del transmisor son más importantes de enviar de forma inmediata y cuales no son tan importantes; con esto, se asigna la prioridad de flujo de datos en el medio de comunicación. Entre otras cosas, la implementación de un flujo de control de prioridades permite que el receptor pueda emitir pausas al transmisor para avisarle cuando es necesario que deje de transmitir datos. Una de las ventajas del control de flujo es que evita la pérdida de información que se pueda provocar por el desbordamiento de los buffer de datos de los receptores.</a:t>
            </a:r>
            <a:endParaRPr sz="2000">
              <a:solidFill>
                <a:srgbClr val="FFF2CC"/>
              </a:solidFill>
            </a:endParaRPr>
          </a:p>
          <a:p>
            <a:pPr indent="0" lvl="0" marL="0" rtl="0" algn="just">
              <a:spcBef>
                <a:spcPts val="1200"/>
              </a:spcBef>
              <a:spcAft>
                <a:spcPts val="0"/>
              </a:spcAft>
              <a:buNone/>
            </a:pPr>
            <a:r>
              <a:rPr lang="es-419" sz="2000">
                <a:solidFill>
                  <a:srgbClr val="FFF2CC"/>
                </a:solidFill>
              </a:rPr>
              <a:t>Referencia</a:t>
            </a:r>
            <a:endParaRPr sz="2000">
              <a:solidFill>
                <a:srgbClr val="FFF2CC"/>
              </a:solidFill>
            </a:endParaRPr>
          </a:p>
          <a:p>
            <a:pPr indent="0" lvl="0" marL="0" rtl="0" algn="just">
              <a:spcBef>
                <a:spcPts val="1200"/>
              </a:spcBef>
              <a:spcAft>
                <a:spcPts val="0"/>
              </a:spcAft>
              <a:buNone/>
            </a:pPr>
            <a:r>
              <a:rPr lang="es-419" sz="1200">
                <a:solidFill>
                  <a:srgbClr val="FFFFFF"/>
                </a:solidFill>
              </a:rPr>
              <a:t>https://www.cisco.com/c/en/us/products/collateral/switches/nexus-7000-series-switches/white_paper_c11-542809.pdf</a:t>
            </a:r>
            <a:endParaRPr sz="1200">
              <a:solidFill>
                <a:srgbClr val="FFFFFF"/>
              </a:solidFill>
            </a:endParaRPr>
          </a:p>
          <a:p>
            <a:pPr indent="0" lvl="0" marL="0" rtl="0" algn="just">
              <a:spcBef>
                <a:spcPts val="1200"/>
              </a:spcBef>
              <a:spcAft>
                <a:spcPts val="0"/>
              </a:spcAft>
              <a:buNone/>
            </a:pPr>
            <a:r>
              <a:t/>
            </a:r>
            <a:endParaRPr sz="2000">
              <a:solidFill>
                <a:srgbClr val="FFF2CC"/>
              </a:solidFill>
            </a:endParaRPr>
          </a:p>
          <a:p>
            <a:pPr indent="0" lvl="0" marL="0" rtl="0" algn="just">
              <a:spcBef>
                <a:spcPts val="1200"/>
              </a:spcBef>
              <a:spcAft>
                <a:spcPts val="0"/>
              </a:spcAft>
              <a:buNone/>
            </a:pPr>
            <a:r>
              <a:t/>
            </a:r>
            <a:endParaRPr sz="2000">
              <a:solidFill>
                <a:srgbClr val="FFF2CC"/>
              </a:solidFill>
            </a:endParaRPr>
          </a:p>
          <a:p>
            <a:pPr indent="0" lvl="0" marL="0" rtl="0" algn="just">
              <a:spcBef>
                <a:spcPts val="1200"/>
              </a:spcBef>
              <a:spcAft>
                <a:spcPts val="0"/>
              </a:spcAft>
              <a:buNone/>
            </a:pPr>
            <a:r>
              <a:t/>
            </a:r>
            <a:endParaRPr sz="2000">
              <a:solidFill>
                <a:srgbClr val="FFF2CC"/>
              </a:solidFill>
            </a:endParaRPr>
          </a:p>
          <a:p>
            <a:pPr indent="0" lvl="0" marL="0" rtl="0" algn="l">
              <a:spcBef>
                <a:spcPts val="0"/>
              </a:spcBef>
              <a:spcAft>
                <a:spcPts val="0"/>
              </a:spcAft>
              <a:buNone/>
            </a:pPr>
            <a:r>
              <a:t/>
            </a:r>
            <a:endParaRPr sz="1200">
              <a:solidFill>
                <a:srgbClr val="FFF2CC"/>
              </a:solidFill>
              <a:latin typeface="Arial"/>
              <a:ea typeface="Arial"/>
              <a:cs typeface="Arial"/>
              <a:sym typeface="Arial"/>
            </a:endParaRPr>
          </a:p>
          <a:p>
            <a:pPr indent="0" lvl="0" marL="0" rtl="0" algn="l">
              <a:spcBef>
                <a:spcPts val="0"/>
              </a:spcBef>
              <a:spcAft>
                <a:spcPts val="0"/>
              </a:spcAft>
              <a:buNone/>
            </a:pPr>
            <a:r>
              <a:t/>
            </a:r>
            <a:endParaRPr sz="1200">
              <a:solidFill>
                <a:srgbClr val="FFF2C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700">
                <a:solidFill>
                  <a:srgbClr val="EFEFEF"/>
                </a:solidFill>
                <a:latin typeface="Arial"/>
                <a:ea typeface="Arial"/>
                <a:cs typeface="Arial"/>
                <a:sym typeface="Arial"/>
              </a:rPr>
              <a:t>¿</a:t>
            </a:r>
            <a:r>
              <a:rPr lang="es-419" sz="2700">
                <a:solidFill>
                  <a:srgbClr val="EFEFEF"/>
                </a:solidFill>
                <a:latin typeface="Arial"/>
                <a:ea typeface="Arial"/>
                <a:cs typeface="Arial"/>
                <a:sym typeface="Arial"/>
              </a:rPr>
              <a:t>Cómo se relacionan los créditos con Flow Control?</a:t>
            </a:r>
            <a:endParaRPr sz="4200">
              <a:solidFill>
                <a:srgbClr val="EFEFEF"/>
              </a:solidFill>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900"/>
              <a:t>En un sistema usando flow control basado en </a:t>
            </a:r>
            <a:r>
              <a:rPr lang="es-419" sz="1900"/>
              <a:t>créditos</a:t>
            </a:r>
            <a:r>
              <a:rPr lang="es-419" sz="1900"/>
              <a:t>, el recibidor no necesita proveer grandes buffers para el flow control ya que el remitente sabe cuanto espacio queda en los buffers, especialmente el espacio del buffer de reserva para el retardo del cable puede ser salvado. Si no se garantiza el crédito (espacio) en el lado del receptor, el remitente no enviará sus datos porque sabe que los datos se perderían. Si el lado del receptor tiene más espacio en el buffer, enviará actualizaciones de crédito al remitente </a:t>
            </a:r>
            <a:r>
              <a:rPr lang="es-419" sz="1900"/>
              <a:t>notificándose</a:t>
            </a:r>
            <a:r>
              <a:rPr lang="es-419" sz="1900"/>
              <a:t> que hay más espacio disponible. Cuando el remitente envía datos, disminuirá los créditos en base a la cantidad de datos enviados. </a:t>
            </a:r>
            <a:r>
              <a:rPr lang="es-419" sz="1400"/>
              <a:t>source: https://www.iol.unh.edu</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Arbitraje Digital</a:t>
            </a:r>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Un árbitro intermedia entre clientes que generan solicitudes de acceso a un recurso en un entorno informático, incluida una memoria que incluye para cada uno de los clientes, un registro de solicitudes, este registra las solicitudes de acceso de los clientes, y un puntero al siguiente cliente, identifica el cliente que posteriormente solicita acceder al recurso, de manera que se forma una lista enlazada de las solicitudes. Incluye un circuito que predice, en respuesta a la lista enlazada, la prioridad entre los clientes.  Los árbitros implementan diferentes algoritmos de arbitraje, incluidos esquemas de prioridades de clientes.</a:t>
            </a:r>
            <a:endParaRPr/>
          </a:p>
          <a:p>
            <a:pPr indent="0" lvl="0" marL="0" rtl="0" algn="l">
              <a:spcBef>
                <a:spcPts val="1600"/>
              </a:spcBef>
              <a:spcAft>
                <a:spcPts val="0"/>
              </a:spcAft>
              <a:buNone/>
            </a:pPr>
            <a:r>
              <a:rPr lang="es-419"/>
              <a:t>Fuente: </a:t>
            </a:r>
            <a:r>
              <a:rPr lang="es-419" u="sng">
                <a:solidFill>
                  <a:schemeClr val="hlink"/>
                </a:solidFill>
                <a:hlinkClick r:id="rId3"/>
              </a:rPr>
              <a:t>https://patents.google.com/patent/US6829647B1/en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497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4000">
                <a:solidFill>
                  <a:srgbClr val="FFFF00"/>
                </a:solidFill>
              </a:rPr>
              <a:t>Funcionamiento general </a:t>
            </a:r>
            <a:endParaRPr sz="4000">
              <a:solidFill>
                <a:srgbClr val="FFFF00"/>
              </a:solidFill>
            </a:endParaRPr>
          </a:p>
          <a:p>
            <a:pPr indent="0" lvl="0" marL="0" rtl="0" algn="ctr">
              <a:spcBef>
                <a:spcPts val="0"/>
              </a:spcBef>
              <a:spcAft>
                <a:spcPts val="0"/>
              </a:spcAft>
              <a:buNone/>
            </a:pPr>
            <a:r>
              <a:rPr lang="es-419" sz="4000">
                <a:solidFill>
                  <a:srgbClr val="FFFF00"/>
                </a:solidFill>
              </a:rPr>
              <a:t>de la capa de </a:t>
            </a:r>
            <a:endParaRPr sz="4000">
              <a:solidFill>
                <a:srgbClr val="FFFF00"/>
              </a:solidFill>
            </a:endParaRPr>
          </a:p>
          <a:p>
            <a:pPr indent="0" lvl="0" marL="0" rtl="0" algn="ctr">
              <a:spcBef>
                <a:spcPts val="0"/>
              </a:spcBef>
              <a:spcAft>
                <a:spcPts val="0"/>
              </a:spcAft>
              <a:buNone/>
            </a:pPr>
            <a:r>
              <a:rPr lang="es-419" sz="4000">
                <a:solidFill>
                  <a:srgbClr val="FFFF00"/>
                </a:solidFill>
              </a:rPr>
              <a:t>transacción</a:t>
            </a:r>
            <a:endParaRPr sz="400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805350" y="493950"/>
            <a:ext cx="7871100" cy="5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76" name="Google Shape;76;p16"/>
          <p:cNvSpPr txBox="1"/>
          <p:nvPr>
            <p:ph type="title"/>
          </p:nvPr>
        </p:nvSpPr>
        <p:spPr>
          <a:xfrm>
            <a:off x="848625" y="79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FFF00"/>
                </a:solidFill>
              </a:rPr>
              <a:t>Prueba de funcionamiento 1: llenado y vaciado de todos los FIFO’s</a:t>
            </a:r>
            <a:endParaRPr sz="2400">
              <a:solidFill>
                <a:srgbClr val="FFFF00"/>
              </a:solidFill>
            </a:endParaRPr>
          </a:p>
        </p:txBody>
      </p:sp>
      <p:sp>
        <p:nvSpPr>
          <p:cNvPr id="77" name="Google Shape;77;p16"/>
          <p:cNvSpPr txBox="1"/>
          <p:nvPr>
            <p:ph type="title"/>
          </p:nvPr>
        </p:nvSpPr>
        <p:spPr>
          <a:xfrm>
            <a:off x="711100" y="652600"/>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El llenado y vaciado se observa a partir de las señales de “almost_empty” y “almost_full” de los FIFOS de la capa.</a:t>
            </a:r>
            <a:endParaRPr sz="1200">
              <a:solidFill>
                <a:srgbClr val="FFF2CC"/>
              </a:solidFill>
            </a:endParaRPr>
          </a:p>
          <a:p>
            <a:pPr indent="0" lvl="0" marL="457200" rtl="0" algn="l">
              <a:spcBef>
                <a:spcPts val="0"/>
              </a:spcBef>
              <a:spcAft>
                <a:spcPts val="0"/>
              </a:spcAft>
              <a:buNone/>
            </a:pPr>
            <a:r>
              <a:t/>
            </a:r>
            <a:endParaRPr sz="1200">
              <a:solidFill>
                <a:srgbClr val="FFF2CC"/>
              </a:solidFill>
            </a:endParaRPr>
          </a:p>
          <a:p>
            <a:pPr indent="-304800" lvl="0" marL="457200" rtl="0" algn="l">
              <a:spcBef>
                <a:spcPts val="0"/>
              </a:spcBef>
              <a:spcAft>
                <a:spcPts val="0"/>
              </a:spcAft>
              <a:buClr>
                <a:srgbClr val="FFF2CC"/>
              </a:buClr>
              <a:buSzPts val="1200"/>
              <a:buChar char="●"/>
            </a:pPr>
            <a:r>
              <a:rPr lang="es-419" sz="1200">
                <a:solidFill>
                  <a:srgbClr val="FFF2CC"/>
                </a:solidFill>
              </a:rPr>
              <a:t>Simulación para los FIFOS MF y VC  de la capa de transacción.</a:t>
            </a:r>
            <a:endParaRPr sz="1200">
              <a:solidFill>
                <a:srgbClr val="FFF2CC"/>
              </a:solidFill>
            </a:endParaRPr>
          </a:p>
        </p:txBody>
      </p:sp>
      <p:pic>
        <p:nvPicPr>
          <p:cNvPr id="78" name="Google Shape;78;p16"/>
          <p:cNvPicPr preferRelativeResize="0"/>
          <p:nvPr/>
        </p:nvPicPr>
        <p:blipFill>
          <a:blip r:embed="rId3">
            <a:alphaModFix/>
          </a:blip>
          <a:stretch>
            <a:fillRect/>
          </a:stretch>
        </p:blipFill>
        <p:spPr>
          <a:xfrm>
            <a:off x="1870475" y="1365450"/>
            <a:ext cx="5531534" cy="342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805350" y="493950"/>
            <a:ext cx="7871100" cy="5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84" name="Google Shape;84;p17"/>
          <p:cNvSpPr txBox="1"/>
          <p:nvPr>
            <p:ph type="title"/>
          </p:nvPr>
        </p:nvSpPr>
        <p:spPr>
          <a:xfrm>
            <a:off x="698700" y="274250"/>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Tiempo final de la simulación: FIFOS MF, VC.</a:t>
            </a:r>
            <a:endParaRPr sz="1200">
              <a:solidFill>
                <a:srgbClr val="FFF2CC"/>
              </a:solidFill>
            </a:endParaRPr>
          </a:p>
        </p:txBody>
      </p:sp>
      <p:pic>
        <p:nvPicPr>
          <p:cNvPr id="85" name="Google Shape;85;p17"/>
          <p:cNvPicPr preferRelativeResize="0"/>
          <p:nvPr/>
        </p:nvPicPr>
        <p:blipFill>
          <a:blip r:embed="rId3">
            <a:alphaModFix/>
          </a:blip>
          <a:stretch>
            <a:fillRect/>
          </a:stretch>
        </p:blipFill>
        <p:spPr>
          <a:xfrm>
            <a:off x="1505700" y="846950"/>
            <a:ext cx="6132590" cy="379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49450"/>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Instante inicial de la simulación: FIFOS D.</a:t>
            </a:r>
            <a:endParaRPr sz="1200">
              <a:solidFill>
                <a:srgbClr val="FFF2CC"/>
              </a:solidFill>
            </a:endParaRPr>
          </a:p>
        </p:txBody>
      </p:sp>
      <p:pic>
        <p:nvPicPr>
          <p:cNvPr id="91" name="Google Shape;91;p18"/>
          <p:cNvPicPr preferRelativeResize="0"/>
          <p:nvPr/>
        </p:nvPicPr>
        <p:blipFill>
          <a:blip r:embed="rId3">
            <a:alphaModFix/>
          </a:blip>
          <a:stretch>
            <a:fillRect/>
          </a:stretch>
        </p:blipFill>
        <p:spPr>
          <a:xfrm>
            <a:off x="1305250" y="822150"/>
            <a:ext cx="6533500" cy="401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12275"/>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Instante final de la simulación: FIFOS D.</a:t>
            </a:r>
            <a:endParaRPr sz="1200">
              <a:solidFill>
                <a:srgbClr val="FFF2CC"/>
              </a:solidFill>
            </a:endParaRPr>
          </a:p>
        </p:txBody>
      </p:sp>
      <p:pic>
        <p:nvPicPr>
          <p:cNvPr id="97" name="Google Shape;97;p19"/>
          <p:cNvPicPr preferRelativeResize="0"/>
          <p:nvPr/>
        </p:nvPicPr>
        <p:blipFill>
          <a:blip r:embed="rId3">
            <a:alphaModFix/>
          </a:blip>
          <a:stretch>
            <a:fillRect/>
          </a:stretch>
        </p:blipFill>
        <p:spPr>
          <a:xfrm>
            <a:off x="1342225" y="784975"/>
            <a:ext cx="6576486" cy="405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551175" y="104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400">
                <a:solidFill>
                  <a:srgbClr val="FFFF00"/>
                </a:solidFill>
              </a:rPr>
              <a:t>Prueba de funcionamiento 2: flujo de datos sobre </a:t>
            </a:r>
            <a:endParaRPr sz="2400">
              <a:solidFill>
                <a:srgbClr val="FFFF00"/>
              </a:solidFill>
            </a:endParaRPr>
          </a:p>
          <a:p>
            <a:pPr indent="0" lvl="0" marL="0" rtl="0" algn="ctr">
              <a:spcBef>
                <a:spcPts val="0"/>
              </a:spcBef>
              <a:spcAft>
                <a:spcPts val="0"/>
              </a:spcAft>
              <a:buNone/>
            </a:pPr>
            <a:r>
              <a:rPr lang="es-419" sz="2400">
                <a:solidFill>
                  <a:srgbClr val="FFFF00"/>
                </a:solidFill>
              </a:rPr>
              <a:t>rama 0 o rama 1 únicamente</a:t>
            </a:r>
            <a:endParaRPr sz="2400">
              <a:solidFill>
                <a:srgbClr val="FFFF00"/>
              </a:solidFill>
            </a:endParaRPr>
          </a:p>
        </p:txBody>
      </p:sp>
      <p:sp>
        <p:nvSpPr>
          <p:cNvPr id="103" name="Google Shape;103;p20"/>
          <p:cNvSpPr txBox="1"/>
          <p:nvPr>
            <p:ph type="title"/>
          </p:nvPr>
        </p:nvSpPr>
        <p:spPr>
          <a:xfrm>
            <a:off x="785450" y="902325"/>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Se tiene que observar el flujo de datos únicamente por una de las dos vías: </a:t>
            </a:r>
            <a:endParaRPr sz="1200">
              <a:solidFill>
                <a:srgbClr val="FFF2CC"/>
              </a:solidFill>
            </a:endParaRPr>
          </a:p>
          <a:p>
            <a:pPr indent="-304800" lvl="1" marL="914400" rtl="0" algn="l">
              <a:spcBef>
                <a:spcPts val="0"/>
              </a:spcBef>
              <a:spcAft>
                <a:spcPts val="0"/>
              </a:spcAft>
              <a:buClr>
                <a:srgbClr val="FFF2CC"/>
              </a:buClr>
              <a:buSzPts val="1200"/>
              <a:buChar char="○"/>
            </a:pPr>
            <a:r>
              <a:rPr lang="es-419" sz="1200">
                <a:solidFill>
                  <a:srgbClr val="FFF2CC"/>
                </a:solidFill>
              </a:rPr>
              <a:t>La rama 0: MF-VC0-D0.</a:t>
            </a:r>
            <a:endParaRPr sz="1200">
              <a:solidFill>
                <a:srgbClr val="FFF2CC"/>
              </a:solidFill>
            </a:endParaRPr>
          </a:p>
          <a:p>
            <a:pPr indent="-304800" lvl="1" marL="914400" rtl="0" algn="l">
              <a:spcBef>
                <a:spcPts val="0"/>
              </a:spcBef>
              <a:spcAft>
                <a:spcPts val="0"/>
              </a:spcAft>
              <a:buClr>
                <a:srgbClr val="FFF2CC"/>
              </a:buClr>
              <a:buSzPts val="1200"/>
              <a:buChar char="○"/>
            </a:pPr>
            <a:r>
              <a:rPr lang="es-419" sz="1200">
                <a:solidFill>
                  <a:srgbClr val="FFF2CC"/>
                </a:solidFill>
              </a:rPr>
              <a:t>La rama 1: MF-VC1-D1.</a:t>
            </a:r>
            <a:endParaRPr sz="1200">
              <a:solidFill>
                <a:srgbClr val="FFF2CC"/>
              </a:solidFill>
            </a:endParaRPr>
          </a:p>
        </p:txBody>
      </p:sp>
      <p:pic>
        <p:nvPicPr>
          <p:cNvPr id="104" name="Google Shape;104;p20"/>
          <p:cNvPicPr preferRelativeResize="0"/>
          <p:nvPr/>
        </p:nvPicPr>
        <p:blipFill>
          <a:blip r:embed="rId3">
            <a:alphaModFix/>
          </a:blip>
          <a:stretch>
            <a:fillRect/>
          </a:stretch>
        </p:blipFill>
        <p:spPr>
          <a:xfrm>
            <a:off x="1925750" y="1699950"/>
            <a:ext cx="5292491" cy="3266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31200"/>
            <a:ext cx="8520600" cy="57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2CC"/>
              </a:buClr>
              <a:buSzPts val="1200"/>
              <a:buChar char="●"/>
            </a:pPr>
            <a:r>
              <a:rPr lang="es-419" sz="1200">
                <a:solidFill>
                  <a:srgbClr val="FFF2CC"/>
                </a:solidFill>
              </a:rPr>
              <a:t>Flujo de datos sober la rama 0: FIFO D.</a:t>
            </a:r>
            <a:endParaRPr sz="1200">
              <a:solidFill>
                <a:srgbClr val="FFF2CC"/>
              </a:solidFill>
            </a:endParaRPr>
          </a:p>
        </p:txBody>
      </p:sp>
      <p:pic>
        <p:nvPicPr>
          <p:cNvPr id="110" name="Google Shape;110;p21"/>
          <p:cNvPicPr preferRelativeResize="0"/>
          <p:nvPr/>
        </p:nvPicPr>
        <p:blipFill>
          <a:blip r:embed="rId3">
            <a:alphaModFix/>
          </a:blip>
          <a:stretch>
            <a:fillRect/>
          </a:stretch>
        </p:blipFill>
        <p:spPr>
          <a:xfrm>
            <a:off x="1286238" y="803900"/>
            <a:ext cx="6571532" cy="4034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