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2" r:id="rId1"/>
  </p:sldMasterIdLst>
  <p:notesMasterIdLst>
    <p:notesMasterId r:id="rId22"/>
  </p:notesMasterIdLst>
  <p:handoutMasterIdLst>
    <p:handoutMasterId r:id="rId23"/>
  </p:handoutMasterIdLst>
  <p:sldIdLst>
    <p:sldId id="256" r:id="rId2"/>
    <p:sldId id="257" r:id="rId3"/>
    <p:sldId id="290" r:id="rId4"/>
    <p:sldId id="258" r:id="rId5"/>
    <p:sldId id="353" r:id="rId6"/>
    <p:sldId id="354" r:id="rId7"/>
    <p:sldId id="347" r:id="rId8"/>
    <p:sldId id="359" r:id="rId9"/>
    <p:sldId id="316" r:id="rId10"/>
    <p:sldId id="318" r:id="rId11"/>
    <p:sldId id="360" r:id="rId12"/>
    <p:sldId id="348" r:id="rId13"/>
    <p:sldId id="263" r:id="rId14"/>
    <p:sldId id="349" r:id="rId15"/>
    <p:sldId id="356" r:id="rId16"/>
    <p:sldId id="357" r:id="rId17"/>
    <p:sldId id="358" r:id="rId18"/>
    <p:sldId id="362" r:id="rId19"/>
    <p:sldId id="363" r:id="rId20"/>
    <p:sldId id="292" r:id="rId21"/>
  </p:sldIdLst>
  <p:sldSz cx="6858000" cy="9144000" type="screen4x3"/>
  <p:notesSz cx="7099300" cy="10234613"/>
  <p:defaultTextStyle>
    <a:defPPr>
      <a:defRPr lang="fr-FR"/>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00DA63"/>
    <a:srgbClr val="33CC33"/>
    <a:srgbClr val="009900"/>
    <a:srgbClr val="669900"/>
    <a:srgbClr val="F8F8F8"/>
    <a:srgbClr val="000000"/>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4803" autoAdjust="0"/>
  </p:normalViewPr>
  <p:slideViewPr>
    <p:cSldViewPr>
      <p:cViewPr varScale="1">
        <p:scale>
          <a:sx n="53" d="100"/>
          <a:sy n="53" d="100"/>
        </p:scale>
        <p:origin x="2238" y="78"/>
      </p:cViewPr>
      <p:guideLst>
        <p:guide orient="horz" pos="2880"/>
        <p:guide pos="2160"/>
      </p:guideLst>
    </p:cSldViewPr>
  </p:slideViewPr>
  <p:outlineViewPr>
    <p:cViewPr>
      <p:scale>
        <a:sx n="33" d="100"/>
        <a:sy n="33" d="100"/>
      </p:scale>
      <p:origin x="0" y="1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76575" cy="512763"/>
          </a:xfrm>
          <a:prstGeom prst="rect">
            <a:avLst/>
          </a:prstGeom>
          <a:noFill/>
          <a:ln w="9525">
            <a:noFill/>
            <a:miter lim="800000"/>
            <a:headEnd/>
            <a:tailEnd/>
          </a:ln>
        </p:spPr>
        <p:txBody>
          <a:bodyPr vert="horz" wrap="square" lIns="91408" tIns="45704" rIns="91408" bIns="45704" numCol="1" anchor="t" anchorCtr="0" compatLnSpc="1">
            <a:prstTxWarp prst="textNoShape">
              <a:avLst/>
            </a:prstTxWarp>
          </a:bodyPr>
          <a:lstStyle>
            <a:lvl1pPr defTabSz="914602">
              <a:defRPr sz="1100">
                <a:latin typeface="Arial" charset="0"/>
              </a:defRPr>
            </a:lvl1pPr>
          </a:lstStyle>
          <a:p>
            <a:pPr>
              <a:defRPr/>
            </a:pPr>
            <a:endParaRPr lang="en-US"/>
          </a:p>
        </p:txBody>
      </p:sp>
      <p:sp>
        <p:nvSpPr>
          <p:cNvPr id="5632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p:spPr>
        <p:txBody>
          <a:bodyPr vert="horz" wrap="square" lIns="91408" tIns="45704" rIns="91408" bIns="45704" numCol="1" anchor="t" anchorCtr="0" compatLnSpc="1">
            <a:prstTxWarp prst="textNoShape">
              <a:avLst/>
            </a:prstTxWarp>
          </a:bodyPr>
          <a:lstStyle>
            <a:lvl1pPr algn="r" defTabSz="914602">
              <a:defRPr sz="1100">
                <a:latin typeface="Arial" charset="0"/>
              </a:defRPr>
            </a:lvl1pPr>
          </a:lstStyle>
          <a:p>
            <a:pPr>
              <a:defRPr/>
            </a:pPr>
            <a:endParaRPr lang="en-US"/>
          </a:p>
        </p:txBody>
      </p:sp>
      <p:sp>
        <p:nvSpPr>
          <p:cNvPr id="5632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p:spPr>
        <p:txBody>
          <a:bodyPr vert="horz" wrap="square" lIns="91408" tIns="45704" rIns="91408" bIns="45704" numCol="1" anchor="b" anchorCtr="0" compatLnSpc="1">
            <a:prstTxWarp prst="textNoShape">
              <a:avLst/>
            </a:prstTxWarp>
          </a:bodyPr>
          <a:lstStyle>
            <a:lvl1pPr defTabSz="914602">
              <a:defRPr sz="1100">
                <a:latin typeface="Arial" charset="0"/>
              </a:defRPr>
            </a:lvl1pPr>
          </a:lstStyle>
          <a:p>
            <a:pPr>
              <a:defRPr/>
            </a:pPr>
            <a:endParaRPr lang="en-US"/>
          </a:p>
        </p:txBody>
      </p:sp>
      <p:sp>
        <p:nvSpPr>
          <p:cNvPr id="5632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p:spPr>
        <p:txBody>
          <a:bodyPr vert="horz" wrap="square" lIns="91408" tIns="45704" rIns="91408" bIns="45704" numCol="1" anchor="b" anchorCtr="0" compatLnSpc="1">
            <a:prstTxWarp prst="textNoShape">
              <a:avLst/>
            </a:prstTxWarp>
          </a:bodyPr>
          <a:lstStyle>
            <a:lvl1pPr algn="r" defTabSz="914602">
              <a:defRPr sz="1100">
                <a:latin typeface="Arial" charset="0"/>
              </a:defRPr>
            </a:lvl1pPr>
          </a:lstStyle>
          <a:p>
            <a:pPr>
              <a:defRPr/>
            </a:pPr>
            <a:fld id="{16AD5C5F-3E3E-4F40-BE48-AF09047D1712}" type="slidenum">
              <a:rPr lang="en-US"/>
              <a:pPr>
                <a:defRPr/>
              </a:pPr>
              <a:t>‹N°›</a:t>
            </a:fld>
            <a:endParaRPr lang="en-US"/>
          </a:p>
        </p:txBody>
      </p:sp>
    </p:spTree>
    <p:extLst>
      <p:ext uri="{BB962C8B-B14F-4D97-AF65-F5344CB8AC3E}">
        <p14:creationId xmlns:p14="http://schemas.microsoft.com/office/powerpoint/2010/main" val="3621529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76575" cy="512763"/>
          </a:xfrm>
          <a:prstGeom prst="rect">
            <a:avLst/>
          </a:prstGeom>
          <a:noFill/>
          <a:ln w="9525">
            <a:noFill/>
            <a:miter lim="800000"/>
            <a:headEnd/>
            <a:tailEnd/>
          </a:ln>
        </p:spPr>
        <p:txBody>
          <a:bodyPr vert="horz" wrap="square" lIns="99013" tIns="49508" rIns="99013" bIns="49508" numCol="1" anchor="t" anchorCtr="0" compatLnSpc="1">
            <a:prstTxWarp prst="textNoShape">
              <a:avLst/>
            </a:prstTxWarp>
          </a:bodyPr>
          <a:lstStyle>
            <a:lvl1pPr defTabSz="988626">
              <a:defRPr sz="1300">
                <a:latin typeface="Arial" charset="0"/>
              </a:defRPr>
            </a:lvl1pPr>
          </a:lstStyle>
          <a:p>
            <a:pPr>
              <a:defRPr/>
            </a:pPr>
            <a:endParaRPr lang="en-US"/>
          </a:p>
        </p:txBody>
      </p:sp>
      <p:sp>
        <p:nvSpPr>
          <p:cNvPr id="41987" name="Rectangle 3"/>
          <p:cNvSpPr>
            <a:spLocks noGrp="1" noChangeArrowheads="1"/>
          </p:cNvSpPr>
          <p:nvPr>
            <p:ph type="dt" idx="1"/>
          </p:nvPr>
        </p:nvSpPr>
        <p:spPr bwMode="auto">
          <a:xfrm>
            <a:off x="4021138" y="0"/>
            <a:ext cx="3076575" cy="512763"/>
          </a:xfrm>
          <a:prstGeom prst="rect">
            <a:avLst/>
          </a:prstGeom>
          <a:noFill/>
          <a:ln w="9525">
            <a:noFill/>
            <a:miter lim="800000"/>
            <a:headEnd/>
            <a:tailEnd/>
          </a:ln>
        </p:spPr>
        <p:txBody>
          <a:bodyPr vert="horz" wrap="square" lIns="99013" tIns="49508" rIns="99013" bIns="49508" numCol="1" anchor="t" anchorCtr="0" compatLnSpc="1">
            <a:prstTxWarp prst="textNoShape">
              <a:avLst/>
            </a:prstTxWarp>
          </a:bodyPr>
          <a:lstStyle>
            <a:lvl1pPr algn="r" defTabSz="988626">
              <a:defRPr sz="1300">
                <a:latin typeface="Arial"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2111375" y="768350"/>
            <a:ext cx="2879725" cy="3838575"/>
          </a:xfrm>
          <a:prstGeom prst="rect">
            <a:avLst/>
          </a:prstGeom>
          <a:noFill/>
          <a:ln w="9525">
            <a:solidFill>
              <a:srgbClr val="000000"/>
            </a:solidFill>
            <a:miter lim="800000"/>
            <a:headEnd/>
            <a:tailEnd/>
          </a:ln>
        </p:spPr>
      </p:sp>
      <p:sp>
        <p:nvSpPr>
          <p:cNvPr id="4198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p:spPr>
        <p:txBody>
          <a:bodyPr vert="horz" wrap="square" lIns="99013" tIns="49508" rIns="99013" bIns="49508" numCol="1" anchor="t" anchorCtr="0" compatLnSpc="1">
            <a:prstTxWarp prst="textNoShape">
              <a:avLst/>
            </a:prstTxWarp>
          </a:bodyPr>
          <a:lstStyle/>
          <a:p>
            <a:pPr lvl="0"/>
            <a:r>
              <a:rPr lang="en-US" noProof="0" smtClean="0"/>
              <a:t>Cliquez pour modifier les styles du texte du masque</a:t>
            </a:r>
          </a:p>
          <a:p>
            <a:pPr lvl="1"/>
            <a:r>
              <a:rPr lang="en-US" noProof="0" smtClean="0"/>
              <a:t>Deuxième niveau</a:t>
            </a:r>
          </a:p>
          <a:p>
            <a:pPr lvl="2"/>
            <a:r>
              <a:rPr lang="en-US" noProof="0" smtClean="0"/>
              <a:t>Troisième niveau</a:t>
            </a:r>
          </a:p>
          <a:p>
            <a:pPr lvl="3"/>
            <a:r>
              <a:rPr lang="en-US" noProof="0" smtClean="0"/>
              <a:t>Quatrième niveau</a:t>
            </a:r>
          </a:p>
          <a:p>
            <a:pPr lvl="4"/>
            <a:r>
              <a:rPr lang="en-US" noProof="0" smtClean="0"/>
              <a:t>Cinquième niveau</a:t>
            </a:r>
          </a:p>
        </p:txBody>
      </p:sp>
      <p:sp>
        <p:nvSpPr>
          <p:cNvPr id="4199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p:spPr>
        <p:txBody>
          <a:bodyPr vert="horz" wrap="square" lIns="99013" tIns="49508" rIns="99013" bIns="49508" numCol="1" anchor="b" anchorCtr="0" compatLnSpc="1">
            <a:prstTxWarp prst="textNoShape">
              <a:avLst/>
            </a:prstTxWarp>
          </a:bodyPr>
          <a:lstStyle>
            <a:lvl1pPr defTabSz="988626">
              <a:defRPr sz="1300">
                <a:latin typeface="Arial" charset="0"/>
              </a:defRPr>
            </a:lvl1pPr>
          </a:lstStyle>
          <a:p>
            <a:pPr>
              <a:defRPr/>
            </a:pPr>
            <a:endParaRPr lang="en-US"/>
          </a:p>
        </p:txBody>
      </p:sp>
      <p:sp>
        <p:nvSpPr>
          <p:cNvPr id="4199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p:spPr>
        <p:txBody>
          <a:bodyPr vert="horz" wrap="square" lIns="99013" tIns="49508" rIns="99013" bIns="49508" numCol="1" anchor="b" anchorCtr="0" compatLnSpc="1">
            <a:prstTxWarp prst="textNoShape">
              <a:avLst/>
            </a:prstTxWarp>
          </a:bodyPr>
          <a:lstStyle>
            <a:lvl1pPr algn="r" defTabSz="988626">
              <a:defRPr sz="1300">
                <a:latin typeface="Arial" charset="0"/>
              </a:defRPr>
            </a:lvl1pPr>
          </a:lstStyle>
          <a:p>
            <a:pPr>
              <a:defRPr/>
            </a:pPr>
            <a:fld id="{14A8E64A-15EF-489D-B213-5486B9279A2E}" type="slidenum">
              <a:rPr lang="en-US"/>
              <a:pPr>
                <a:defRPr/>
              </a:pPr>
              <a:t>‹N°›</a:t>
            </a:fld>
            <a:endParaRPr lang="en-US"/>
          </a:p>
        </p:txBody>
      </p:sp>
    </p:spTree>
    <p:extLst>
      <p:ext uri="{BB962C8B-B14F-4D97-AF65-F5344CB8AC3E}">
        <p14:creationId xmlns:p14="http://schemas.microsoft.com/office/powerpoint/2010/main" val="31262998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pPr defTabSz="985838"/>
            <a:fld id="{CCF0BB9F-52E7-4015-9551-18000C33A8BA}" type="slidenum">
              <a:rPr lang="en-US" smtClean="0"/>
              <a:pPr defTabSz="985838"/>
              <a:t>1</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04545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Espace réservé de l'image des diapositives 1"/>
          <p:cNvSpPr>
            <a:spLocks noGrp="1" noRot="1" noChangeAspect="1" noTextEdit="1"/>
          </p:cNvSpPr>
          <p:nvPr>
            <p:ph type="sldImg"/>
          </p:nvPr>
        </p:nvSpPr>
        <p:spPr>
          <a:ln/>
        </p:spPr>
      </p:sp>
      <p:sp>
        <p:nvSpPr>
          <p:cNvPr id="43011" name="Espace réservé des commentaires 2"/>
          <p:cNvSpPr>
            <a:spLocks noGrp="1"/>
          </p:cNvSpPr>
          <p:nvPr>
            <p:ph type="body" idx="1"/>
          </p:nvPr>
        </p:nvSpPr>
        <p:spPr>
          <a:noFill/>
          <a:ln/>
        </p:spPr>
        <p:txBody>
          <a:bodyPr/>
          <a:lstStyle/>
          <a:p>
            <a:pPr eaLnBrk="1" hangingPunct="1"/>
            <a:endParaRPr lang="en-US" smtClean="0"/>
          </a:p>
        </p:txBody>
      </p:sp>
      <p:sp>
        <p:nvSpPr>
          <p:cNvPr id="43012" name="Espace réservé du numéro de diapositive 3"/>
          <p:cNvSpPr>
            <a:spLocks noGrp="1"/>
          </p:cNvSpPr>
          <p:nvPr>
            <p:ph type="sldNum" sz="quarter" idx="5"/>
          </p:nvPr>
        </p:nvSpPr>
        <p:spPr>
          <a:noFill/>
        </p:spPr>
        <p:txBody>
          <a:bodyPr/>
          <a:lstStyle/>
          <a:p>
            <a:pPr defTabSz="985838"/>
            <a:fld id="{997D3CF5-CCB0-4932-AA83-6778F6326898}" type="slidenum">
              <a:rPr lang="en-US" smtClean="0"/>
              <a:pPr defTabSz="985838"/>
              <a:t>14</a:t>
            </a:fld>
            <a:endParaRPr lang="en-US" smtClean="0"/>
          </a:p>
        </p:txBody>
      </p:sp>
    </p:spTree>
    <p:extLst>
      <p:ext uri="{BB962C8B-B14F-4D97-AF65-F5344CB8AC3E}">
        <p14:creationId xmlns:p14="http://schemas.microsoft.com/office/powerpoint/2010/main" val="257177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e l'image des diapositives 1"/>
          <p:cNvSpPr>
            <a:spLocks noGrp="1" noRot="1" noChangeAspect="1" noTextEdit="1"/>
          </p:cNvSpPr>
          <p:nvPr>
            <p:ph type="sldImg"/>
          </p:nvPr>
        </p:nvSpPr>
        <p:spPr>
          <a:ln/>
        </p:spPr>
      </p:sp>
      <p:sp>
        <p:nvSpPr>
          <p:cNvPr id="44035" name="Espace réservé des commentaires 2"/>
          <p:cNvSpPr>
            <a:spLocks noGrp="1"/>
          </p:cNvSpPr>
          <p:nvPr>
            <p:ph type="body" idx="1"/>
          </p:nvPr>
        </p:nvSpPr>
        <p:spPr>
          <a:noFill/>
          <a:ln/>
        </p:spPr>
        <p:txBody>
          <a:bodyPr/>
          <a:lstStyle/>
          <a:p>
            <a:pPr eaLnBrk="1" hangingPunct="1"/>
            <a:endParaRPr lang="en-US" smtClean="0"/>
          </a:p>
        </p:txBody>
      </p:sp>
      <p:sp>
        <p:nvSpPr>
          <p:cNvPr id="44036" name="Espace réservé du numéro de diapositive 3"/>
          <p:cNvSpPr>
            <a:spLocks noGrp="1"/>
          </p:cNvSpPr>
          <p:nvPr>
            <p:ph type="sldNum" sz="quarter" idx="5"/>
          </p:nvPr>
        </p:nvSpPr>
        <p:spPr>
          <a:noFill/>
        </p:spPr>
        <p:txBody>
          <a:bodyPr/>
          <a:lstStyle/>
          <a:p>
            <a:pPr defTabSz="985838"/>
            <a:fld id="{3E3065A5-78B9-4078-BEEE-F82609B80F0E}" type="slidenum">
              <a:rPr lang="en-US" smtClean="0"/>
              <a:pPr defTabSz="985838"/>
              <a:t>15</a:t>
            </a:fld>
            <a:endParaRPr lang="en-US" smtClean="0"/>
          </a:p>
        </p:txBody>
      </p:sp>
    </p:spTree>
    <p:extLst>
      <p:ext uri="{BB962C8B-B14F-4D97-AF65-F5344CB8AC3E}">
        <p14:creationId xmlns:p14="http://schemas.microsoft.com/office/powerpoint/2010/main" val="3345065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ce réservé de l'image des diapositives 1"/>
          <p:cNvSpPr>
            <a:spLocks noGrp="1" noRot="1" noChangeAspect="1" noTextEdit="1"/>
          </p:cNvSpPr>
          <p:nvPr>
            <p:ph type="sldImg"/>
          </p:nvPr>
        </p:nvSpPr>
        <p:spPr>
          <a:ln/>
        </p:spPr>
      </p:sp>
      <p:sp>
        <p:nvSpPr>
          <p:cNvPr id="47107" name="Espace réservé des commentaires 2"/>
          <p:cNvSpPr>
            <a:spLocks noGrp="1"/>
          </p:cNvSpPr>
          <p:nvPr>
            <p:ph type="body" idx="1"/>
          </p:nvPr>
        </p:nvSpPr>
        <p:spPr>
          <a:noFill/>
          <a:ln/>
        </p:spPr>
        <p:txBody>
          <a:bodyPr/>
          <a:lstStyle/>
          <a:p>
            <a:pPr eaLnBrk="1" hangingPunct="1"/>
            <a:endParaRPr lang="en-US" smtClean="0"/>
          </a:p>
        </p:txBody>
      </p:sp>
      <p:sp>
        <p:nvSpPr>
          <p:cNvPr id="47108" name="Espace réservé du numéro de diapositive 3"/>
          <p:cNvSpPr>
            <a:spLocks noGrp="1"/>
          </p:cNvSpPr>
          <p:nvPr>
            <p:ph type="sldNum" sz="quarter" idx="5"/>
          </p:nvPr>
        </p:nvSpPr>
        <p:spPr>
          <a:noFill/>
        </p:spPr>
        <p:txBody>
          <a:bodyPr/>
          <a:lstStyle/>
          <a:p>
            <a:pPr defTabSz="985838"/>
            <a:fld id="{62882700-4E77-4B68-87BF-35C764CCEA00}" type="slidenum">
              <a:rPr lang="en-US" smtClean="0"/>
              <a:pPr defTabSz="985838"/>
              <a:t>20</a:t>
            </a:fld>
            <a:endParaRPr lang="en-US" smtClean="0"/>
          </a:p>
        </p:txBody>
      </p:sp>
    </p:spTree>
    <p:extLst>
      <p:ext uri="{BB962C8B-B14F-4D97-AF65-F5344CB8AC3E}">
        <p14:creationId xmlns:p14="http://schemas.microsoft.com/office/powerpoint/2010/main" val="1206252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pPr defTabSz="985838"/>
            <a:fld id="{01595F70-6FDB-46AF-A386-298F68709709}" type="slidenum">
              <a:rPr lang="en-US" smtClean="0"/>
              <a:pPr defTabSz="985838"/>
              <a:t>2</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30390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ce réservé de l'image des diapositives 1"/>
          <p:cNvSpPr>
            <a:spLocks noGrp="1" noRot="1" noChangeAspect="1" noTextEdit="1"/>
          </p:cNvSpPr>
          <p:nvPr>
            <p:ph type="sldImg"/>
          </p:nvPr>
        </p:nvSpPr>
        <p:spPr>
          <a:ln/>
        </p:spPr>
      </p:sp>
      <p:sp>
        <p:nvSpPr>
          <p:cNvPr id="31747" name="Espace réservé des commentaires 2"/>
          <p:cNvSpPr>
            <a:spLocks noGrp="1"/>
          </p:cNvSpPr>
          <p:nvPr>
            <p:ph type="body" idx="1"/>
          </p:nvPr>
        </p:nvSpPr>
        <p:spPr>
          <a:noFill/>
          <a:ln/>
        </p:spPr>
        <p:txBody>
          <a:bodyPr/>
          <a:lstStyle/>
          <a:p>
            <a:pPr eaLnBrk="1" hangingPunct="1"/>
            <a:endParaRPr lang="en-US" smtClean="0"/>
          </a:p>
        </p:txBody>
      </p:sp>
      <p:sp>
        <p:nvSpPr>
          <p:cNvPr id="31748" name="Espace réservé du numéro de diapositive 3"/>
          <p:cNvSpPr>
            <a:spLocks noGrp="1"/>
          </p:cNvSpPr>
          <p:nvPr>
            <p:ph type="sldNum" sz="quarter" idx="5"/>
          </p:nvPr>
        </p:nvSpPr>
        <p:spPr>
          <a:noFill/>
        </p:spPr>
        <p:txBody>
          <a:bodyPr/>
          <a:lstStyle/>
          <a:p>
            <a:pPr defTabSz="985838"/>
            <a:fld id="{C699E20D-1683-434E-AE3A-4B7306926AFA}" type="slidenum">
              <a:rPr lang="en-US" smtClean="0"/>
              <a:pPr defTabSz="985838"/>
              <a:t>3</a:t>
            </a:fld>
            <a:endParaRPr lang="en-US" smtClean="0"/>
          </a:p>
        </p:txBody>
      </p:sp>
    </p:spTree>
    <p:extLst>
      <p:ext uri="{BB962C8B-B14F-4D97-AF65-F5344CB8AC3E}">
        <p14:creationId xmlns:p14="http://schemas.microsoft.com/office/powerpoint/2010/main" val="1343229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pPr defTabSz="985838"/>
            <a:fld id="{F41FDAB8-34CF-472B-82CE-3A16ADDFCEBB}" type="slidenum">
              <a:rPr lang="en-US" smtClean="0"/>
              <a:pPr defTabSz="985838"/>
              <a:t>4</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59861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pPr defTabSz="985838"/>
            <a:fld id="{793053D6-C416-4F3E-95A8-4D0A4F6CC568}" type="slidenum">
              <a:rPr lang="en-US" smtClean="0"/>
              <a:pPr defTabSz="985838"/>
              <a:t>7</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85843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ce réservé de l'image des diapositives 1"/>
          <p:cNvSpPr>
            <a:spLocks noGrp="1" noRot="1" noChangeAspect="1" noTextEdit="1"/>
          </p:cNvSpPr>
          <p:nvPr>
            <p:ph type="sldImg"/>
          </p:nvPr>
        </p:nvSpPr>
        <p:spPr>
          <a:ln/>
        </p:spPr>
      </p:sp>
      <p:sp>
        <p:nvSpPr>
          <p:cNvPr id="36867" name="Espace réservé des commentaires 2"/>
          <p:cNvSpPr>
            <a:spLocks noGrp="1"/>
          </p:cNvSpPr>
          <p:nvPr>
            <p:ph type="body" idx="1"/>
          </p:nvPr>
        </p:nvSpPr>
        <p:spPr>
          <a:noFill/>
          <a:ln/>
        </p:spPr>
        <p:txBody>
          <a:bodyPr/>
          <a:lstStyle/>
          <a:p>
            <a:pPr eaLnBrk="1" hangingPunct="1"/>
            <a:endParaRPr lang="en-US" smtClean="0"/>
          </a:p>
        </p:txBody>
      </p:sp>
      <p:sp>
        <p:nvSpPr>
          <p:cNvPr id="36868" name="Espace réservé du numéro de diapositive 3"/>
          <p:cNvSpPr>
            <a:spLocks noGrp="1"/>
          </p:cNvSpPr>
          <p:nvPr>
            <p:ph type="sldNum" sz="quarter" idx="5"/>
          </p:nvPr>
        </p:nvSpPr>
        <p:spPr>
          <a:noFill/>
        </p:spPr>
        <p:txBody>
          <a:bodyPr/>
          <a:lstStyle/>
          <a:p>
            <a:pPr defTabSz="985838"/>
            <a:fld id="{ECF8A566-71D7-41F2-82DA-94A6122A9FBF}" type="slidenum">
              <a:rPr lang="en-US" smtClean="0"/>
              <a:pPr defTabSz="985838"/>
              <a:t>9</a:t>
            </a:fld>
            <a:endParaRPr lang="en-US" smtClean="0"/>
          </a:p>
        </p:txBody>
      </p:sp>
    </p:spTree>
    <p:extLst>
      <p:ext uri="{BB962C8B-B14F-4D97-AF65-F5344CB8AC3E}">
        <p14:creationId xmlns:p14="http://schemas.microsoft.com/office/powerpoint/2010/main" val="179118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Espace réservé de l'image des diapositives 1"/>
          <p:cNvSpPr>
            <a:spLocks noGrp="1" noRot="1" noChangeAspect="1" noTextEdit="1"/>
          </p:cNvSpPr>
          <p:nvPr>
            <p:ph type="sldImg"/>
          </p:nvPr>
        </p:nvSpPr>
        <p:spPr>
          <a:ln/>
        </p:spPr>
      </p:sp>
      <p:sp>
        <p:nvSpPr>
          <p:cNvPr id="37891" name="Espace réservé des commentaires 2"/>
          <p:cNvSpPr>
            <a:spLocks noGrp="1"/>
          </p:cNvSpPr>
          <p:nvPr>
            <p:ph type="body" idx="1"/>
          </p:nvPr>
        </p:nvSpPr>
        <p:spPr>
          <a:noFill/>
          <a:ln/>
        </p:spPr>
        <p:txBody>
          <a:bodyPr/>
          <a:lstStyle/>
          <a:p>
            <a:pPr eaLnBrk="1" hangingPunct="1"/>
            <a:endParaRPr lang="en-US" smtClean="0"/>
          </a:p>
        </p:txBody>
      </p:sp>
      <p:sp>
        <p:nvSpPr>
          <p:cNvPr id="37892" name="Espace réservé du numéro de diapositive 3"/>
          <p:cNvSpPr>
            <a:spLocks noGrp="1"/>
          </p:cNvSpPr>
          <p:nvPr>
            <p:ph type="sldNum" sz="quarter" idx="5"/>
          </p:nvPr>
        </p:nvSpPr>
        <p:spPr>
          <a:noFill/>
        </p:spPr>
        <p:txBody>
          <a:bodyPr/>
          <a:lstStyle/>
          <a:p>
            <a:pPr defTabSz="985838"/>
            <a:fld id="{2DE57D19-49BB-46C3-9F69-938EAECB6032}" type="slidenum">
              <a:rPr lang="en-US" smtClean="0"/>
              <a:pPr defTabSz="985838"/>
              <a:t>10</a:t>
            </a:fld>
            <a:endParaRPr lang="en-US" smtClean="0"/>
          </a:p>
        </p:txBody>
      </p:sp>
    </p:spTree>
    <p:extLst>
      <p:ext uri="{BB962C8B-B14F-4D97-AF65-F5344CB8AC3E}">
        <p14:creationId xmlns:p14="http://schemas.microsoft.com/office/powerpoint/2010/main" val="1895211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pPr defTabSz="985838"/>
            <a:fld id="{1CF049F1-C4F3-435F-B431-607DF1283CB6}" type="slidenum">
              <a:rPr lang="en-US" smtClean="0"/>
              <a:pPr defTabSz="985838"/>
              <a:t>12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17085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pPr defTabSz="985838"/>
            <a:fld id="{90517D98-A805-4BE1-B562-BC855D38E824}" type="slidenum">
              <a:rPr lang="en-US" smtClean="0"/>
              <a:pPr defTabSz="985838"/>
              <a:t>13</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46890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14350" y="2840569"/>
            <a:ext cx="5829300" cy="1960033"/>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pPr>
              <a:defRPr/>
            </a:pPr>
            <a:fld id="{16B2F3E5-876F-4AB1-8AD6-B6253810C679}" type="datetimeFigureOut">
              <a:rPr lang="fr-FR"/>
              <a:pPr>
                <a:defRPr/>
              </a:pPr>
              <a:t>08/11/2019</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BB714CE3-AD67-4604-A785-D100C387634B}"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7CEBCE5D-40C7-4D11-BA70-BD4300861CD4}" type="datetimeFigureOut">
              <a:rPr lang="fr-FR"/>
              <a:pPr>
                <a:defRPr/>
              </a:pPr>
              <a:t>08/11/2019</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792E11D8-7A45-4494-9F8C-5EA5D357C687}"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3729037" y="488951"/>
            <a:ext cx="1157288" cy="104013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257176" y="488951"/>
            <a:ext cx="3357563" cy="104013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B0610036-6E52-44E3-88F4-589CB8EA6981}" type="datetimeFigureOut">
              <a:rPr lang="fr-FR"/>
              <a:pPr>
                <a:defRPr/>
              </a:pPr>
              <a:t>08/11/2019</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AC7299B3-DDBA-4FF7-85E5-6D4C8E5BBF1C}"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pPr>
              <a:defRPr/>
            </a:pPr>
            <a:fld id="{0A65FBE3-7A87-41FE-8294-1056DDB0AC23}" type="datetimeFigureOut">
              <a:rPr lang="fr-FR"/>
              <a:pPr>
                <a:defRPr/>
              </a:pPr>
              <a:t>08/11/2019</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079A269E-02AE-452F-92BA-7E887E9C5991}"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41735" y="5875867"/>
            <a:ext cx="5829300" cy="1816100"/>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541735" y="3875620"/>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8A576255-1D39-4B8C-8C37-31275AB67F80}" type="datetimeFigureOut">
              <a:rPr lang="fr-FR"/>
              <a:pPr>
                <a:defRPr/>
              </a:pPr>
              <a:t>08/11/2019</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046A9D77-878F-480D-9475-B4873E188488}"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257176" y="2844801"/>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2628901" y="2844801"/>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3"/>
          <p:cNvSpPr>
            <a:spLocks noGrp="1"/>
          </p:cNvSpPr>
          <p:nvPr>
            <p:ph type="dt" sz="half" idx="10"/>
          </p:nvPr>
        </p:nvSpPr>
        <p:spPr/>
        <p:txBody>
          <a:bodyPr/>
          <a:lstStyle>
            <a:lvl1pPr>
              <a:defRPr/>
            </a:lvl1pPr>
          </a:lstStyle>
          <a:p>
            <a:pPr>
              <a:defRPr/>
            </a:pPr>
            <a:fld id="{5C421DF2-599B-49AD-9194-85B14F130CCC}" type="datetimeFigureOut">
              <a:rPr lang="fr-FR"/>
              <a:pPr>
                <a:defRPr/>
              </a:pPr>
              <a:t>08/11/2019</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B95F1185-0D85-483C-B059-A81F9DD308B3}"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42900" y="366184"/>
            <a:ext cx="6172200" cy="1524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342901"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342901"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3483770"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3483770"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3"/>
          <p:cNvSpPr>
            <a:spLocks noGrp="1"/>
          </p:cNvSpPr>
          <p:nvPr>
            <p:ph type="dt" sz="half" idx="10"/>
          </p:nvPr>
        </p:nvSpPr>
        <p:spPr/>
        <p:txBody>
          <a:bodyPr/>
          <a:lstStyle>
            <a:lvl1pPr>
              <a:defRPr/>
            </a:lvl1pPr>
          </a:lstStyle>
          <a:p>
            <a:pPr>
              <a:defRPr/>
            </a:pPr>
            <a:fld id="{F50C8819-A435-4E5A-BCBE-541A985C4C83}" type="datetimeFigureOut">
              <a:rPr lang="fr-FR"/>
              <a:pPr>
                <a:defRPr/>
              </a:pPr>
              <a:t>08/11/2019</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91700ADF-0DC7-4F29-97AF-4BB549C3D872}"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3"/>
          <p:cNvSpPr>
            <a:spLocks noGrp="1"/>
          </p:cNvSpPr>
          <p:nvPr>
            <p:ph type="dt" sz="half" idx="10"/>
          </p:nvPr>
        </p:nvSpPr>
        <p:spPr/>
        <p:txBody>
          <a:bodyPr/>
          <a:lstStyle>
            <a:lvl1pPr>
              <a:defRPr/>
            </a:lvl1pPr>
          </a:lstStyle>
          <a:p>
            <a:pPr>
              <a:defRPr/>
            </a:pPr>
            <a:fld id="{076C3E84-38A2-4D81-B485-B21359F3F809}" type="datetimeFigureOut">
              <a:rPr lang="fr-FR"/>
              <a:pPr>
                <a:defRPr/>
              </a:pPr>
              <a:t>08/11/2019</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BEA81549-60B2-4A0C-A5FB-9678D3020318}"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474769AF-C188-4AF9-AB70-FF532C473750}" type="datetimeFigureOut">
              <a:rPr lang="fr-FR"/>
              <a:pPr>
                <a:defRPr/>
              </a:pPr>
              <a:t>08/11/2019</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A6945B1E-8352-4211-9B25-59CC5C07A3A7}"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42901" y="364067"/>
            <a:ext cx="2256235" cy="154940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2681288" y="364069"/>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342901" y="1913469"/>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F2A5FC5E-CFB6-45D2-8B0E-1DA50AA8786C}" type="datetimeFigureOut">
              <a:rPr lang="fr-FR"/>
              <a:pPr>
                <a:defRPr/>
              </a:pPr>
              <a:t>08/11/2019</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BCBF43E1-0B4A-4407-9EBD-03EEAD43F988}"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344216" y="6400801"/>
            <a:ext cx="4114800" cy="755651"/>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344216" y="817033"/>
            <a:ext cx="41148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344216" y="7156452"/>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967B2EEF-61FD-4A53-9604-3B5F6446EF3B}" type="datetimeFigureOut">
              <a:rPr lang="fr-FR"/>
              <a:pPr>
                <a:defRPr/>
              </a:pPr>
              <a:t>08/11/2019</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69759DA5-EDAB-43F6-AAED-FE47311A5C18}"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342900" y="366713"/>
            <a:ext cx="61722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Espace réservé du texte 2"/>
          <p:cNvSpPr>
            <a:spLocks noGrp="1"/>
          </p:cNvSpPr>
          <p:nvPr>
            <p:ph type="body" idx="1"/>
          </p:nvPr>
        </p:nvSpPr>
        <p:spPr bwMode="auto">
          <a:xfrm>
            <a:off x="342900" y="2133600"/>
            <a:ext cx="6172200" cy="6034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4" name="Espace réservé de la date 3"/>
          <p:cNvSpPr>
            <a:spLocks noGrp="1"/>
          </p:cNvSpPr>
          <p:nvPr>
            <p:ph type="dt" sz="half" idx="2"/>
          </p:nvPr>
        </p:nvSpPr>
        <p:spPr>
          <a:xfrm>
            <a:off x="342900" y="8475663"/>
            <a:ext cx="1600200" cy="48577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421B92E-5775-4977-80E2-43FB2DF8664E}" type="datetimeFigureOut">
              <a:rPr lang="fr-FR"/>
              <a:pPr>
                <a:defRPr/>
              </a:pPr>
              <a:t>08/11/2019</a:t>
            </a:fld>
            <a:endParaRPr lang="fr-FR"/>
          </a:p>
        </p:txBody>
      </p:sp>
      <p:sp>
        <p:nvSpPr>
          <p:cNvPr id="5" name="Espace réservé du pied de page 4"/>
          <p:cNvSpPr>
            <a:spLocks noGrp="1"/>
          </p:cNvSpPr>
          <p:nvPr>
            <p:ph type="ftr" sz="quarter" idx="3"/>
          </p:nvPr>
        </p:nvSpPr>
        <p:spPr>
          <a:xfrm>
            <a:off x="2343150" y="8475663"/>
            <a:ext cx="2171700" cy="48577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fr-FR"/>
          </a:p>
        </p:txBody>
      </p:sp>
      <p:sp>
        <p:nvSpPr>
          <p:cNvPr id="6" name="Espace réservé du numéro de diapositive 5"/>
          <p:cNvSpPr>
            <a:spLocks noGrp="1"/>
          </p:cNvSpPr>
          <p:nvPr>
            <p:ph type="sldNum" sz="quarter" idx="4"/>
          </p:nvPr>
        </p:nvSpPr>
        <p:spPr>
          <a:xfrm>
            <a:off x="4914900" y="8475663"/>
            <a:ext cx="1600200" cy="48577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427746B-5237-4311-9CE1-59A4C5C19DD3}"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ntact@primesarl.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www.resti-tech.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500063" y="1000100"/>
            <a:ext cx="6000750" cy="1000113"/>
          </a:xfrm>
        </p:spPr>
        <p:txBody>
          <a:bodyPr rtlCol="0" anchor="b">
            <a:normAutofit fontScale="90000"/>
          </a:bodyPr>
          <a:lstStyle/>
          <a:p>
            <a:pPr eaLnBrk="1" fontAlgn="auto" hangingPunct="1">
              <a:spcAft>
                <a:spcPts val="0"/>
              </a:spcAft>
              <a:defRPr/>
            </a:pPr>
            <a:r>
              <a:rPr lang="fr-FR" sz="6000" b="1" dirty="0" smtClean="0">
                <a:solidFill>
                  <a:srgbClr val="339933"/>
                </a:solidFill>
                <a:latin typeface="Broadway" pitchFamily="82" charset="0"/>
              </a:rPr>
              <a:t>PRESENTATION</a:t>
            </a:r>
            <a:endParaRPr lang="fr-FR" dirty="0" smtClean="0">
              <a:solidFill>
                <a:srgbClr val="339933"/>
              </a:solidFill>
              <a:latin typeface="Broadway" pitchFamily="82" charset="0"/>
            </a:endParaRPr>
          </a:p>
        </p:txBody>
      </p:sp>
      <p:sp>
        <p:nvSpPr>
          <p:cNvPr id="2051" name="Text Box 6"/>
          <p:cNvSpPr txBox="1">
            <a:spLocks noChangeArrowheads="1"/>
          </p:cNvSpPr>
          <p:nvPr/>
        </p:nvSpPr>
        <p:spPr bwMode="auto">
          <a:xfrm>
            <a:off x="4643438" y="7429500"/>
            <a:ext cx="1760537" cy="369888"/>
          </a:xfrm>
          <a:prstGeom prst="rect">
            <a:avLst/>
          </a:prstGeom>
          <a:noFill/>
          <a:ln w="9525">
            <a:noFill/>
            <a:miter lim="800000"/>
            <a:headEnd/>
            <a:tailEnd/>
          </a:ln>
        </p:spPr>
        <p:txBody>
          <a:bodyPr>
            <a:spAutoFit/>
          </a:bodyPr>
          <a:lstStyle/>
          <a:p>
            <a:pPr>
              <a:spcBef>
                <a:spcPct val="50000"/>
              </a:spcBef>
            </a:pPr>
            <a:r>
              <a:rPr lang="fr-FR" b="1" u="sng" dirty="0">
                <a:solidFill>
                  <a:schemeClr val="hlink"/>
                </a:solidFill>
              </a:rPr>
              <a:t>Confidentiel!</a:t>
            </a:r>
          </a:p>
        </p:txBody>
      </p:sp>
      <p:sp>
        <p:nvSpPr>
          <p:cNvPr id="2052" name="Line 8"/>
          <p:cNvSpPr>
            <a:spLocks noChangeShapeType="1"/>
          </p:cNvSpPr>
          <p:nvPr/>
        </p:nvSpPr>
        <p:spPr bwMode="auto">
          <a:xfrm>
            <a:off x="544513" y="8096250"/>
            <a:ext cx="5724525" cy="0"/>
          </a:xfrm>
          <a:prstGeom prst="line">
            <a:avLst/>
          </a:prstGeom>
          <a:noFill/>
          <a:ln w="25400" cmpd="sng">
            <a:solidFill>
              <a:schemeClr val="tx2"/>
            </a:solidFill>
            <a:round/>
            <a:headEnd/>
            <a:tailEnd/>
          </a:ln>
        </p:spPr>
        <p:txBody>
          <a:bodyPr/>
          <a:lstStyle/>
          <a:p>
            <a:endParaRPr lang="fr-FR"/>
          </a:p>
        </p:txBody>
      </p:sp>
      <p:sp>
        <p:nvSpPr>
          <p:cNvPr id="3077" name="Text Box 10"/>
          <p:cNvSpPr txBox="1">
            <a:spLocks noChangeArrowheads="1"/>
          </p:cNvSpPr>
          <p:nvPr/>
        </p:nvSpPr>
        <p:spPr bwMode="auto">
          <a:xfrm>
            <a:off x="271463" y="8172451"/>
            <a:ext cx="6318250" cy="630942"/>
          </a:xfrm>
          <a:prstGeom prst="rect">
            <a:avLst/>
          </a:prstGeom>
          <a:noFill/>
          <a:ln w="9525">
            <a:noFill/>
            <a:miter lim="800000"/>
            <a:headEnd/>
            <a:tailEnd/>
          </a:ln>
        </p:spPr>
        <p:txBody>
          <a:bodyPr wrap="square">
            <a:spAutoFit/>
          </a:bodyPr>
          <a:lstStyle/>
          <a:p>
            <a:pPr algn="ctr">
              <a:spcBef>
                <a:spcPct val="50000"/>
              </a:spcBef>
              <a:defRPr/>
            </a:pPr>
            <a:r>
              <a:rPr lang="fr-FR" sz="1400" dirty="0"/>
              <a:t>BP 12627 Douala  E-mail: </a:t>
            </a:r>
            <a:r>
              <a:rPr lang="fr-FR" sz="1400" dirty="0" smtClean="0">
                <a:hlinkClick r:id="rId3"/>
              </a:rPr>
              <a:t>info@restitechsarl.com</a:t>
            </a:r>
            <a:r>
              <a:rPr lang="fr-FR" sz="1400" dirty="0" smtClean="0"/>
              <a:t>     </a:t>
            </a:r>
            <a:r>
              <a:rPr lang="fr-FR" sz="1400" dirty="0" smtClean="0">
                <a:hlinkClick r:id="rId4"/>
              </a:rPr>
              <a:t>www.restitechsarl.com</a:t>
            </a:r>
            <a:r>
              <a:rPr lang="fr-FR" sz="1400" dirty="0" smtClean="0"/>
              <a:t> </a:t>
            </a:r>
          </a:p>
          <a:p>
            <a:pPr algn="ctr">
              <a:spcBef>
                <a:spcPct val="50000"/>
              </a:spcBef>
              <a:defRPr/>
            </a:pPr>
            <a:r>
              <a:rPr lang="fr-FR" sz="1400" dirty="0" smtClean="0"/>
              <a:t> Tél.: +237 695 206 496, 695 71 75 09</a:t>
            </a:r>
            <a:endParaRPr lang="fr-FR" sz="1400" dirty="0"/>
          </a:p>
        </p:txBody>
      </p:sp>
      <p:pic>
        <p:nvPicPr>
          <p:cNvPr id="7" name="Image 6" descr="Logo-Resti-tech - Copie.png"/>
          <p:cNvPicPr>
            <a:picLocks noChangeAspect="1"/>
          </p:cNvPicPr>
          <p:nvPr/>
        </p:nvPicPr>
        <p:blipFill>
          <a:blip r:embed="rId5"/>
          <a:stretch>
            <a:fillRect/>
          </a:stretch>
        </p:blipFill>
        <p:spPr>
          <a:xfrm>
            <a:off x="357167" y="3214678"/>
            <a:ext cx="6215104" cy="25244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0" fill="hold"/>
                                        <p:tgtEl>
                                          <p:spTgt spid="2050"/>
                                        </p:tgtEl>
                                        <p:attrNameLst>
                                          <p:attrName>ppt_w</p:attrName>
                                        </p:attrNameLst>
                                      </p:cBhvr>
                                      <p:tavLst>
                                        <p:tav tm="0" fmla="#ppt_w*sin(2.5*pi*$)">
                                          <p:val>
                                            <p:fltVal val="0"/>
                                          </p:val>
                                        </p:tav>
                                        <p:tav tm="100000">
                                          <p:val>
                                            <p:fltVal val="1"/>
                                          </p:val>
                                        </p:tav>
                                      </p:tavLst>
                                    </p:anim>
                                    <p:anim calcmode="lin" valueType="num">
                                      <p:cBhvr>
                                        <p:cTn id="8" dur="5000" fill="hold"/>
                                        <p:tgtEl>
                                          <p:spTgt spid="20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8"/>
          <p:cNvSpPr>
            <a:spLocks noChangeArrowheads="1"/>
          </p:cNvSpPr>
          <p:nvPr/>
        </p:nvSpPr>
        <p:spPr bwMode="auto">
          <a:xfrm>
            <a:off x="620713" y="2554288"/>
            <a:ext cx="4806950" cy="701675"/>
          </a:xfrm>
          <a:prstGeom prst="rect">
            <a:avLst/>
          </a:prstGeom>
          <a:noFill/>
          <a:ln w="9525">
            <a:noFill/>
            <a:miter lim="800000"/>
            <a:headEnd/>
            <a:tailEnd/>
          </a:ln>
        </p:spPr>
        <p:txBody>
          <a:bodyPr anchor="b"/>
          <a:lstStyle/>
          <a:p>
            <a:endParaRPr lang="en-US" sz="2800">
              <a:solidFill>
                <a:schemeClr val="tx2"/>
              </a:solidFill>
            </a:endParaRPr>
          </a:p>
        </p:txBody>
      </p:sp>
      <p:pic>
        <p:nvPicPr>
          <p:cNvPr id="23555" name="Image 8" descr="Mvol  001.jpg"/>
          <p:cNvPicPr>
            <a:picLocks noChangeAspect="1"/>
          </p:cNvPicPr>
          <p:nvPr/>
        </p:nvPicPr>
        <p:blipFill>
          <a:blip r:embed="rId3"/>
          <a:stretch>
            <a:fillRect/>
          </a:stretch>
        </p:blipFill>
        <p:spPr bwMode="auto">
          <a:xfrm>
            <a:off x="357188" y="1571625"/>
            <a:ext cx="4064000" cy="2571750"/>
          </a:xfrm>
          <a:prstGeom prst="rect">
            <a:avLst/>
          </a:prstGeom>
          <a:noFill/>
          <a:ln w="9525">
            <a:solidFill>
              <a:schemeClr val="bg1"/>
            </a:solidFill>
            <a:miter lim="800000"/>
            <a:headEnd/>
            <a:tailEnd/>
          </a:ln>
          <a:effectLst>
            <a:outerShdw blurRad="63500" sx="102000" sy="102000" algn="ctr" rotWithShape="0">
              <a:schemeClr val="bg1">
                <a:alpha val="40000"/>
              </a:schemeClr>
            </a:outerShdw>
          </a:effectLst>
        </p:spPr>
      </p:pic>
      <p:sp>
        <p:nvSpPr>
          <p:cNvPr id="12" name="Rectangle 5"/>
          <p:cNvSpPr>
            <a:spLocks noGrp="1" noChangeArrowheads="1"/>
          </p:cNvSpPr>
          <p:nvPr>
            <p:ph type="title" idx="4294967295"/>
          </p:nvPr>
        </p:nvSpPr>
        <p:spPr>
          <a:xfrm>
            <a:off x="142852" y="500034"/>
            <a:ext cx="6572272" cy="749329"/>
          </a:xfrm>
        </p:spPr>
        <p:txBody>
          <a:bodyPr rtlCol="0" anchor="b">
            <a:normAutofit fontScale="90000"/>
          </a:bodyPr>
          <a:lstStyle/>
          <a:p>
            <a:pPr eaLnBrk="1" fontAlgn="auto" hangingPunct="1">
              <a:spcAft>
                <a:spcPts val="0"/>
              </a:spcAft>
              <a:defRPr/>
            </a:pPr>
            <a:r>
              <a:rPr lang="fr-FR" sz="4000" dirty="0" smtClean="0">
                <a:solidFill>
                  <a:srgbClr val="009900"/>
                </a:solidFill>
              </a:rPr>
              <a:t>Quelques unes de nos Installations électriques en images</a:t>
            </a:r>
            <a:endParaRPr lang="en-US" sz="4000" dirty="0" smtClean="0">
              <a:solidFill>
                <a:srgbClr val="009900"/>
              </a:solidFill>
            </a:endParaRPr>
          </a:p>
        </p:txBody>
      </p:sp>
      <p:pic>
        <p:nvPicPr>
          <p:cNvPr id="23560" name="Image 8" descr="IMG_0133.JPG"/>
          <p:cNvPicPr>
            <a:picLocks noChangeAspect="1"/>
          </p:cNvPicPr>
          <p:nvPr/>
        </p:nvPicPr>
        <p:blipFill>
          <a:blip r:embed="rId4"/>
          <a:srcRect/>
          <a:stretch>
            <a:fillRect/>
          </a:stretch>
        </p:blipFill>
        <p:spPr bwMode="auto">
          <a:xfrm>
            <a:off x="4143380" y="4500562"/>
            <a:ext cx="2214559" cy="3643338"/>
          </a:xfrm>
          <a:prstGeom prst="rect">
            <a:avLst/>
          </a:prstGeom>
          <a:noFill/>
          <a:ln w="9525">
            <a:solidFill>
              <a:schemeClr val="bg1"/>
            </a:solidFill>
            <a:miter lim="800000"/>
            <a:headEnd/>
            <a:tailEnd/>
          </a:ln>
          <a:effectLst>
            <a:outerShdw blurRad="63500" sx="102000" sy="102000" algn="ctr" rotWithShape="0">
              <a:schemeClr val="bg1">
                <a:alpha val="40000"/>
              </a:schemeClr>
            </a:outerShdw>
          </a:effectLst>
        </p:spPr>
      </p:pic>
      <p:pic>
        <p:nvPicPr>
          <p:cNvPr id="9" name="Image 8" descr="Photo0431.jpg"/>
          <p:cNvPicPr>
            <a:picLocks noChangeAspect="1"/>
          </p:cNvPicPr>
          <p:nvPr/>
        </p:nvPicPr>
        <p:blipFill>
          <a:blip r:embed="rId5"/>
          <a:stretch>
            <a:fillRect/>
          </a:stretch>
        </p:blipFill>
        <p:spPr>
          <a:xfrm>
            <a:off x="4500563" y="1571625"/>
            <a:ext cx="1714500" cy="2592388"/>
          </a:xfrm>
          <a:prstGeom prst="rect">
            <a:avLst/>
          </a:prstGeom>
          <a:noFill/>
          <a:ln w="9525">
            <a:solidFill>
              <a:schemeClr val="bg1"/>
            </a:solidFill>
            <a:miter lim="800000"/>
            <a:headEnd/>
            <a:tailEnd/>
          </a:ln>
          <a:effectLst>
            <a:outerShdw blurRad="63500" sx="102000" sy="102000" algn="ctr" rotWithShape="0">
              <a:schemeClr val="bg1">
                <a:alpha val="40000"/>
              </a:schemeClr>
            </a:outerShdw>
          </a:effectLst>
        </p:spPr>
      </p:pic>
      <p:sp>
        <p:nvSpPr>
          <p:cNvPr id="10" name="Rectangle 9"/>
          <p:cNvSpPr/>
          <p:nvPr/>
        </p:nvSpPr>
        <p:spPr>
          <a:xfrm>
            <a:off x="2000250" y="7358063"/>
            <a:ext cx="1357313" cy="35718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pic>
        <p:nvPicPr>
          <p:cNvPr id="11" name="Image 7" descr="IMG_0097.JPG"/>
          <p:cNvPicPr>
            <a:picLocks noChangeAspect="1"/>
          </p:cNvPicPr>
          <p:nvPr/>
        </p:nvPicPr>
        <p:blipFill>
          <a:blip r:embed="rId6"/>
          <a:srcRect/>
          <a:stretch>
            <a:fillRect/>
          </a:stretch>
        </p:blipFill>
        <p:spPr bwMode="auto">
          <a:xfrm>
            <a:off x="365117" y="4500562"/>
            <a:ext cx="1849437" cy="3643338"/>
          </a:xfrm>
          <a:prstGeom prst="rect">
            <a:avLst/>
          </a:prstGeom>
          <a:noFill/>
          <a:ln w="9525">
            <a:noFill/>
            <a:miter lim="800000"/>
            <a:headEnd/>
            <a:tailEnd/>
          </a:ln>
          <a:effectLst>
            <a:outerShdw blurRad="50800" dist="38100" dir="16200000" rotWithShape="0">
              <a:schemeClr val="bg1">
                <a:lumMod val="50000"/>
                <a:alpha val="40000"/>
              </a:schemeClr>
            </a:outerShdw>
          </a:effectLst>
        </p:spPr>
      </p:pic>
      <p:pic>
        <p:nvPicPr>
          <p:cNvPr id="13" name="Image 8" descr="IMG_0171.JPG"/>
          <p:cNvPicPr>
            <a:picLocks noChangeAspect="1"/>
          </p:cNvPicPr>
          <p:nvPr/>
        </p:nvPicPr>
        <p:blipFill>
          <a:blip r:embed="rId7"/>
          <a:srcRect/>
          <a:stretch>
            <a:fillRect/>
          </a:stretch>
        </p:blipFill>
        <p:spPr bwMode="auto">
          <a:xfrm>
            <a:off x="1643067" y="4500562"/>
            <a:ext cx="2500313" cy="3643338"/>
          </a:xfrm>
          <a:prstGeom prst="rect">
            <a:avLst/>
          </a:prstGeom>
          <a:noFill/>
          <a:ln w="9525">
            <a:noFill/>
            <a:miter lim="800000"/>
            <a:headEnd/>
            <a:tailEnd/>
          </a:ln>
          <a:effectLst>
            <a:outerShdw blurRad="50800" dist="38100" dir="16200000" rotWithShape="0">
              <a:schemeClr val="bg1">
                <a:lumMod val="50000"/>
                <a:alpha val="40000"/>
              </a:schemeClr>
            </a:outerShdw>
          </a:effectLst>
        </p:spPr>
      </p:pic>
      <p:sp>
        <p:nvSpPr>
          <p:cNvPr id="14" name="Rectangle 13"/>
          <p:cNvSpPr/>
          <p:nvPr/>
        </p:nvSpPr>
        <p:spPr>
          <a:xfrm>
            <a:off x="142876" y="7572399"/>
            <a:ext cx="6429396" cy="71437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5" name="Rectangle 14"/>
          <p:cNvSpPr/>
          <p:nvPr/>
        </p:nvSpPr>
        <p:spPr>
          <a:xfrm>
            <a:off x="428604" y="6215074"/>
            <a:ext cx="214314" cy="12858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3"/>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2.jpg"/>
          <p:cNvPicPr>
            <a:picLocks noChangeAspect="1"/>
          </p:cNvPicPr>
          <p:nvPr/>
        </p:nvPicPr>
        <p:blipFill>
          <a:blip r:embed="rId2"/>
          <a:stretch>
            <a:fillRect/>
          </a:stretch>
        </p:blipFill>
        <p:spPr>
          <a:xfrm>
            <a:off x="285728" y="1571604"/>
            <a:ext cx="2952746" cy="2214560"/>
          </a:xfrm>
          <a:prstGeom prst="rect">
            <a:avLst/>
          </a:prstGeom>
        </p:spPr>
      </p:pic>
      <p:pic>
        <p:nvPicPr>
          <p:cNvPr id="3" name="Image 2" descr="60KWH.jpg"/>
          <p:cNvPicPr>
            <a:picLocks noChangeAspect="1"/>
          </p:cNvPicPr>
          <p:nvPr/>
        </p:nvPicPr>
        <p:blipFill>
          <a:blip r:embed="rId3" cstate="print"/>
          <a:stretch>
            <a:fillRect/>
          </a:stretch>
        </p:blipFill>
        <p:spPr>
          <a:xfrm>
            <a:off x="3429000" y="1571604"/>
            <a:ext cx="2952771" cy="2214578"/>
          </a:xfrm>
          <a:prstGeom prst="rect">
            <a:avLst/>
          </a:prstGeom>
        </p:spPr>
      </p:pic>
      <p:pic>
        <p:nvPicPr>
          <p:cNvPr id="5" name="Image 4" descr="centrale_solaire_pannaux640.jpg"/>
          <p:cNvPicPr>
            <a:picLocks noChangeAspect="1"/>
          </p:cNvPicPr>
          <p:nvPr/>
        </p:nvPicPr>
        <p:blipFill>
          <a:blip r:embed="rId4"/>
          <a:stretch>
            <a:fillRect/>
          </a:stretch>
        </p:blipFill>
        <p:spPr>
          <a:xfrm>
            <a:off x="285728" y="3929058"/>
            <a:ext cx="2977137" cy="2000264"/>
          </a:xfrm>
          <a:prstGeom prst="rect">
            <a:avLst/>
          </a:prstGeom>
        </p:spPr>
      </p:pic>
      <p:pic>
        <p:nvPicPr>
          <p:cNvPr id="6" name="Image 5" descr="6a00d8341bfe5d53ef01a5116dd119970c-350wi.jpg"/>
          <p:cNvPicPr>
            <a:picLocks noChangeAspect="1"/>
          </p:cNvPicPr>
          <p:nvPr/>
        </p:nvPicPr>
        <p:blipFill>
          <a:blip r:embed="rId5"/>
          <a:stretch>
            <a:fillRect/>
          </a:stretch>
        </p:blipFill>
        <p:spPr>
          <a:xfrm>
            <a:off x="3429000" y="3929058"/>
            <a:ext cx="2973672" cy="1979616"/>
          </a:xfrm>
          <a:prstGeom prst="rect">
            <a:avLst/>
          </a:prstGeom>
        </p:spPr>
      </p:pic>
      <p:pic>
        <p:nvPicPr>
          <p:cNvPr id="7" name="Image 6" descr="energie-solaire-photovoltaique.jpg"/>
          <p:cNvPicPr>
            <a:picLocks noChangeAspect="1"/>
          </p:cNvPicPr>
          <p:nvPr/>
        </p:nvPicPr>
        <p:blipFill>
          <a:blip r:embed="rId6"/>
          <a:stretch>
            <a:fillRect/>
          </a:stretch>
        </p:blipFill>
        <p:spPr>
          <a:xfrm>
            <a:off x="3428999" y="6072198"/>
            <a:ext cx="2918753" cy="1857388"/>
          </a:xfrm>
          <a:prstGeom prst="rect">
            <a:avLst/>
          </a:prstGeom>
        </p:spPr>
      </p:pic>
      <p:pic>
        <p:nvPicPr>
          <p:cNvPr id="8" name="Image 7" descr="Des-ingenieurs-indiens-verifient-installation-panneaux-solaires-centrale-construction-dans-desert-Rajasthan_0_730_379.jpg"/>
          <p:cNvPicPr>
            <a:picLocks noChangeAspect="1"/>
          </p:cNvPicPr>
          <p:nvPr/>
        </p:nvPicPr>
        <p:blipFill>
          <a:blip r:embed="rId7"/>
          <a:stretch>
            <a:fillRect/>
          </a:stretch>
        </p:blipFill>
        <p:spPr>
          <a:xfrm>
            <a:off x="285727" y="6072200"/>
            <a:ext cx="2928959" cy="1850126"/>
          </a:xfrm>
          <a:prstGeom prst="rect">
            <a:avLst/>
          </a:prstGeom>
        </p:spPr>
      </p:pic>
      <p:sp>
        <p:nvSpPr>
          <p:cNvPr id="10" name="Rectangle 5"/>
          <p:cNvSpPr txBox="1">
            <a:spLocks noChangeArrowheads="1"/>
          </p:cNvSpPr>
          <p:nvPr/>
        </p:nvSpPr>
        <p:spPr bwMode="auto">
          <a:xfrm>
            <a:off x="642918" y="500034"/>
            <a:ext cx="5786478" cy="749329"/>
          </a:xfrm>
          <a:prstGeom prst="rect">
            <a:avLst/>
          </a:prstGeom>
          <a:noFill/>
          <a:ln w="9525">
            <a:noFill/>
            <a:miter lim="800000"/>
            <a:headEnd/>
            <a:tailEnd/>
          </a:ln>
        </p:spPr>
        <p:txBody>
          <a:bodyPr vert="horz" wrap="square" lIns="91440" tIns="45720" rIns="91440" bIns="45720" numCol="1" rtlCol="0" anchor="b" anchorCtr="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3200" dirty="0" smtClean="0">
                <a:solidFill>
                  <a:srgbClr val="009900"/>
                </a:solidFill>
                <a:latin typeface="+mj-lt"/>
                <a:ea typeface="+mj-ea"/>
                <a:cs typeface="+mj-cs"/>
              </a:rPr>
              <a:t>Énergie solaire</a:t>
            </a:r>
            <a:endParaRPr kumimoji="0" lang="en-US" sz="3200" b="0" i="0" u="none" strike="noStrike" kern="1200" cap="none" spc="0" normalizeH="0" baseline="0" noProof="0" dirty="0" smtClean="0">
              <a:ln>
                <a:noFill/>
              </a:ln>
              <a:solidFill>
                <a:srgbClr val="00990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00042" y="428596"/>
            <a:ext cx="5786478" cy="1100138"/>
          </a:xfrm>
        </p:spPr>
        <p:txBody>
          <a:bodyPr rtlCol="0" anchor="b">
            <a:noAutofit/>
          </a:bodyPr>
          <a:lstStyle/>
          <a:p>
            <a:pPr eaLnBrk="1" fontAlgn="auto" hangingPunct="1">
              <a:spcAft>
                <a:spcPts val="0"/>
              </a:spcAft>
              <a:defRPr/>
            </a:pPr>
            <a:r>
              <a:rPr lang="fr-FR" sz="3600" b="1" dirty="0" smtClean="0">
                <a:solidFill>
                  <a:srgbClr val="009900"/>
                </a:solidFill>
                <a:latin typeface="Tahoma" pitchFamily="34" charset="0"/>
                <a:ea typeface="Tahoma" pitchFamily="34" charset="0"/>
                <a:cs typeface="Tahoma" pitchFamily="34" charset="0"/>
              </a:rPr>
              <a:t>TELECOMMUNICATION</a:t>
            </a:r>
          </a:p>
        </p:txBody>
      </p:sp>
      <p:sp>
        <p:nvSpPr>
          <p:cNvPr id="15364" name="Rectangle 9"/>
          <p:cNvSpPr>
            <a:spLocks noChangeArrowheads="1"/>
          </p:cNvSpPr>
          <p:nvPr/>
        </p:nvSpPr>
        <p:spPr bwMode="auto">
          <a:xfrm>
            <a:off x="322263" y="1905000"/>
            <a:ext cx="6238875" cy="3595694"/>
          </a:xfrm>
          <a:prstGeom prst="rect">
            <a:avLst/>
          </a:prstGeom>
          <a:noFill/>
          <a:ln w="9525">
            <a:noFill/>
            <a:miter lim="800000"/>
            <a:headEnd/>
            <a:tailEnd/>
          </a:ln>
        </p:spPr>
        <p:txBody>
          <a:bodyPr/>
          <a:lstStyle/>
          <a:p>
            <a:pPr marL="0" lvl="1" algn="ctr">
              <a:defRPr/>
            </a:pPr>
            <a:r>
              <a:rPr lang="fr-FR" sz="2800" b="1" dirty="0"/>
              <a:t>Construction des sites </a:t>
            </a:r>
            <a:r>
              <a:rPr lang="fr-FR" sz="2800" b="1" dirty="0" smtClean="0"/>
              <a:t>GSM &amp; CDMA clef </a:t>
            </a:r>
            <a:r>
              <a:rPr lang="fr-FR" sz="2800" b="1" dirty="0"/>
              <a:t>en main</a:t>
            </a:r>
          </a:p>
          <a:p>
            <a:pPr marL="268288" lvl="1">
              <a:buClr>
                <a:schemeClr val="accent4"/>
              </a:buClr>
              <a:buFont typeface="Wingdings" pitchFamily="2" charset="2"/>
              <a:buChar char="§"/>
              <a:defRPr/>
            </a:pPr>
            <a:r>
              <a:rPr lang="fr-FR" sz="2800" dirty="0"/>
              <a:t>  Génie civil ;</a:t>
            </a:r>
          </a:p>
          <a:p>
            <a:pPr marL="268288" lvl="1">
              <a:buClr>
                <a:schemeClr val="accent4"/>
              </a:buClr>
              <a:buFont typeface="Wingdings" pitchFamily="2" charset="2"/>
              <a:buChar char="§"/>
              <a:defRPr/>
            </a:pPr>
            <a:r>
              <a:rPr lang="fr-FR" sz="2800" dirty="0"/>
              <a:t>  Montage des pylônes;</a:t>
            </a:r>
          </a:p>
          <a:p>
            <a:pPr marL="268288" lvl="1">
              <a:buClr>
                <a:schemeClr val="accent4"/>
              </a:buClr>
              <a:buFont typeface="Wingdings" pitchFamily="2" charset="2"/>
              <a:buChar char="§"/>
              <a:defRPr/>
            </a:pPr>
            <a:r>
              <a:rPr lang="fr-FR" sz="2800" dirty="0"/>
              <a:t>  Radio Fréquence; </a:t>
            </a:r>
          </a:p>
          <a:p>
            <a:pPr marL="268288" lvl="1">
              <a:buClr>
                <a:schemeClr val="accent4"/>
              </a:buClr>
              <a:buFont typeface="Wingdings" pitchFamily="2" charset="2"/>
              <a:buChar char="§"/>
              <a:defRPr/>
            </a:pPr>
            <a:r>
              <a:rPr lang="fr-FR" sz="2800" dirty="0"/>
              <a:t>  Electricité ;</a:t>
            </a:r>
          </a:p>
          <a:p>
            <a:pPr marL="268288" lvl="1">
              <a:buClr>
                <a:schemeClr val="accent4"/>
              </a:buClr>
              <a:buFont typeface="Wingdings" pitchFamily="2" charset="2"/>
              <a:buChar char="§"/>
              <a:defRPr/>
            </a:pPr>
            <a:r>
              <a:rPr lang="fr-FR" sz="2800" dirty="0"/>
              <a:t>  Maintenance.</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6"/>
          <p:cNvSpPr>
            <a:spLocks noChangeArrowheads="1"/>
          </p:cNvSpPr>
          <p:nvPr/>
        </p:nvSpPr>
        <p:spPr bwMode="auto">
          <a:xfrm>
            <a:off x="0" y="2730500"/>
            <a:ext cx="184150" cy="369888"/>
          </a:xfrm>
          <a:prstGeom prst="rect">
            <a:avLst/>
          </a:prstGeom>
          <a:noFill/>
          <a:ln w="9525">
            <a:noFill/>
            <a:miter lim="800000"/>
            <a:headEnd/>
            <a:tailEnd/>
          </a:ln>
        </p:spPr>
        <p:txBody>
          <a:bodyPr wrap="none" anchor="ctr">
            <a:spAutoFit/>
          </a:bodyPr>
          <a:lstStyle/>
          <a:p>
            <a:endParaRPr lang="en-US"/>
          </a:p>
        </p:txBody>
      </p:sp>
      <p:sp>
        <p:nvSpPr>
          <p:cNvPr id="10" name="Rectangle 5"/>
          <p:cNvSpPr>
            <a:spLocks noGrp="1" noChangeArrowheads="1"/>
          </p:cNvSpPr>
          <p:nvPr>
            <p:ph type="title" idx="4294967295"/>
          </p:nvPr>
        </p:nvSpPr>
        <p:spPr>
          <a:xfrm>
            <a:off x="357166" y="357158"/>
            <a:ext cx="6000768" cy="996950"/>
          </a:xfrm>
        </p:spPr>
        <p:txBody>
          <a:bodyPr rtlCol="0" anchor="b">
            <a:normAutofit/>
          </a:bodyPr>
          <a:lstStyle/>
          <a:p>
            <a:pPr eaLnBrk="1" fontAlgn="auto" hangingPunct="1">
              <a:lnSpc>
                <a:spcPct val="75000"/>
              </a:lnSpc>
              <a:spcAft>
                <a:spcPts val="0"/>
              </a:spcAft>
              <a:defRPr/>
            </a:pPr>
            <a:r>
              <a:rPr lang="fr-FR" sz="2800" dirty="0" smtClean="0">
                <a:solidFill>
                  <a:srgbClr val="009900"/>
                </a:solidFill>
                <a:latin typeface="Tahoma" pitchFamily="34" charset="0"/>
                <a:ea typeface="Tahoma" pitchFamily="34" charset="0"/>
                <a:cs typeface="Tahoma" pitchFamily="34" charset="0"/>
              </a:rPr>
              <a:t>Étapes de construction d’un site GSM ou CDMA</a:t>
            </a:r>
            <a:endParaRPr lang="en-US" sz="2800" dirty="0" smtClean="0">
              <a:solidFill>
                <a:srgbClr val="009900"/>
              </a:solidFill>
              <a:latin typeface="Tahoma" pitchFamily="34" charset="0"/>
              <a:ea typeface="Tahoma" pitchFamily="34" charset="0"/>
              <a:cs typeface="Tahoma" pitchFamily="34" charset="0"/>
            </a:endParaRPr>
          </a:p>
        </p:txBody>
      </p:sp>
      <p:pic>
        <p:nvPicPr>
          <p:cNvPr id="17413" name="Picture 9" descr="SDC11744"/>
          <p:cNvPicPr>
            <a:picLocks noChangeAspect="1" noChangeArrowheads="1"/>
          </p:cNvPicPr>
          <p:nvPr/>
        </p:nvPicPr>
        <p:blipFill>
          <a:blip r:embed="rId3"/>
          <a:srcRect/>
          <a:stretch>
            <a:fillRect/>
          </a:stretch>
        </p:blipFill>
        <p:spPr bwMode="auto">
          <a:xfrm>
            <a:off x="428625" y="1619250"/>
            <a:ext cx="3324225" cy="3381378"/>
          </a:xfrm>
          <a:prstGeom prst="rect">
            <a:avLst/>
          </a:prstGeom>
          <a:noFill/>
          <a:ln w="38100">
            <a:solidFill>
              <a:schemeClr val="bg1"/>
            </a:solidFill>
            <a:miter lim="800000"/>
            <a:headEnd/>
            <a:tailEnd/>
          </a:ln>
        </p:spPr>
      </p:pic>
      <p:sp>
        <p:nvSpPr>
          <p:cNvPr id="9" name="Rectangle 8"/>
          <p:cNvSpPr/>
          <p:nvPr/>
        </p:nvSpPr>
        <p:spPr>
          <a:xfrm>
            <a:off x="2214563" y="8072438"/>
            <a:ext cx="785812"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pic>
        <p:nvPicPr>
          <p:cNvPr id="11" name="Picture 12" descr="G:\IMAGES\BATRATEL\BATRATEL WORK PICTURES\SITES MTN\IMAGES SITES\OSSOMBE\SDC10772.JPG"/>
          <p:cNvPicPr>
            <a:picLocks noChangeAspect="1" noChangeArrowheads="1"/>
          </p:cNvPicPr>
          <p:nvPr/>
        </p:nvPicPr>
        <p:blipFill>
          <a:blip r:embed="rId4"/>
          <a:srcRect/>
          <a:stretch>
            <a:fillRect/>
          </a:stretch>
        </p:blipFill>
        <p:spPr bwMode="auto">
          <a:xfrm>
            <a:off x="3714752" y="1651001"/>
            <a:ext cx="2673350" cy="3349627"/>
          </a:xfrm>
          <a:prstGeom prst="rect">
            <a:avLst/>
          </a:prstGeom>
          <a:noFill/>
          <a:ln w="9525">
            <a:solidFill>
              <a:schemeClr val="bg1"/>
            </a:solidFill>
            <a:miter lim="800000"/>
            <a:headEnd/>
            <a:tailEnd/>
          </a:ln>
          <a:effectLst>
            <a:outerShdw blurRad="50800" dist="38100" dir="16200000" rotWithShape="0">
              <a:schemeClr val="bg1">
                <a:lumMod val="50000"/>
                <a:alpha val="40000"/>
              </a:schemeClr>
            </a:outerShdw>
          </a:effectLst>
        </p:spPr>
      </p:pic>
      <p:pic>
        <p:nvPicPr>
          <p:cNvPr id="12" name="Picture 11" descr="IMG_0035"/>
          <p:cNvPicPr>
            <a:picLocks noChangeAspect="1" noChangeArrowheads="1"/>
          </p:cNvPicPr>
          <p:nvPr/>
        </p:nvPicPr>
        <p:blipFill>
          <a:blip r:embed="rId5"/>
          <a:srcRect/>
          <a:stretch>
            <a:fillRect/>
          </a:stretch>
        </p:blipFill>
        <p:spPr bwMode="auto">
          <a:xfrm>
            <a:off x="428604" y="5072066"/>
            <a:ext cx="2873375" cy="3455987"/>
          </a:xfrm>
          <a:prstGeom prst="rect">
            <a:avLst/>
          </a:prstGeom>
          <a:noFill/>
          <a:ln w="28575">
            <a:solidFill>
              <a:schemeClr val="bg1"/>
            </a:solidFill>
            <a:miter lim="800000"/>
            <a:headEnd/>
            <a:tailEnd/>
          </a:ln>
        </p:spPr>
      </p:pic>
      <p:pic>
        <p:nvPicPr>
          <p:cNvPr id="13" name="Image 6" descr="Mvol 033.jpg"/>
          <p:cNvPicPr>
            <a:picLocks noChangeAspect="1"/>
          </p:cNvPicPr>
          <p:nvPr/>
        </p:nvPicPr>
        <p:blipFill>
          <a:blip r:embed="rId6"/>
          <a:stretch>
            <a:fillRect/>
          </a:stretch>
        </p:blipFill>
        <p:spPr bwMode="auto">
          <a:xfrm>
            <a:off x="2500306" y="5072066"/>
            <a:ext cx="2857500" cy="3429024"/>
          </a:xfrm>
          <a:prstGeom prst="rect">
            <a:avLst/>
          </a:prstGeom>
          <a:noFill/>
          <a:ln w="9525">
            <a:solidFill>
              <a:schemeClr val="bg1"/>
            </a:solidFill>
            <a:miter lim="800000"/>
            <a:headEnd/>
            <a:tailEnd/>
          </a:ln>
          <a:effectLst>
            <a:outerShdw blurRad="50800" dist="38100" dir="16200000" rotWithShape="0">
              <a:schemeClr val="bg1">
                <a:lumMod val="50000"/>
                <a:alpha val="40000"/>
              </a:schemeClr>
            </a:outerShdw>
          </a:effectLst>
        </p:spPr>
      </p:pic>
      <p:pic>
        <p:nvPicPr>
          <p:cNvPr id="14" name="Picture 6" descr="IMG_0040"/>
          <p:cNvPicPr>
            <a:picLocks noChangeAspect="1" noChangeArrowheads="1"/>
          </p:cNvPicPr>
          <p:nvPr/>
        </p:nvPicPr>
        <p:blipFill>
          <a:blip r:embed="rId7" cstate="print"/>
          <a:srcRect/>
          <a:stretch>
            <a:fillRect/>
          </a:stretch>
        </p:blipFill>
        <p:spPr bwMode="auto">
          <a:xfrm>
            <a:off x="4548187" y="5072066"/>
            <a:ext cx="1809771" cy="3405191"/>
          </a:xfrm>
          <a:prstGeom prst="rect">
            <a:avLst/>
          </a:prstGeom>
          <a:noFill/>
          <a:ln w="25400">
            <a:solidFill>
              <a:schemeClr val="bg1"/>
            </a:solidFill>
            <a:miter lim="800000"/>
            <a:headEnd/>
            <a:tailEnd/>
          </a:ln>
        </p:spPr>
      </p:pic>
      <p:sp>
        <p:nvSpPr>
          <p:cNvPr id="15" name="Rectangle 14"/>
          <p:cNvSpPr/>
          <p:nvPr/>
        </p:nvSpPr>
        <p:spPr>
          <a:xfrm>
            <a:off x="6000768" y="5214942"/>
            <a:ext cx="285750" cy="10118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3"/>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4"/>
          <p:cNvSpPr>
            <a:spLocks noGrp="1" noChangeArrowheads="1"/>
          </p:cNvSpPr>
          <p:nvPr>
            <p:ph type="title" idx="4294967295"/>
          </p:nvPr>
        </p:nvSpPr>
        <p:spPr>
          <a:xfrm>
            <a:off x="517525" y="381000"/>
            <a:ext cx="4768850" cy="1154113"/>
          </a:xfrm>
        </p:spPr>
        <p:txBody>
          <a:bodyPr anchor="b"/>
          <a:lstStyle/>
          <a:p>
            <a:pPr eaLnBrk="1" hangingPunct="1"/>
            <a:r>
              <a:rPr lang="fr-FR" b="1" dirty="0" smtClean="0">
                <a:solidFill>
                  <a:srgbClr val="009900"/>
                </a:solidFill>
                <a:latin typeface="Tahoma" pitchFamily="34" charset="0"/>
                <a:ea typeface="Tahoma" pitchFamily="34" charset="0"/>
                <a:cs typeface="Tahoma" pitchFamily="34" charset="0"/>
              </a:rPr>
              <a:t>FIBRE OPTIQUE</a:t>
            </a:r>
            <a:endParaRPr lang="fr-FR" sz="3600" dirty="0" smtClean="0">
              <a:solidFill>
                <a:srgbClr val="009900"/>
              </a:solidFill>
              <a:latin typeface="Tahoma" pitchFamily="34" charset="0"/>
              <a:ea typeface="Tahoma" pitchFamily="34" charset="0"/>
              <a:cs typeface="Tahoma" pitchFamily="34" charset="0"/>
            </a:endParaRPr>
          </a:p>
        </p:txBody>
      </p:sp>
      <p:sp>
        <p:nvSpPr>
          <p:cNvPr id="9221" name="Rectangle 7"/>
          <p:cNvSpPr>
            <a:spLocks noGrp="1" noChangeArrowheads="1"/>
          </p:cNvSpPr>
          <p:nvPr>
            <p:ph type="body" idx="4294967295"/>
          </p:nvPr>
        </p:nvSpPr>
        <p:spPr>
          <a:xfrm>
            <a:off x="457200" y="1714500"/>
            <a:ext cx="5829300" cy="4857750"/>
          </a:xfrm>
        </p:spPr>
        <p:txBody>
          <a:bodyPr rtlCol="0">
            <a:normAutofit/>
          </a:bodyPr>
          <a:lstStyle/>
          <a:p>
            <a:pPr eaLnBrk="1" fontAlgn="auto" hangingPunct="1">
              <a:spcAft>
                <a:spcPts val="0"/>
              </a:spcAft>
              <a:buFont typeface="Arial" pitchFamily="34" charset="0"/>
              <a:buChar char="•"/>
              <a:defRPr/>
            </a:pPr>
            <a:r>
              <a:rPr lang="fr-FR" sz="2800" dirty="0" smtClean="0">
                <a:latin typeface="Tahoma" pitchFamily="34" charset="0"/>
                <a:ea typeface="Tahoma" pitchFamily="34" charset="0"/>
                <a:cs typeface="Tahoma" pitchFamily="34" charset="0"/>
              </a:rPr>
              <a:t>Etude de site (Survey) ;</a:t>
            </a:r>
          </a:p>
          <a:p>
            <a:pPr eaLnBrk="1" fontAlgn="auto" hangingPunct="1">
              <a:spcAft>
                <a:spcPts val="0"/>
              </a:spcAft>
              <a:buFont typeface="Arial" pitchFamily="34" charset="0"/>
              <a:buChar char="•"/>
              <a:defRPr/>
            </a:pPr>
            <a:r>
              <a:rPr lang="fr-FR" sz="2800" dirty="0" smtClean="0">
                <a:latin typeface="Tahoma" pitchFamily="34" charset="0"/>
                <a:ea typeface="Tahoma" pitchFamily="34" charset="0"/>
                <a:cs typeface="Tahoma" pitchFamily="34" charset="0"/>
              </a:rPr>
              <a:t>Elaboration de la solution ;</a:t>
            </a:r>
          </a:p>
          <a:p>
            <a:pPr eaLnBrk="1" fontAlgn="auto" hangingPunct="1">
              <a:spcAft>
                <a:spcPts val="0"/>
              </a:spcAft>
              <a:buFont typeface="Arial" pitchFamily="34" charset="0"/>
              <a:buChar char="•"/>
              <a:defRPr/>
            </a:pPr>
            <a:r>
              <a:rPr lang="fr-FR" sz="2800" dirty="0" smtClean="0">
                <a:latin typeface="Tahoma" pitchFamily="34" charset="0"/>
                <a:ea typeface="Tahoma" pitchFamily="34" charset="0"/>
                <a:cs typeface="Tahoma" pitchFamily="34" charset="0"/>
              </a:rPr>
              <a:t>Installation, Pose, Réalisation des épissures, Test OTDR, Mesure de puissance, PMD, Mise en service de la liaison, </a:t>
            </a:r>
            <a:r>
              <a:rPr lang="fr-FR" sz="2800" dirty="0" err="1" smtClean="0">
                <a:latin typeface="Tahoma" pitchFamily="34" charset="0"/>
                <a:ea typeface="Tahoma" pitchFamily="34" charset="0"/>
                <a:cs typeface="Tahoma" pitchFamily="34" charset="0"/>
              </a:rPr>
              <a:t>Etc</a:t>
            </a:r>
            <a:r>
              <a:rPr lang="fr-FR" sz="2800" dirty="0" smtClean="0">
                <a:latin typeface="Tahoma" pitchFamily="34" charset="0"/>
                <a:ea typeface="Tahoma" pitchFamily="34" charset="0"/>
                <a:cs typeface="Tahoma" pitchFamily="34" charset="0"/>
              </a:rPr>
              <a:t>… ;</a:t>
            </a:r>
          </a:p>
          <a:p>
            <a:pPr eaLnBrk="1" fontAlgn="auto" hangingPunct="1">
              <a:spcAft>
                <a:spcPts val="0"/>
              </a:spcAft>
              <a:buFont typeface="Arial" pitchFamily="34" charset="0"/>
              <a:buChar char="•"/>
              <a:defRPr/>
            </a:pPr>
            <a:r>
              <a:rPr lang="fr-FR" sz="2800" dirty="0" smtClean="0">
                <a:latin typeface="Tahoma" pitchFamily="34" charset="0"/>
                <a:ea typeface="Tahoma" pitchFamily="34" charset="0"/>
                <a:cs typeface="Tahoma" pitchFamily="34" charset="0"/>
              </a:rPr>
              <a:t>Fourniture matérielle ;</a:t>
            </a:r>
          </a:p>
          <a:p>
            <a:pPr eaLnBrk="1" fontAlgn="auto" hangingPunct="1">
              <a:spcAft>
                <a:spcPts val="0"/>
              </a:spcAft>
              <a:buFont typeface="Arial" pitchFamily="34" charset="0"/>
              <a:buChar char="•"/>
              <a:defRPr/>
            </a:pPr>
            <a:r>
              <a:rPr lang="fr-FR" sz="2800" dirty="0" smtClean="0">
                <a:latin typeface="Tahoma" pitchFamily="34" charset="0"/>
                <a:ea typeface="Tahoma" pitchFamily="34" charset="0"/>
                <a:cs typeface="Tahoma" pitchFamily="34" charset="0"/>
              </a:rPr>
              <a:t>Maintenance.</a:t>
            </a:r>
          </a:p>
          <a:p>
            <a:pPr eaLnBrk="1" fontAlgn="auto" hangingPunct="1">
              <a:spcAft>
                <a:spcPts val="0"/>
              </a:spcAft>
              <a:buFont typeface="Wingdings" pitchFamily="2" charset="2"/>
              <a:buNone/>
              <a:defRPr/>
            </a:pPr>
            <a:endParaRPr lang="en-US" sz="2000" dirty="0" smtClean="0">
              <a:latin typeface="Tahoma" pitchFamily="34" charset="0"/>
              <a:ea typeface="Tahoma" pitchFamily="34" charset="0"/>
              <a:cs typeface="Tahoma"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1" name="Rectangle 7"/>
          <p:cNvSpPr>
            <a:spLocks noGrp="1" noChangeArrowheads="1"/>
          </p:cNvSpPr>
          <p:nvPr>
            <p:ph type="body" idx="4294967295"/>
          </p:nvPr>
        </p:nvSpPr>
        <p:spPr>
          <a:xfrm>
            <a:off x="714356" y="571472"/>
            <a:ext cx="5286375" cy="714375"/>
          </a:xfrm>
        </p:spPr>
        <p:txBody>
          <a:bodyPr rtlCol="0">
            <a:noAutofit/>
          </a:bodyPr>
          <a:lstStyle/>
          <a:p>
            <a:pPr algn="ctr" eaLnBrk="1" fontAlgn="auto" hangingPunct="1">
              <a:spcAft>
                <a:spcPts val="0"/>
              </a:spcAft>
              <a:buFont typeface="Wingdings" pitchFamily="2" charset="2"/>
              <a:buNone/>
              <a:defRPr/>
            </a:pPr>
            <a:r>
              <a:rPr lang="fr-FR" sz="2400" b="1" dirty="0" smtClean="0">
                <a:solidFill>
                  <a:srgbClr val="009900"/>
                </a:solidFill>
              </a:rPr>
              <a:t>Quelques étapes de réalisation d’un projet Fibre Optique</a:t>
            </a:r>
            <a:endParaRPr lang="en-US" sz="2400" dirty="0" smtClean="0">
              <a:solidFill>
                <a:srgbClr val="009900"/>
              </a:solidFill>
            </a:endParaRPr>
          </a:p>
        </p:txBody>
      </p:sp>
      <p:pic>
        <p:nvPicPr>
          <p:cNvPr id="33796" name="Picture 6"/>
          <p:cNvPicPr>
            <a:picLocks noChangeAspect="1" noChangeArrowheads="1"/>
          </p:cNvPicPr>
          <p:nvPr/>
        </p:nvPicPr>
        <p:blipFill>
          <a:blip r:embed="rId3"/>
          <a:stretch>
            <a:fillRect/>
          </a:stretch>
        </p:blipFill>
        <p:spPr bwMode="auto">
          <a:xfrm>
            <a:off x="487362" y="1643066"/>
            <a:ext cx="2584448" cy="2857496"/>
          </a:xfrm>
          <a:prstGeom prst="rect">
            <a:avLst/>
          </a:prstGeom>
          <a:noFill/>
          <a:ln w="9525">
            <a:solidFill>
              <a:schemeClr val="bg1"/>
            </a:solidFill>
            <a:miter lim="800000"/>
            <a:headEnd/>
            <a:tailEnd/>
          </a:ln>
          <a:effectLst>
            <a:outerShdw blurRad="50800" dist="38100" dir="16200000" rotWithShape="0">
              <a:schemeClr val="bg1">
                <a:lumMod val="50000"/>
                <a:alpha val="40000"/>
              </a:schemeClr>
            </a:outerShdw>
          </a:effectLst>
        </p:spPr>
      </p:pic>
      <p:pic>
        <p:nvPicPr>
          <p:cNvPr id="7" name="Picture 5"/>
          <p:cNvPicPr>
            <a:picLocks noChangeAspect="1" noChangeArrowheads="1"/>
          </p:cNvPicPr>
          <p:nvPr/>
        </p:nvPicPr>
        <p:blipFill>
          <a:blip r:embed="rId4"/>
          <a:srcRect/>
          <a:stretch>
            <a:fillRect/>
          </a:stretch>
        </p:blipFill>
        <p:spPr bwMode="auto">
          <a:xfrm>
            <a:off x="2500306" y="1643042"/>
            <a:ext cx="2392493" cy="2857520"/>
          </a:xfrm>
          <a:prstGeom prst="rect">
            <a:avLst/>
          </a:prstGeom>
          <a:noFill/>
          <a:ln w="9525">
            <a:solidFill>
              <a:schemeClr val="bg1"/>
            </a:solidFill>
            <a:miter lim="800000"/>
            <a:headEnd/>
            <a:tailEnd/>
          </a:ln>
          <a:effectLst>
            <a:outerShdw blurRad="50800" dist="38100" dir="16200000" rotWithShape="0">
              <a:schemeClr val="bg1">
                <a:lumMod val="50000"/>
                <a:alpha val="40000"/>
              </a:schemeClr>
            </a:outerShdw>
          </a:effectLst>
        </p:spPr>
      </p:pic>
      <p:pic>
        <p:nvPicPr>
          <p:cNvPr id="8" name="Picture 5" descr="G:\IMAGES\BATRATEL\FO\FORMATION FO\Photo 153.jpg"/>
          <p:cNvPicPr>
            <a:picLocks noChangeAspect="1" noChangeArrowheads="1"/>
          </p:cNvPicPr>
          <p:nvPr/>
        </p:nvPicPr>
        <p:blipFill>
          <a:blip r:embed="rId5" cstate="print"/>
          <a:stretch>
            <a:fillRect/>
          </a:stretch>
        </p:blipFill>
        <p:spPr bwMode="auto">
          <a:xfrm>
            <a:off x="4429132" y="1643042"/>
            <a:ext cx="2089562" cy="2857520"/>
          </a:xfrm>
          <a:prstGeom prst="rect">
            <a:avLst/>
          </a:prstGeom>
          <a:noFill/>
          <a:ln w="9525">
            <a:solidFill>
              <a:schemeClr val="bg1"/>
            </a:solidFill>
            <a:miter lim="800000"/>
            <a:headEnd/>
            <a:tailEnd/>
          </a:ln>
          <a:effectLst>
            <a:outerShdw blurRad="50800" dist="38100" dir="16200000" rotWithShape="0">
              <a:schemeClr val="bg1">
                <a:lumMod val="50000"/>
                <a:alpha val="40000"/>
              </a:schemeClr>
            </a:outerShdw>
          </a:effectLst>
        </p:spPr>
      </p:pic>
      <p:pic>
        <p:nvPicPr>
          <p:cNvPr id="9" name="Picture 4"/>
          <p:cNvPicPr>
            <a:picLocks noChangeAspect="1" noChangeArrowheads="1"/>
          </p:cNvPicPr>
          <p:nvPr/>
        </p:nvPicPr>
        <p:blipFill>
          <a:blip r:embed="rId6" cstate="print"/>
          <a:stretch>
            <a:fillRect/>
          </a:stretch>
        </p:blipFill>
        <p:spPr bwMode="auto">
          <a:xfrm>
            <a:off x="3852865" y="4643438"/>
            <a:ext cx="2362217" cy="3357586"/>
          </a:xfrm>
          <a:prstGeom prst="rect">
            <a:avLst/>
          </a:prstGeom>
          <a:noFill/>
          <a:ln w="9525">
            <a:solidFill>
              <a:schemeClr val="bg1"/>
            </a:solidFill>
            <a:miter lim="800000"/>
            <a:headEnd/>
            <a:tailEnd/>
          </a:ln>
          <a:effectLst>
            <a:outerShdw blurRad="50800" dist="38100" dir="16200000" rotWithShape="0">
              <a:schemeClr val="bg1">
                <a:lumMod val="50000"/>
                <a:alpha val="40000"/>
              </a:schemeClr>
            </a:outerShdw>
          </a:effectLst>
        </p:spPr>
      </p:pic>
      <p:pic>
        <p:nvPicPr>
          <p:cNvPr id="10" name="Picture 6"/>
          <p:cNvPicPr>
            <a:picLocks noChangeAspect="1" noChangeArrowheads="1"/>
          </p:cNvPicPr>
          <p:nvPr/>
        </p:nvPicPr>
        <p:blipFill>
          <a:blip r:embed="rId7"/>
          <a:stretch>
            <a:fillRect/>
          </a:stretch>
        </p:blipFill>
        <p:spPr bwMode="auto">
          <a:xfrm>
            <a:off x="571480" y="4643437"/>
            <a:ext cx="3054350" cy="3348038"/>
          </a:xfrm>
          <a:prstGeom prst="rect">
            <a:avLst/>
          </a:prstGeom>
          <a:noFill/>
          <a:ln w="9525">
            <a:solidFill>
              <a:schemeClr val="bg1"/>
            </a:solidFill>
            <a:miter lim="800000"/>
            <a:headEnd/>
            <a:tailEnd/>
          </a:ln>
          <a:effectLst>
            <a:outerShdw blurRad="50800" dist="38100" dir="16200000" rotWithShape="0">
              <a:schemeClr val="bg1">
                <a:lumMod val="50000"/>
                <a:alpha val="40000"/>
              </a:scheme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txBox="1">
            <a:spLocks noChangeArrowheads="1"/>
          </p:cNvSpPr>
          <p:nvPr/>
        </p:nvSpPr>
        <p:spPr bwMode="auto">
          <a:xfrm>
            <a:off x="357188" y="1000125"/>
            <a:ext cx="6500812" cy="977900"/>
          </a:xfrm>
          <a:prstGeom prst="rect">
            <a:avLst/>
          </a:prstGeom>
          <a:noFill/>
          <a:ln w="9525">
            <a:noFill/>
            <a:miter lim="800000"/>
            <a:headEnd/>
            <a:tailEnd/>
          </a:ln>
          <a:effectLst/>
        </p:spPr>
        <p:txBody>
          <a:bodyPr anchor="ctr"/>
          <a:lstStyle/>
          <a:p>
            <a:pPr algn="ctr">
              <a:defRPr/>
            </a:pPr>
            <a:r>
              <a:rPr lang="fr-FR" sz="3200" b="1" kern="0" dirty="0">
                <a:solidFill>
                  <a:srgbClr val="009900"/>
                </a:solidFill>
                <a:latin typeface="+mj-lt"/>
                <a:ea typeface="+mj-ea"/>
                <a:cs typeface="+mj-cs"/>
              </a:rPr>
              <a:t>CI-DESSOUS CEUX QUI NOUS FONT CONFIANCE AU QUOTIDIEN</a:t>
            </a:r>
          </a:p>
        </p:txBody>
      </p:sp>
      <p:sp>
        <p:nvSpPr>
          <p:cNvPr id="3" name="Rectangle 9"/>
          <p:cNvSpPr txBox="1">
            <a:spLocks noChangeArrowheads="1"/>
          </p:cNvSpPr>
          <p:nvPr/>
        </p:nvSpPr>
        <p:spPr bwMode="auto">
          <a:xfrm>
            <a:off x="571480" y="2186236"/>
            <a:ext cx="5857875" cy="2817812"/>
          </a:xfrm>
          <a:prstGeom prst="rect">
            <a:avLst/>
          </a:prstGeom>
          <a:noFill/>
          <a:ln w="9525">
            <a:noFill/>
            <a:miter lim="800000"/>
            <a:headEnd/>
            <a:tailEnd/>
          </a:ln>
          <a:effectLst/>
        </p:spPr>
        <p:txBody>
          <a:bodyPr/>
          <a:lstStyle/>
          <a:p>
            <a:pPr marL="342900" indent="-342900">
              <a:spcBef>
                <a:spcPct val="20000"/>
              </a:spcBef>
              <a:buClr>
                <a:schemeClr val="hlink"/>
              </a:buClr>
              <a:buSzPct val="65000"/>
              <a:buFont typeface="Wingdings" pitchFamily="2" charset="2"/>
              <a:buChar char="n"/>
              <a:defRPr/>
            </a:pPr>
            <a:r>
              <a:rPr lang="fr-FR" sz="3400" b="1" kern="0" dirty="0">
                <a:latin typeface="+mn-lt"/>
                <a:cs typeface="+mn-cs"/>
              </a:rPr>
              <a:t>LIKUSASA CAMEROON LTD</a:t>
            </a:r>
          </a:p>
          <a:p>
            <a:pPr marL="342900" indent="-342900">
              <a:spcBef>
                <a:spcPct val="20000"/>
              </a:spcBef>
              <a:buClr>
                <a:schemeClr val="hlink"/>
              </a:buClr>
              <a:buSzPct val="65000"/>
              <a:buFont typeface="Wingdings" pitchFamily="2" charset="2"/>
              <a:buChar char="n"/>
              <a:defRPr/>
            </a:pPr>
            <a:r>
              <a:rPr lang="fr-FR" sz="3400" b="1" kern="0" dirty="0">
                <a:latin typeface="+mn-lt"/>
                <a:cs typeface="+mn-cs"/>
              </a:rPr>
              <a:t>SOCOMAR</a:t>
            </a:r>
          </a:p>
          <a:p>
            <a:pPr marL="342900" indent="-342900">
              <a:spcBef>
                <a:spcPct val="20000"/>
              </a:spcBef>
              <a:buClr>
                <a:schemeClr val="hlink"/>
              </a:buClr>
              <a:buSzPct val="65000"/>
              <a:buFont typeface="Wingdings" pitchFamily="2" charset="2"/>
              <a:buChar char="n"/>
              <a:defRPr/>
            </a:pPr>
            <a:r>
              <a:rPr lang="fr-FR" sz="3400" b="1" kern="0" dirty="0">
                <a:latin typeface="+mn-lt"/>
                <a:cs typeface="+mn-cs"/>
              </a:rPr>
              <a:t>SERVITEL INTELEC</a:t>
            </a:r>
          </a:p>
          <a:p>
            <a:pPr marL="342900" indent="-342900">
              <a:spcBef>
                <a:spcPct val="20000"/>
              </a:spcBef>
              <a:buClr>
                <a:schemeClr val="hlink"/>
              </a:buClr>
              <a:buSzPct val="65000"/>
              <a:buFont typeface="Wingdings" pitchFamily="2" charset="2"/>
              <a:buChar char="n"/>
              <a:defRPr/>
            </a:pPr>
            <a:r>
              <a:rPr lang="fr-FR" sz="3400" b="1" kern="0" dirty="0" smtClean="0">
                <a:latin typeface="+mn-lt"/>
                <a:cs typeface="+mn-cs"/>
              </a:rPr>
              <a:t>FGCL</a:t>
            </a:r>
          </a:p>
          <a:p>
            <a:pPr marL="342900" indent="-342900">
              <a:spcBef>
                <a:spcPct val="20000"/>
              </a:spcBef>
              <a:buClr>
                <a:schemeClr val="hlink"/>
              </a:buClr>
              <a:buSzPct val="65000"/>
              <a:buFont typeface="Wingdings" pitchFamily="2" charset="2"/>
              <a:buChar char="n"/>
              <a:defRPr/>
            </a:pPr>
            <a:r>
              <a:rPr lang="fr-FR" sz="3400" b="1" kern="0" dirty="0" smtClean="0">
                <a:latin typeface="+mn-lt"/>
                <a:cs typeface="+mn-cs"/>
              </a:rPr>
              <a:t>ALSYS</a:t>
            </a:r>
            <a:endParaRPr lang="fr-FR" sz="3400" b="1" kern="0" dirty="0">
              <a:latin typeface="+mn-lt"/>
              <a:cs typeface="+mn-cs"/>
            </a:endParaRPr>
          </a:p>
          <a:p>
            <a:pPr marL="342900" indent="-342900">
              <a:spcBef>
                <a:spcPct val="20000"/>
              </a:spcBef>
              <a:buClr>
                <a:schemeClr val="hlink"/>
              </a:buClr>
              <a:buSzPct val="65000"/>
              <a:buFont typeface="Wingdings" pitchFamily="2" charset="2"/>
              <a:buChar char="n"/>
              <a:defRPr/>
            </a:pPr>
            <a:r>
              <a:rPr lang="fr-FR" sz="3400" b="1" kern="0" dirty="0">
                <a:latin typeface="+mn-lt"/>
                <a:cs typeface="+mn-cs"/>
              </a:rPr>
              <a:t>AGINET (RDC</a:t>
            </a:r>
            <a:r>
              <a:rPr lang="fr-FR" sz="3400" b="1" kern="0" dirty="0" smtClean="0">
                <a:latin typeface="+mn-lt"/>
                <a:cs typeface="+mn-cs"/>
              </a:rPr>
              <a:t>)</a:t>
            </a:r>
          </a:p>
          <a:p>
            <a:pPr marL="342900" indent="-342900">
              <a:spcBef>
                <a:spcPct val="20000"/>
              </a:spcBef>
              <a:buClr>
                <a:schemeClr val="hlink"/>
              </a:buClr>
              <a:buSzPct val="65000"/>
              <a:buFont typeface="Wingdings" pitchFamily="2" charset="2"/>
              <a:buChar char="n"/>
              <a:defRPr/>
            </a:pPr>
            <a:r>
              <a:rPr lang="fr-FR" sz="3400" b="1" kern="0" dirty="0" smtClean="0">
                <a:latin typeface="+mn-lt"/>
                <a:cs typeface="+mn-cs"/>
              </a:rPr>
              <a:t>GLOBELEQ</a:t>
            </a:r>
          </a:p>
          <a:p>
            <a:pPr marL="342900" indent="-342900">
              <a:spcBef>
                <a:spcPct val="20000"/>
              </a:spcBef>
              <a:buClr>
                <a:schemeClr val="hlink"/>
              </a:buClr>
              <a:buSzPct val="65000"/>
              <a:buFont typeface="Wingdings" pitchFamily="2" charset="2"/>
              <a:buChar char="n"/>
              <a:defRPr/>
            </a:pPr>
            <a:r>
              <a:rPr lang="fr-FR" sz="3400" b="1" kern="0" dirty="0" smtClean="0">
                <a:latin typeface="+mn-lt"/>
                <a:cs typeface="+mn-cs"/>
              </a:rPr>
              <a:t>SGS CAMEROUN</a:t>
            </a:r>
          </a:p>
          <a:p>
            <a:pPr marL="342900" indent="-342900">
              <a:spcBef>
                <a:spcPct val="20000"/>
              </a:spcBef>
              <a:buClr>
                <a:schemeClr val="hlink"/>
              </a:buClr>
              <a:buSzPct val="65000"/>
              <a:buFont typeface="Wingdings" pitchFamily="2" charset="2"/>
              <a:buChar char="n"/>
              <a:defRPr/>
            </a:pPr>
            <a:r>
              <a:rPr lang="fr-FR" sz="3400" b="1" kern="0" dirty="0" smtClean="0">
                <a:latin typeface="+mn-lt"/>
                <a:cs typeface="+mn-cs"/>
              </a:rPr>
              <a:t>SOLEVO CAMEROUN</a:t>
            </a:r>
            <a:endParaRPr lang="fr-FR" sz="3400" b="1" kern="0" dirty="0">
              <a:latin typeface="+mn-lt"/>
              <a:cs typeface="+mn-cs"/>
            </a:endParaRPr>
          </a:p>
          <a:p>
            <a:pPr marL="342900" indent="-342900">
              <a:spcBef>
                <a:spcPct val="20000"/>
              </a:spcBef>
              <a:buClr>
                <a:schemeClr val="hlink"/>
              </a:buClr>
              <a:buSzPct val="65000"/>
              <a:buFont typeface="Wingdings" pitchFamily="2" charset="2"/>
              <a:buChar char="n"/>
              <a:defRPr/>
            </a:pPr>
            <a:r>
              <a:rPr lang="fr-FR" sz="3400" b="1" kern="0" dirty="0">
                <a:latin typeface="+mn-lt"/>
                <a:cs typeface="+mn-cs"/>
              </a:rPr>
              <a:t>ETC…</a:t>
            </a:r>
          </a:p>
          <a:p>
            <a:pPr marL="342900" indent="-342900">
              <a:spcBef>
                <a:spcPct val="20000"/>
              </a:spcBef>
              <a:buClr>
                <a:schemeClr val="hlink"/>
              </a:buClr>
              <a:buSzPct val="65000"/>
              <a:buFont typeface="Wingdings" pitchFamily="2" charset="2"/>
              <a:buNone/>
              <a:defRPr/>
            </a:pPr>
            <a:endParaRPr lang="fr-FR" sz="3600" b="1" kern="0" dirty="0">
              <a:latin typeface="+mn-lt"/>
              <a:cs typeface="+mn-cs"/>
            </a:endParaRPr>
          </a:p>
          <a:p>
            <a:pPr marL="342900" indent="-342900">
              <a:spcBef>
                <a:spcPct val="20000"/>
              </a:spcBef>
              <a:buClr>
                <a:schemeClr val="hlink"/>
              </a:buClr>
              <a:buSzPct val="65000"/>
              <a:buFont typeface="Wingdings" pitchFamily="2" charset="2"/>
              <a:buNone/>
              <a:defRPr/>
            </a:pPr>
            <a:endParaRPr lang="fr-FR" sz="2800" kern="0" dirty="0">
              <a:latin typeface="+mn-lt"/>
              <a:cs typeface="+mn-cs"/>
            </a:endParaRPr>
          </a:p>
          <a:p>
            <a:pPr marL="342900" indent="-342900">
              <a:spcBef>
                <a:spcPct val="20000"/>
              </a:spcBef>
              <a:buClr>
                <a:schemeClr val="hlink"/>
              </a:buClr>
              <a:buSzPct val="65000"/>
              <a:buFont typeface="Wingdings" pitchFamily="2" charset="2"/>
              <a:buNone/>
              <a:defRPr/>
            </a:pPr>
            <a:endParaRPr lang="fr-FR" sz="2800" kern="0" dirty="0">
              <a:latin typeface="+mn-lt"/>
              <a:cs typeface="+mn-cs"/>
            </a:endParaRPr>
          </a:p>
          <a:p>
            <a:pPr marL="342900" indent="-342900">
              <a:spcBef>
                <a:spcPct val="20000"/>
              </a:spcBef>
              <a:buClr>
                <a:schemeClr val="hlink"/>
              </a:buClr>
              <a:buSzPct val="65000"/>
              <a:buFont typeface="Wingdings" pitchFamily="2" charset="2"/>
              <a:buNone/>
              <a:defRPr/>
            </a:pPr>
            <a:endParaRPr lang="fr-FR" sz="2800" kern="0" dirty="0">
              <a:latin typeface="+mn-lt"/>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txBox="1">
            <a:spLocks noChangeArrowheads="1"/>
          </p:cNvSpPr>
          <p:nvPr/>
        </p:nvSpPr>
        <p:spPr bwMode="auto">
          <a:xfrm>
            <a:off x="0" y="0"/>
            <a:ext cx="6858000" cy="977900"/>
          </a:xfrm>
          <a:prstGeom prst="rect">
            <a:avLst/>
          </a:prstGeom>
          <a:noFill/>
          <a:ln w="9525">
            <a:noFill/>
            <a:miter lim="800000"/>
            <a:headEnd/>
            <a:tailEnd/>
          </a:ln>
          <a:effectLst/>
        </p:spPr>
        <p:txBody>
          <a:bodyPr anchor="ctr"/>
          <a:lstStyle/>
          <a:p>
            <a:pPr algn="ctr">
              <a:defRPr/>
            </a:pPr>
            <a:r>
              <a:rPr lang="fr-FR" sz="3600" b="1" kern="0" dirty="0">
                <a:solidFill>
                  <a:srgbClr val="009900"/>
                </a:solidFill>
                <a:latin typeface="+mj-lt"/>
                <a:ea typeface="+mj-ea"/>
                <a:cs typeface="+mj-cs"/>
              </a:rPr>
              <a:t>NOS REALISATIONS </a:t>
            </a:r>
            <a:r>
              <a:rPr lang="fr-FR" sz="3600" b="1" kern="0" dirty="0" smtClean="0">
                <a:solidFill>
                  <a:srgbClr val="009900"/>
                </a:solidFill>
                <a:latin typeface="+mj-lt"/>
                <a:ea typeface="+mj-ea"/>
                <a:cs typeface="+mj-cs"/>
              </a:rPr>
              <a:t>2014-2018</a:t>
            </a:r>
            <a:endParaRPr lang="fr-FR" sz="3600" b="1" kern="0" dirty="0">
              <a:solidFill>
                <a:srgbClr val="009900"/>
              </a:solidFill>
              <a:latin typeface="+mj-lt"/>
              <a:ea typeface="+mj-ea"/>
              <a:cs typeface="+mj-cs"/>
            </a:endParaRPr>
          </a:p>
        </p:txBody>
      </p:sp>
      <p:sp>
        <p:nvSpPr>
          <p:cNvPr id="3" name="Rectangle 9"/>
          <p:cNvSpPr txBox="1">
            <a:spLocks noChangeArrowheads="1"/>
          </p:cNvSpPr>
          <p:nvPr/>
        </p:nvSpPr>
        <p:spPr bwMode="auto">
          <a:xfrm>
            <a:off x="214313" y="857224"/>
            <a:ext cx="6357959" cy="2817813"/>
          </a:xfrm>
          <a:prstGeom prst="rect">
            <a:avLst/>
          </a:prstGeom>
          <a:noFill/>
          <a:ln w="9525">
            <a:noFill/>
            <a:miter lim="800000"/>
            <a:headEnd/>
            <a:tailEnd/>
          </a:ln>
          <a:effectLst/>
        </p:spPr>
        <p:txBody>
          <a:bodyPr/>
          <a:lstStyle/>
          <a:p>
            <a:pPr marL="342900" indent="-342900">
              <a:spcBef>
                <a:spcPct val="20000"/>
              </a:spcBef>
              <a:buClr>
                <a:schemeClr val="hlink"/>
              </a:buClr>
              <a:buSzPct val="65000"/>
              <a:buFont typeface="Wingdings" pitchFamily="2" charset="2"/>
              <a:buChar char="n"/>
              <a:defRPr/>
            </a:pPr>
            <a:r>
              <a:rPr lang="fr-FR" sz="2800" b="1" kern="0" dirty="0">
                <a:ea typeface="Tahoma" pitchFamily="34" charset="0"/>
                <a:cs typeface="Tahoma" pitchFamily="34" charset="0"/>
              </a:rPr>
              <a:t>LIKUSASA CAMEROON LTD</a:t>
            </a:r>
          </a:p>
          <a:p>
            <a:pPr marL="800100" lvl="1" indent="-342900">
              <a:spcBef>
                <a:spcPct val="20000"/>
              </a:spcBef>
              <a:buClr>
                <a:schemeClr val="hlink"/>
              </a:buClr>
              <a:buSzPct val="65000"/>
              <a:buFont typeface="Wingdings" pitchFamily="2" charset="2"/>
              <a:buChar char="n"/>
              <a:defRPr/>
            </a:pPr>
            <a:r>
              <a:rPr lang="fr-FR" sz="2600" kern="0" dirty="0"/>
              <a:t>02 </a:t>
            </a:r>
            <a:r>
              <a:rPr lang="fr-FR" sz="2600" kern="0" dirty="0" err="1"/>
              <a:t>Shares</a:t>
            </a:r>
            <a:r>
              <a:rPr lang="fr-FR" sz="2600" kern="0" dirty="0"/>
              <a:t> Sites</a:t>
            </a:r>
          </a:p>
          <a:p>
            <a:pPr marL="800100" lvl="1" indent="-342900">
              <a:spcBef>
                <a:spcPct val="20000"/>
              </a:spcBef>
              <a:buClr>
                <a:schemeClr val="hlink"/>
              </a:buClr>
              <a:buSzPct val="65000"/>
              <a:buFont typeface="Wingdings" pitchFamily="2" charset="2"/>
              <a:buChar char="n"/>
              <a:defRPr/>
            </a:pPr>
            <a:r>
              <a:rPr lang="fr-FR" sz="2600" kern="0" dirty="0" smtClean="0">
                <a:latin typeface="+mn-lt"/>
                <a:cs typeface="+mn-cs"/>
              </a:rPr>
              <a:t>11 </a:t>
            </a:r>
            <a:r>
              <a:rPr lang="fr-FR" sz="2600" kern="0" dirty="0" err="1">
                <a:latin typeface="+mn-lt"/>
                <a:cs typeface="+mn-cs"/>
              </a:rPr>
              <a:t>Rooftop</a:t>
            </a:r>
            <a:endParaRPr lang="fr-FR" sz="2600" kern="0" dirty="0">
              <a:latin typeface="+mn-lt"/>
              <a:cs typeface="+mn-cs"/>
            </a:endParaRPr>
          </a:p>
          <a:p>
            <a:pPr marL="342900" indent="-342900">
              <a:spcBef>
                <a:spcPct val="20000"/>
              </a:spcBef>
              <a:buClr>
                <a:schemeClr val="hlink"/>
              </a:buClr>
              <a:buSzPct val="65000"/>
              <a:buFont typeface="Wingdings" pitchFamily="2" charset="2"/>
              <a:buChar char="n"/>
              <a:defRPr/>
            </a:pPr>
            <a:r>
              <a:rPr lang="fr-FR" sz="2800" b="1" kern="0" dirty="0">
                <a:ea typeface="Tahoma" pitchFamily="34" charset="0"/>
                <a:cs typeface="Tahoma" pitchFamily="34" charset="0"/>
              </a:rPr>
              <a:t>SOCOMAR</a:t>
            </a:r>
          </a:p>
          <a:p>
            <a:pPr marL="800100" lvl="1" indent="-342900">
              <a:spcBef>
                <a:spcPct val="20000"/>
              </a:spcBef>
              <a:buClr>
                <a:schemeClr val="hlink"/>
              </a:buClr>
              <a:buSzPct val="65000"/>
              <a:buFont typeface="Wingdings" pitchFamily="2" charset="2"/>
              <a:buChar char="n"/>
              <a:defRPr/>
            </a:pPr>
            <a:r>
              <a:rPr lang="fr-FR" sz="2600" kern="0" dirty="0"/>
              <a:t>02 Liaisons Fibre </a:t>
            </a:r>
            <a:r>
              <a:rPr lang="fr-FR" sz="2600" kern="0" dirty="0" smtClean="0"/>
              <a:t>Optique</a:t>
            </a:r>
          </a:p>
          <a:p>
            <a:pPr marL="800100" lvl="1" indent="-342900">
              <a:spcBef>
                <a:spcPct val="20000"/>
              </a:spcBef>
              <a:buClr>
                <a:schemeClr val="hlink"/>
              </a:buClr>
              <a:buSzPct val="65000"/>
              <a:buFont typeface="Wingdings" pitchFamily="2" charset="2"/>
              <a:buChar char="n"/>
              <a:defRPr/>
            </a:pPr>
            <a:r>
              <a:rPr lang="fr-FR" sz="2600" kern="0" dirty="0" smtClean="0"/>
              <a:t>Un Abris en aluminium</a:t>
            </a:r>
            <a:endParaRPr lang="fr-FR" sz="2600" kern="0" dirty="0"/>
          </a:p>
          <a:p>
            <a:pPr marL="342900" indent="-342900">
              <a:spcBef>
                <a:spcPct val="20000"/>
              </a:spcBef>
              <a:buClr>
                <a:schemeClr val="hlink"/>
              </a:buClr>
              <a:buSzPct val="65000"/>
              <a:buFont typeface="Wingdings" pitchFamily="2" charset="2"/>
              <a:buChar char="n"/>
              <a:defRPr/>
            </a:pPr>
            <a:r>
              <a:rPr lang="fr-FR" sz="2800" b="1" kern="0" dirty="0">
                <a:ea typeface="Tahoma" pitchFamily="34" charset="0"/>
                <a:cs typeface="Tahoma" pitchFamily="34" charset="0"/>
              </a:rPr>
              <a:t>SERVITEL INTELEC</a:t>
            </a:r>
          </a:p>
          <a:p>
            <a:pPr marL="800100" lvl="1" indent="-342900">
              <a:spcBef>
                <a:spcPct val="20000"/>
              </a:spcBef>
              <a:buClr>
                <a:schemeClr val="hlink"/>
              </a:buClr>
              <a:buSzPct val="65000"/>
              <a:buFont typeface="Wingdings" pitchFamily="2" charset="2"/>
              <a:buChar char="n"/>
              <a:defRPr/>
            </a:pPr>
            <a:r>
              <a:rPr lang="fr-FR" sz="2600" kern="0" dirty="0"/>
              <a:t>Plusieurs Interventions de raccordement Fibre Optique</a:t>
            </a:r>
          </a:p>
          <a:p>
            <a:pPr marL="342900" indent="-342900">
              <a:spcBef>
                <a:spcPct val="20000"/>
              </a:spcBef>
              <a:buClr>
                <a:schemeClr val="hlink"/>
              </a:buClr>
              <a:buSzPct val="65000"/>
              <a:buFont typeface="Wingdings" pitchFamily="2" charset="2"/>
              <a:buChar char="n"/>
              <a:defRPr/>
            </a:pPr>
            <a:r>
              <a:rPr lang="fr-FR" sz="2800" b="1" kern="0" dirty="0" smtClean="0">
                <a:ea typeface="Tahoma" pitchFamily="34" charset="0"/>
                <a:cs typeface="Tahoma" pitchFamily="34" charset="0"/>
              </a:rPr>
              <a:t>FGCL</a:t>
            </a:r>
            <a:endParaRPr lang="fr-FR" sz="2800" b="1" kern="0" dirty="0">
              <a:ea typeface="Tahoma" pitchFamily="34" charset="0"/>
              <a:cs typeface="Tahoma" pitchFamily="34" charset="0"/>
            </a:endParaRPr>
          </a:p>
          <a:p>
            <a:pPr marL="800100" lvl="1" indent="-342900">
              <a:spcBef>
                <a:spcPct val="20000"/>
              </a:spcBef>
              <a:buClr>
                <a:schemeClr val="hlink"/>
              </a:buClr>
              <a:buSzPct val="65000"/>
              <a:buFont typeface="Wingdings" pitchFamily="2" charset="2"/>
              <a:buChar char="n"/>
              <a:defRPr/>
            </a:pPr>
            <a:r>
              <a:rPr lang="fr-FR" sz="2600" kern="0" dirty="0"/>
              <a:t>Plusieurs interventions de raccordement Fibre Optique pose de nouvelles </a:t>
            </a:r>
            <a:r>
              <a:rPr lang="fr-FR" sz="2600" kern="0" dirty="0" smtClean="0"/>
              <a:t>liaisons</a:t>
            </a:r>
          </a:p>
          <a:p>
            <a:pPr marL="800100" lvl="1" indent="-342900">
              <a:spcBef>
                <a:spcPct val="20000"/>
              </a:spcBef>
              <a:buClr>
                <a:schemeClr val="hlink"/>
              </a:buClr>
              <a:buSzPct val="65000"/>
              <a:buFont typeface="Wingdings" pitchFamily="2" charset="2"/>
              <a:buChar char="n"/>
              <a:defRPr/>
            </a:pPr>
            <a:r>
              <a:rPr lang="fr-FR" sz="2600" kern="0" dirty="0" smtClean="0"/>
              <a:t>Étude de mise sur pied d’interconnexion de station PHP par fibre optique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9"/>
          <p:cNvSpPr txBox="1">
            <a:spLocks noChangeArrowheads="1"/>
          </p:cNvSpPr>
          <p:nvPr/>
        </p:nvSpPr>
        <p:spPr bwMode="auto">
          <a:xfrm>
            <a:off x="214313" y="467544"/>
            <a:ext cx="6072207" cy="2817813"/>
          </a:xfrm>
          <a:prstGeom prst="rect">
            <a:avLst/>
          </a:prstGeom>
          <a:noFill/>
          <a:ln w="9525">
            <a:noFill/>
            <a:miter lim="800000"/>
            <a:headEnd/>
            <a:tailEnd/>
          </a:ln>
          <a:effectLst/>
        </p:spPr>
        <p:txBody>
          <a:bodyPr/>
          <a:lstStyle/>
          <a:p>
            <a:pPr marL="800100" lvl="1" indent="-342900">
              <a:spcBef>
                <a:spcPct val="20000"/>
              </a:spcBef>
              <a:buClr>
                <a:schemeClr val="hlink"/>
              </a:buClr>
              <a:buSzPct val="65000"/>
              <a:buFont typeface="Wingdings" pitchFamily="2" charset="2"/>
              <a:buChar char="n"/>
              <a:defRPr/>
            </a:pPr>
            <a:r>
              <a:rPr lang="fr-FR" sz="2600" kern="0" dirty="0" smtClean="0"/>
              <a:t>Interconnexion par Fibre Optique des stations de traitement de banane (24km)</a:t>
            </a:r>
          </a:p>
          <a:p>
            <a:pPr marL="800100" lvl="1" indent="-342900">
              <a:spcBef>
                <a:spcPct val="20000"/>
              </a:spcBef>
              <a:buClr>
                <a:schemeClr val="hlink"/>
              </a:buClr>
              <a:buSzPct val="65000"/>
              <a:buFont typeface="Wingdings" pitchFamily="2" charset="2"/>
              <a:buChar char="n"/>
              <a:defRPr/>
            </a:pPr>
            <a:r>
              <a:rPr lang="fr-FR" sz="2600" kern="0" dirty="0" smtClean="0"/>
              <a:t>Attente de lancement du même projet dans d’autres secteurs (environs 30km)</a:t>
            </a:r>
          </a:p>
          <a:p>
            <a:pPr marL="342900" indent="-342900">
              <a:spcBef>
                <a:spcPct val="20000"/>
              </a:spcBef>
              <a:buClr>
                <a:schemeClr val="hlink"/>
              </a:buClr>
              <a:buSzPct val="65000"/>
              <a:buFont typeface="Wingdings" pitchFamily="2" charset="2"/>
              <a:buChar char="n"/>
              <a:defRPr/>
            </a:pPr>
            <a:r>
              <a:rPr lang="fr-FR" sz="2800" b="1" kern="0" dirty="0" smtClean="0">
                <a:ea typeface="Tahoma" pitchFamily="34" charset="0"/>
                <a:cs typeface="Tahoma" pitchFamily="34" charset="0"/>
              </a:rPr>
              <a:t>AGINET (RDC)</a:t>
            </a:r>
          </a:p>
          <a:p>
            <a:pPr marL="800100" lvl="1" indent="-342900">
              <a:spcBef>
                <a:spcPct val="20000"/>
              </a:spcBef>
              <a:buClr>
                <a:schemeClr val="hlink"/>
              </a:buClr>
              <a:buSzPct val="65000"/>
              <a:buFont typeface="Wingdings" pitchFamily="2" charset="2"/>
              <a:buChar char="n"/>
              <a:defRPr/>
            </a:pPr>
            <a:r>
              <a:rPr lang="fr-FR" sz="2600" kern="0" dirty="0" smtClean="0"/>
              <a:t>Étude du Projet «CAB5 » Fibre Optique</a:t>
            </a:r>
          </a:p>
          <a:p>
            <a:pPr marL="342900" indent="-342900">
              <a:spcBef>
                <a:spcPct val="20000"/>
              </a:spcBef>
              <a:buClr>
                <a:schemeClr val="hlink"/>
              </a:buClr>
              <a:buSzPct val="65000"/>
              <a:buFont typeface="Wingdings" pitchFamily="2" charset="2"/>
              <a:buChar char="n"/>
              <a:defRPr/>
            </a:pPr>
            <a:r>
              <a:rPr lang="fr-FR" sz="2800" b="1" kern="0" dirty="0" smtClean="0">
                <a:ea typeface="Tahoma" pitchFamily="34" charset="0"/>
                <a:cs typeface="Tahoma" pitchFamily="34" charset="0"/>
              </a:rPr>
              <a:t>ALSYS</a:t>
            </a:r>
          </a:p>
          <a:p>
            <a:pPr marL="800100" lvl="1" indent="-342900">
              <a:spcBef>
                <a:spcPct val="20000"/>
              </a:spcBef>
              <a:buClr>
                <a:schemeClr val="hlink"/>
              </a:buClr>
              <a:buSzPct val="65000"/>
              <a:buFont typeface="Wingdings" pitchFamily="2" charset="2"/>
              <a:buChar char="n"/>
              <a:defRPr/>
            </a:pPr>
            <a:r>
              <a:rPr lang="fr-FR" sz="2600" kern="0" dirty="0" smtClean="0"/>
              <a:t>Fourniture matériels et matériaux pour projet fibre optique au Tchad</a:t>
            </a:r>
          </a:p>
          <a:p>
            <a:pPr marL="342900" indent="-342900">
              <a:spcBef>
                <a:spcPct val="20000"/>
              </a:spcBef>
              <a:buClr>
                <a:schemeClr val="hlink"/>
              </a:buClr>
              <a:buSzPct val="65000"/>
              <a:buFont typeface="Wingdings" pitchFamily="2" charset="2"/>
              <a:buChar char="n"/>
              <a:defRPr/>
            </a:pPr>
            <a:r>
              <a:rPr lang="fr-FR" sz="2800" b="1" kern="0" dirty="0" smtClean="0"/>
              <a:t>GLOBELEQ</a:t>
            </a:r>
          </a:p>
          <a:p>
            <a:pPr marL="800100" lvl="1" indent="-342900">
              <a:spcBef>
                <a:spcPct val="20000"/>
              </a:spcBef>
              <a:buClr>
                <a:schemeClr val="hlink"/>
              </a:buClr>
              <a:buSzPct val="65000"/>
              <a:buFont typeface="Wingdings" pitchFamily="2" charset="2"/>
              <a:buChar char="n"/>
              <a:defRPr/>
            </a:pPr>
            <a:r>
              <a:rPr lang="fr-FR" sz="2800" kern="0" dirty="0" smtClean="0"/>
              <a:t>Réhabilitation du domicile du DGA de KPDC (Peinture, Carreaux Menuiserie aluminium et Staff)</a:t>
            </a:r>
          </a:p>
          <a:p>
            <a:pPr marL="800100" lvl="1" indent="-342900">
              <a:spcBef>
                <a:spcPct val="20000"/>
              </a:spcBef>
              <a:buClr>
                <a:schemeClr val="hlink"/>
              </a:buClr>
              <a:buSzPct val="65000"/>
              <a:buFont typeface="Wingdings" pitchFamily="2" charset="2"/>
              <a:buChar char="n"/>
              <a:defRPr/>
            </a:pPr>
            <a:r>
              <a:rPr lang="fr-FR" sz="2800" b="1" kern="0" dirty="0" smtClean="0"/>
              <a:t>Réhabilitation </a:t>
            </a:r>
            <a:r>
              <a:rPr lang="fr-FR" sz="2800" b="1" kern="0" dirty="0" smtClean="0"/>
              <a:t>de l’école maternelle de </a:t>
            </a:r>
            <a:r>
              <a:rPr lang="fr-FR" sz="2800" b="1" kern="0" dirty="0" err="1" smtClean="0"/>
              <a:t>Yatchika</a:t>
            </a:r>
            <a:endParaRPr lang="fr-FR" sz="2800" b="1" kern="0" dirty="0" smtClean="0"/>
          </a:p>
          <a:p>
            <a:pPr marL="800100" lvl="1" indent="-342900">
              <a:spcBef>
                <a:spcPct val="20000"/>
              </a:spcBef>
              <a:buClr>
                <a:schemeClr val="hlink"/>
              </a:buClr>
              <a:buSzPct val="65000"/>
              <a:buFont typeface="Wingdings" pitchFamily="2" charset="2"/>
              <a:buChar char="n"/>
              <a:defRPr/>
            </a:pPr>
            <a:endParaRPr lang="fr-FR" sz="2800" b="1" kern="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txBox="1">
            <a:spLocks noChangeArrowheads="1"/>
          </p:cNvSpPr>
          <p:nvPr/>
        </p:nvSpPr>
        <p:spPr bwMode="auto">
          <a:xfrm>
            <a:off x="214313" y="857224"/>
            <a:ext cx="6072207" cy="2817813"/>
          </a:xfrm>
          <a:prstGeom prst="rect">
            <a:avLst/>
          </a:prstGeom>
          <a:noFill/>
          <a:ln w="9525">
            <a:noFill/>
            <a:miter lim="800000"/>
            <a:headEnd/>
            <a:tailEnd/>
          </a:ln>
          <a:effectLst/>
        </p:spPr>
        <p:txBody>
          <a:bodyPr/>
          <a:lstStyle/>
          <a:p>
            <a:pPr marL="800100" lvl="1" indent="-342900">
              <a:spcBef>
                <a:spcPct val="20000"/>
              </a:spcBef>
              <a:buClr>
                <a:schemeClr val="hlink"/>
              </a:buClr>
              <a:buSzPct val="65000"/>
              <a:buFont typeface="Wingdings" pitchFamily="2" charset="2"/>
              <a:buChar char="n"/>
              <a:defRPr/>
            </a:pPr>
            <a:r>
              <a:rPr lang="fr-FR" sz="2800" kern="0" dirty="0" smtClean="0"/>
              <a:t>Réhabilitation de l’école maternelle de </a:t>
            </a:r>
            <a:r>
              <a:rPr lang="fr-FR" sz="2800" kern="0" dirty="0" err="1" smtClean="0"/>
              <a:t>Yatchika</a:t>
            </a:r>
            <a:endParaRPr lang="fr-FR" sz="2800" kern="0" dirty="0" smtClean="0"/>
          </a:p>
          <a:p>
            <a:pPr marL="800100" lvl="1" indent="-342900">
              <a:spcBef>
                <a:spcPct val="20000"/>
              </a:spcBef>
              <a:buClr>
                <a:schemeClr val="hlink"/>
              </a:buClr>
              <a:buSzPct val="65000"/>
              <a:buFont typeface="Wingdings" pitchFamily="2" charset="2"/>
              <a:buChar char="n"/>
              <a:defRPr/>
            </a:pPr>
            <a:r>
              <a:rPr lang="fr-FR" sz="2800" kern="0" dirty="0" smtClean="0"/>
              <a:t>Réhabilitation de 6 cases riverains à Kribi</a:t>
            </a:r>
          </a:p>
          <a:p>
            <a:pPr marL="800100" lvl="1" indent="-342900">
              <a:spcBef>
                <a:spcPct val="20000"/>
              </a:spcBef>
              <a:buClr>
                <a:schemeClr val="hlink"/>
              </a:buClr>
              <a:buSzPct val="65000"/>
              <a:buFont typeface="Wingdings" pitchFamily="2" charset="2"/>
              <a:buChar char="n"/>
              <a:defRPr/>
            </a:pPr>
            <a:r>
              <a:rPr lang="fr-FR" sz="2800" kern="0" dirty="0" smtClean="0"/>
              <a:t>Construction de 6 cases à Kribi (En cours)</a:t>
            </a:r>
          </a:p>
          <a:p>
            <a:pPr marL="800100" lvl="1" indent="-342900">
              <a:spcBef>
                <a:spcPct val="20000"/>
              </a:spcBef>
              <a:buClr>
                <a:schemeClr val="hlink"/>
              </a:buClr>
              <a:buSzPct val="65000"/>
              <a:buFont typeface="Wingdings" pitchFamily="2" charset="2"/>
              <a:buChar char="n"/>
              <a:defRPr/>
            </a:pPr>
            <a:endParaRPr lang="fr-FR" sz="2800" kern="0" dirty="0" smtClean="0"/>
          </a:p>
          <a:p>
            <a:pPr marL="800100" lvl="1" indent="-342900">
              <a:spcBef>
                <a:spcPct val="20000"/>
              </a:spcBef>
              <a:buClr>
                <a:schemeClr val="hlink"/>
              </a:buClr>
              <a:buSzPct val="65000"/>
              <a:buFont typeface="Wingdings" pitchFamily="2" charset="2"/>
              <a:buChar char="n"/>
              <a:defRPr/>
            </a:pPr>
            <a:endParaRPr lang="fr-FR" sz="2800" kern="0" dirty="0"/>
          </a:p>
        </p:txBody>
      </p:sp>
    </p:spTree>
    <p:extLst>
      <p:ext uri="{BB962C8B-B14F-4D97-AF65-F5344CB8AC3E}">
        <p14:creationId xmlns:p14="http://schemas.microsoft.com/office/powerpoint/2010/main" val="201573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500042" y="952500"/>
            <a:ext cx="5572164" cy="1047750"/>
          </a:xfrm>
        </p:spPr>
        <p:txBody>
          <a:bodyPr anchor="b"/>
          <a:lstStyle/>
          <a:p>
            <a:pPr eaLnBrk="1" hangingPunct="1"/>
            <a:r>
              <a:rPr lang="fr-FR" b="1" dirty="0" smtClean="0">
                <a:solidFill>
                  <a:srgbClr val="009900"/>
                </a:solidFill>
              </a:rPr>
              <a:t>Qui sommes nous?</a:t>
            </a:r>
          </a:p>
        </p:txBody>
      </p:sp>
      <p:sp>
        <p:nvSpPr>
          <p:cNvPr id="17411" name="Rectangle 3"/>
          <p:cNvSpPr>
            <a:spLocks noGrp="1" noChangeArrowheads="1"/>
          </p:cNvSpPr>
          <p:nvPr>
            <p:ph type="body" idx="4294967295"/>
          </p:nvPr>
        </p:nvSpPr>
        <p:spPr>
          <a:xfrm>
            <a:off x="214313" y="2643188"/>
            <a:ext cx="6357937" cy="4095750"/>
          </a:xfrm>
        </p:spPr>
        <p:txBody>
          <a:bodyPr rtlCol="0">
            <a:normAutofit fontScale="92500" lnSpcReduction="20000"/>
          </a:bodyPr>
          <a:lstStyle/>
          <a:p>
            <a:pPr indent="0" algn="just" eaLnBrk="1" fontAlgn="auto" hangingPunct="1">
              <a:spcAft>
                <a:spcPts val="0"/>
              </a:spcAft>
              <a:buClr>
                <a:schemeClr val="tx2"/>
              </a:buClr>
              <a:buSzPct val="130000"/>
              <a:buFont typeface="Wingdings" pitchFamily="2" charset="2"/>
              <a:buNone/>
              <a:defRPr/>
            </a:pPr>
            <a:r>
              <a:rPr lang="fr-FR" sz="2800" dirty="0" err="1" smtClean="0">
                <a:solidFill>
                  <a:srgbClr val="009900"/>
                </a:solidFill>
                <a:latin typeface="Broadway" pitchFamily="82" charset="0"/>
              </a:rPr>
              <a:t>Resti</a:t>
            </a:r>
            <a:r>
              <a:rPr lang="fr-FR" sz="2800" dirty="0" smtClean="0">
                <a:solidFill>
                  <a:srgbClr val="FF0000"/>
                </a:solidFill>
                <a:latin typeface="Broadway" pitchFamily="82" charset="0"/>
              </a:rPr>
              <a:t>-</a:t>
            </a:r>
            <a:r>
              <a:rPr lang="fr-FR" sz="2800" dirty="0" err="1" smtClean="0">
                <a:solidFill>
                  <a:srgbClr val="FF0000"/>
                </a:solidFill>
                <a:latin typeface="Broadway" pitchFamily="82" charset="0"/>
              </a:rPr>
              <a:t>tech</a:t>
            </a:r>
            <a:r>
              <a:rPr lang="fr-FR" sz="2800" dirty="0" smtClean="0">
                <a:solidFill>
                  <a:srgbClr val="669900"/>
                </a:solidFill>
                <a:latin typeface="Broadway" pitchFamily="82" charset="0"/>
              </a:rPr>
              <a:t> </a:t>
            </a:r>
            <a:r>
              <a:rPr lang="fr-FR" sz="2800" dirty="0" smtClean="0"/>
              <a:t>est une société de prestations des services situé à </a:t>
            </a:r>
            <a:r>
              <a:rPr lang="fr-FR" sz="2800" dirty="0" err="1" smtClean="0"/>
              <a:t>Bépanda</a:t>
            </a:r>
            <a:r>
              <a:rPr lang="fr-FR" sz="2800" dirty="0" smtClean="0"/>
              <a:t> face Direction CAMTEL</a:t>
            </a:r>
          </a:p>
          <a:p>
            <a:pPr eaLnBrk="1" fontAlgn="auto" hangingPunct="1">
              <a:spcAft>
                <a:spcPts val="0"/>
              </a:spcAft>
              <a:buClr>
                <a:schemeClr val="tx2"/>
              </a:buClr>
              <a:buSzPct val="130000"/>
              <a:buFont typeface="Wingdings" pitchFamily="2" charset="2"/>
              <a:buNone/>
              <a:defRPr/>
            </a:pPr>
            <a:endParaRPr lang="fr-FR" sz="2000" dirty="0" smtClean="0">
              <a:solidFill>
                <a:srgbClr val="000000"/>
              </a:solidFill>
              <a:effectLst>
                <a:outerShdw blurRad="38100" dist="38100" dir="2700000" algn="tl">
                  <a:srgbClr val="FFFFFF"/>
                </a:outerShdw>
              </a:effectLst>
            </a:endParaRPr>
          </a:p>
          <a:p>
            <a:pPr algn="just" eaLnBrk="1" fontAlgn="auto" hangingPunct="1">
              <a:spcAft>
                <a:spcPts val="0"/>
              </a:spcAft>
              <a:buClr>
                <a:schemeClr val="tx2"/>
              </a:buClr>
              <a:buSzPct val="130000"/>
              <a:buFont typeface="Wingdings" pitchFamily="2" charset="2"/>
              <a:buChar char="§"/>
              <a:defRPr/>
            </a:pPr>
            <a:r>
              <a:rPr lang="fr-FR" sz="2800" b="1" u="sng" dirty="0" smtClean="0">
                <a:solidFill>
                  <a:srgbClr val="009900"/>
                </a:solidFill>
              </a:rPr>
              <a:t>Création</a:t>
            </a:r>
            <a:r>
              <a:rPr lang="fr-FR" sz="2800" dirty="0" smtClean="0">
                <a:solidFill>
                  <a:srgbClr val="7F812A"/>
                </a:solidFill>
              </a:rPr>
              <a:t>: </a:t>
            </a:r>
            <a:r>
              <a:rPr lang="fr-FR" sz="2800" dirty="0" smtClean="0"/>
              <a:t>Décembre</a:t>
            </a:r>
            <a:r>
              <a:rPr lang="en-US" sz="2800" dirty="0" smtClean="0"/>
              <a:t> </a:t>
            </a:r>
            <a:r>
              <a:rPr lang="fr-FR" sz="2800" dirty="0" smtClean="0"/>
              <a:t>2011 sous le sigle PRIME Sarl et devenu Restitution-Technologie en abrégé </a:t>
            </a:r>
            <a:r>
              <a:rPr lang="fr-FR" sz="2200" dirty="0" err="1" smtClean="0">
                <a:solidFill>
                  <a:srgbClr val="009900"/>
                </a:solidFill>
                <a:latin typeface="Broadway" pitchFamily="82" charset="0"/>
              </a:rPr>
              <a:t>Resti</a:t>
            </a:r>
            <a:r>
              <a:rPr lang="fr-FR" sz="2200" dirty="0" smtClean="0">
                <a:solidFill>
                  <a:srgbClr val="FF0000"/>
                </a:solidFill>
                <a:latin typeface="Broadway" pitchFamily="82" charset="0"/>
              </a:rPr>
              <a:t>-</a:t>
            </a:r>
            <a:r>
              <a:rPr lang="fr-FR" sz="2200" dirty="0" err="1" smtClean="0">
                <a:solidFill>
                  <a:srgbClr val="FF0000"/>
                </a:solidFill>
                <a:latin typeface="Broadway" pitchFamily="82" charset="0"/>
              </a:rPr>
              <a:t>tech</a:t>
            </a:r>
            <a:r>
              <a:rPr lang="fr-FR" sz="2200" dirty="0" smtClean="0">
                <a:solidFill>
                  <a:srgbClr val="669900"/>
                </a:solidFill>
                <a:latin typeface="Broadway" pitchFamily="82" charset="0"/>
              </a:rPr>
              <a:t> </a:t>
            </a:r>
            <a:r>
              <a:rPr lang="fr-FR" sz="2200" dirty="0" smtClean="0">
                <a:solidFill>
                  <a:srgbClr val="009900"/>
                </a:solidFill>
                <a:latin typeface="Broadway" pitchFamily="82" charset="0"/>
              </a:rPr>
              <a:t>Sarl</a:t>
            </a:r>
            <a:r>
              <a:rPr lang="fr-FR" sz="2800" dirty="0" smtClean="0"/>
              <a:t> en 2014</a:t>
            </a:r>
          </a:p>
          <a:p>
            <a:pPr eaLnBrk="1" fontAlgn="auto" hangingPunct="1">
              <a:spcAft>
                <a:spcPts val="0"/>
              </a:spcAft>
              <a:buClr>
                <a:schemeClr val="tx2"/>
              </a:buClr>
              <a:buSzPct val="130000"/>
              <a:buFont typeface="Wingdings" pitchFamily="2" charset="2"/>
              <a:buChar char="§"/>
              <a:defRPr/>
            </a:pPr>
            <a:r>
              <a:rPr lang="fr-FR" sz="2800" b="1" u="sng" dirty="0" smtClean="0">
                <a:solidFill>
                  <a:srgbClr val="009900"/>
                </a:solidFill>
              </a:rPr>
              <a:t>Objectif</a:t>
            </a:r>
            <a:r>
              <a:rPr lang="fr-FR" sz="2800" dirty="0" smtClean="0">
                <a:solidFill>
                  <a:srgbClr val="7F812A"/>
                </a:solidFill>
              </a:rPr>
              <a:t>: </a:t>
            </a:r>
            <a:r>
              <a:rPr lang="fr-FR" sz="2800" dirty="0" smtClean="0"/>
              <a:t>Fournir</a:t>
            </a:r>
            <a:r>
              <a:rPr lang="fr-FR" sz="2800" dirty="0" smtClean="0">
                <a:solidFill>
                  <a:schemeClr val="hlink"/>
                </a:solidFill>
              </a:rPr>
              <a:t> </a:t>
            </a:r>
            <a:r>
              <a:rPr lang="fr-FR" sz="2800" dirty="0" smtClean="0"/>
              <a:t>une gestion de projet innovante et une qualité de service au standard international</a:t>
            </a:r>
          </a:p>
          <a:p>
            <a:pPr eaLnBrk="1" fontAlgn="auto" hangingPunct="1">
              <a:spcAft>
                <a:spcPts val="0"/>
              </a:spcAft>
              <a:buSzPct val="130000"/>
              <a:buFont typeface="Wingdings" pitchFamily="2" charset="2"/>
              <a:buNone/>
              <a:defRPr/>
            </a:pPr>
            <a:endParaRPr lang="en-GB" sz="2800"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1000" fill="hold"/>
                                        <p:tgtEl>
                                          <p:spTgt spid="17410"/>
                                        </p:tgtEl>
                                        <p:attrNameLst>
                                          <p:attrName>ppt_w</p:attrName>
                                        </p:attrNameLst>
                                      </p:cBhvr>
                                      <p:tavLst>
                                        <p:tav tm="0">
                                          <p:val>
                                            <p:strVal val="#ppt_w+.3"/>
                                          </p:val>
                                        </p:tav>
                                        <p:tav tm="100000">
                                          <p:val>
                                            <p:strVal val="#ppt_w"/>
                                          </p:val>
                                        </p:tav>
                                      </p:tavLst>
                                    </p:anim>
                                    <p:anim calcmode="lin" valueType="num">
                                      <p:cBhvr>
                                        <p:cTn id="8" dur="1000" fill="hold"/>
                                        <p:tgtEl>
                                          <p:spTgt spid="17410"/>
                                        </p:tgtEl>
                                        <p:attrNameLst>
                                          <p:attrName>ppt_h</p:attrName>
                                        </p:attrNameLst>
                                      </p:cBhvr>
                                      <p:tavLst>
                                        <p:tav tm="0">
                                          <p:val>
                                            <p:strVal val="#ppt_h"/>
                                          </p:val>
                                        </p:tav>
                                        <p:tav tm="100000">
                                          <p:val>
                                            <p:strVal val="#ppt_h"/>
                                          </p:val>
                                        </p:tav>
                                      </p:tavLst>
                                    </p:anim>
                                    <p:animEffect transition="in" filter="fade">
                                      <p:cBhvr>
                                        <p:cTn id="9" dur="1000"/>
                                        <p:tgtEl>
                                          <p:spTgt spid="17410"/>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17411">
                                            <p:txEl>
                                              <p:pRg st="2" end="2"/>
                                            </p:txEl>
                                          </p:spTgt>
                                        </p:tgtEl>
                                        <p:attrNameLst>
                                          <p:attrName>style.visibility</p:attrName>
                                        </p:attrNameLst>
                                      </p:cBhvr>
                                      <p:to>
                                        <p:strVal val="visible"/>
                                      </p:to>
                                    </p:set>
                                    <p:animEffect transition="in" filter="checkerboard(across)">
                                      <p:cBhvr>
                                        <p:cTn id="14" dur="500"/>
                                        <p:tgtEl>
                                          <p:spTgt spid="17411">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17411">
                                            <p:txEl>
                                              <p:pRg st="0" end="0"/>
                                            </p:txEl>
                                          </p:spTgt>
                                        </p:tgtEl>
                                        <p:attrNameLst>
                                          <p:attrName>style.visibility</p:attrName>
                                        </p:attrNameLst>
                                      </p:cBhvr>
                                      <p:to>
                                        <p:strVal val="visible"/>
                                      </p:to>
                                    </p:set>
                                    <p:animEffect transition="in" filter="checkerboard(across)">
                                      <p:cBhvr>
                                        <p:cTn id="19" dur="500"/>
                                        <p:tgtEl>
                                          <p:spTgt spid="1741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17411">
                                            <p:txEl>
                                              <p:pRg st="3" end="3"/>
                                            </p:txEl>
                                          </p:spTgt>
                                        </p:tgtEl>
                                        <p:attrNameLst>
                                          <p:attrName>style.visibility</p:attrName>
                                        </p:attrNameLst>
                                      </p:cBhvr>
                                      <p:to>
                                        <p:strVal val="visible"/>
                                      </p:to>
                                    </p:set>
                                    <p:animEffect transition="in" filter="checkerboard(across)">
                                      <p:cBhvr>
                                        <p:cTn id="24" dur="500"/>
                                        <p:tgtEl>
                                          <p:spTgt spid="1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6"/>
          <p:cNvSpPr>
            <a:spLocks noGrp="1" noChangeArrowheads="1"/>
          </p:cNvSpPr>
          <p:nvPr>
            <p:ph type="title" idx="4294967295"/>
          </p:nvPr>
        </p:nvSpPr>
        <p:spPr>
          <a:xfrm>
            <a:off x="428625" y="714375"/>
            <a:ext cx="5857875" cy="977900"/>
          </a:xfrm>
        </p:spPr>
        <p:txBody>
          <a:bodyPr/>
          <a:lstStyle/>
          <a:p>
            <a:pPr eaLnBrk="1" hangingPunct="1"/>
            <a:r>
              <a:rPr lang="fr-FR" sz="3600" b="1" dirty="0" smtClean="0">
                <a:solidFill>
                  <a:srgbClr val="009900"/>
                </a:solidFill>
              </a:rPr>
              <a:t>POURQUOI NOUS CHOISIR ?</a:t>
            </a:r>
          </a:p>
        </p:txBody>
      </p:sp>
      <p:sp>
        <p:nvSpPr>
          <p:cNvPr id="50182" name="Rectangle 9"/>
          <p:cNvSpPr>
            <a:spLocks noGrp="1" noChangeArrowheads="1"/>
          </p:cNvSpPr>
          <p:nvPr>
            <p:ph type="body" sz="half" idx="4294967295"/>
          </p:nvPr>
        </p:nvSpPr>
        <p:spPr>
          <a:xfrm>
            <a:off x="928670" y="3357554"/>
            <a:ext cx="4875212" cy="3524250"/>
          </a:xfrm>
        </p:spPr>
        <p:txBody>
          <a:bodyPr rtlCol="0">
            <a:normAutofit/>
          </a:bodyPr>
          <a:lstStyle/>
          <a:p>
            <a:pPr eaLnBrk="1" fontAlgn="auto" hangingPunct="1">
              <a:spcAft>
                <a:spcPts val="0"/>
              </a:spcAft>
              <a:buFont typeface="Arial" pitchFamily="34" charset="0"/>
              <a:buChar char="•"/>
              <a:defRPr/>
            </a:pPr>
            <a:r>
              <a:rPr lang="fr-FR" sz="3600" b="1" dirty="0" smtClean="0"/>
              <a:t>L’ Engagement</a:t>
            </a:r>
          </a:p>
          <a:p>
            <a:pPr eaLnBrk="1" fontAlgn="auto" hangingPunct="1">
              <a:spcAft>
                <a:spcPts val="0"/>
              </a:spcAft>
              <a:buFont typeface="Arial" pitchFamily="34" charset="0"/>
              <a:buChar char="•"/>
              <a:defRPr/>
            </a:pPr>
            <a:r>
              <a:rPr lang="fr-FR" sz="3600" b="1" dirty="0" smtClean="0"/>
              <a:t>Le Professionnalisme</a:t>
            </a:r>
          </a:p>
          <a:p>
            <a:pPr eaLnBrk="1" fontAlgn="auto" hangingPunct="1">
              <a:spcAft>
                <a:spcPts val="0"/>
              </a:spcAft>
              <a:buFont typeface="Arial" pitchFamily="34" charset="0"/>
              <a:buChar char="•"/>
              <a:defRPr/>
            </a:pPr>
            <a:r>
              <a:rPr lang="fr-FR" sz="3600" b="1" dirty="0" smtClean="0"/>
              <a:t>La Flexibilité </a:t>
            </a:r>
          </a:p>
          <a:p>
            <a:pPr eaLnBrk="1" fontAlgn="auto" hangingPunct="1">
              <a:spcAft>
                <a:spcPts val="0"/>
              </a:spcAft>
              <a:buFont typeface="Arial" pitchFamily="34" charset="0"/>
              <a:buChar char="•"/>
              <a:defRPr/>
            </a:pPr>
            <a:r>
              <a:rPr lang="fr-FR" sz="3600" b="1" dirty="0" smtClean="0"/>
              <a:t>Le Dynamisme</a:t>
            </a:r>
          </a:p>
          <a:p>
            <a:pPr eaLnBrk="1" fontAlgn="auto" hangingPunct="1">
              <a:spcAft>
                <a:spcPts val="0"/>
              </a:spcAft>
              <a:buFont typeface="Arial" pitchFamily="34" charset="0"/>
              <a:buChar char="•"/>
              <a:defRPr/>
            </a:pPr>
            <a:r>
              <a:rPr lang="fr-FR" sz="3600" b="1" dirty="0" smtClean="0"/>
              <a:t>Le Respect des délais</a:t>
            </a:r>
            <a:endParaRPr lang="fr-FR" sz="2800" dirty="0" smtClean="0"/>
          </a:p>
        </p:txBody>
      </p:sp>
      <p:sp>
        <p:nvSpPr>
          <p:cNvPr id="27652" name="ZoneTexte 4"/>
          <p:cNvSpPr txBox="1">
            <a:spLocks noChangeArrowheads="1"/>
          </p:cNvSpPr>
          <p:nvPr/>
        </p:nvSpPr>
        <p:spPr bwMode="auto">
          <a:xfrm>
            <a:off x="2428868" y="7715272"/>
            <a:ext cx="4000528" cy="553998"/>
          </a:xfrm>
          <a:prstGeom prst="rect">
            <a:avLst/>
          </a:prstGeom>
          <a:noFill/>
          <a:ln w="9525">
            <a:noFill/>
            <a:miter lim="800000"/>
            <a:headEnd/>
            <a:tailEnd/>
          </a:ln>
        </p:spPr>
        <p:txBody>
          <a:bodyPr wrap="square">
            <a:spAutoFit/>
          </a:bodyPr>
          <a:lstStyle/>
          <a:p>
            <a:r>
              <a:rPr lang="fr-FR" i="1" dirty="0" err="1" smtClean="0">
                <a:solidFill>
                  <a:srgbClr val="009900"/>
                </a:solidFill>
                <a:latin typeface="Broadway" pitchFamily="82" charset="0"/>
              </a:rPr>
              <a:t>Resti</a:t>
            </a:r>
            <a:r>
              <a:rPr lang="fr-FR" i="1" dirty="0" smtClean="0">
                <a:solidFill>
                  <a:srgbClr val="009900"/>
                </a:solidFill>
                <a:latin typeface="Broadway" pitchFamily="82" charset="0"/>
              </a:rPr>
              <a:t>-</a:t>
            </a:r>
            <a:r>
              <a:rPr lang="fr-FR" i="1" dirty="0" err="1" smtClean="0">
                <a:solidFill>
                  <a:srgbClr val="009900"/>
                </a:solidFill>
                <a:latin typeface="Broadway" pitchFamily="82" charset="0"/>
              </a:rPr>
              <a:t>tech</a:t>
            </a:r>
            <a:r>
              <a:rPr lang="fr-FR" b="1" i="1" dirty="0" smtClean="0">
                <a:solidFill>
                  <a:srgbClr val="669900"/>
                </a:solidFill>
              </a:rPr>
              <a:t> </a:t>
            </a:r>
            <a:r>
              <a:rPr lang="fr-FR" b="1" i="1" dirty="0">
                <a:solidFill>
                  <a:srgbClr val="009900"/>
                </a:solidFill>
              </a:rPr>
              <a:t>Sarl</a:t>
            </a:r>
            <a:r>
              <a:rPr lang="fr-FR" b="1" i="1" dirty="0">
                <a:solidFill>
                  <a:srgbClr val="669900"/>
                </a:solidFill>
              </a:rPr>
              <a:t>,</a:t>
            </a:r>
          </a:p>
          <a:p>
            <a:r>
              <a:rPr lang="fr-FR" sz="1200" b="1" dirty="0">
                <a:solidFill>
                  <a:srgbClr val="FF0000"/>
                </a:solidFill>
                <a:latin typeface="Arial" pitchFamily="34" charset="0"/>
                <a:cs typeface="Arial" pitchFamily="34" charset="0"/>
              </a:rPr>
              <a:t>Notre objectif </a:t>
            </a:r>
            <a:r>
              <a:rPr lang="fr-FR" sz="1200" b="1" dirty="0" smtClean="0">
                <a:solidFill>
                  <a:srgbClr val="FF0000"/>
                </a:solidFill>
                <a:latin typeface="Arial" pitchFamily="34" charset="0"/>
                <a:cs typeface="Arial" pitchFamily="34" charset="0"/>
              </a:rPr>
              <a:t> principal: </a:t>
            </a:r>
            <a:r>
              <a:rPr lang="fr-FR" sz="1200" b="1" dirty="0">
                <a:solidFill>
                  <a:srgbClr val="FF0000"/>
                </a:solidFill>
                <a:latin typeface="Arial" pitchFamily="34" charset="0"/>
                <a:cs typeface="Arial" pitchFamily="34" charset="0"/>
              </a:rPr>
              <a:t>c’est votre satisfaction</a:t>
            </a:r>
          </a:p>
        </p:txBody>
      </p:sp>
      <p:sp>
        <p:nvSpPr>
          <p:cNvPr id="2" name="Rectangle 6"/>
          <p:cNvSpPr>
            <a:spLocks noChangeArrowheads="1"/>
          </p:cNvSpPr>
          <p:nvPr/>
        </p:nvSpPr>
        <p:spPr bwMode="auto">
          <a:xfrm>
            <a:off x="500063" y="2071688"/>
            <a:ext cx="5857875" cy="977900"/>
          </a:xfrm>
          <a:prstGeom prst="rect">
            <a:avLst/>
          </a:prstGeom>
          <a:noFill/>
          <a:ln w="9525">
            <a:noFill/>
            <a:miter lim="800000"/>
            <a:headEnd/>
            <a:tailEnd/>
          </a:ln>
        </p:spPr>
        <p:txBody>
          <a:bodyPr anchor="ctr"/>
          <a:lstStyle/>
          <a:p>
            <a:pPr algn="ctr">
              <a:defRPr/>
            </a:pPr>
            <a:r>
              <a:rPr lang="fr-FR" sz="2000" b="1" dirty="0">
                <a:latin typeface="Arial" charset="0"/>
              </a:rPr>
              <a:t>CINQ RAISONS FONDAMENTALES  POUR NOUS CHOISIR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4"/>
          <p:cNvSpPr>
            <a:spLocks noGrp="1" noChangeArrowheads="1"/>
          </p:cNvSpPr>
          <p:nvPr>
            <p:ph type="title" idx="4294967295"/>
          </p:nvPr>
        </p:nvSpPr>
        <p:spPr>
          <a:xfrm>
            <a:off x="285750" y="928688"/>
            <a:ext cx="6286500" cy="976312"/>
          </a:xfrm>
        </p:spPr>
        <p:txBody>
          <a:bodyPr rtlCol="0">
            <a:normAutofit fontScale="90000"/>
          </a:bodyPr>
          <a:lstStyle/>
          <a:p>
            <a:pPr eaLnBrk="1" fontAlgn="auto" hangingPunct="1">
              <a:spcAft>
                <a:spcPts val="0"/>
              </a:spcAft>
              <a:defRPr/>
            </a:pPr>
            <a:r>
              <a:rPr lang="fr-FR" sz="4000" b="1" dirty="0" smtClean="0">
                <a:solidFill>
                  <a:srgbClr val="009900"/>
                </a:solidFill>
              </a:rPr>
              <a:t>Nos stratégies managériales des projets</a:t>
            </a:r>
          </a:p>
        </p:txBody>
      </p:sp>
      <p:sp>
        <p:nvSpPr>
          <p:cNvPr id="5125" name="Rectangle 7"/>
          <p:cNvSpPr>
            <a:spLocks noGrp="1" noChangeArrowheads="1"/>
          </p:cNvSpPr>
          <p:nvPr>
            <p:ph type="body" idx="4294967295"/>
          </p:nvPr>
        </p:nvSpPr>
        <p:spPr>
          <a:xfrm>
            <a:off x="357188" y="2286000"/>
            <a:ext cx="6072187" cy="4800600"/>
          </a:xfrm>
        </p:spPr>
        <p:txBody>
          <a:bodyPr rtlCol="0">
            <a:normAutofit fontScale="92500"/>
          </a:bodyPr>
          <a:lstStyle/>
          <a:p>
            <a:pPr algn="just" eaLnBrk="1" fontAlgn="auto" hangingPunct="1">
              <a:lnSpc>
                <a:spcPct val="90000"/>
              </a:lnSpc>
              <a:spcAft>
                <a:spcPts val="1800"/>
              </a:spcAft>
              <a:buFont typeface="Wingdings" pitchFamily="2" charset="2"/>
              <a:buNone/>
              <a:defRPr/>
            </a:pPr>
            <a:r>
              <a:rPr lang="fr-FR" sz="3600" dirty="0" smtClean="0"/>
              <a:t>    Elles ont été développées pour :</a:t>
            </a:r>
          </a:p>
          <a:p>
            <a:pPr algn="just" eaLnBrk="1" fontAlgn="auto" hangingPunct="1">
              <a:lnSpc>
                <a:spcPct val="90000"/>
              </a:lnSpc>
              <a:spcAft>
                <a:spcPts val="0"/>
              </a:spcAft>
              <a:buClr>
                <a:schemeClr val="tx2"/>
              </a:buClr>
              <a:buFont typeface="Arial" pitchFamily="34" charset="0"/>
              <a:buChar char="•"/>
              <a:defRPr/>
            </a:pPr>
            <a:r>
              <a:rPr lang="fr-FR" sz="2800" dirty="0" smtClean="0"/>
              <a:t>Privilégier la qualité du service en tout temps et en tout lieu.</a:t>
            </a:r>
          </a:p>
          <a:p>
            <a:pPr algn="just" eaLnBrk="1" fontAlgn="auto" hangingPunct="1">
              <a:lnSpc>
                <a:spcPct val="90000"/>
              </a:lnSpc>
              <a:spcAft>
                <a:spcPts val="0"/>
              </a:spcAft>
              <a:buClr>
                <a:schemeClr val="tx2"/>
              </a:buClr>
              <a:buFont typeface="Wingdings" pitchFamily="2" charset="2"/>
              <a:buNone/>
              <a:defRPr/>
            </a:pPr>
            <a:endParaRPr lang="fr-FR" sz="1400" dirty="0" smtClean="0"/>
          </a:p>
          <a:p>
            <a:pPr algn="just" eaLnBrk="1" fontAlgn="auto" hangingPunct="1">
              <a:lnSpc>
                <a:spcPct val="90000"/>
              </a:lnSpc>
              <a:spcAft>
                <a:spcPts val="0"/>
              </a:spcAft>
              <a:buClr>
                <a:schemeClr val="tx2"/>
              </a:buClr>
              <a:buFont typeface="Arial" pitchFamily="34" charset="0"/>
              <a:buChar char="•"/>
              <a:defRPr/>
            </a:pPr>
            <a:r>
              <a:rPr lang="fr-FR" sz="2800" dirty="0" smtClean="0"/>
              <a:t>Livrer le travail absolument dans les délais.</a:t>
            </a:r>
          </a:p>
          <a:p>
            <a:pPr algn="just" eaLnBrk="1" fontAlgn="auto" hangingPunct="1">
              <a:lnSpc>
                <a:spcPct val="90000"/>
              </a:lnSpc>
              <a:spcAft>
                <a:spcPts val="0"/>
              </a:spcAft>
              <a:buClr>
                <a:schemeClr val="tx2"/>
              </a:buClr>
              <a:buFont typeface="Wingdings" pitchFamily="2" charset="2"/>
              <a:buNone/>
              <a:defRPr/>
            </a:pPr>
            <a:endParaRPr lang="fr-FR" sz="1400" dirty="0" smtClean="0"/>
          </a:p>
          <a:p>
            <a:pPr algn="just" eaLnBrk="1" fontAlgn="auto" hangingPunct="1">
              <a:lnSpc>
                <a:spcPct val="90000"/>
              </a:lnSpc>
              <a:spcAft>
                <a:spcPts val="0"/>
              </a:spcAft>
              <a:buClr>
                <a:schemeClr val="tx2"/>
              </a:buClr>
              <a:buFont typeface="Arial" pitchFamily="34" charset="0"/>
              <a:buChar char="•"/>
              <a:defRPr/>
            </a:pPr>
            <a:r>
              <a:rPr lang="fr-FR" sz="2800" dirty="0" smtClean="0"/>
              <a:t>Recruter les collaborateurs les plus compétents.</a:t>
            </a:r>
            <a:endParaRPr lang="fr-FR" sz="1400" dirty="0" smtClean="0"/>
          </a:p>
          <a:p>
            <a:pPr algn="just" eaLnBrk="1" fontAlgn="auto" hangingPunct="1">
              <a:lnSpc>
                <a:spcPct val="90000"/>
              </a:lnSpc>
              <a:spcAft>
                <a:spcPts val="0"/>
              </a:spcAft>
              <a:buClr>
                <a:schemeClr val="tx2"/>
              </a:buClr>
              <a:buFont typeface="Wingdings" pitchFamily="2" charset="2"/>
              <a:buNone/>
              <a:defRPr/>
            </a:pPr>
            <a:endParaRPr lang="fr-FR" sz="1400" dirty="0" smtClean="0"/>
          </a:p>
          <a:p>
            <a:pPr algn="just" eaLnBrk="1" fontAlgn="auto" hangingPunct="1">
              <a:lnSpc>
                <a:spcPct val="90000"/>
              </a:lnSpc>
              <a:spcAft>
                <a:spcPts val="0"/>
              </a:spcAft>
              <a:buClr>
                <a:schemeClr val="tx2"/>
              </a:buClr>
              <a:buFont typeface="Arial" pitchFamily="34" charset="0"/>
              <a:buChar char="•"/>
              <a:defRPr/>
            </a:pPr>
            <a:r>
              <a:rPr lang="fr-FR" sz="2800" dirty="0" smtClean="0"/>
              <a:t>Mettre à la disposition de nos techniciens les outils les plus appropriés.</a:t>
            </a:r>
          </a:p>
          <a:p>
            <a:pPr algn="just" eaLnBrk="1" fontAlgn="auto" hangingPunct="1">
              <a:lnSpc>
                <a:spcPct val="90000"/>
              </a:lnSpc>
              <a:spcAft>
                <a:spcPts val="0"/>
              </a:spcAft>
              <a:buFont typeface="Wingdings" pitchFamily="2" charset="2"/>
              <a:buNone/>
              <a:defRPr/>
            </a:pPr>
            <a:endParaRPr lang="en-GB"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928688" y="285750"/>
            <a:ext cx="3857625" cy="750888"/>
          </a:xfrm>
        </p:spPr>
        <p:txBody>
          <a:bodyPr anchor="b"/>
          <a:lstStyle/>
          <a:p>
            <a:pPr eaLnBrk="1" hangingPunct="1"/>
            <a:r>
              <a:rPr lang="fr-FR" sz="4000" b="1" dirty="0" smtClean="0">
                <a:solidFill>
                  <a:srgbClr val="009900"/>
                </a:solidFill>
              </a:rPr>
              <a:t>Notre vision </a:t>
            </a:r>
          </a:p>
        </p:txBody>
      </p:sp>
      <p:sp>
        <p:nvSpPr>
          <p:cNvPr id="18435" name="Rectangle 3"/>
          <p:cNvSpPr>
            <a:spLocks noGrp="1" noChangeArrowheads="1"/>
          </p:cNvSpPr>
          <p:nvPr>
            <p:ph type="body" idx="4294967295"/>
          </p:nvPr>
        </p:nvSpPr>
        <p:spPr>
          <a:xfrm>
            <a:off x="357188" y="1000125"/>
            <a:ext cx="6108700" cy="6105525"/>
          </a:xfrm>
        </p:spPr>
        <p:txBody>
          <a:bodyPr/>
          <a:lstStyle/>
          <a:p>
            <a:pPr>
              <a:defRPr/>
            </a:pPr>
            <a:r>
              <a:rPr lang="fr-FR" sz="2200" dirty="0" smtClean="0"/>
              <a:t> 	Etant dans un monde où la technologie est devenu un élément incontournable, nous constatons que l’Afrique s’est longtemps trouvé à la traîne des investissements et capacités technologiques, bloquant par le fait même son avenir. Cette situation a longtemps fait le lit d’une consommation et d’un entreprenariat extravertis.</a:t>
            </a:r>
          </a:p>
          <a:p>
            <a:pPr>
              <a:defRPr/>
            </a:pPr>
            <a:r>
              <a:rPr lang="fr-FR" sz="2200" dirty="0" smtClean="0"/>
              <a:t>De ce fait, au prix de notre engagement, nous pensons à "</a:t>
            </a:r>
            <a:r>
              <a:rPr lang="fr-FR" sz="2200" b="1" dirty="0" smtClean="0"/>
              <a:t>Restitution </a:t>
            </a:r>
            <a:r>
              <a:rPr lang="fr-FR" sz="2200" b="1" dirty="0" err="1" smtClean="0"/>
              <a:t>Technology</a:t>
            </a:r>
            <a:r>
              <a:rPr lang="fr-FR" sz="2200" dirty="0" smtClean="0"/>
              <a:t>" que, impossible n’est pas Camerounais encore moins Africain.</a:t>
            </a:r>
          </a:p>
          <a:p>
            <a:pPr>
              <a:defRPr/>
            </a:pPr>
            <a:r>
              <a:rPr lang="fr-FR" sz="2200" dirty="0" smtClean="0"/>
              <a:t>Le sens de responsabilité, le respect des valeurs de nos clients, le soucis de lutter contre le chômage des jeunes  font de nous une entreprise dynamique doté d’un ambitieux portefeuille d’activités. Confère </a:t>
            </a:r>
            <a:r>
              <a:rPr lang="fr-FR" sz="2200" dirty="0" smtClean="0">
                <a:cs typeface="Tahoma" pitchFamily="34" charset="0"/>
              </a:rPr>
              <a:t>“</a:t>
            </a:r>
            <a:r>
              <a:rPr lang="fr-FR" sz="2200" b="1" dirty="0" smtClean="0">
                <a:solidFill>
                  <a:srgbClr val="FF0000"/>
                </a:solidFill>
              </a:rPr>
              <a:t>services</a:t>
            </a:r>
            <a:r>
              <a:rPr lang="fr-FR" sz="2200" dirty="0" smtClean="0">
                <a:cs typeface="Tahoma" pitchFamily="34" charset="0"/>
              </a:rPr>
              <a:t>”</a:t>
            </a:r>
            <a:r>
              <a:rPr lang="fr-FR" sz="2200" dirty="0" smtClean="0"/>
              <a:t>…</a:t>
            </a:r>
          </a:p>
          <a:p>
            <a:pPr>
              <a:defRPr/>
            </a:pPr>
            <a:r>
              <a:rPr lang="fr-FR" sz="2200" dirty="0" smtClean="0"/>
              <a:t>Nous ne nous arrêtons pas là, car nous sommes à long terme…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1000" fill="hold"/>
                                        <p:tgtEl>
                                          <p:spTgt spid="18434"/>
                                        </p:tgtEl>
                                        <p:attrNameLst>
                                          <p:attrName>ppt_w</p:attrName>
                                        </p:attrNameLst>
                                      </p:cBhvr>
                                      <p:tavLst>
                                        <p:tav tm="0">
                                          <p:val>
                                            <p:strVal val="#ppt_w+.3"/>
                                          </p:val>
                                        </p:tav>
                                        <p:tav tm="100000">
                                          <p:val>
                                            <p:strVal val="#ppt_w"/>
                                          </p:val>
                                        </p:tav>
                                      </p:tavLst>
                                    </p:anim>
                                    <p:anim calcmode="lin" valueType="num">
                                      <p:cBhvr>
                                        <p:cTn id="8" dur="1000" fill="hold"/>
                                        <p:tgtEl>
                                          <p:spTgt spid="18434"/>
                                        </p:tgtEl>
                                        <p:attrNameLst>
                                          <p:attrName>ppt_h</p:attrName>
                                        </p:attrNameLst>
                                      </p:cBhvr>
                                      <p:tavLst>
                                        <p:tav tm="0">
                                          <p:val>
                                            <p:strVal val="#ppt_h"/>
                                          </p:val>
                                        </p:tav>
                                        <p:tav tm="100000">
                                          <p:val>
                                            <p:strVal val="#ppt_h"/>
                                          </p:val>
                                        </p:tav>
                                      </p:tavLst>
                                    </p:anim>
                                    <p:animEffect transition="in" filter="fade">
                                      <p:cBhvr>
                                        <p:cTn id="9" dur="1000"/>
                                        <p:tgtEl>
                                          <p:spTgt spid="18434"/>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18435">
                                            <p:txEl>
                                              <p:pRg st="0" end="0"/>
                                            </p:txEl>
                                          </p:spTgt>
                                        </p:tgtEl>
                                        <p:attrNameLst>
                                          <p:attrName>style.visibility</p:attrName>
                                        </p:attrNameLst>
                                      </p:cBhvr>
                                      <p:to>
                                        <p:strVal val="visible"/>
                                      </p:to>
                                    </p:set>
                                    <p:animEffect transition="in" filter="checkerboard(across)">
                                      <p:cBhvr>
                                        <p:cTn id="14" dur="500"/>
                                        <p:tgtEl>
                                          <p:spTgt spid="1843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18435">
                                            <p:txEl>
                                              <p:pRg st="1" end="1"/>
                                            </p:txEl>
                                          </p:spTgt>
                                        </p:tgtEl>
                                        <p:attrNameLst>
                                          <p:attrName>style.visibility</p:attrName>
                                        </p:attrNameLst>
                                      </p:cBhvr>
                                      <p:to>
                                        <p:strVal val="visible"/>
                                      </p:to>
                                    </p:set>
                                    <p:animEffect transition="in" filter="checkerboard(across)">
                                      <p:cBhvr>
                                        <p:cTn id="19" dur="500"/>
                                        <p:tgtEl>
                                          <p:spTgt spid="1843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18435">
                                            <p:txEl>
                                              <p:pRg st="2" end="2"/>
                                            </p:txEl>
                                          </p:spTgt>
                                        </p:tgtEl>
                                        <p:attrNameLst>
                                          <p:attrName>style.visibility</p:attrName>
                                        </p:attrNameLst>
                                      </p:cBhvr>
                                      <p:to>
                                        <p:strVal val="visible"/>
                                      </p:to>
                                    </p:set>
                                    <p:animEffect transition="in" filter="checkerboard(across)">
                                      <p:cBhvr>
                                        <p:cTn id="24" dur="500"/>
                                        <p:tgtEl>
                                          <p:spTgt spid="1843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8435">
                                            <p:txEl>
                                              <p:pRg st="3" end="3"/>
                                            </p:txEl>
                                          </p:spTgt>
                                        </p:tgtEl>
                                        <p:attrNameLst>
                                          <p:attrName>style.visibility</p:attrName>
                                        </p:attrNameLst>
                                      </p:cBhvr>
                                      <p:to>
                                        <p:strVal val="visible"/>
                                      </p:to>
                                    </p:set>
                                    <p:animEffect transition="in" filter="checkerboard(across)">
                                      <p:cBhvr>
                                        <p:cTn id="29"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571500" y="571500"/>
            <a:ext cx="5143500" cy="1524000"/>
          </a:xfrm>
          <a:prstGeom prst="rect">
            <a:avLst/>
          </a:prstGeom>
          <a:noFill/>
          <a:ln w="9525">
            <a:noFill/>
            <a:miter lim="800000"/>
            <a:headEnd/>
            <a:tailEnd/>
          </a:ln>
          <a:effectLst/>
        </p:spPr>
        <p:txBody>
          <a:bodyPr anchor="b"/>
          <a:lstStyle/>
          <a:p>
            <a:pPr algn="ctr">
              <a:defRPr/>
            </a:pPr>
            <a:r>
              <a:rPr lang="fr-FR" sz="4000" b="1" dirty="0">
                <a:solidFill>
                  <a:srgbClr val="009900"/>
                </a:solidFill>
                <a:ea typeface="Tahoma" pitchFamily="34" charset="0"/>
                <a:cs typeface="Tahoma" pitchFamily="34" charset="0"/>
              </a:rPr>
              <a:t>NOS SERVICES </a:t>
            </a:r>
          </a:p>
        </p:txBody>
      </p:sp>
      <p:sp>
        <p:nvSpPr>
          <p:cNvPr id="3" name="Rectangle 3"/>
          <p:cNvSpPr txBox="1">
            <a:spLocks noChangeArrowheads="1"/>
          </p:cNvSpPr>
          <p:nvPr/>
        </p:nvSpPr>
        <p:spPr bwMode="auto">
          <a:xfrm>
            <a:off x="571480" y="2786050"/>
            <a:ext cx="5786478" cy="2224089"/>
          </a:xfrm>
          <a:prstGeom prst="rect">
            <a:avLst/>
          </a:prstGeom>
          <a:noFill/>
          <a:ln w="9525">
            <a:noFill/>
            <a:miter lim="800000"/>
            <a:headEnd/>
            <a:tailEnd/>
          </a:ln>
        </p:spPr>
        <p:txBody>
          <a:bodyPr/>
          <a:lstStyle/>
          <a:p>
            <a:pPr>
              <a:spcBef>
                <a:spcPts val="600"/>
              </a:spcBef>
              <a:buClr>
                <a:schemeClr val="tx2"/>
              </a:buClr>
              <a:buFont typeface="Wingdings" pitchFamily="2" charset="2"/>
              <a:buChar char="v"/>
            </a:pPr>
            <a:endParaRPr lang="fr-FR" sz="2800" b="1" dirty="0" smtClean="0"/>
          </a:p>
          <a:p>
            <a:pPr>
              <a:spcBef>
                <a:spcPts val="600"/>
              </a:spcBef>
              <a:buClr>
                <a:schemeClr val="tx2"/>
              </a:buClr>
              <a:buFont typeface="Wingdings" pitchFamily="2" charset="2"/>
              <a:buChar char="v"/>
            </a:pPr>
            <a:r>
              <a:rPr lang="fr-FR" sz="2800" dirty="0" smtClean="0">
                <a:latin typeface="Arial" charset="0"/>
              </a:rPr>
              <a:t> </a:t>
            </a:r>
            <a:r>
              <a:rPr lang="fr-FR" sz="2800" b="1" dirty="0" smtClean="0"/>
              <a:t>Bâtiment &amp; Travaux Public;</a:t>
            </a:r>
          </a:p>
          <a:p>
            <a:pPr>
              <a:spcBef>
                <a:spcPts val="600"/>
              </a:spcBef>
              <a:buClr>
                <a:schemeClr val="tx2"/>
              </a:buClr>
              <a:buFont typeface="Wingdings" pitchFamily="2" charset="2"/>
              <a:buChar char="v"/>
            </a:pPr>
            <a:r>
              <a:rPr lang="fr-FR" sz="2800" b="1" dirty="0" smtClean="0"/>
              <a:t> Télécommunication;</a:t>
            </a:r>
            <a:endParaRPr lang="fr-FR" sz="2800" b="1" dirty="0"/>
          </a:p>
          <a:p>
            <a:pPr>
              <a:spcBef>
                <a:spcPts val="600"/>
              </a:spcBef>
              <a:buClr>
                <a:schemeClr val="tx2"/>
              </a:buClr>
              <a:buFont typeface="Wingdings" pitchFamily="2" charset="2"/>
              <a:buChar char="v"/>
            </a:pPr>
            <a:r>
              <a:rPr lang="fr-FR" sz="2800" b="1" dirty="0"/>
              <a:t> </a:t>
            </a:r>
            <a:r>
              <a:rPr lang="fr-FR" sz="2800" b="1" dirty="0" smtClean="0"/>
              <a:t>Électricité; </a:t>
            </a:r>
            <a:endParaRPr lang="fr-FR" sz="2800" b="1" dirty="0"/>
          </a:p>
          <a:p>
            <a:pPr>
              <a:spcBef>
                <a:spcPts val="600"/>
              </a:spcBef>
              <a:buClr>
                <a:schemeClr val="tx2"/>
              </a:buClr>
              <a:buFont typeface="Wingdings" pitchFamily="2" charset="2"/>
              <a:buChar char="v"/>
            </a:pPr>
            <a:r>
              <a:rPr lang="fr-FR" sz="2800" b="1" dirty="0"/>
              <a:t> </a:t>
            </a:r>
            <a:r>
              <a:rPr lang="fr-FR" sz="2800" b="1" dirty="0" smtClean="0"/>
              <a:t>Fournitures diverses</a:t>
            </a:r>
            <a:r>
              <a:rPr lang="fr-FR" sz="2800" b="1" dirty="0" smtClean="0">
                <a:latin typeface="Arial" charset="0"/>
              </a:rPr>
              <a:t>.</a:t>
            </a:r>
            <a:endParaRPr lang="fr-FR" sz="2800" b="1"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checkerboard(across)">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heckerboard(across)">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checkerboard(across)">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checkerboard(across)">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458" name="Image 3" descr="Table de plan.bmp"/>
          <p:cNvPicPr>
            <a:picLocks noChangeAspect="1"/>
          </p:cNvPicPr>
          <p:nvPr/>
        </p:nvPicPr>
        <p:blipFill>
          <a:blip r:embed="rId2"/>
          <a:stretch>
            <a:fillRect/>
          </a:stretch>
        </p:blipFill>
        <p:spPr bwMode="auto">
          <a:xfrm>
            <a:off x="831852" y="4500563"/>
            <a:ext cx="2811462" cy="3243262"/>
          </a:xfrm>
          <a:prstGeom prst="rect">
            <a:avLst/>
          </a:prstGeom>
          <a:noFill/>
          <a:ln w="9525">
            <a:solidFill>
              <a:schemeClr val="bg1"/>
            </a:solidFill>
            <a:miter lim="800000"/>
            <a:headEnd/>
            <a:tailEnd/>
          </a:ln>
          <a:effectLst>
            <a:outerShdw blurRad="50800" dist="38100" dir="16200000" rotWithShape="0">
              <a:schemeClr val="bg1">
                <a:lumMod val="50000"/>
                <a:alpha val="40000"/>
              </a:schemeClr>
            </a:outerShdw>
          </a:effectLst>
        </p:spPr>
      </p:pic>
      <p:pic>
        <p:nvPicPr>
          <p:cNvPr id="7171" name="Picture 4"/>
          <p:cNvPicPr>
            <a:picLocks noChangeAspect="1" noChangeArrowheads="1"/>
          </p:cNvPicPr>
          <p:nvPr/>
        </p:nvPicPr>
        <p:blipFill>
          <a:blip r:embed="rId3"/>
          <a:srcRect/>
          <a:stretch>
            <a:fillRect/>
          </a:stretch>
        </p:blipFill>
        <p:spPr bwMode="auto">
          <a:xfrm>
            <a:off x="2428875" y="1428750"/>
            <a:ext cx="2273300" cy="3000375"/>
          </a:xfrm>
          <a:prstGeom prst="rect">
            <a:avLst/>
          </a:prstGeom>
          <a:noFill/>
          <a:ln w="9525">
            <a:noFill/>
            <a:miter lim="800000"/>
            <a:headEnd/>
            <a:tailEnd/>
          </a:ln>
        </p:spPr>
      </p:pic>
      <p:pic>
        <p:nvPicPr>
          <p:cNvPr id="19460" name="Picture 5"/>
          <p:cNvPicPr>
            <a:picLocks noChangeAspect="1" noChangeArrowheads="1"/>
          </p:cNvPicPr>
          <p:nvPr/>
        </p:nvPicPr>
        <p:blipFill>
          <a:blip r:embed="rId4"/>
          <a:srcRect/>
          <a:stretch>
            <a:fillRect/>
          </a:stretch>
        </p:blipFill>
        <p:spPr bwMode="auto">
          <a:xfrm>
            <a:off x="3983038" y="4572000"/>
            <a:ext cx="2589212" cy="3214688"/>
          </a:xfrm>
          <a:prstGeom prst="rect">
            <a:avLst/>
          </a:prstGeom>
          <a:noFill/>
          <a:ln w="9525">
            <a:solidFill>
              <a:schemeClr val="bg1"/>
            </a:solidFill>
            <a:miter lim="800000"/>
            <a:headEnd/>
            <a:tailEnd/>
          </a:ln>
          <a:effectLst>
            <a:outerShdw blurRad="50800" dist="38100" dir="16200000" rotWithShape="0">
              <a:schemeClr val="bg1">
                <a:lumMod val="50000"/>
                <a:alpha val="40000"/>
              </a:schemeClr>
            </a:outerShdw>
          </a:effectLst>
        </p:spPr>
      </p:pic>
      <p:sp>
        <p:nvSpPr>
          <p:cNvPr id="7" name="Rectangle 2"/>
          <p:cNvSpPr txBox="1">
            <a:spLocks noChangeArrowheads="1"/>
          </p:cNvSpPr>
          <p:nvPr/>
        </p:nvSpPr>
        <p:spPr bwMode="auto">
          <a:xfrm>
            <a:off x="322263" y="190500"/>
            <a:ext cx="6172200" cy="1143000"/>
          </a:xfrm>
          <a:prstGeom prst="rect">
            <a:avLst/>
          </a:prstGeom>
          <a:noFill/>
          <a:ln w="9525">
            <a:noFill/>
            <a:miter lim="800000"/>
            <a:headEnd/>
            <a:tailEnd/>
          </a:ln>
          <a:effectLst/>
        </p:spPr>
        <p:txBody>
          <a:bodyPr anchor="b"/>
          <a:lstStyle/>
          <a:p>
            <a:pPr algn="ctr">
              <a:defRPr/>
            </a:pPr>
            <a:r>
              <a:rPr lang="fr-FR" sz="4000" b="1" kern="0" dirty="0">
                <a:solidFill>
                  <a:srgbClr val="009900"/>
                </a:solidFill>
                <a:latin typeface="+mj-lt"/>
                <a:ea typeface="+mj-ea"/>
                <a:cs typeface="+mj-cs"/>
              </a:rPr>
              <a:t>Etude des projets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642918" y="1190582"/>
            <a:ext cx="4732338" cy="809650"/>
          </a:xfrm>
        </p:spPr>
        <p:txBody>
          <a:bodyPr anchor="b"/>
          <a:lstStyle/>
          <a:p>
            <a:pPr eaLnBrk="1" hangingPunct="1"/>
            <a:r>
              <a:rPr lang="fr-FR" b="1" dirty="0" smtClean="0">
                <a:solidFill>
                  <a:srgbClr val="009900"/>
                </a:solidFill>
                <a:latin typeface="Tahoma" pitchFamily="34" charset="0"/>
                <a:ea typeface="Tahoma" pitchFamily="34" charset="0"/>
                <a:cs typeface="Tahoma" pitchFamily="34" charset="0"/>
              </a:rPr>
              <a:t>BATIMENT &amp; TP</a:t>
            </a:r>
          </a:p>
        </p:txBody>
      </p:sp>
      <p:sp>
        <p:nvSpPr>
          <p:cNvPr id="8195" name="Rectangle 8"/>
          <p:cNvSpPr>
            <a:spLocks noChangeArrowheads="1"/>
          </p:cNvSpPr>
          <p:nvPr/>
        </p:nvSpPr>
        <p:spPr bwMode="auto">
          <a:xfrm>
            <a:off x="0" y="2286000"/>
            <a:ext cx="6143644" cy="2735263"/>
          </a:xfrm>
          <a:prstGeom prst="rect">
            <a:avLst/>
          </a:prstGeom>
          <a:noFill/>
          <a:ln w="9525">
            <a:noFill/>
            <a:miter lim="800000"/>
            <a:headEnd/>
            <a:tailEnd/>
          </a:ln>
        </p:spPr>
        <p:txBody>
          <a:bodyPr/>
          <a:lstStyle/>
          <a:p>
            <a:pPr lvl="1">
              <a:buClr>
                <a:srgbClr val="3034BA"/>
              </a:buClr>
              <a:buFont typeface="Wingdings" pitchFamily="2" charset="2"/>
              <a:buChar char="§"/>
            </a:pPr>
            <a:r>
              <a:rPr lang="fr-FR" sz="2800" dirty="0"/>
              <a:t> </a:t>
            </a:r>
            <a:r>
              <a:rPr lang="fr-FR" sz="2800" dirty="0" smtClean="0"/>
              <a:t>Étude et conception </a:t>
            </a:r>
            <a:r>
              <a:rPr lang="fr-FR" sz="2800" dirty="0"/>
              <a:t>des plans</a:t>
            </a:r>
          </a:p>
          <a:p>
            <a:pPr lvl="1">
              <a:buClr>
                <a:srgbClr val="3034BA"/>
              </a:buClr>
              <a:buFont typeface="Wingdings" pitchFamily="2" charset="2"/>
              <a:buChar char="§"/>
            </a:pPr>
            <a:r>
              <a:rPr lang="fr-FR" sz="2800" dirty="0"/>
              <a:t> Réalisation des gros œuvres ;</a:t>
            </a:r>
          </a:p>
          <a:p>
            <a:pPr lvl="1">
              <a:buClr>
                <a:srgbClr val="3034BA"/>
              </a:buClr>
              <a:buFont typeface="Wingdings" pitchFamily="2" charset="2"/>
              <a:buChar char="§"/>
            </a:pPr>
            <a:r>
              <a:rPr lang="fr-FR" sz="2800" dirty="0"/>
              <a:t> Ravalement ;</a:t>
            </a:r>
          </a:p>
          <a:p>
            <a:pPr lvl="1">
              <a:buClr>
                <a:srgbClr val="3034BA"/>
              </a:buClr>
              <a:buFont typeface="Wingdings" pitchFamily="2" charset="2"/>
              <a:buChar char="§"/>
            </a:pPr>
            <a:r>
              <a:rPr lang="fr-FR" sz="2800" dirty="0"/>
              <a:t> Fourniture et pose des pavés pour tous types d’espace;</a:t>
            </a:r>
          </a:p>
          <a:p>
            <a:pPr lvl="1">
              <a:buClr>
                <a:srgbClr val="3034BA"/>
              </a:buClr>
              <a:buFont typeface="Wingdings" pitchFamily="2" charset="2"/>
              <a:buChar char="§"/>
            </a:pPr>
            <a:r>
              <a:rPr lang="fr-FR" sz="2800" dirty="0" smtClean="0"/>
              <a:t>Aménagement des espaces vertes; </a:t>
            </a:r>
          </a:p>
          <a:p>
            <a:pPr lvl="1">
              <a:buClr>
                <a:srgbClr val="3034BA"/>
              </a:buClr>
              <a:buFont typeface="Wingdings" pitchFamily="2" charset="2"/>
              <a:buChar char="§"/>
            </a:pPr>
            <a:r>
              <a:rPr lang="fr-FR" sz="2800" dirty="0" smtClean="0"/>
              <a:t>Aménagement </a:t>
            </a:r>
            <a:r>
              <a:rPr lang="fr-FR" sz="2800" dirty="0"/>
              <a:t>et création des routes ;</a:t>
            </a:r>
          </a:p>
          <a:p>
            <a:pPr lvl="1">
              <a:buClr>
                <a:srgbClr val="3034BA"/>
              </a:buClr>
              <a:buFont typeface="Wingdings" pitchFamily="2" charset="2"/>
              <a:buChar char="§"/>
            </a:pPr>
            <a:r>
              <a:rPr lang="fr-FR" sz="2800" dirty="0"/>
              <a:t> Réalisation clé en main.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 1" descr="IMG_20150114_164704.jpg"/>
          <p:cNvPicPr>
            <a:picLocks noChangeAspect="1"/>
          </p:cNvPicPr>
          <p:nvPr/>
        </p:nvPicPr>
        <p:blipFill>
          <a:blip r:embed="rId2"/>
          <a:srcRect/>
          <a:stretch>
            <a:fillRect/>
          </a:stretch>
        </p:blipFill>
        <p:spPr bwMode="auto">
          <a:xfrm>
            <a:off x="214313" y="785786"/>
            <a:ext cx="3071812" cy="2357438"/>
          </a:xfrm>
          <a:prstGeom prst="rect">
            <a:avLst/>
          </a:prstGeom>
          <a:noFill/>
          <a:ln w="9525">
            <a:noFill/>
            <a:miter lim="800000"/>
            <a:headEnd/>
            <a:tailEnd/>
          </a:ln>
        </p:spPr>
      </p:pic>
      <p:pic>
        <p:nvPicPr>
          <p:cNvPr id="9219" name="Image 2" descr="IMG_20150114_163633.jpg"/>
          <p:cNvPicPr>
            <a:picLocks noChangeAspect="1"/>
          </p:cNvPicPr>
          <p:nvPr/>
        </p:nvPicPr>
        <p:blipFill>
          <a:blip r:embed="rId3"/>
          <a:srcRect/>
          <a:stretch>
            <a:fillRect/>
          </a:stretch>
        </p:blipFill>
        <p:spPr bwMode="auto">
          <a:xfrm>
            <a:off x="3429000" y="803249"/>
            <a:ext cx="3214688" cy="2339965"/>
          </a:xfrm>
          <a:prstGeom prst="rect">
            <a:avLst/>
          </a:prstGeom>
          <a:noFill/>
          <a:ln w="9525">
            <a:noFill/>
            <a:miter lim="800000"/>
            <a:headEnd/>
            <a:tailEnd/>
          </a:ln>
        </p:spPr>
      </p:pic>
      <p:pic>
        <p:nvPicPr>
          <p:cNvPr id="9220" name="Image 3" descr="IMG_20150115_120237.jpg"/>
          <p:cNvPicPr>
            <a:picLocks noChangeAspect="1"/>
          </p:cNvPicPr>
          <p:nvPr/>
        </p:nvPicPr>
        <p:blipFill>
          <a:blip r:embed="rId4"/>
          <a:srcRect/>
          <a:stretch>
            <a:fillRect/>
          </a:stretch>
        </p:blipFill>
        <p:spPr bwMode="auto">
          <a:xfrm>
            <a:off x="214313" y="3554422"/>
            <a:ext cx="3071812" cy="2303462"/>
          </a:xfrm>
          <a:prstGeom prst="rect">
            <a:avLst/>
          </a:prstGeom>
          <a:noFill/>
          <a:ln w="9525">
            <a:noFill/>
            <a:miter lim="800000"/>
            <a:headEnd/>
            <a:tailEnd/>
          </a:ln>
        </p:spPr>
      </p:pic>
      <p:pic>
        <p:nvPicPr>
          <p:cNvPr id="9221" name="Image 4" descr="IMG_20150117_111403.jpg"/>
          <p:cNvPicPr>
            <a:picLocks noChangeAspect="1"/>
          </p:cNvPicPr>
          <p:nvPr/>
        </p:nvPicPr>
        <p:blipFill>
          <a:blip r:embed="rId5"/>
          <a:srcRect/>
          <a:stretch>
            <a:fillRect/>
          </a:stretch>
        </p:blipFill>
        <p:spPr bwMode="auto">
          <a:xfrm>
            <a:off x="3429000" y="3554422"/>
            <a:ext cx="3214688" cy="2286000"/>
          </a:xfrm>
          <a:prstGeom prst="rect">
            <a:avLst/>
          </a:prstGeom>
          <a:noFill/>
          <a:ln w="9525">
            <a:noFill/>
            <a:miter lim="800000"/>
            <a:headEnd/>
            <a:tailEnd/>
          </a:ln>
        </p:spPr>
      </p:pic>
      <p:pic>
        <p:nvPicPr>
          <p:cNvPr id="9222" name="Image 5" descr="IMG_20150117_120424.jpg"/>
          <p:cNvPicPr>
            <a:picLocks noChangeAspect="1"/>
          </p:cNvPicPr>
          <p:nvPr/>
        </p:nvPicPr>
        <p:blipFill>
          <a:blip r:embed="rId6"/>
          <a:srcRect/>
          <a:stretch>
            <a:fillRect/>
          </a:stretch>
        </p:blipFill>
        <p:spPr bwMode="auto">
          <a:xfrm>
            <a:off x="214313" y="6286528"/>
            <a:ext cx="3071812" cy="2286000"/>
          </a:xfrm>
          <a:prstGeom prst="rect">
            <a:avLst/>
          </a:prstGeom>
          <a:noFill/>
          <a:ln w="9525">
            <a:noFill/>
            <a:miter lim="800000"/>
            <a:headEnd/>
            <a:tailEnd/>
          </a:ln>
        </p:spPr>
      </p:pic>
      <p:pic>
        <p:nvPicPr>
          <p:cNvPr id="9223" name="Image 6" descr="IMG_20150117_162847.jpg"/>
          <p:cNvPicPr>
            <a:picLocks noChangeAspect="1"/>
          </p:cNvPicPr>
          <p:nvPr/>
        </p:nvPicPr>
        <p:blipFill>
          <a:blip r:embed="rId7"/>
          <a:srcRect/>
          <a:stretch>
            <a:fillRect/>
          </a:stretch>
        </p:blipFill>
        <p:spPr bwMode="auto">
          <a:xfrm>
            <a:off x="3429000" y="6286528"/>
            <a:ext cx="3214688" cy="2286000"/>
          </a:xfrm>
          <a:prstGeom prst="rect">
            <a:avLst/>
          </a:prstGeom>
          <a:noFill/>
          <a:ln w="9525">
            <a:noFill/>
            <a:miter lim="800000"/>
            <a:headEnd/>
            <a:tailEnd/>
          </a:ln>
        </p:spPr>
      </p:pic>
      <p:sp>
        <p:nvSpPr>
          <p:cNvPr id="8" name="Rectangle 5"/>
          <p:cNvSpPr txBox="1">
            <a:spLocks noChangeArrowheads="1"/>
          </p:cNvSpPr>
          <p:nvPr/>
        </p:nvSpPr>
        <p:spPr bwMode="auto">
          <a:xfrm>
            <a:off x="428604" y="0"/>
            <a:ext cx="6143625" cy="714375"/>
          </a:xfrm>
          <a:prstGeom prst="rect">
            <a:avLst/>
          </a:prstGeom>
          <a:noFill/>
          <a:ln w="9525">
            <a:noFill/>
            <a:miter lim="800000"/>
            <a:headEnd/>
            <a:tailEnd/>
          </a:ln>
        </p:spPr>
        <p:txBody>
          <a:bodyPr anchor="b"/>
          <a:lstStyle/>
          <a:p>
            <a:pPr algn="ctr">
              <a:defRPr/>
            </a:pPr>
            <a:r>
              <a:rPr lang="fr-FR" sz="2800" b="1" dirty="0" smtClean="0">
                <a:solidFill>
                  <a:srgbClr val="009900"/>
                </a:solidFill>
                <a:latin typeface="+mj-lt"/>
                <a:ea typeface="+mj-ea"/>
                <a:cs typeface="+mj-cs"/>
              </a:rPr>
              <a:t>Quelques réalisations BTP en image</a:t>
            </a:r>
            <a:endParaRPr lang="en-US" sz="2800" b="1" kern="0" dirty="0">
              <a:solidFill>
                <a:srgbClr val="009900"/>
              </a:solidFill>
              <a:latin typeface="+mj-lt"/>
              <a:ea typeface="+mj-ea"/>
              <a:cs typeface="+mj-cs"/>
            </a:endParaRPr>
          </a:p>
        </p:txBody>
      </p:sp>
      <p:sp>
        <p:nvSpPr>
          <p:cNvPr id="9225" name="ZoneTexte 8"/>
          <p:cNvSpPr txBox="1">
            <a:spLocks noChangeArrowheads="1"/>
          </p:cNvSpPr>
          <p:nvPr/>
        </p:nvSpPr>
        <p:spPr bwMode="auto">
          <a:xfrm>
            <a:off x="2357446" y="3047993"/>
            <a:ext cx="2357438" cy="523875"/>
          </a:xfrm>
          <a:prstGeom prst="rect">
            <a:avLst/>
          </a:prstGeom>
          <a:noFill/>
          <a:ln w="9525">
            <a:noFill/>
            <a:miter lim="800000"/>
            <a:headEnd/>
            <a:tailEnd/>
          </a:ln>
        </p:spPr>
        <p:txBody>
          <a:bodyPr>
            <a:spAutoFit/>
          </a:bodyPr>
          <a:lstStyle/>
          <a:p>
            <a:r>
              <a:rPr lang="fr-FR" sz="2800" dirty="0">
                <a:solidFill>
                  <a:srgbClr val="0070C0"/>
                </a:solidFill>
                <a:latin typeface="Arial Black" pitchFamily="34" charset="0"/>
              </a:rPr>
              <a:t>COFFRAGE</a:t>
            </a:r>
          </a:p>
        </p:txBody>
      </p:sp>
      <p:sp>
        <p:nvSpPr>
          <p:cNvPr id="9226" name="ZoneTexte 9"/>
          <p:cNvSpPr txBox="1">
            <a:spLocks noChangeArrowheads="1"/>
          </p:cNvSpPr>
          <p:nvPr/>
        </p:nvSpPr>
        <p:spPr bwMode="auto">
          <a:xfrm>
            <a:off x="2071688" y="5762637"/>
            <a:ext cx="3071812" cy="523875"/>
          </a:xfrm>
          <a:prstGeom prst="rect">
            <a:avLst/>
          </a:prstGeom>
          <a:noFill/>
          <a:ln w="9525">
            <a:noFill/>
            <a:miter lim="800000"/>
            <a:headEnd/>
            <a:tailEnd/>
          </a:ln>
        </p:spPr>
        <p:txBody>
          <a:bodyPr>
            <a:spAutoFit/>
          </a:bodyPr>
          <a:lstStyle/>
          <a:p>
            <a:r>
              <a:rPr lang="fr-FR" sz="2800" dirty="0">
                <a:solidFill>
                  <a:srgbClr val="0070C0"/>
                </a:solidFill>
                <a:latin typeface="Arial Black" pitchFamily="34" charset="0"/>
              </a:rPr>
              <a:t>FERRAILLAGE</a:t>
            </a:r>
          </a:p>
        </p:txBody>
      </p:sp>
      <p:sp>
        <p:nvSpPr>
          <p:cNvPr id="9227" name="ZoneTexte 10"/>
          <p:cNvSpPr txBox="1">
            <a:spLocks noChangeArrowheads="1"/>
          </p:cNvSpPr>
          <p:nvPr/>
        </p:nvSpPr>
        <p:spPr bwMode="auto">
          <a:xfrm>
            <a:off x="1214438" y="8477281"/>
            <a:ext cx="5000625" cy="523875"/>
          </a:xfrm>
          <a:prstGeom prst="rect">
            <a:avLst/>
          </a:prstGeom>
          <a:noFill/>
          <a:ln w="9525">
            <a:noFill/>
            <a:miter lim="800000"/>
            <a:headEnd/>
            <a:tailEnd/>
          </a:ln>
        </p:spPr>
        <p:txBody>
          <a:bodyPr>
            <a:spAutoFit/>
          </a:bodyPr>
          <a:lstStyle/>
          <a:p>
            <a:r>
              <a:rPr lang="fr-FR" sz="2800" dirty="0">
                <a:solidFill>
                  <a:srgbClr val="0070C0"/>
                </a:solidFill>
                <a:latin typeface="Arial Black" pitchFamily="34" charset="0"/>
              </a:rPr>
              <a:t>COULLAGE A PRESSION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3"/>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 name="Rectangle 5"/>
          <p:cNvSpPr>
            <a:spLocks noGrp="1" noChangeArrowheads="1"/>
          </p:cNvSpPr>
          <p:nvPr>
            <p:ph type="title" idx="4294967295"/>
          </p:nvPr>
        </p:nvSpPr>
        <p:spPr>
          <a:xfrm>
            <a:off x="642938" y="0"/>
            <a:ext cx="4875212" cy="1214438"/>
          </a:xfrm>
        </p:spPr>
        <p:txBody>
          <a:bodyPr rtlCol="0" anchor="b">
            <a:normAutofit/>
          </a:bodyPr>
          <a:lstStyle/>
          <a:p>
            <a:pPr eaLnBrk="1" fontAlgn="auto" hangingPunct="1">
              <a:spcAft>
                <a:spcPts val="0"/>
              </a:spcAft>
              <a:defRPr/>
            </a:pPr>
            <a:r>
              <a:rPr lang="fr-FR" b="1" dirty="0" smtClean="0">
                <a:solidFill>
                  <a:srgbClr val="009900"/>
                </a:solidFill>
                <a:latin typeface="Tahoma" pitchFamily="34" charset="0"/>
                <a:ea typeface="Tahoma" pitchFamily="34" charset="0"/>
                <a:cs typeface="Tahoma" pitchFamily="34" charset="0"/>
              </a:rPr>
              <a:t>ELECTRICITE</a:t>
            </a:r>
            <a:endParaRPr lang="en-US" sz="3600" b="1" dirty="0" smtClean="0">
              <a:solidFill>
                <a:srgbClr val="009900"/>
              </a:solidFill>
              <a:latin typeface="Tahoma" pitchFamily="34" charset="0"/>
              <a:ea typeface="Tahoma" pitchFamily="34" charset="0"/>
              <a:cs typeface="Tahoma" pitchFamily="34" charset="0"/>
            </a:endParaRPr>
          </a:p>
        </p:txBody>
      </p:sp>
      <p:sp>
        <p:nvSpPr>
          <p:cNvPr id="4" name="Rectangle 8"/>
          <p:cNvSpPr>
            <a:spLocks noChangeArrowheads="1"/>
          </p:cNvSpPr>
          <p:nvPr/>
        </p:nvSpPr>
        <p:spPr bwMode="auto">
          <a:xfrm>
            <a:off x="357166" y="928688"/>
            <a:ext cx="6215106" cy="6740307"/>
          </a:xfrm>
          <a:prstGeom prst="rect">
            <a:avLst/>
          </a:prstGeom>
          <a:noFill/>
          <a:ln w="9525">
            <a:noFill/>
            <a:miter lim="800000"/>
            <a:headEnd/>
            <a:tailEnd/>
          </a:ln>
        </p:spPr>
        <p:txBody>
          <a:bodyPr wrap="square" anchor="ctr">
            <a:spAutoFit/>
          </a:bodyPr>
          <a:lstStyle/>
          <a:p>
            <a:pPr lvl="1" eaLnBrk="0" hangingPunct="0">
              <a:buClr>
                <a:schemeClr val="accent4"/>
              </a:buClr>
              <a:defRPr/>
            </a:pPr>
            <a:r>
              <a:rPr lang="fr-FR" sz="2800" dirty="0"/>
              <a:t> </a:t>
            </a:r>
          </a:p>
          <a:p>
            <a:pPr lvl="1" eaLnBrk="0" hangingPunct="0">
              <a:buClr>
                <a:schemeClr val="accent4"/>
              </a:buClr>
              <a:buFont typeface="Wingdings" pitchFamily="2" charset="2"/>
              <a:buChar char="§"/>
              <a:defRPr/>
            </a:pPr>
            <a:r>
              <a:rPr lang="fr-FR" sz="2800" dirty="0"/>
              <a:t> Installation industrielle &amp; Domestique  (</a:t>
            </a:r>
            <a:r>
              <a:rPr lang="fr-FR" sz="2800" b="1" dirty="0"/>
              <a:t>Courant fort et courant faible</a:t>
            </a:r>
            <a:r>
              <a:rPr lang="fr-FR" sz="2800" dirty="0"/>
              <a:t>);</a:t>
            </a:r>
          </a:p>
          <a:p>
            <a:pPr lvl="1" eaLnBrk="0" hangingPunct="0">
              <a:buClr>
                <a:schemeClr val="accent4"/>
              </a:buClr>
              <a:defRPr/>
            </a:pPr>
            <a:endParaRPr lang="fr-FR" sz="1000" dirty="0"/>
          </a:p>
          <a:p>
            <a:pPr lvl="1" eaLnBrk="0" hangingPunct="0">
              <a:buClr>
                <a:schemeClr val="accent4"/>
              </a:buClr>
              <a:buFont typeface="Wingdings" pitchFamily="2" charset="2"/>
              <a:buChar char="§"/>
              <a:defRPr/>
            </a:pPr>
            <a:r>
              <a:rPr lang="fr-FR" sz="2800" dirty="0"/>
              <a:t> Protection foudre et Mise à la terre ;</a:t>
            </a:r>
          </a:p>
          <a:p>
            <a:pPr lvl="1" eaLnBrk="0" hangingPunct="0">
              <a:buClr>
                <a:schemeClr val="accent4"/>
              </a:buClr>
              <a:defRPr/>
            </a:pPr>
            <a:endParaRPr lang="fr-FR" sz="1000" dirty="0"/>
          </a:p>
          <a:p>
            <a:pPr lvl="1" eaLnBrk="0" hangingPunct="0">
              <a:buClr>
                <a:schemeClr val="accent4"/>
              </a:buClr>
              <a:buFont typeface="Wingdings" pitchFamily="2" charset="2"/>
              <a:buChar char="§"/>
              <a:defRPr/>
            </a:pPr>
            <a:r>
              <a:rPr lang="fr-FR" sz="2800" dirty="0"/>
              <a:t> Installation des générateurs de hautes </a:t>
            </a:r>
            <a:r>
              <a:rPr lang="fr-FR" sz="2800" dirty="0" smtClean="0"/>
              <a:t>performances;</a:t>
            </a:r>
            <a:endParaRPr lang="fr-FR" sz="2800" dirty="0"/>
          </a:p>
          <a:p>
            <a:pPr lvl="1" eaLnBrk="0" hangingPunct="0">
              <a:buClr>
                <a:schemeClr val="accent4"/>
              </a:buClr>
              <a:defRPr/>
            </a:pPr>
            <a:endParaRPr lang="fr-FR" sz="1000" dirty="0" smtClean="0"/>
          </a:p>
          <a:p>
            <a:pPr lvl="1" eaLnBrk="0" hangingPunct="0">
              <a:buClr>
                <a:schemeClr val="accent4"/>
              </a:buClr>
              <a:buFont typeface="Wingdings" pitchFamily="2" charset="2"/>
              <a:buChar char="§"/>
              <a:defRPr/>
            </a:pPr>
            <a:r>
              <a:rPr lang="fr-FR" sz="2800" dirty="0" smtClean="0"/>
              <a:t>Énergie Solaire:</a:t>
            </a:r>
          </a:p>
          <a:p>
            <a:pPr lvl="2" eaLnBrk="0" hangingPunct="0">
              <a:buClr>
                <a:schemeClr val="accent4"/>
              </a:buClr>
              <a:buFont typeface="Wingdings" pitchFamily="2" charset="2"/>
              <a:buChar char="§"/>
              <a:defRPr/>
            </a:pPr>
            <a:r>
              <a:rPr lang="fr-FR" sz="2800" dirty="0" smtClean="0"/>
              <a:t>Installation des centrales solaires</a:t>
            </a:r>
          </a:p>
          <a:p>
            <a:pPr lvl="2" eaLnBrk="0" hangingPunct="0">
              <a:buClr>
                <a:schemeClr val="accent4"/>
              </a:buClr>
              <a:buFont typeface="Wingdings" pitchFamily="2" charset="2"/>
              <a:buChar char="§"/>
              <a:defRPr/>
            </a:pPr>
            <a:r>
              <a:rPr lang="fr-FR" sz="2800" dirty="0" smtClean="0"/>
              <a:t>Installation des générateurs solaires</a:t>
            </a:r>
            <a:endParaRPr lang="fr-FR" sz="2800" dirty="0"/>
          </a:p>
          <a:p>
            <a:pPr lvl="1" eaLnBrk="0" hangingPunct="0">
              <a:buClr>
                <a:schemeClr val="accent4"/>
              </a:buClr>
              <a:defRPr/>
            </a:pPr>
            <a:endParaRPr lang="fr-FR" sz="1000" dirty="0"/>
          </a:p>
          <a:p>
            <a:pPr lvl="1" eaLnBrk="0" hangingPunct="0">
              <a:buClr>
                <a:schemeClr val="accent4"/>
              </a:buClr>
              <a:buFont typeface="Wingdings" pitchFamily="2" charset="2"/>
              <a:buChar char="§"/>
              <a:defRPr/>
            </a:pPr>
            <a:r>
              <a:rPr lang="fr-FR" sz="2800" dirty="0"/>
              <a:t> Maintenance.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4946</TotalTime>
  <Words>370</Words>
  <Application>Microsoft Office PowerPoint</Application>
  <PresentationFormat>Affichage à l'écran (4:3)</PresentationFormat>
  <Paragraphs>130</Paragraphs>
  <Slides>20</Slides>
  <Notes>12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Arial</vt:lpstr>
      <vt:lpstr>Arial Black</vt:lpstr>
      <vt:lpstr>Broadway</vt:lpstr>
      <vt:lpstr>Calibri</vt:lpstr>
      <vt:lpstr>Tahoma</vt:lpstr>
      <vt:lpstr>Wingdings</vt:lpstr>
      <vt:lpstr>Thème Office</vt:lpstr>
      <vt:lpstr>PRESENTATION</vt:lpstr>
      <vt:lpstr>Qui sommes nous?</vt:lpstr>
      <vt:lpstr>Nos stratégies managériales des projets</vt:lpstr>
      <vt:lpstr>Notre vision </vt:lpstr>
      <vt:lpstr>Présentation PowerPoint</vt:lpstr>
      <vt:lpstr>Présentation PowerPoint</vt:lpstr>
      <vt:lpstr>BATIMENT &amp; TP</vt:lpstr>
      <vt:lpstr>Présentation PowerPoint</vt:lpstr>
      <vt:lpstr>ELECTRICITE</vt:lpstr>
      <vt:lpstr>Quelques unes de nos Installations électriques en images</vt:lpstr>
      <vt:lpstr>Présentation PowerPoint</vt:lpstr>
      <vt:lpstr>TELECOMMUNICATION</vt:lpstr>
      <vt:lpstr>Étapes de construction d’un site GSM ou CDMA</vt:lpstr>
      <vt:lpstr>FIBRE OPTIQUE</vt:lpstr>
      <vt:lpstr>Présentation PowerPoint</vt:lpstr>
      <vt:lpstr>Présentation PowerPoint</vt:lpstr>
      <vt:lpstr>Présentation PowerPoint</vt:lpstr>
      <vt:lpstr>Présentation PowerPoint</vt:lpstr>
      <vt:lpstr>Présentation PowerPoint</vt:lpstr>
      <vt:lpstr>POURQUOI NOUS CHOISIR ?</vt:lpstr>
    </vt:vector>
  </TitlesOfParts>
  <Company>Douala1.com 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mdouanla</dc:creator>
  <cp:lastModifiedBy>V0PE</cp:lastModifiedBy>
  <cp:revision>400</cp:revision>
  <dcterms:created xsi:type="dcterms:W3CDTF">2004-03-21T17:18:48Z</dcterms:created>
  <dcterms:modified xsi:type="dcterms:W3CDTF">2019-11-08T18:48:24Z</dcterms:modified>
</cp:coreProperties>
</file>