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DM Sans Italics" charset="1" panose="00000000000000000000"/>
      <p:regular r:id="rId10"/>
    </p:embeddedFont>
    <p:embeddedFont>
      <p:font typeface="Now Bold" charset="1" panose="00000800000000000000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12" Target="../media/image3.png" Type="http://schemas.openxmlformats.org/officeDocument/2006/relationships/image"/><Relationship Id="rId13" Target="../media/image20.pn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80940" y="649592"/>
            <a:ext cx="7516996" cy="8987817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8"/>
              <a:ext cx="8606155" cy="10286874"/>
            </a:xfrm>
            <a:custGeom>
              <a:avLst/>
              <a:gdLst/>
              <a:ahLst/>
              <a:cxnLst/>
              <a:rect r="r" b="b" t="t" l="l"/>
              <a:pathLst>
                <a:path h="10286874" w="8606155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71332" t="0" r="-7133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73748" y="4947354"/>
            <a:ext cx="7913921" cy="46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7"/>
              </a:lnSpc>
              <a:spcBef>
                <a:spcPct val="0"/>
              </a:spcBef>
            </a:pPr>
            <a:r>
              <a:rPr lang="en-US" sz="3030" i="true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by: Leonardo Luís, 114093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3748" y="2067737"/>
            <a:ext cx="8068210" cy="1277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88"/>
              </a:lnSpc>
            </a:pPr>
            <a:r>
              <a:rPr lang="en-US" sz="8324" b="true">
                <a:solidFill>
                  <a:srgbClr val="FFFBFB"/>
                </a:solidFill>
                <a:latin typeface="Now Bold"/>
                <a:ea typeface="Now Bold"/>
                <a:cs typeface="Now Bold"/>
                <a:sym typeface="Now Bold"/>
              </a:rPr>
              <a:t>AQUARIUM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73748" y="5628010"/>
            <a:ext cx="7052174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sz="3989" b="true">
                <a:solidFill>
                  <a:srgbClr val="FFFBFB"/>
                </a:solidFill>
                <a:latin typeface="Now Bold"/>
                <a:ea typeface="Now Bold"/>
                <a:cs typeface="Now Bold"/>
                <a:sym typeface="Now Bold"/>
              </a:rPr>
              <a:t>INTERACTIVE 3D AQUARIUM SIMULATION WITH THREE.JS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49020" y="3247835"/>
            <a:ext cx="9659937" cy="170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68"/>
              </a:lnSpc>
            </a:pPr>
            <a:r>
              <a:rPr lang="en-US" sz="11306" b="true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PROJECT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159728" y="3574441"/>
            <a:ext cx="0" cy="4676296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6150721">
            <a:off x="6080933" y="4579544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615544">
            <a:off x="10510810" y="5041623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4132715" y="4108694"/>
            <a:ext cx="1343147" cy="1079428"/>
          </a:xfrm>
          <a:custGeom>
            <a:avLst/>
            <a:gdLst/>
            <a:ahLst/>
            <a:cxnLst/>
            <a:rect r="r" b="b" t="t" l="l"/>
            <a:pathLst>
              <a:path h="1079428" w="1343147">
                <a:moveTo>
                  <a:pt x="0" y="0"/>
                </a:moveTo>
                <a:lnTo>
                  <a:pt x="1343147" y="0"/>
                </a:lnTo>
                <a:lnTo>
                  <a:pt x="1343147" y="1079428"/>
                </a:lnTo>
                <a:lnTo>
                  <a:pt x="0" y="1079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649236" y="4108694"/>
            <a:ext cx="2115457" cy="1139702"/>
          </a:xfrm>
          <a:custGeom>
            <a:avLst/>
            <a:gdLst/>
            <a:ahLst/>
            <a:cxnLst/>
            <a:rect r="r" b="b" t="t" l="l"/>
            <a:pathLst>
              <a:path h="1139702" w="2115457">
                <a:moveTo>
                  <a:pt x="0" y="0"/>
                </a:moveTo>
                <a:lnTo>
                  <a:pt x="2115457" y="0"/>
                </a:lnTo>
                <a:lnTo>
                  <a:pt x="2115457" y="1139703"/>
                </a:lnTo>
                <a:lnTo>
                  <a:pt x="0" y="11397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612166" y="6035601"/>
            <a:ext cx="4026849" cy="2282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7"/>
              </a:lnSpc>
            </a:pPr>
            <a:r>
              <a:rPr lang="en-US" sz="22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2215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ree.js</a:t>
            </a:r>
          </a:p>
          <a:p>
            <a:pPr algn="ctr">
              <a:lnSpc>
                <a:spcPts val="3057"/>
              </a:lnSpc>
            </a:pPr>
            <a:r>
              <a:rPr lang="en-US" sz="2215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Modular JavaScript</a:t>
            </a:r>
          </a:p>
          <a:p>
            <a:pPr algn="ctr">
              <a:lnSpc>
                <a:spcPts val="3057"/>
              </a:lnSpc>
            </a:pPr>
            <a:r>
              <a:rPr lang="en-US" sz="2215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Legacy OBJ/MTL Loaders</a:t>
            </a:r>
          </a:p>
          <a:p>
            <a:pPr algn="ctr">
              <a:lnSpc>
                <a:spcPts val="3057"/>
              </a:lnSpc>
            </a:pPr>
            <a:r>
              <a:rPr lang="en-US" sz="2215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HTML / CSS</a:t>
            </a:r>
          </a:p>
          <a:p>
            <a:pPr algn="ctr">
              <a:lnSpc>
                <a:spcPts val="3057"/>
              </a:lnSpc>
            </a:pPr>
            <a:r>
              <a:rPr lang="en-US" sz="2215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NODE</a:t>
            </a:r>
          </a:p>
          <a:p>
            <a:pPr algn="ctr" marL="0" indent="0" lvl="0">
              <a:lnSpc>
                <a:spcPts val="3057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524195" y="1991430"/>
            <a:ext cx="6977998" cy="123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25"/>
              </a:lnSpc>
              <a:spcBef>
                <a:spcPct val="0"/>
              </a:spcBef>
            </a:pPr>
            <a:r>
              <a:rPr lang="en-US" b="true" sz="8020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GOALS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84656" y="5911601"/>
            <a:ext cx="4026849" cy="217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9"/>
              </a:lnSpc>
              <a:spcBef>
                <a:spcPct val="0"/>
              </a:spcBef>
            </a:pPr>
            <a:r>
              <a:rPr lang="en-US" sz="21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115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 develop an interactive 3D aquarium simulation with both external and first-person perspectives, featuring water dirt accumulation, fish feeding, and dynamic fish behavior.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84656" y="5359572"/>
            <a:ext cx="4026849" cy="38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57"/>
              </a:lnSpc>
              <a:spcBef>
                <a:spcPct val="0"/>
              </a:spcBef>
            </a:pPr>
            <a:r>
              <a:rPr lang="en-US" b="true" sz="221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GOALS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93540" y="5359572"/>
            <a:ext cx="4026849" cy="38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57"/>
              </a:lnSpc>
              <a:spcBef>
                <a:spcPct val="0"/>
              </a:spcBef>
            </a:pPr>
            <a:r>
              <a:rPr lang="en-US" b="true" sz="221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TECHNOLOGIES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93373" y="-5458262"/>
            <a:ext cx="10196686" cy="10196686"/>
          </a:xfrm>
          <a:custGeom>
            <a:avLst/>
            <a:gdLst/>
            <a:ahLst/>
            <a:cxnLst/>
            <a:rect r="r" b="b" t="t" l="l"/>
            <a:pathLst>
              <a:path h="10196686" w="10196686">
                <a:moveTo>
                  <a:pt x="0" y="0"/>
                </a:moveTo>
                <a:lnTo>
                  <a:pt x="10196686" y="0"/>
                </a:lnTo>
                <a:lnTo>
                  <a:pt x="10196686" y="10196685"/>
                </a:lnTo>
                <a:lnTo>
                  <a:pt x="0" y="10196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97329" y="6667836"/>
            <a:ext cx="8414387" cy="8414387"/>
          </a:xfrm>
          <a:custGeom>
            <a:avLst/>
            <a:gdLst/>
            <a:ahLst/>
            <a:cxnLst/>
            <a:rect r="r" b="b" t="t" l="l"/>
            <a:pathLst>
              <a:path h="8414387" w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520658" y="3240029"/>
            <a:ext cx="1142373" cy="114237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725261" y="3453964"/>
            <a:ext cx="733166" cy="714504"/>
          </a:xfrm>
          <a:custGeom>
            <a:avLst/>
            <a:gdLst/>
            <a:ahLst/>
            <a:cxnLst/>
            <a:rect r="r" b="b" t="t" l="l"/>
            <a:pathLst>
              <a:path h="714504" w="733166">
                <a:moveTo>
                  <a:pt x="0" y="0"/>
                </a:moveTo>
                <a:lnTo>
                  <a:pt x="733166" y="0"/>
                </a:lnTo>
                <a:lnTo>
                  <a:pt x="733166" y="714504"/>
                </a:lnTo>
                <a:lnTo>
                  <a:pt x="0" y="7145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480784" y="6418873"/>
            <a:ext cx="1142373" cy="114237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778519" y="6666211"/>
            <a:ext cx="566255" cy="720926"/>
          </a:xfrm>
          <a:custGeom>
            <a:avLst/>
            <a:gdLst/>
            <a:ahLst/>
            <a:cxnLst/>
            <a:rect r="r" b="b" t="t" l="l"/>
            <a:pathLst>
              <a:path h="720926" w="566255">
                <a:moveTo>
                  <a:pt x="0" y="0"/>
                </a:moveTo>
                <a:lnTo>
                  <a:pt x="566255" y="0"/>
                </a:lnTo>
                <a:lnTo>
                  <a:pt x="566255" y="720926"/>
                </a:lnTo>
                <a:lnTo>
                  <a:pt x="0" y="7209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29" y="0"/>
            <a:ext cx="2006655" cy="10287000"/>
          </a:xfrm>
          <a:custGeom>
            <a:avLst/>
            <a:gdLst/>
            <a:ahLst/>
            <a:cxnLst/>
            <a:rect r="r" b="b" t="t" l="l"/>
            <a:pathLst>
              <a:path h="10287000" w="2006655">
                <a:moveTo>
                  <a:pt x="0" y="0"/>
                </a:moveTo>
                <a:lnTo>
                  <a:pt x="2006655" y="0"/>
                </a:lnTo>
                <a:lnTo>
                  <a:pt x="200665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010" t="0" r="-256155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5774" y="1637491"/>
            <a:ext cx="5164956" cy="2707149"/>
          </a:xfrm>
          <a:custGeom>
            <a:avLst/>
            <a:gdLst/>
            <a:ahLst/>
            <a:cxnLst/>
            <a:rect r="r" b="b" t="t" l="l"/>
            <a:pathLst>
              <a:path h="2707149" w="5164956">
                <a:moveTo>
                  <a:pt x="0" y="0"/>
                </a:moveTo>
                <a:lnTo>
                  <a:pt x="5164957" y="0"/>
                </a:lnTo>
                <a:lnTo>
                  <a:pt x="5164957" y="2707150"/>
                </a:lnTo>
                <a:lnTo>
                  <a:pt x="0" y="270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39005" y="4336300"/>
            <a:ext cx="5188187" cy="2560299"/>
          </a:xfrm>
          <a:custGeom>
            <a:avLst/>
            <a:gdLst/>
            <a:ahLst/>
            <a:cxnLst/>
            <a:rect r="r" b="b" t="t" l="l"/>
            <a:pathLst>
              <a:path h="2560299" w="5188187">
                <a:moveTo>
                  <a:pt x="0" y="0"/>
                </a:moveTo>
                <a:lnTo>
                  <a:pt x="5188188" y="0"/>
                </a:lnTo>
                <a:lnTo>
                  <a:pt x="5188188" y="2560299"/>
                </a:lnTo>
                <a:lnTo>
                  <a:pt x="0" y="256029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040181" y="6896599"/>
            <a:ext cx="6189363" cy="2309505"/>
          </a:xfrm>
          <a:custGeom>
            <a:avLst/>
            <a:gdLst/>
            <a:ahLst/>
            <a:cxnLst/>
            <a:rect r="r" b="b" t="t" l="l"/>
            <a:pathLst>
              <a:path h="2309505" w="6189363">
                <a:moveTo>
                  <a:pt x="0" y="0"/>
                </a:moveTo>
                <a:lnTo>
                  <a:pt x="6189364" y="0"/>
                </a:lnTo>
                <a:lnTo>
                  <a:pt x="6189364" y="2309505"/>
                </a:lnTo>
                <a:lnTo>
                  <a:pt x="0" y="23095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19724" r="-6001" b="-197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597011" y="1879014"/>
            <a:ext cx="11062481" cy="73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19"/>
              </a:lnSpc>
              <a:spcBef>
                <a:spcPct val="0"/>
              </a:spcBef>
            </a:pPr>
            <a:r>
              <a:rPr lang="en-US" b="true" sz="4766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CURRENT PROGRESS &amp; NEXT STEPS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30047" y="2933916"/>
            <a:ext cx="5070043" cy="1127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9"/>
              </a:lnSpc>
            </a:pPr>
            <a:r>
              <a:rPr lang="en-US" sz="3274" b="true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✅ Implemented So Far:</a:t>
            </a:r>
          </a:p>
          <a:p>
            <a:pPr algn="l" marL="0" indent="0" lvl="0">
              <a:lnSpc>
                <a:spcPts val="451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942875" y="3663885"/>
            <a:ext cx="6015843" cy="197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6921" indent="-208461" lvl="1">
              <a:lnSpc>
                <a:spcPts val="2664"/>
              </a:lnSpc>
              <a:spcBef>
                <a:spcPct val="0"/>
              </a:spcBef>
              <a:buFont typeface="Arial"/>
              <a:buChar char="•"/>
            </a:pPr>
            <a:r>
              <a:rPr lang="en-US" sz="193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Aqua</a:t>
            </a:r>
            <a:r>
              <a:rPr lang="en-US" sz="1931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rium model loaded and positioned correctly</a:t>
            </a:r>
          </a:p>
          <a:p>
            <a:pPr algn="l" marL="416921" indent="-208461" lvl="1">
              <a:lnSpc>
                <a:spcPts val="2664"/>
              </a:lnSpc>
              <a:spcBef>
                <a:spcPct val="0"/>
              </a:spcBef>
              <a:buFont typeface="Arial"/>
              <a:buChar char="•"/>
            </a:pPr>
            <a:r>
              <a:rPr lang="en-US" sz="1931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Animated fish swimming in circular patterns</a:t>
            </a:r>
          </a:p>
          <a:p>
            <a:pPr algn="l" marL="416921" indent="-208461" lvl="1">
              <a:lnSpc>
                <a:spcPts val="2664"/>
              </a:lnSpc>
              <a:spcBef>
                <a:spcPct val="0"/>
              </a:spcBef>
              <a:buFont typeface="Arial"/>
              <a:buChar char="•"/>
            </a:pPr>
            <a:r>
              <a:rPr lang="en-US" sz="1931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Buttons to feed fish and clean the aquarium</a:t>
            </a:r>
          </a:p>
          <a:p>
            <a:pPr algn="l" marL="416921" indent="-208461" lvl="1">
              <a:lnSpc>
                <a:spcPts val="2664"/>
              </a:lnSpc>
              <a:spcBef>
                <a:spcPct val="0"/>
              </a:spcBef>
              <a:buFont typeface="Arial"/>
              <a:buChar char="•"/>
            </a:pPr>
            <a:r>
              <a:rPr lang="en-US" sz="1931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Dirt increases gradually</a:t>
            </a:r>
          </a:p>
          <a:p>
            <a:pPr algn="l" marL="416921" indent="-208461" lvl="1">
              <a:lnSpc>
                <a:spcPts val="2664"/>
              </a:lnSpc>
              <a:spcBef>
                <a:spcPct val="0"/>
              </a:spcBef>
              <a:buFont typeface="Arial"/>
              <a:buChar char="•"/>
            </a:pPr>
            <a:r>
              <a:rPr lang="en-US" sz="1931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External view supported via orbit controls</a:t>
            </a:r>
          </a:p>
          <a:p>
            <a:pPr algn="l" marL="0" indent="0" lvl="0">
              <a:lnSpc>
                <a:spcPts val="2664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830047" y="6112760"/>
            <a:ext cx="4402447" cy="555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19"/>
              </a:lnSpc>
              <a:spcBef>
                <a:spcPct val="0"/>
              </a:spcBef>
            </a:pPr>
            <a:r>
              <a:rPr lang="en-US" b="true" sz="3274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🛠️ Still to Implement: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30047" y="6868024"/>
            <a:ext cx="6622748" cy="197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6921" indent="-208461" lvl="1">
              <a:lnSpc>
                <a:spcPts val="2664"/>
              </a:lnSpc>
              <a:spcBef>
                <a:spcPct val="0"/>
              </a:spcBef>
              <a:buFont typeface="Arial"/>
              <a:buChar char="•"/>
            </a:pPr>
            <a:r>
              <a:rPr lang="en-US" sz="193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</a:t>
            </a:r>
            <a:r>
              <a:rPr lang="en-US" sz="1931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rst-person view with FPS-style navigation</a:t>
            </a:r>
          </a:p>
          <a:p>
            <a:pPr algn="l" marL="416921" indent="-208461" lvl="1">
              <a:lnSpc>
                <a:spcPts val="2664"/>
              </a:lnSpc>
              <a:spcBef>
                <a:spcPct val="0"/>
              </a:spcBef>
              <a:buFont typeface="Arial"/>
              <a:buChar char="•"/>
            </a:pPr>
            <a:r>
              <a:rPr lang="en-US" sz="1931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Visual progression of dirt on aquarium glass over time</a:t>
            </a:r>
          </a:p>
          <a:p>
            <a:pPr algn="l" marL="416921" indent="-208461" lvl="1">
              <a:lnSpc>
                <a:spcPts val="2664"/>
              </a:lnSpc>
              <a:spcBef>
                <a:spcPct val="0"/>
              </a:spcBef>
              <a:buFont typeface="Arial"/>
              <a:buChar char="•"/>
            </a:pPr>
            <a:r>
              <a:rPr lang="en-US" sz="1931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Adaptive fish behavior (fed vs. hungry)</a:t>
            </a:r>
          </a:p>
          <a:p>
            <a:pPr algn="l" marL="416921" indent="-208461" lvl="1">
              <a:lnSpc>
                <a:spcPts val="2664"/>
              </a:lnSpc>
              <a:spcBef>
                <a:spcPct val="0"/>
              </a:spcBef>
              <a:buFont typeface="Arial"/>
              <a:buChar char="•"/>
            </a:pPr>
            <a:r>
              <a:rPr lang="en-US" sz="1931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Refraction shader to simulate underwater vision</a:t>
            </a:r>
          </a:p>
          <a:p>
            <a:pPr algn="l" marL="416921" indent="-208461" lvl="1">
              <a:lnSpc>
                <a:spcPts val="2664"/>
              </a:lnSpc>
              <a:spcBef>
                <a:spcPct val="0"/>
              </a:spcBef>
              <a:buFont typeface="Arial"/>
              <a:buChar char="•"/>
            </a:pPr>
            <a:r>
              <a:rPr lang="en-US" sz="1931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Improved fish movement and lighting effects</a:t>
            </a:r>
          </a:p>
          <a:p>
            <a:pPr algn="l" marL="0" indent="0" lvl="0">
              <a:lnSpc>
                <a:spcPts val="26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637321" y="2636321"/>
            <a:ext cx="7650679" cy="7650679"/>
            <a:chOff x="0" y="0"/>
            <a:chExt cx="3331210" cy="3331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4"/>
              <a:stretch>
                <a:fillRect l="-45486" t="0" r="-45486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264153" y="5086350"/>
            <a:ext cx="9364819" cy="61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  <a:spcBef>
                <a:spcPct val="0"/>
              </a:spcBef>
            </a:pPr>
            <a:r>
              <a:rPr lang="en-US" b="true" sz="3695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Leonardo Luís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72793" y="4291805"/>
            <a:ext cx="9364819" cy="61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99"/>
              </a:lnSpc>
              <a:spcBef>
                <a:spcPct val="0"/>
              </a:spcBef>
            </a:pPr>
            <a:r>
              <a:rPr lang="en-US" b="true" sz="3695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ICG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64153" y="3214487"/>
            <a:ext cx="10434893" cy="128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43"/>
              </a:lnSpc>
            </a:pPr>
            <a:r>
              <a:rPr lang="en-US" b="true" sz="7530" spc="459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72793" y="5703910"/>
            <a:ext cx="5437025" cy="43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2874" spc="14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114093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DAGksTxojS4</dc:identifier>
  <dcterms:modified xsi:type="dcterms:W3CDTF">2011-08-01T06:04:30Z</dcterms:modified>
  <cp:revision>1</cp:revision>
  <dc:title>Blue Dark Professional Geometric Business Project Presentation </dc:title>
</cp:coreProperties>
</file>