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7C2DC43-FE00-46DB-B63E-04A3C53A82FC}" v="17" dt="2019-03-27T22:22:08.9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12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dolfo R Menardi" userId="5598781b5bb31715" providerId="LiveId" clId="{B7C2DC43-FE00-46DB-B63E-04A3C53A82FC}"/>
    <pc:docChg chg="undo modSld">
      <pc:chgData name="Rodolfo R Menardi" userId="5598781b5bb31715" providerId="LiveId" clId="{B7C2DC43-FE00-46DB-B63E-04A3C53A82FC}" dt="2019-03-27T22:22:08.977" v="20" actId="20577"/>
      <pc:docMkLst>
        <pc:docMk/>
      </pc:docMkLst>
      <pc:sldChg chg="modSp">
        <pc:chgData name="Rodolfo R Menardi" userId="5598781b5bb31715" providerId="LiveId" clId="{B7C2DC43-FE00-46DB-B63E-04A3C53A82FC}" dt="2019-02-14T21:19:51.483" v="18" actId="790"/>
        <pc:sldMkLst>
          <pc:docMk/>
          <pc:sldMk cId="2060305134" sldId="257"/>
        </pc:sldMkLst>
        <pc:spChg chg="mod">
          <ac:chgData name="Rodolfo R Menardi" userId="5598781b5bb31715" providerId="LiveId" clId="{B7C2DC43-FE00-46DB-B63E-04A3C53A82FC}" dt="2019-02-14T21:19:51.483" v="18" actId="790"/>
          <ac:spMkLst>
            <pc:docMk/>
            <pc:sldMk cId="2060305134" sldId="257"/>
            <ac:spMk id="3" creationId="{268A8578-71B8-4C6B-B900-41C744C42327}"/>
          </ac:spMkLst>
        </pc:spChg>
        <pc:picChg chg="mod">
          <ac:chgData name="Rodolfo R Menardi" userId="5598781b5bb31715" providerId="LiveId" clId="{B7C2DC43-FE00-46DB-B63E-04A3C53A82FC}" dt="2019-02-14T21:19:07.335" v="9" actId="1076"/>
          <ac:picMkLst>
            <pc:docMk/>
            <pc:sldMk cId="2060305134" sldId="257"/>
            <ac:picMk id="53" creationId="{0333EB0F-D454-40EC-ACFB-D1E1109DA3FD}"/>
          </ac:picMkLst>
        </pc:picChg>
      </pc:sldChg>
      <pc:sldChg chg="modSp">
        <pc:chgData name="Rodolfo R Menardi" userId="5598781b5bb31715" providerId="LiveId" clId="{B7C2DC43-FE00-46DB-B63E-04A3C53A82FC}" dt="2019-02-14T20:47:32.895" v="0" actId="1076"/>
        <pc:sldMkLst>
          <pc:docMk/>
          <pc:sldMk cId="1661774152" sldId="258"/>
        </pc:sldMkLst>
        <pc:picChg chg="mod">
          <ac:chgData name="Rodolfo R Menardi" userId="5598781b5bb31715" providerId="LiveId" clId="{B7C2DC43-FE00-46DB-B63E-04A3C53A82FC}" dt="2019-02-14T20:47:32.895" v="0" actId="1076"/>
          <ac:picMkLst>
            <pc:docMk/>
            <pc:sldMk cId="1661774152" sldId="258"/>
            <ac:picMk id="27" creationId="{3AD71B26-4F35-4344-84CF-3EF8BDA2A509}"/>
          </ac:picMkLst>
        </pc:picChg>
      </pc:sldChg>
      <pc:sldChg chg="modSp">
        <pc:chgData name="Rodolfo R Menardi" userId="5598781b5bb31715" providerId="LiveId" clId="{B7C2DC43-FE00-46DB-B63E-04A3C53A82FC}" dt="2019-02-14T20:47:37.078" v="1" actId="1076"/>
        <pc:sldMkLst>
          <pc:docMk/>
          <pc:sldMk cId="2049591688" sldId="259"/>
        </pc:sldMkLst>
        <pc:picChg chg="mod">
          <ac:chgData name="Rodolfo R Menardi" userId="5598781b5bb31715" providerId="LiveId" clId="{B7C2DC43-FE00-46DB-B63E-04A3C53A82FC}" dt="2019-02-14T20:47:37.078" v="1" actId="1076"/>
          <ac:picMkLst>
            <pc:docMk/>
            <pc:sldMk cId="2049591688" sldId="259"/>
            <ac:picMk id="5" creationId="{EF3D228B-D49D-4167-B2E2-295BCF5E5B9A}"/>
          </ac:picMkLst>
        </pc:picChg>
      </pc:sldChg>
      <pc:sldChg chg="modSp">
        <pc:chgData name="Rodolfo R Menardi" userId="5598781b5bb31715" providerId="LiveId" clId="{B7C2DC43-FE00-46DB-B63E-04A3C53A82FC}" dt="2019-03-27T22:22:08.977" v="20" actId="20577"/>
        <pc:sldMkLst>
          <pc:docMk/>
          <pc:sldMk cId="1469722836" sldId="263"/>
        </pc:sldMkLst>
        <pc:graphicFrameChg chg="mod">
          <ac:chgData name="Rodolfo R Menardi" userId="5598781b5bb31715" providerId="LiveId" clId="{B7C2DC43-FE00-46DB-B63E-04A3C53A82FC}" dt="2019-03-27T22:22:08.977" v="20" actId="20577"/>
          <ac:graphicFrameMkLst>
            <pc:docMk/>
            <pc:sldMk cId="1469722836" sldId="263"/>
            <ac:graphicFrameMk id="5" creationId="{3B51F010-65C6-4C5D-9D4E-95B9AB8B7D90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8102437-66A9-4743-B6A3-72DDF8F84E4E}" type="doc">
      <dgm:prSet loTypeId="urn:microsoft.com/office/officeart/2005/8/layout/cycle6" loCatId="cycle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EA65C33-6828-42D2-A83B-3AF9ADF51B78}">
      <dgm:prSet/>
      <dgm:spPr/>
      <dgm:t>
        <a:bodyPr/>
        <a:lstStyle/>
        <a:p>
          <a:r>
            <a:rPr lang="pt-BR" dirty="0"/>
            <a:t>Uma família de modelos </a:t>
          </a:r>
          <a:r>
            <a:rPr lang="pt-BR"/>
            <a:t>podem conter </a:t>
          </a:r>
          <a:r>
            <a:rPr lang="pt-BR" dirty="0"/>
            <a:t>a mesma arquitetura e diferentes organizações.</a:t>
          </a:r>
          <a:endParaRPr lang="en-US" dirty="0"/>
        </a:p>
      </dgm:t>
    </dgm:pt>
    <dgm:pt modelId="{ED0F1AD3-18C9-41AA-A7E0-6F4EAB41029B}" type="parTrans" cxnId="{EDBE2E77-7C0D-4B3A-80A5-79820CC28F1A}">
      <dgm:prSet/>
      <dgm:spPr/>
      <dgm:t>
        <a:bodyPr/>
        <a:lstStyle/>
        <a:p>
          <a:endParaRPr lang="en-US"/>
        </a:p>
      </dgm:t>
    </dgm:pt>
    <dgm:pt modelId="{16752961-52CB-46BD-B8A9-A786C4A5CE0D}" type="sibTrans" cxnId="{EDBE2E77-7C0D-4B3A-80A5-79820CC28F1A}">
      <dgm:prSet/>
      <dgm:spPr/>
      <dgm:t>
        <a:bodyPr/>
        <a:lstStyle/>
        <a:p>
          <a:endParaRPr lang="en-US"/>
        </a:p>
      </dgm:t>
    </dgm:pt>
    <dgm:pt modelId="{CF60E4B2-BFF7-4222-B26A-0485F9949D13}">
      <dgm:prSet/>
      <dgm:spPr/>
      <dgm:t>
        <a:bodyPr/>
        <a:lstStyle/>
        <a:p>
          <a:r>
            <a:rPr lang="pt-BR" dirty="0"/>
            <a:t>Desta forma, uma mesma arquitetura pode ser implementadas por meio de diferentes organizações.</a:t>
          </a:r>
          <a:endParaRPr lang="en-US" dirty="0"/>
        </a:p>
      </dgm:t>
    </dgm:pt>
    <dgm:pt modelId="{6B5B07A4-79AF-4A15-A245-A15E7CDAF959}" type="parTrans" cxnId="{B557E0A9-F062-438B-AC57-B53112005B35}">
      <dgm:prSet/>
      <dgm:spPr/>
      <dgm:t>
        <a:bodyPr/>
        <a:lstStyle/>
        <a:p>
          <a:endParaRPr lang="en-US"/>
        </a:p>
      </dgm:t>
    </dgm:pt>
    <dgm:pt modelId="{36029126-0AF8-460E-9F30-573070EC8D57}" type="sibTrans" cxnId="{B557E0A9-F062-438B-AC57-B53112005B35}">
      <dgm:prSet/>
      <dgm:spPr/>
      <dgm:t>
        <a:bodyPr/>
        <a:lstStyle/>
        <a:p>
          <a:endParaRPr lang="en-US"/>
        </a:p>
      </dgm:t>
    </dgm:pt>
    <dgm:pt modelId="{2ED6DC02-D713-4431-A170-8F1007313006}" type="pres">
      <dgm:prSet presAssocID="{C8102437-66A9-4743-B6A3-72DDF8F84E4E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89A53BEF-BFED-48C9-92C7-318E7979DA56}" type="pres">
      <dgm:prSet presAssocID="{DEA65C33-6828-42D2-A83B-3AF9ADF51B78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58FDD1D0-ACB8-4272-94C1-C77046304FCD}" type="pres">
      <dgm:prSet presAssocID="{DEA65C33-6828-42D2-A83B-3AF9ADF51B78}" presName="spNode" presStyleCnt="0"/>
      <dgm:spPr/>
    </dgm:pt>
    <dgm:pt modelId="{6AE72A34-B3ED-473A-9177-29FB3220D830}" type="pres">
      <dgm:prSet presAssocID="{16752961-52CB-46BD-B8A9-A786C4A5CE0D}" presName="sibTrans" presStyleLbl="sibTrans1D1" presStyleIdx="0" presStyleCnt="2"/>
      <dgm:spPr/>
      <dgm:t>
        <a:bodyPr/>
        <a:lstStyle/>
        <a:p>
          <a:endParaRPr lang="pt-BR"/>
        </a:p>
      </dgm:t>
    </dgm:pt>
    <dgm:pt modelId="{00B21FA2-58EC-4985-B4E2-C615E432C26B}" type="pres">
      <dgm:prSet presAssocID="{CF60E4B2-BFF7-4222-B26A-0485F9949D13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FF058FE-E076-4851-9A64-0405E9A5D69B}" type="pres">
      <dgm:prSet presAssocID="{CF60E4B2-BFF7-4222-B26A-0485F9949D13}" presName="spNode" presStyleCnt="0"/>
      <dgm:spPr/>
    </dgm:pt>
    <dgm:pt modelId="{EDF8C763-DA5B-400E-9646-009AB56FCB50}" type="pres">
      <dgm:prSet presAssocID="{36029126-0AF8-460E-9F30-573070EC8D57}" presName="sibTrans" presStyleLbl="sibTrans1D1" presStyleIdx="1" presStyleCnt="2"/>
      <dgm:spPr/>
      <dgm:t>
        <a:bodyPr/>
        <a:lstStyle/>
        <a:p>
          <a:endParaRPr lang="pt-BR"/>
        </a:p>
      </dgm:t>
    </dgm:pt>
  </dgm:ptLst>
  <dgm:cxnLst>
    <dgm:cxn modelId="{11D466E3-FBED-4F93-80F4-F5761311187E}" type="presOf" srcId="{36029126-0AF8-460E-9F30-573070EC8D57}" destId="{EDF8C763-DA5B-400E-9646-009AB56FCB50}" srcOrd="0" destOrd="0" presId="urn:microsoft.com/office/officeart/2005/8/layout/cycle6"/>
    <dgm:cxn modelId="{B557E0A9-F062-438B-AC57-B53112005B35}" srcId="{C8102437-66A9-4743-B6A3-72DDF8F84E4E}" destId="{CF60E4B2-BFF7-4222-B26A-0485F9949D13}" srcOrd="1" destOrd="0" parTransId="{6B5B07A4-79AF-4A15-A245-A15E7CDAF959}" sibTransId="{36029126-0AF8-460E-9F30-573070EC8D57}"/>
    <dgm:cxn modelId="{0A7C8E7E-8874-4BDD-B2DA-F36658AFCF01}" type="presOf" srcId="{16752961-52CB-46BD-B8A9-A786C4A5CE0D}" destId="{6AE72A34-B3ED-473A-9177-29FB3220D830}" srcOrd="0" destOrd="0" presId="urn:microsoft.com/office/officeart/2005/8/layout/cycle6"/>
    <dgm:cxn modelId="{BF0A927B-A0FD-465F-BD32-13AA4F83F479}" type="presOf" srcId="{CF60E4B2-BFF7-4222-B26A-0485F9949D13}" destId="{00B21FA2-58EC-4985-B4E2-C615E432C26B}" srcOrd="0" destOrd="0" presId="urn:microsoft.com/office/officeart/2005/8/layout/cycle6"/>
    <dgm:cxn modelId="{D3BE22BB-C333-49EE-8F8E-F4525DA726D8}" type="presOf" srcId="{DEA65C33-6828-42D2-A83B-3AF9ADF51B78}" destId="{89A53BEF-BFED-48C9-92C7-318E7979DA56}" srcOrd="0" destOrd="0" presId="urn:microsoft.com/office/officeart/2005/8/layout/cycle6"/>
    <dgm:cxn modelId="{EDBE2E77-7C0D-4B3A-80A5-79820CC28F1A}" srcId="{C8102437-66A9-4743-B6A3-72DDF8F84E4E}" destId="{DEA65C33-6828-42D2-A83B-3AF9ADF51B78}" srcOrd="0" destOrd="0" parTransId="{ED0F1AD3-18C9-41AA-A7E0-6F4EAB41029B}" sibTransId="{16752961-52CB-46BD-B8A9-A786C4A5CE0D}"/>
    <dgm:cxn modelId="{9774B426-E90E-4FB8-BC8C-DC651CEC0C7E}" type="presOf" srcId="{C8102437-66A9-4743-B6A3-72DDF8F84E4E}" destId="{2ED6DC02-D713-4431-A170-8F1007313006}" srcOrd="0" destOrd="0" presId="urn:microsoft.com/office/officeart/2005/8/layout/cycle6"/>
    <dgm:cxn modelId="{0E004A96-F715-4D16-A603-7562755C6D88}" type="presParOf" srcId="{2ED6DC02-D713-4431-A170-8F1007313006}" destId="{89A53BEF-BFED-48C9-92C7-318E7979DA56}" srcOrd="0" destOrd="0" presId="urn:microsoft.com/office/officeart/2005/8/layout/cycle6"/>
    <dgm:cxn modelId="{C01198E3-2091-4C96-B77E-19E3136EF93D}" type="presParOf" srcId="{2ED6DC02-D713-4431-A170-8F1007313006}" destId="{58FDD1D0-ACB8-4272-94C1-C77046304FCD}" srcOrd="1" destOrd="0" presId="urn:microsoft.com/office/officeart/2005/8/layout/cycle6"/>
    <dgm:cxn modelId="{44A705D2-3D99-4AC2-84AC-DEE43B26FDA5}" type="presParOf" srcId="{2ED6DC02-D713-4431-A170-8F1007313006}" destId="{6AE72A34-B3ED-473A-9177-29FB3220D830}" srcOrd="2" destOrd="0" presId="urn:microsoft.com/office/officeart/2005/8/layout/cycle6"/>
    <dgm:cxn modelId="{9EDA4DE0-525B-44B2-9C65-AFFCEA1731AB}" type="presParOf" srcId="{2ED6DC02-D713-4431-A170-8F1007313006}" destId="{00B21FA2-58EC-4985-B4E2-C615E432C26B}" srcOrd="3" destOrd="0" presId="urn:microsoft.com/office/officeart/2005/8/layout/cycle6"/>
    <dgm:cxn modelId="{BC81EC0F-533B-414C-B4D4-6978F10325A6}" type="presParOf" srcId="{2ED6DC02-D713-4431-A170-8F1007313006}" destId="{CFF058FE-E076-4851-9A64-0405E9A5D69B}" srcOrd="4" destOrd="0" presId="urn:microsoft.com/office/officeart/2005/8/layout/cycle6"/>
    <dgm:cxn modelId="{9A8A819D-4F44-41F1-B2CD-C687CC3079A5}" type="presParOf" srcId="{2ED6DC02-D713-4431-A170-8F1007313006}" destId="{EDF8C763-DA5B-400E-9646-009AB56FCB50}" srcOrd="5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9A53BEF-BFED-48C9-92C7-318E7979DA56}">
      <dsp:nvSpPr>
        <dsp:cNvPr id="0" name=""/>
        <dsp:cNvSpPr/>
      </dsp:nvSpPr>
      <dsp:spPr>
        <a:xfrm>
          <a:off x="1104" y="1466258"/>
          <a:ext cx="3149329" cy="204706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100" kern="1200" dirty="0"/>
            <a:t>Uma família de modelos </a:t>
          </a:r>
          <a:r>
            <a:rPr lang="pt-BR" sz="2100" kern="1200"/>
            <a:t>podem conter </a:t>
          </a:r>
          <a:r>
            <a:rPr lang="pt-BR" sz="2100" kern="1200" dirty="0"/>
            <a:t>a mesma arquitetura e diferentes organizações.</a:t>
          </a:r>
          <a:endParaRPr lang="en-US" sz="2100" kern="1200" dirty="0"/>
        </a:p>
      </dsp:txBody>
      <dsp:txXfrm>
        <a:off x="1104" y="1466258"/>
        <a:ext cx="3149329" cy="2047064"/>
      </dsp:txXfrm>
    </dsp:sp>
    <dsp:sp modelId="{6AE72A34-B3ED-473A-9177-29FB3220D830}">
      <dsp:nvSpPr>
        <dsp:cNvPr id="0" name=""/>
        <dsp:cNvSpPr/>
      </dsp:nvSpPr>
      <dsp:spPr>
        <a:xfrm>
          <a:off x="1575769" y="751157"/>
          <a:ext cx="3477265" cy="3477265"/>
        </a:xfrm>
        <a:custGeom>
          <a:avLst/>
          <a:gdLst/>
          <a:ahLst/>
          <a:cxnLst/>
          <a:rect l="0" t="0" r="0" b="0"/>
          <a:pathLst>
            <a:path>
              <a:moveTo>
                <a:pt x="349935" y="692513"/>
              </a:moveTo>
              <a:arcTo wR="1738632" hR="1738632" stAng="13019464" swAng="6361072"/>
            </a:path>
          </a:pathLst>
        </a:custGeom>
        <a:noFill/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B21FA2-58EC-4985-B4E2-C615E432C26B}">
      <dsp:nvSpPr>
        <dsp:cNvPr id="0" name=""/>
        <dsp:cNvSpPr/>
      </dsp:nvSpPr>
      <dsp:spPr>
        <a:xfrm>
          <a:off x="3478370" y="1466258"/>
          <a:ext cx="3149329" cy="2047064"/>
        </a:xfrm>
        <a:prstGeom prst="roundRect">
          <a:avLst/>
        </a:prstGeom>
        <a:solidFill>
          <a:schemeClr val="accent2">
            <a:hueOff val="-2964285"/>
            <a:satOff val="14200"/>
            <a:lumOff val="13137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100" kern="1200" dirty="0"/>
            <a:t>Desta forma, uma mesma arquitetura pode ser implementadas por meio de diferentes organizações.</a:t>
          </a:r>
          <a:endParaRPr lang="en-US" sz="2100" kern="1200" dirty="0"/>
        </a:p>
      </dsp:txBody>
      <dsp:txXfrm>
        <a:off x="3478370" y="1466258"/>
        <a:ext cx="3149329" cy="2047064"/>
      </dsp:txXfrm>
    </dsp:sp>
    <dsp:sp modelId="{EDF8C763-DA5B-400E-9646-009AB56FCB50}">
      <dsp:nvSpPr>
        <dsp:cNvPr id="0" name=""/>
        <dsp:cNvSpPr/>
      </dsp:nvSpPr>
      <dsp:spPr>
        <a:xfrm>
          <a:off x="1575769" y="751157"/>
          <a:ext cx="3477265" cy="3477265"/>
        </a:xfrm>
        <a:custGeom>
          <a:avLst/>
          <a:gdLst/>
          <a:ahLst/>
          <a:cxnLst/>
          <a:rect l="0" t="0" r="0" b="0"/>
          <a:pathLst>
            <a:path>
              <a:moveTo>
                <a:pt x="3127329" y="2784751"/>
              </a:moveTo>
              <a:arcTo wR="1738632" hR="1738632" stAng="2219464" swAng="6361072"/>
            </a:path>
          </a:pathLst>
        </a:custGeom>
        <a:noFill/>
        <a:ln w="12700" cap="rnd" cmpd="sng" algn="ctr">
          <a:solidFill>
            <a:schemeClr val="accent2">
              <a:hueOff val="-2964285"/>
              <a:satOff val="14200"/>
              <a:lumOff val="13137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pPr/>
              <a:t>8/8/2019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pPr/>
              <a:t>8/8/2019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pPr/>
              <a:t>8/8/2019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663E7C53-18FD-456E-9B16-A0B549FC79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História e definição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71AD6E01-49FD-4102-8C0A-F4D4AD0422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Arquitetura e organização de computadores</a:t>
            </a:r>
          </a:p>
          <a:p>
            <a:r>
              <a:rPr lang="pt-BR" dirty="0"/>
              <a:t>Prof. Rodolfo Menardi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3530690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91D2C726-3BB1-4198-9926-A2D9604C3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Definição: Computador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105C30C5-1B37-4E83-9B75-9560D2BC34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Como computador entendemos qualquer tipo de dispositivo capaz de receber uma entrada e que retorna uma saída após realizar uma série de operações com base nos valores recebidos e armazenados.</a:t>
            </a:r>
          </a:p>
        </p:txBody>
      </p:sp>
    </p:spTree>
    <p:extLst>
      <p:ext uri="{BB962C8B-B14F-4D97-AF65-F5344CB8AC3E}">
        <p14:creationId xmlns:p14="http://schemas.microsoft.com/office/powerpoint/2010/main" xmlns="" val="3803926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2279727-AC2A-4A69-B298-E648C9BBB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734" y="609600"/>
            <a:ext cx="4064438" cy="13208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Ábaco (5.500 a.C.)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268A8578-71B8-4C6B-B900-41C744C423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9563" y="2160589"/>
            <a:ext cx="4064439" cy="388077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dirty="0"/>
              <a:t>O ábaco </a:t>
            </a:r>
            <a:r>
              <a:rPr lang="pt-BR" dirty="0"/>
              <a:t>foi</a:t>
            </a:r>
            <a:r>
              <a:rPr lang="en-US" dirty="0"/>
              <a:t> a </a:t>
            </a:r>
            <a:r>
              <a:rPr lang="pt-BR" dirty="0"/>
              <a:t>primeira</a:t>
            </a:r>
            <a:r>
              <a:rPr lang="en-US" dirty="0"/>
              <a:t> </a:t>
            </a:r>
            <a:r>
              <a:rPr lang="pt-BR" dirty="0"/>
              <a:t>calculadora</a:t>
            </a:r>
            <a:r>
              <a:rPr lang="en-US" dirty="0"/>
              <a:t> da </a:t>
            </a:r>
            <a:r>
              <a:rPr lang="pt-BR" dirty="0"/>
              <a:t>história</a:t>
            </a:r>
            <a:r>
              <a:rPr lang="en-US" dirty="0"/>
              <a:t> – </a:t>
            </a:r>
            <a:r>
              <a:rPr lang="pt-BR" dirty="0"/>
              <a:t>Primeiro</a:t>
            </a:r>
            <a:r>
              <a:rPr lang="en-US" dirty="0"/>
              <a:t> </a:t>
            </a:r>
            <a:r>
              <a:rPr lang="pt-BR" dirty="0"/>
              <a:t>registro</a:t>
            </a:r>
            <a:r>
              <a:rPr lang="en-US" dirty="0"/>
              <a:t> </a:t>
            </a:r>
            <a:r>
              <a:rPr lang="pt-BR" dirty="0"/>
              <a:t>datado</a:t>
            </a:r>
            <a:r>
              <a:rPr lang="en-US" dirty="0"/>
              <a:t> </a:t>
            </a:r>
            <a:r>
              <a:rPr lang="pt-BR" dirty="0"/>
              <a:t>em</a:t>
            </a:r>
            <a:r>
              <a:rPr lang="en-US" dirty="0"/>
              <a:t> 5.500 </a:t>
            </a:r>
            <a:r>
              <a:rPr lang="pt-BR" dirty="0" err="1"/>
              <a:t>a.C</a:t>
            </a:r>
            <a:r>
              <a:rPr lang="en-US" dirty="0"/>
              <a:t>.</a:t>
            </a:r>
          </a:p>
        </p:txBody>
      </p:sp>
      <p:pic>
        <p:nvPicPr>
          <p:cNvPr id="5" name="Espaço Reservado para Conteúdo 5" descr="Uma imagem contendo objeto, ábaco, interior, mesa&#10;&#10;Descrição gerada com muito alta confiança">
            <a:extLst>
              <a:ext uri="{FF2B5EF4-FFF2-40B4-BE49-F238E27FC236}">
                <a16:creationId xmlns:a16="http://schemas.microsoft.com/office/drawing/2014/main" xmlns="" id="{96AD56FD-0B44-402F-884F-3FBF676721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56"/>
          <a:stretch/>
        </p:blipFill>
        <p:spPr>
          <a:xfrm>
            <a:off x="20" y="-1"/>
            <a:ext cx="5394940" cy="6858001"/>
          </a:xfrm>
          <a:custGeom>
            <a:avLst/>
            <a:gdLst>
              <a:gd name="connsiteX0" fmla="*/ 842596 w 5394960"/>
              <a:gd name="connsiteY0" fmla="*/ 0 h 6858000"/>
              <a:gd name="connsiteX1" fmla="*/ 5394960 w 5394960"/>
              <a:gd name="connsiteY1" fmla="*/ 0 h 6858000"/>
              <a:gd name="connsiteX2" fmla="*/ 5394960 w 5394960"/>
              <a:gd name="connsiteY2" fmla="*/ 21851 h 6858000"/>
              <a:gd name="connsiteX3" fmla="*/ 4365943 w 5394960"/>
              <a:gd name="connsiteY3" fmla="*/ 6858000 h 6858000"/>
              <a:gd name="connsiteX4" fmla="*/ 0 w 5394960"/>
              <a:gd name="connsiteY4" fmla="*/ 6858000 h 6858000"/>
              <a:gd name="connsiteX5" fmla="*/ 0 w 5394960"/>
              <a:gd name="connsiteY5" fmla="*/ 566615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70" name="Isosceles Triangle 69">
            <a:extLst>
              <a:ext uri="{FF2B5EF4-FFF2-40B4-BE49-F238E27FC236}">
                <a16:creationId xmlns:a16="http://schemas.microsoft.com/office/drawing/2014/main" xmlns="" id="{3BCB5F6A-9EB0-40B0-9D13-3023E9A2050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3" name="Espaço Reservado para Conteúdo 5" descr="Uma imagem contendo objeto, ábaco, interior, mesa&#10;&#10;Descrição gerada com muito alta confiança">
            <a:extLst>
              <a:ext uri="{FF2B5EF4-FFF2-40B4-BE49-F238E27FC236}">
                <a16:creationId xmlns:a16="http://schemas.microsoft.com/office/drawing/2014/main" xmlns="" id="{0333EB0F-D454-40EC-ACFB-D1E1109DA3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4550" y="665750"/>
            <a:ext cx="4784368" cy="5526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60305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C8A5DB23-28C7-4ADE-9687-733F292E1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734" y="609600"/>
            <a:ext cx="3737268" cy="1320800"/>
          </a:xfrm>
        </p:spPr>
        <p:txBody>
          <a:bodyPr>
            <a:normAutofit/>
          </a:bodyPr>
          <a:lstStyle/>
          <a:p>
            <a:r>
              <a:rPr lang="pt-BR" dirty="0"/>
              <a:t>Maquina de Pascal (1642)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877C4F3A-DCBD-4E1A-831F-647393A8DA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9563" y="2160589"/>
            <a:ext cx="4064439" cy="3880773"/>
          </a:xfrm>
        </p:spPr>
        <p:txBody>
          <a:bodyPr>
            <a:normAutofit/>
          </a:bodyPr>
          <a:lstStyle/>
          <a:p>
            <a:r>
              <a:rPr lang="pt-BR" dirty="0"/>
              <a:t>Maquina de Pascal – Primeira calculadora mecânica da história, foi criada pelo Matemático francês Bleise Pascal em 1642.</a:t>
            </a:r>
          </a:p>
        </p:txBody>
      </p:sp>
      <p:pic>
        <p:nvPicPr>
          <p:cNvPr id="4" name="Espaço Reservado para Conteúdo 5" descr="Uma imagem contendo caixa, contêiner, armário&#10;&#10;Descrição gerada com alta confiança">
            <a:extLst>
              <a:ext uri="{FF2B5EF4-FFF2-40B4-BE49-F238E27FC236}">
                <a16:creationId xmlns:a16="http://schemas.microsoft.com/office/drawing/2014/main" xmlns="" id="{AA25A7B9-30BD-4208-BB01-74DB9D638F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659" r="33272"/>
          <a:stretch/>
        </p:blipFill>
        <p:spPr>
          <a:xfrm>
            <a:off x="20" y="-1"/>
            <a:ext cx="5394940" cy="6858001"/>
          </a:xfrm>
          <a:custGeom>
            <a:avLst/>
            <a:gdLst>
              <a:gd name="connsiteX0" fmla="*/ 842596 w 5394960"/>
              <a:gd name="connsiteY0" fmla="*/ 0 h 6858000"/>
              <a:gd name="connsiteX1" fmla="*/ 5394960 w 5394960"/>
              <a:gd name="connsiteY1" fmla="*/ 0 h 6858000"/>
              <a:gd name="connsiteX2" fmla="*/ 5394960 w 5394960"/>
              <a:gd name="connsiteY2" fmla="*/ 21851 h 6858000"/>
              <a:gd name="connsiteX3" fmla="*/ 4365943 w 5394960"/>
              <a:gd name="connsiteY3" fmla="*/ 6858000 h 6858000"/>
              <a:gd name="connsiteX4" fmla="*/ 0 w 5394960"/>
              <a:gd name="connsiteY4" fmla="*/ 6858000 h 6858000"/>
              <a:gd name="connsiteX5" fmla="*/ 0 w 5394960"/>
              <a:gd name="connsiteY5" fmla="*/ 566615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32" name="Isosceles Triangle 13">
            <a:extLst>
              <a:ext uri="{FF2B5EF4-FFF2-40B4-BE49-F238E27FC236}">
                <a16:creationId xmlns:a16="http://schemas.microsoft.com/office/drawing/2014/main" xmlns="" id="{3BCB5F6A-9EB0-40B0-9D13-3023E9A2050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7" name="Espaço Reservado para Conteúdo 5" descr="Uma imagem contendo caixa, contêiner, armário&#10;&#10;Descrição gerada com alta confiança">
            <a:extLst>
              <a:ext uri="{FF2B5EF4-FFF2-40B4-BE49-F238E27FC236}">
                <a16:creationId xmlns:a16="http://schemas.microsoft.com/office/drawing/2014/main" xmlns="" id="{3AD71B26-4F35-4344-84CF-3EF8BDA2A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2677" y="831308"/>
            <a:ext cx="8651852" cy="4732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61774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C68D452F-266C-4863-9F33-DF6FFFA35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0445" y="609600"/>
            <a:ext cx="3183556" cy="132080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pt-BR" sz="2800" dirty="0"/>
              <a:t>Maquina de engenho analítico (1837)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C2E6B9F1-4989-4FF8-ACBF-8A05A34302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4410" y="2160589"/>
            <a:ext cx="3176589" cy="3880773"/>
          </a:xfrm>
        </p:spPr>
        <p:txBody>
          <a:bodyPr>
            <a:normAutofit/>
          </a:bodyPr>
          <a:lstStyle/>
          <a:p>
            <a:r>
              <a:rPr lang="pt-BR" dirty="0"/>
              <a:t>Charles Babbage juntou os conceitos de controle mecânico com o cálculo mecânico em uma maquina que hoje se reconhece como ter as partes básicas de um computador. A maquina tinha precisão de até 50 casas decimais.</a:t>
            </a:r>
          </a:p>
          <a:p>
            <a:endParaRPr lang="pt-BR" dirty="0"/>
          </a:p>
        </p:txBody>
      </p:sp>
      <p:pic>
        <p:nvPicPr>
          <p:cNvPr id="4" name="Espaço Reservado para Conteúdo 5">
            <a:extLst>
              <a:ext uri="{FF2B5EF4-FFF2-40B4-BE49-F238E27FC236}">
                <a16:creationId xmlns:a16="http://schemas.microsoft.com/office/drawing/2014/main" xmlns="" id="{AC7B4E17-C294-40FB-BB03-05DC4063B4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814" y="2676391"/>
            <a:ext cx="5062993" cy="1493582"/>
          </a:xfrm>
          <a:prstGeom prst="rect">
            <a:avLst/>
          </a:prstGeom>
        </p:spPr>
      </p:pic>
      <p:pic>
        <p:nvPicPr>
          <p:cNvPr id="5" name="Espaço Reservado para Conteúdo 5">
            <a:extLst>
              <a:ext uri="{FF2B5EF4-FFF2-40B4-BE49-F238E27FC236}">
                <a16:creationId xmlns:a16="http://schemas.microsoft.com/office/drawing/2014/main" xmlns="" id="{EF3D228B-D49D-4167-B2E2-295BCF5E5B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328263"/>
            <a:ext cx="11233672" cy="3305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49591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C68D452F-266C-4863-9F33-DF6FFFA35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0445" y="609600"/>
            <a:ext cx="3183556" cy="132080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pt-BR" sz="2800" dirty="0"/>
              <a:t>Maquina de engenho analítico (1837)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C2E6B9F1-4989-4FF8-ACBF-8A05A34302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4410" y="2160589"/>
            <a:ext cx="3176589" cy="3880773"/>
          </a:xfrm>
        </p:spPr>
        <p:txBody>
          <a:bodyPr>
            <a:normAutofit/>
          </a:bodyPr>
          <a:lstStyle/>
          <a:p>
            <a:r>
              <a:rPr lang="pt-BR" dirty="0"/>
              <a:t>Charles Babbage juntou os conceitos de controle mecânico com o cálculo mecânico em uma maquina que hoje se reconhece como ter as partes básicas de um computador. A maquina tinha precisão de até 50 casas decimais.</a:t>
            </a:r>
          </a:p>
          <a:p>
            <a:endParaRPr lang="pt-BR" dirty="0"/>
          </a:p>
        </p:txBody>
      </p:sp>
      <p:pic>
        <p:nvPicPr>
          <p:cNvPr id="4" name="Espaço Reservado para Conteúdo 5">
            <a:extLst>
              <a:ext uri="{FF2B5EF4-FFF2-40B4-BE49-F238E27FC236}">
                <a16:creationId xmlns:a16="http://schemas.microsoft.com/office/drawing/2014/main" xmlns="" id="{AC7B4E17-C294-40FB-BB03-05DC4063B4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814" y="2676391"/>
            <a:ext cx="5062993" cy="1493582"/>
          </a:xfrm>
          <a:prstGeom prst="rect">
            <a:avLst/>
          </a:prstGeom>
        </p:spPr>
      </p:pic>
      <p:pic>
        <p:nvPicPr>
          <p:cNvPr id="5" name="Espaço Reservado para Conteúdo 5">
            <a:extLst>
              <a:ext uri="{FF2B5EF4-FFF2-40B4-BE49-F238E27FC236}">
                <a16:creationId xmlns:a16="http://schemas.microsoft.com/office/drawing/2014/main" xmlns="" id="{EF3D228B-D49D-4167-B2E2-295BCF5E5B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328263"/>
            <a:ext cx="11233672" cy="3305908"/>
          </a:xfrm>
          <a:prstGeom prst="rect">
            <a:avLst/>
          </a:prstGeom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1790" y="703216"/>
            <a:ext cx="5192621" cy="5597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049591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971FE683-16B4-4B79-8FD0-7EB22F46E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734" y="609600"/>
            <a:ext cx="3737268" cy="1320800"/>
          </a:xfrm>
        </p:spPr>
        <p:txBody>
          <a:bodyPr>
            <a:normAutofit/>
          </a:bodyPr>
          <a:lstStyle/>
          <a:p>
            <a:r>
              <a:rPr lang="pt-BR" dirty="0"/>
              <a:t>ENIAC (1946)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CF3E432D-6489-44FA-BCF2-A838FEF0A9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9563" y="2160589"/>
            <a:ext cx="4064439" cy="3880773"/>
          </a:xfrm>
        </p:spPr>
        <p:txBody>
          <a:bodyPr>
            <a:normAutofit/>
          </a:bodyPr>
          <a:lstStyle/>
          <a:p>
            <a:r>
              <a:rPr lang="pt-BR" dirty="0"/>
              <a:t>O ENIAC (Eletronic Numerical Integrator and Computer) foi o primeiro computador digital eletrônico de grande escala. Criado pelos norte americanos John Eckert e John Mauchly, sua capacidade de processamento era de 5.000 operações por segundo e tinha como principal finalidade realizar cálculos balísticos. Possuía 17.468 válvulas termiônicas de 160 kW de potência.</a:t>
            </a:r>
          </a:p>
        </p:txBody>
      </p:sp>
      <p:pic>
        <p:nvPicPr>
          <p:cNvPr id="4" name="Espaço Reservado para Conteúdo 7" descr="Uma imagem contendo interior, chão, parede&#10;&#10;Descrição gerada com muito alta confiança">
            <a:extLst>
              <a:ext uri="{FF2B5EF4-FFF2-40B4-BE49-F238E27FC236}">
                <a16:creationId xmlns:a16="http://schemas.microsoft.com/office/drawing/2014/main" xmlns="" id="{6E20BD37-5A26-4083-8CAF-8B6E55BFA1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749" r="15989"/>
          <a:stretch/>
        </p:blipFill>
        <p:spPr>
          <a:xfrm>
            <a:off x="20" y="-1"/>
            <a:ext cx="5394940" cy="6858001"/>
          </a:xfrm>
          <a:custGeom>
            <a:avLst/>
            <a:gdLst>
              <a:gd name="connsiteX0" fmla="*/ 842596 w 5394960"/>
              <a:gd name="connsiteY0" fmla="*/ 0 h 6858000"/>
              <a:gd name="connsiteX1" fmla="*/ 5394960 w 5394960"/>
              <a:gd name="connsiteY1" fmla="*/ 0 h 6858000"/>
              <a:gd name="connsiteX2" fmla="*/ 5394960 w 5394960"/>
              <a:gd name="connsiteY2" fmla="*/ 21851 h 6858000"/>
              <a:gd name="connsiteX3" fmla="*/ 4365943 w 5394960"/>
              <a:gd name="connsiteY3" fmla="*/ 6858000 h 6858000"/>
              <a:gd name="connsiteX4" fmla="*/ 0 w 5394960"/>
              <a:gd name="connsiteY4" fmla="*/ 6858000 h 6858000"/>
              <a:gd name="connsiteX5" fmla="*/ 0 w 5394960"/>
              <a:gd name="connsiteY5" fmla="*/ 566615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9" name="Isosceles Triangle 8">
            <a:extLst>
              <a:ext uri="{FF2B5EF4-FFF2-40B4-BE49-F238E27FC236}">
                <a16:creationId xmlns:a16="http://schemas.microsoft.com/office/drawing/2014/main" xmlns="" id="{3BCB5F6A-9EB0-40B0-9D13-3023E9A2050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Espaço Reservado para Conteúdo 7" descr="Uma imagem contendo interior, chão, parede&#10;&#10;Descrição gerada com muito alta confiança">
            <a:extLst>
              <a:ext uri="{FF2B5EF4-FFF2-40B4-BE49-F238E27FC236}">
                <a16:creationId xmlns:a16="http://schemas.microsoft.com/office/drawing/2014/main" xmlns="" id="{C5FFFEEF-6199-4996-AF92-1ED9DDF175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0627" y="313944"/>
            <a:ext cx="8686800" cy="654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67911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DC478F4E-913A-4766-85DB-40570590E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 dirty="0"/>
              <a:t>Definição: Arquitetura de computadores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5D250DA5-C827-4852-8A21-8A48626CA4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/>
          <a:lstStyle/>
          <a:p>
            <a:r>
              <a:rPr lang="pt-BR" dirty="0"/>
              <a:t>O termo ‘Arquitetura de um computador’ refere-se aos atributos de um sistema que são visíveis para o programador.</a:t>
            </a:r>
          </a:p>
          <a:p>
            <a:r>
              <a:rPr lang="pt-BR" dirty="0"/>
              <a:t>Os atributos que tem impacto direto sobre a lógica de um programa.</a:t>
            </a:r>
          </a:p>
          <a:p>
            <a:r>
              <a:rPr lang="pt-BR" dirty="0"/>
              <a:t>Exemplos:</a:t>
            </a:r>
          </a:p>
          <a:p>
            <a:pPr lvl="1"/>
            <a:r>
              <a:rPr lang="pt-BR" dirty="0"/>
              <a:t>Número de bits de um tipo de dados;</a:t>
            </a:r>
          </a:p>
          <a:p>
            <a:pPr lvl="1"/>
            <a:r>
              <a:rPr lang="pt-BR" dirty="0"/>
              <a:t>Endereçamento de memória;</a:t>
            </a:r>
          </a:p>
        </p:txBody>
      </p:sp>
    </p:spTree>
    <p:extLst>
      <p:ext uri="{BB962C8B-B14F-4D97-AF65-F5344CB8AC3E}">
        <p14:creationId xmlns:p14="http://schemas.microsoft.com/office/powerpoint/2010/main" xmlns="" val="2235939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812D160-2E6A-421B-B13B-653F3DF7E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Definição: Organização de computadores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87AC4308-C23F-4C9E-9DEE-D330CB0127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Já o termo ‘Organização de um computador’ refere-se as unidades operacionais e suas interconexões que implementam as especificações da sua arquitetura.</a:t>
            </a:r>
          </a:p>
          <a:p>
            <a:r>
              <a:rPr lang="pt-BR" dirty="0"/>
              <a:t>Exemplos:</a:t>
            </a:r>
          </a:p>
          <a:p>
            <a:pPr lvl="1"/>
            <a:r>
              <a:rPr lang="pt-BR" dirty="0"/>
              <a:t>Sinais emitidos por uma interface;</a:t>
            </a:r>
          </a:p>
          <a:p>
            <a:pPr lvl="1"/>
            <a:r>
              <a:rPr lang="pt-BR" dirty="0"/>
              <a:t>Controle do barramento;</a:t>
            </a:r>
          </a:p>
        </p:txBody>
      </p:sp>
    </p:spTree>
    <p:extLst>
      <p:ext uri="{BB962C8B-B14F-4D97-AF65-F5344CB8AC3E}">
        <p14:creationId xmlns:p14="http://schemas.microsoft.com/office/powerpoint/2010/main" xmlns="" val="31960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655AE6B0-AC9E-4167-806F-E9DB135FC46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C174B6FA-8496-4FC0-9D3E-8E4799B0F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pt-BR" sz="4400" dirty="0"/>
              <a:t>Relação entre arquitetura e organização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3523416A-383B-4FDC-B4C9-D8EDDFE9C04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xmlns="" id="{CB0D29D5-3F7C-4197-821B-6D60A66CC04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xmlns="" id="{347FB49A-3541-428A-AADE-682A3C50563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3">
              <a:extLst>
                <a:ext uri="{FF2B5EF4-FFF2-40B4-BE49-F238E27FC236}">
                  <a16:creationId xmlns:a16="http://schemas.microsoft.com/office/drawing/2014/main" xmlns="" id="{D96F53DC-08F1-42C6-B558-B83D54B2766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>
              <a:extLst>
                <a:ext uri="{FF2B5EF4-FFF2-40B4-BE49-F238E27FC236}">
                  <a16:creationId xmlns:a16="http://schemas.microsoft.com/office/drawing/2014/main" xmlns="" id="{AFE48CAF-A51C-463F-A570-ED99439A5CA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xmlns="" id="{01F0C48B-50FF-4351-8207-16D09604831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xmlns="" id="{300384B6-5ED6-4F91-A548-B706D837513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8">
              <a:extLst>
                <a:ext uri="{FF2B5EF4-FFF2-40B4-BE49-F238E27FC236}">
                  <a16:creationId xmlns:a16="http://schemas.microsoft.com/office/drawing/2014/main" xmlns="" id="{337AFFAE-C182-463C-9459-8AB3C69D9A2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9">
              <a:extLst>
                <a:ext uri="{FF2B5EF4-FFF2-40B4-BE49-F238E27FC236}">
                  <a16:creationId xmlns:a16="http://schemas.microsoft.com/office/drawing/2014/main" xmlns="" id="{510ACF17-C3F0-42BF-BDEB-D079277121E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xmlns="" id="{E804EFD0-B84E-476F-9FC6-6C4A42EA005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87BD1F4E-A66D-4C06-86DA-8D56CA7A3B4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xmlns="" id="{3B51F010-65C6-4C5D-9D4E-95B9AB8B7D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634194418"/>
              </p:ext>
            </p:extLst>
          </p:nvPr>
        </p:nvGraphicFramePr>
        <p:xfrm>
          <a:off x="4916553" y="944563"/>
          <a:ext cx="6628804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1469722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do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1227</TotalTime>
  <Words>343</Words>
  <Application>Microsoft Office PowerPoint</Application>
  <PresentationFormat>Personalizar</PresentationFormat>
  <Paragraphs>29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1" baseType="lpstr">
      <vt:lpstr>Facetado</vt:lpstr>
      <vt:lpstr>História e definição</vt:lpstr>
      <vt:lpstr>Ábaco (5.500 a.C.)</vt:lpstr>
      <vt:lpstr>Maquina de Pascal (1642)</vt:lpstr>
      <vt:lpstr>Maquina de engenho analítico (1837)</vt:lpstr>
      <vt:lpstr>Maquina de engenho analítico (1837)</vt:lpstr>
      <vt:lpstr>ENIAC (1946)</vt:lpstr>
      <vt:lpstr>Definição: Arquitetura de computadores</vt:lpstr>
      <vt:lpstr>Definição: Organização de computadores</vt:lpstr>
      <vt:lpstr>Relação entre arquitetura e organização</vt:lpstr>
      <vt:lpstr>Definição: Computador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História e definição</dc:title>
  <dc:creator>Rodolfo R Menardi</dc:creator>
  <cp:lastModifiedBy>Leo</cp:lastModifiedBy>
  <cp:revision>3</cp:revision>
  <dcterms:created xsi:type="dcterms:W3CDTF">2019-02-14T20:35:47Z</dcterms:created>
  <dcterms:modified xsi:type="dcterms:W3CDTF">2019-08-09T18:00:02Z</dcterms:modified>
</cp:coreProperties>
</file>