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51EE4-3AD2-450E-AB9D-09ADFFE676BD}" v="12" dt="2019-02-14T21:18:10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-126" y="-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R Menardi" userId="5598781b5bb31715" providerId="LiveId" clId="{1B851EE4-3AD2-450E-AB9D-09ADFFE676BD}"/>
    <pc:docChg chg="modSld">
      <pc:chgData name="Rodolfo R Menardi" userId="5598781b5bb31715" providerId="LiveId" clId="{1B851EE4-3AD2-450E-AB9D-09ADFFE676BD}" dt="2019-02-14T21:20:43.528" v="2" actId="20577"/>
      <pc:docMkLst>
        <pc:docMk/>
      </pc:docMkLst>
      <pc:sldChg chg="modSp">
        <pc:chgData name="Rodolfo R Menardi" userId="5598781b5bb31715" providerId="LiveId" clId="{1B851EE4-3AD2-450E-AB9D-09ADFFE676BD}" dt="2019-02-14T21:20:43.528" v="2" actId="20577"/>
        <pc:sldMkLst>
          <pc:docMk/>
          <pc:sldMk cId="734511459" sldId="270"/>
        </pc:sldMkLst>
        <pc:spChg chg="mod">
          <ac:chgData name="Rodolfo R Menardi" userId="5598781b5bb31715" providerId="LiveId" clId="{1B851EE4-3AD2-450E-AB9D-09ADFFE676BD}" dt="2019-02-14T21:20:43.528" v="2" actId="20577"/>
          <ac:spMkLst>
            <pc:docMk/>
            <pc:sldMk cId="734511459" sldId="270"/>
            <ac:spMk id="3" creationId="{82E6C6EC-D24C-4128-973D-8E5558A56407}"/>
          </ac:spMkLst>
        </pc:spChg>
      </pc:sldChg>
      <pc:sldChg chg="modSp">
        <pc:chgData name="Rodolfo R Menardi" userId="5598781b5bb31715" providerId="LiveId" clId="{1B851EE4-3AD2-450E-AB9D-09ADFFE676BD}" dt="2019-02-14T21:17:49.530" v="1" actId="20577"/>
        <pc:sldMkLst>
          <pc:docMk/>
          <pc:sldMk cId="3024692814" sldId="273"/>
        </pc:sldMkLst>
        <pc:spChg chg="mod">
          <ac:chgData name="Rodolfo R Menardi" userId="5598781b5bb31715" providerId="LiveId" clId="{1B851EE4-3AD2-450E-AB9D-09ADFFE676BD}" dt="2019-02-14T21:17:49.530" v="1" actId="20577"/>
          <ac:spMkLst>
            <pc:docMk/>
            <pc:sldMk cId="3024692814" sldId="273"/>
            <ac:spMk id="3" creationId="{1E8D1757-5B16-41A0-8855-4C88CFD86D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yIluxaHL0v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1D2E04-26B2-499E-94BD-029650AC7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/>
              <a:t>eng.computacao2p@gmail.com</a:t>
            </a:r>
            <a:br>
              <a:rPr lang="pt-BR" sz="4000" dirty="0" smtClean="0"/>
            </a:br>
            <a:r>
              <a:rPr lang="pt-BR" dirty="0" smtClean="0"/>
              <a:t>Gerações </a:t>
            </a:r>
            <a:r>
              <a:rPr lang="pt-BR" dirty="0"/>
              <a:t>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AAD311D-2ED1-47C6-9BEF-BEF6F4E7C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Arquitetura e Organização de computadores</a:t>
            </a:r>
          </a:p>
          <a:p>
            <a:r>
              <a:rPr lang="pt-BR" dirty="0"/>
              <a:t>Prof. Rodolfo Menardi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0835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DE8DE2B-61C1-46D5-BEB8-521321C18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012C92A-B902-4B69-BDCF-CCA3021FC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2BDBC14-42A0-4182-BFBA-0751F6350C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902DC474-5BCC-4188-ACDC-AD63E6B18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7B427019-8592-4032-931B-4F27104C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1D6E2CEA-A5BB-4CF7-B907-AE4DBF6748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78D09D5A-29CC-4B32-9CE1-72E607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6DF3A3FC-950B-40B0-923D-0F0BC1A5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CA0F2E1-CD3D-4521-9CCB-41A5CC6C5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9BA4F16A-21DC-462A-AD37-0A93C8B79E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B75EBDD-038D-4572-A372-1149382957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xmlns="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Uma imagem contendo texto, recibo&#10;&#10;Descrição gerada com muito alta confiança">
            <a:extLst>
              <a:ext uri="{FF2B5EF4-FFF2-40B4-BE49-F238E27FC236}">
                <a16:creationId xmlns:a16="http://schemas.microsoft.com/office/drawing/2014/main" xmlns="" id="{CD64B25C-8F0E-416C-B7CE-F4042F324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91" b="2737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45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2FB38C-564F-4A49-B30F-075550C4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pt-BR" dirty="0"/>
              <a:t>3ª Geração (1964-1977)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71E3AE7-A694-4C72-A606-D9A5BC89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A terceira geração de computadores é marcada pela utilização dos circuitos integrados, feito de silício. Também conhecidos como microchips, eles eram construídos integrando um grande numero  de transistores, o que possibilitou a construção de equipamentos menores e mais baratos. Mas o diferencial dos CI não era apenas o tamanho reduzido, mas o processo de fabricação que possibilitava a construção de vários circuitos simultaneamente, facilitando a produção em massa.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A6D51A5-0D44-4CD7-8528-040E78F6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35" y="4048918"/>
            <a:ext cx="4801069" cy="19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36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72A740-81BA-4102-8C64-79A10541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Circuitos Integrados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9951FEB-287C-4155-99D2-AFA228C5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Didaticamente os circuitos integrados são categorizados de acordo com a quantidade de integração que eles possuem:</a:t>
            </a:r>
          </a:p>
          <a:p>
            <a:pPr lvl="1"/>
            <a:r>
              <a:rPr lang="pt-BR" dirty="0"/>
              <a:t>LSI (Large Scale Integration - 100 transistores): computadores da terceira geração;</a:t>
            </a:r>
          </a:p>
          <a:p>
            <a:pPr lvl="1"/>
            <a:r>
              <a:rPr lang="pt-BR" dirty="0"/>
              <a:t>VLSI (Very Large Scale Integration - 1.000 transistores): computadores da quarta geração;</a:t>
            </a:r>
          </a:p>
          <a:p>
            <a:pPr lvl="1"/>
            <a:r>
              <a:rPr lang="pt-BR" dirty="0"/>
              <a:t>ULSI (Ultra-Large Scale Integration - milhões de transistores): computadores da quinta geração;</a:t>
            </a:r>
          </a:p>
        </p:txBody>
      </p:sp>
    </p:spTree>
    <p:extLst>
      <p:ext uri="{BB962C8B-B14F-4D97-AF65-F5344CB8AC3E}">
        <p14:creationId xmlns:p14="http://schemas.microsoft.com/office/powerpoint/2010/main" xmlns="" val="5057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F188EE-36F6-410A-9237-7721F813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t-BR" dirty="0"/>
              <a:t>3ª Geração (1964-1977)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8DE9D3C-6034-47AE-826B-06674642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t-BR" dirty="0"/>
              <a:t>Um computador que representa esta geração foi o </a:t>
            </a:r>
            <a:r>
              <a:rPr lang="pt-BR" i="1" dirty="0"/>
              <a:t>IBM’s System/360</a:t>
            </a:r>
            <a:r>
              <a:rPr lang="pt-BR" dirty="0"/>
              <a:t>, voltado para o setor comercial e científico. Ele possuía uma arquitetura plugável, na qual o cliente poderia substituir as peças que dessem defeitos. Além disso, um conjunto de periféricos eram vendidos conforme a necessidade do cliente.</a:t>
            </a:r>
          </a:p>
        </p:txBody>
      </p:sp>
    </p:spTree>
    <p:extLst>
      <p:ext uri="{BB962C8B-B14F-4D97-AF65-F5344CB8AC3E}">
        <p14:creationId xmlns:p14="http://schemas.microsoft.com/office/powerpoint/2010/main" xmlns="" val="737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0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3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9145418-DE80-4E6E-93A7-A930E690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53" y="477964"/>
            <a:ext cx="8954246" cy="58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50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0C03FA-79C1-4111-AB68-03F375E4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3ª Geração (1964-1977)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2E6C6EC-D24C-4128-973D-8E5558A5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BR" dirty="0"/>
              <a:t>A IBM, que até então liderava o mercado de computadores, passou a perder espaço quando concorrentes passaram a vender periféricos mais baratos e que eram compatíveis com sua arquitetura. No final desta geração já começaram a surgir os computadores pessoais.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50EE51F-91AD-4CCE-9240-12C8585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35976"/>
            <a:ext cx="8072771" cy="2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45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3F7D31-66A4-4508-BFD0-6693DAC9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3ª Geração (1964-1977)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2C0657-9DFA-48E5-B890-FF7FDB5E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BR" dirty="0"/>
              <a:t>Outro evento importante desta época foi que a IBM passou a separar a criação de hardware do desenvolvimento de sistemas, iniciando o mercado da indústria de softwares. Isto foi possível devido a utilização das linguagens de alto nível nestes computadores.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C88BB23-241B-4D73-BF31-9DFD95FF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43" y="3767771"/>
            <a:ext cx="82486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2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arede, sentado, interior, computador&#10;&#10;Descrição gerada com muito alta confiança">
            <a:extLst>
              <a:ext uri="{FF2B5EF4-FFF2-40B4-BE49-F238E27FC236}">
                <a16:creationId xmlns:a16="http://schemas.microsoft.com/office/drawing/2014/main" xmlns="" id="{00D0E06D-18AB-49FB-9646-075748E7C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0" b="1406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8657AB-82D7-4539-9EDD-9EB7B07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 dirty="0"/>
              <a:t>4ª Geração (1977-1991)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AA4BC14-1D5A-4394-879A-561BB1FE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53883"/>
            <a:ext cx="3851122" cy="46986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dirty="0"/>
              <a:t>Os computadores da quarta geração são reconhecidos pelo surgimento dos processadores — unidade central de processamento. Os sistemas operacionais como MS-DOS, UNIX, Apple’s Macintosh foram construídos. Linguagens de programação orientadas a objeto como C++ e Smalltalk foram desenvolvidas. Discos rígidos eram utilizados como memória secundária. Impressoras matriciais, e os teclados com os layouts atuais foram criados nesta época. Os computadores eram mais confiáveis, mais rápidos, menores e com maior capacidade de armazenamento. Esta geração é marcada pela venda de computadores pessoais.</a:t>
            </a:r>
          </a:p>
          <a:p>
            <a:pPr>
              <a:lnSpc>
                <a:spcPct val="90000"/>
              </a:lnSpc>
            </a:pPr>
            <a:endParaRPr lang="pt-BR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5502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BDDE9CD4-0E0A-4129-8689-A89C4E9A6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Resultado de imagem para computadores modernos">
            <a:extLst>
              <a:ext uri="{FF2B5EF4-FFF2-40B4-BE49-F238E27FC236}">
                <a16:creationId xmlns:a16="http://schemas.microsoft.com/office/drawing/2014/main" xmlns="" id="{C7D771F0-C55C-4603-A25B-4C3E91461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67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0" name="Group 72">
            <a:extLst>
              <a:ext uri="{FF2B5EF4-FFF2-40B4-BE49-F238E27FC236}">
                <a16:creationId xmlns:a16="http://schemas.microsoft.com/office/drawing/2014/main" xmlns="" id="{85DB3CA2-FA66-42B9-90EF-394894352D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2C8D0718-07C6-45A2-A743-BC64673C9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74">
              <a:extLst>
                <a:ext uri="{FF2B5EF4-FFF2-40B4-BE49-F238E27FC236}">
                  <a16:creationId xmlns:a16="http://schemas.microsoft.com/office/drawing/2014/main" xmlns="" id="{FAE7BCCE-817C-4933-A587-F1EF87D4B4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xmlns="" id="{0E96C1E8-3E07-4AF1-BA61-7FB948F90A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2" name="Rectangle 25">
              <a:extLst>
                <a:ext uri="{FF2B5EF4-FFF2-40B4-BE49-F238E27FC236}">
                  <a16:creationId xmlns:a16="http://schemas.microsoft.com/office/drawing/2014/main" xmlns="" id="{B3B592D1-4031-4144-A2DB-B2D8F8C738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xmlns="" id="{55CB28D4-D6D1-4DB7-B557-D5FF65237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3" name="Rectangle 27">
              <a:extLst>
                <a:ext uri="{FF2B5EF4-FFF2-40B4-BE49-F238E27FC236}">
                  <a16:creationId xmlns:a16="http://schemas.microsoft.com/office/drawing/2014/main" xmlns="" id="{F69D97D4-6031-4064-9BBA-2E96839A3C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xmlns="" id="{BAF978AE-97B1-4224-A562-EBCE373A1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4" name="Rectangle 29">
              <a:extLst>
                <a:ext uri="{FF2B5EF4-FFF2-40B4-BE49-F238E27FC236}">
                  <a16:creationId xmlns:a16="http://schemas.microsoft.com/office/drawing/2014/main" xmlns="" id="{3A18250B-41A2-4BA7-9E5C-679CF3AEFB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xmlns="" id="{C8751ECC-5286-4332-9942-2D01B71359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5" name="Isosceles Triangle 82">
              <a:extLst>
                <a:ext uri="{FF2B5EF4-FFF2-40B4-BE49-F238E27FC236}">
                  <a16:creationId xmlns:a16="http://schemas.microsoft.com/office/drawing/2014/main" xmlns="" id="{5952A4A6-F619-458C-A026-6E5D6AF15D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7AD5B7-5980-4AEC-8393-445BF9F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5ª Geração (1991-Hoje)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E8D1757-5B16-41A0-8855-4C88CFD86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Os computadores da quinta geração usam processadores com milhões de transistores. Nesta geração surgiram as arquiteturas de 64 bits, os processadores que utilizam tecnologias RISC e CISC, discos rígidos com capacidade superior a 600GB, pen-drives com mais de 1GB de memória e utilização de disco ótico com mais de 50GB de armazenamento.</a:t>
            </a:r>
          </a:p>
          <a:p>
            <a:r>
              <a:rPr lang="pt-BR" dirty="0"/>
              <a:t>A quinta geração está sendo marcada pela inteligência artificial e por sua conectividade. A inteligência artificial pode ser verificada em jogos e robos ao conseguir desafiar a inteligência humana. A conectividade é cada vez mais um requisito das indústrias de computadores. Hoje em dia, queremos que nossos computadores se conectem ao celular, a televisão e a muitos outros dispositivos como geladeira e câmeras de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246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2343DF-6C46-4511-ACBC-38BC6116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As gerações dos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D2F337-C13A-433B-B84A-0A037B42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BR" dirty="0"/>
              <a:t>Os computadores são maquinas capazes de realizar vários cálculos automaticamente, além de possuir dispositivos de entrada e saída. Nesta aula iremos ver como foi a evolução dos computadores desde os primórdios até os dias atuais.</a:t>
            </a:r>
          </a:p>
          <a:p>
            <a:endParaRPr lang="pt-BR" dirty="0"/>
          </a:p>
        </p:txBody>
      </p:sp>
      <p:pic>
        <p:nvPicPr>
          <p:cNvPr id="4" name="Imagem 3" descr="Uma imagem contendo microscópio, computador&#10;&#10;Descrição gerada com alta confiança">
            <a:extLst>
              <a:ext uri="{FF2B5EF4-FFF2-40B4-BE49-F238E27FC236}">
                <a16:creationId xmlns:a16="http://schemas.microsoft.com/office/drawing/2014/main" xmlns="" id="{4F3058EC-D453-42E6-A4F5-FA63F666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3773673"/>
            <a:ext cx="7243103" cy="2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12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B45AFD-D8AC-402A-8DC7-2FFB527C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pt-BR" dirty="0"/>
              <a:t>1ª Geração (1946-1954)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BB60B90-AC7B-411B-B35B-F93C0806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/>
              <a:t>A primeira geração dos computadores é marcado pela utilização de válvulas. A válvula é um tubo de vidro, similar a uma lâmpada incandescente, ou seja, um ambiente fechado a vácuo, e contendo eletrodos, cuja finalidade é controlar o fluxo de elétrons(corrente elétrica). As válvulas aqueciam bastante e costumavam queimar com frequência.</a:t>
            </a:r>
          </a:p>
          <a:p>
            <a:pPr>
              <a:lnSpc>
                <a:spcPct val="90000"/>
              </a:lnSpc>
            </a:pPr>
            <a:endParaRPr lang="pt-BR" sz="1700" dirty="0"/>
          </a:p>
        </p:txBody>
      </p:sp>
      <p:pic>
        <p:nvPicPr>
          <p:cNvPr id="4" name="Imagem 3" descr="Uma imagem contendo tubo, equipamentos eletrônicos, interior, mesa&#10;&#10;Descrição gerada com muito alta confiança">
            <a:extLst>
              <a:ext uri="{FF2B5EF4-FFF2-40B4-BE49-F238E27FC236}">
                <a16:creationId xmlns:a16="http://schemas.microsoft.com/office/drawing/2014/main" xmlns="" id="{CD5F2D82-5FE1-4D63-A3B4-C8937699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1784038"/>
            <a:ext cx="5062993" cy="32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46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1672B0-4B03-4BCD-88B8-0F535467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1ª Geração (1946-1954)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0E05A62-F1AD-4703-A21F-659B2D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530785" cy="40878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A programação nos computadores de primeira geração eram feitas diretamente na linguagem de maquina, o que dificultava a programação e consequentemente demandava muito tempo. O armazenamento dos dados era realizado em cartões perfurados, que depois passaram a ser feitos em fitas magnéticas.</a:t>
            </a:r>
          </a:p>
          <a:p>
            <a:pPr>
              <a:lnSpc>
                <a:spcPct val="90000"/>
              </a:lnSpc>
            </a:pPr>
            <a:r>
              <a:rPr lang="pt-BR" dirty="0"/>
              <a:t>Nenhum computador dessa geração teve aplicação comercial, eram utilizados para fins balísticos, predição climática, cálculos de energia nuclear e outros fins científicos.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4E6CB92-FB87-4B55-AD8A-1F00FE6E3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8" r="3046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43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063779-8768-4EA1-AD68-AB82A46B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t-BR" dirty="0"/>
              <a:t>Alan Turing – O pai da computação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585BDBD0-7A4F-4A95-B956-5FCDA043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9" t="2814" r="18424" b="3"/>
          <a:stretch/>
        </p:blipFill>
        <p:spPr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1" name="Isosceles Triangle 8">
            <a:extLst>
              <a:ext uri="{FF2B5EF4-FFF2-40B4-BE49-F238E27FC236}">
                <a16:creationId xmlns:a16="http://schemas.microsoft.com/office/drawing/2014/main" xmlns="" id="{EB6743CF-E74B-4A3C-A785-599069DB89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1AEB51F-AFFE-4D2C-8AA1-5258A2F7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2160589"/>
            <a:ext cx="6705255" cy="43197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Alan Mathison Turing  foi um matemático, logico, criptoanalista e cientista da computação. Foi influente no desenvolvimento da ciência da computação e proporcionou uma formalização do conceito de algoritmo e computação com a Maquina de Turing, desempenhando um papel importante na criação do computador moderno. Durante a Segunda Guerra Mundial, </a:t>
            </a:r>
            <a:r>
              <a:rPr lang="pt-BR" i="1" dirty="0"/>
              <a:t>Turing</a:t>
            </a:r>
            <a:r>
              <a:rPr lang="pt-BR" dirty="0"/>
              <a:t> trabalhou para a inteligência num centro especializado em quebra de códigos. Por um tempo ele foi chefe de Hut 8, a seção responsável pela criptoanálise da frota naval alemã. Planejou uma série de técnicas para quebrar os códigos alemães, incluindo o método da bombe, uma máquina eletromecânica que poderia encontrar definições para a máquina de criptografia alemã, a Enigma.</a:t>
            </a:r>
          </a:p>
          <a:p>
            <a:pPr marL="0" indent="0">
              <a:lnSpc>
                <a:spcPct val="90000"/>
              </a:lnSpc>
              <a:buNone/>
            </a:pPr>
            <a:endParaRPr lang="pt-BR" sz="1500" b="1" dirty="0">
              <a:hlinkClick r:id="rId3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500" b="1" dirty="0">
                <a:hlinkClick r:id="rId3"/>
              </a:rPr>
              <a:t>http://youtu.be/yIluxaHL0v0</a:t>
            </a:r>
            <a:endParaRPr lang="pt-BR" sz="1500" dirty="0"/>
          </a:p>
          <a:p>
            <a:pPr marL="0" indent="0">
              <a:lnSpc>
                <a:spcPct val="90000"/>
              </a:lnSpc>
              <a:buNone/>
            </a:pP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xmlns="" val="12804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DE8DE2B-61C1-46D5-BEB8-521321C18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12C92A-B902-4B69-BDCF-CCA3021FC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2BDBC14-42A0-4182-BFBA-0751F6350C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902DC474-5BCC-4188-ACDC-AD63E6B18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7B427019-8592-4032-931B-4F27104C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1D6E2CEA-A5BB-4CF7-B907-AE4DBF6748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78D09D5A-29CC-4B32-9CE1-72E607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6DF3A3FC-950B-40B0-923D-0F0BC1A5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BCA0F2E1-CD3D-4521-9CCB-41A5CC6C5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9BA4F16A-21DC-462A-AD37-0A93C8B79E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FB75EBDD-038D-4572-A372-1149382957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Espaço Reservado para Conteúdo 4" descr="Uma imagem contendo homem, pessoa, da frente, texto&#10;&#10;Descrição gerada com muito alta confiança">
            <a:extLst>
              <a:ext uri="{FF2B5EF4-FFF2-40B4-BE49-F238E27FC236}">
                <a16:creationId xmlns:a16="http://schemas.microsoft.com/office/drawing/2014/main" xmlns="" id="{5BAE95DC-B78E-49B7-AE61-BB891A2E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67" b="138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46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com muito alta confiança">
            <a:extLst>
              <a:ext uri="{FF2B5EF4-FFF2-40B4-BE49-F238E27FC236}">
                <a16:creationId xmlns:a16="http://schemas.microsoft.com/office/drawing/2014/main" xmlns="" id="{AE9E9C70-1F12-44FD-B237-5FA69C6E2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50" b="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39F0C1-2177-4A18-A451-273AC6D8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 dirty="0"/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A31A488-8409-40E0-AF69-67861CA1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primeiro bug da história: A palavra bug (inseto em inglês) é empregada atualmente para designar um defeito, geralmente de software. Mas sua utilização com este sentido remonta a esta época. Conta a história que um dia o computador apresentou defeito. Ao serem investigadas as causas, verificou-se que um inseto havia prejudicado seu funcionamento. A foto abaixo, supostamente, indica a presença do primeiro bug.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4281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C9272D-8B55-43DF-88D6-1469E9E2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2ª Geração (1955-1964)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15C0E13-84F9-43D0-A0BD-0F6E77B6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sz="1700" dirty="0"/>
              <a:t>A segunda geração de computadores foi marcada pela substituição da válvula pelo transistor. O transistor revolucionou a eletrônica em geral e os computadores em especial. Eles eram muito menores do que as válvulas a vácuo e tinham outras vantagens: não exigiam tempo de pré-aquecimento, consumiam menos energia, geravam menos calor e eram mais rápidos e confiáveis. No final da década de 50, os transistores foram incorporados aos computadores.</a:t>
            </a:r>
          </a:p>
          <a:p>
            <a:endParaRPr lang="pt-BR" sz="1700" dirty="0"/>
          </a:p>
        </p:txBody>
      </p:sp>
      <p:pic>
        <p:nvPicPr>
          <p:cNvPr id="4" name="Imagem 3" descr="Uma imagem contendo equipamentos eletrônicos, circuito&#10;&#10;Descrição gerada com muito alta confiança">
            <a:extLst>
              <a:ext uri="{FF2B5EF4-FFF2-40B4-BE49-F238E27FC236}">
                <a16:creationId xmlns:a16="http://schemas.microsoft.com/office/drawing/2014/main" xmlns="" id="{76C6700B-8033-42A1-964C-EAF4F760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3" r="39274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61904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B69984-F175-48E0-B484-B2AFFE49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pt-BR" dirty="0"/>
              <a:t>2ª Geração (1955-1964)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9AAA7A6-A1B0-4CA3-9D07-2FC1EBCD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pt-BR" sz="1700" dirty="0"/>
              <a:t>Na segunda geração o conceito de </a:t>
            </a:r>
            <a:r>
              <a:rPr lang="pt-BR" sz="1700" b="1" dirty="0"/>
              <a:t>Unidade Central de Processamento (CPU)</a:t>
            </a:r>
            <a:r>
              <a:rPr lang="pt-BR" sz="1700" dirty="0"/>
              <a:t>, memória, linguagem de programação e entrada e saída foram desenvolvidos. Outra mudança importante foi a substituição da linguagem de maquina pelo assembly, também conhecida como linguagem simbólica. A linguagem assembly possibilita a utilização de mnemônicos para representar as instruções de maquina. No mesmo período surgiu o armazenamento em disco, complementando os sistemas de fita magnética e possibilitando ao usuário acesso rápido aos dados desejado.</a:t>
            </a:r>
            <a:endParaRPr lang="pt-BR" sz="1700" b="1" dirty="0"/>
          </a:p>
        </p:txBody>
      </p:sp>
      <p:pic>
        <p:nvPicPr>
          <p:cNvPr id="4" name="Imagem 3" descr="Uma imagem contendo interior, chão, parede, cozinha&#10;&#10;Descrição gerada com alta confiança">
            <a:extLst>
              <a:ext uri="{FF2B5EF4-FFF2-40B4-BE49-F238E27FC236}">
                <a16:creationId xmlns:a16="http://schemas.microsoft.com/office/drawing/2014/main" xmlns="" id="{2F110651-4113-4D72-9702-0421B1B0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35" y="4048918"/>
            <a:ext cx="4977866" cy="19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43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702</Words>
  <Application>Microsoft Office PowerPoint</Application>
  <PresentationFormat>Personalizar</PresentationFormat>
  <Paragraphs>38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Facetado</vt:lpstr>
      <vt:lpstr>    eng.computacao2p@gmail.com Gerações de computadores</vt:lpstr>
      <vt:lpstr>As gerações dos computadores</vt:lpstr>
      <vt:lpstr>1ª Geração (1946-1954)</vt:lpstr>
      <vt:lpstr>1ª Geração (1946-1954)</vt:lpstr>
      <vt:lpstr>Alan Turing – O pai da computação</vt:lpstr>
      <vt:lpstr>Slide 6</vt:lpstr>
      <vt:lpstr>Curiosidades</vt:lpstr>
      <vt:lpstr>2ª Geração (1955-1964)</vt:lpstr>
      <vt:lpstr>2ª Geração (1955-1964)</vt:lpstr>
      <vt:lpstr>Slide 10</vt:lpstr>
      <vt:lpstr>3ª Geração (1964-1977)</vt:lpstr>
      <vt:lpstr>Circuitos Integrados</vt:lpstr>
      <vt:lpstr>3ª Geração (1964-1977)</vt:lpstr>
      <vt:lpstr>Slide 14</vt:lpstr>
      <vt:lpstr>3ª Geração (1964-1977)</vt:lpstr>
      <vt:lpstr>3ª Geração (1964-1977)</vt:lpstr>
      <vt:lpstr>4ª Geração (1977-1991)</vt:lpstr>
      <vt:lpstr>5ª Geração (1991-Hoje)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Gerações de computadores</dc:title>
  <dc:creator>Rodolfo R Menardi</dc:creator>
  <cp:lastModifiedBy>Leo</cp:lastModifiedBy>
  <cp:revision>3</cp:revision>
  <dcterms:created xsi:type="dcterms:W3CDTF">2019-02-14T21:07:40Z</dcterms:created>
  <dcterms:modified xsi:type="dcterms:W3CDTF">2019-08-15T23:25:12Z</dcterms:modified>
</cp:coreProperties>
</file>